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92" r:id="rId3"/>
    <p:sldId id="306" r:id="rId4"/>
    <p:sldId id="307" r:id="rId5"/>
    <p:sldId id="308" r:id="rId6"/>
    <p:sldId id="309" r:id="rId7"/>
    <p:sldId id="310" r:id="rId8"/>
    <p:sldId id="318" r:id="rId9"/>
    <p:sldId id="319" r:id="rId10"/>
    <p:sldId id="317" r:id="rId11"/>
    <p:sldId id="323" r:id="rId12"/>
    <p:sldId id="321" r:id="rId13"/>
    <p:sldId id="324" r:id="rId14"/>
    <p:sldId id="322" r:id="rId15"/>
    <p:sldId id="326" r:id="rId16"/>
    <p:sldId id="320" r:id="rId17"/>
    <p:sldId id="316" r:id="rId18"/>
    <p:sldId id="311" r:id="rId19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63D"/>
    <a:srgbClr val="6F8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Vispārējās izglītības pakalpojumu sniegšana Ādažu novadā</a:t>
            </a: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23.02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2682FE95-D9A7-E121-0A55-7323CC9A47E6}"/>
              </a:ext>
            </a:extLst>
          </p:cNvPr>
          <p:cNvSpPr/>
          <p:nvPr/>
        </p:nvSpPr>
        <p:spPr>
          <a:xfrm>
            <a:off x="609600" y="892790"/>
            <a:ext cx="11379200" cy="7908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314" y="982642"/>
            <a:ext cx="11136085" cy="5291476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/>
              <a:t>Plānots izbūvēt vienu ēku 1.-3.klasei uz pašvaldībai piederošas zemes Ūbeļu ielā 18 un zemes, kuru plānots iegādāties tai blakus, otru ēku 4.-9.klasei – blakus esošajai Ādažu vidusskolas ēkai Gaujas ielā 30 (uz pašvaldībai piederošas zemes). Podnieku ēkas izbūvei plānots izmantot Salaspils PII būvprojektu, Ādažu jaunās ēkas izbūvei – Ādažu sākumskolas būvprojektu.</a:t>
            </a:r>
          </a:p>
          <a:p>
            <a:pPr marL="0" indent="0">
              <a:buNone/>
            </a:pPr>
            <a:r>
              <a:rPr lang="lv-LV" sz="1400" b="1" dirty="0"/>
              <a:t>Pozitīvais</a:t>
            </a:r>
            <a:r>
              <a:rPr lang="lv-LV" sz="1400" dirty="0"/>
              <a:t>:</a:t>
            </a:r>
          </a:p>
          <a:p>
            <a:r>
              <a:rPr lang="lv-LV" sz="1400" dirty="0"/>
              <a:t>Tiek nodrošinātas papildus 700 vietas vispārējās izglītības iestādē 2026./2027.m.g. un 1100 vietas – 2028./2029.m.g.</a:t>
            </a:r>
          </a:p>
          <a:p>
            <a:r>
              <a:rPr lang="lv-LV" sz="1400" dirty="0"/>
              <a:t>Izglītības iestādes darbību Podniekos var ērti savienot ar PII darbību.</a:t>
            </a:r>
          </a:p>
          <a:p>
            <a:r>
              <a:rPr lang="lv-LV" sz="1400" dirty="0"/>
              <a:t>Tiek atslogota ēka Attekas ielā 16 un Gaujas ielā 30.</a:t>
            </a:r>
          </a:p>
          <a:p>
            <a:r>
              <a:rPr lang="lv-LV" sz="1400" dirty="0"/>
              <a:t>Gan īstermiņā, gan vidējā termiņā tiek atrisināts jautājums ar trūkstošajām mācību vietām vispārējās izglītības iestādēs Ādažos.</a:t>
            </a:r>
          </a:p>
          <a:p>
            <a:r>
              <a:rPr lang="lv-LV" sz="1400" dirty="0"/>
              <a:t>Pedagogiem ir ērti darboties divās ēkās Gaujas ielā 30, jo tās ir blakus.</a:t>
            </a:r>
          </a:p>
          <a:p>
            <a:r>
              <a:rPr lang="lv-LV" sz="1400" dirty="0"/>
              <a:t>Jauno ēku izbūve rada iespēju pa kārtām uz renovācijas laiku noslēgt Ādažu vidusskolas korpusus. </a:t>
            </a:r>
          </a:p>
          <a:p>
            <a:r>
              <a:rPr lang="lv-LV" sz="1400" dirty="0"/>
              <a:t>Būs nodrošināta kapacitāte bērniem, kas vēlēsies mācīties Ādažos no mājām, kas vēl nav izbūvētas un no Ropažu novada.</a:t>
            </a:r>
          </a:p>
          <a:p>
            <a:r>
              <a:rPr lang="lv-LV" sz="1400" dirty="0"/>
              <a:t>Gaujas ielas 30 pļavā varētu būvēt pēc Ādažu sākumskolas projekta, Podniekos – Salaspils PII projekta.</a:t>
            </a:r>
          </a:p>
          <a:p>
            <a:r>
              <a:rPr lang="lv-LV" sz="1400" dirty="0"/>
              <a:t>Veidojot jaunu ēku 4.-9.klasei pie esošās vidusskolas, tajā nav obligāti jāveido specializētie kabineti (viss ir blakus ēkā). </a:t>
            </a:r>
          </a:p>
          <a:p>
            <a:pPr marL="0" indent="0">
              <a:buNone/>
            </a:pPr>
            <a:r>
              <a:rPr lang="lv-LV" sz="1400" b="1" dirty="0"/>
              <a:t>Negatīvais</a:t>
            </a:r>
            <a:r>
              <a:rPr lang="lv-LV" sz="1400" dirty="0"/>
              <a:t>:</a:t>
            </a:r>
          </a:p>
          <a:p>
            <a:r>
              <a:rPr lang="lv-LV" sz="1400" dirty="0"/>
              <a:t>Bērnu nokļūšana līdz profesionālās ievirzes mācību iestādēm no Podniekiem.</a:t>
            </a:r>
          </a:p>
          <a:p>
            <a:r>
              <a:rPr lang="lv-LV" sz="1400" dirty="0"/>
              <a:t>Nepieciešami jauni pedagogi.</a:t>
            </a:r>
          </a:p>
          <a:p>
            <a:r>
              <a:rPr lang="lv-LV" sz="1400" dirty="0"/>
              <a:t>Nepieciešama atbilstoša sporta infrastruktūra.</a:t>
            </a:r>
          </a:p>
          <a:p>
            <a:r>
              <a:rPr lang="lv-LV" sz="1400" dirty="0"/>
              <a:t>Nav skaidrs, kuras 2. un kuras 3. klases varētu būt tās, kurām vajadzētu uzsākt mācības Podniekos 2026./2027.m.g.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1.ALTERNATĪVAS RAKSTUROJUMS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3297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JAUNĀ SKOLA 4.-9.KLASEI GAUJAS IELĀ 30 1.ALTERNATĪVĀ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D9F1C4F-4F0C-0D48-00FC-B6F5891939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43"/>
          <a:stretch/>
        </p:blipFill>
        <p:spPr>
          <a:xfrm>
            <a:off x="1461568" y="810558"/>
            <a:ext cx="9268864" cy="539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11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D1A82EF3-AF20-4DD3-203B-6DA5E4B2CBF5}"/>
              </a:ext>
            </a:extLst>
          </p:cNvPr>
          <p:cNvSpPr/>
          <p:nvPr/>
        </p:nvSpPr>
        <p:spPr>
          <a:xfrm>
            <a:off x="609600" y="892790"/>
            <a:ext cx="11379200" cy="7908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314" y="982642"/>
            <a:ext cx="11136085" cy="5875358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/>
              <a:t>Plānots izbūvēt vienu ēku 1.-3.klasei uz pašvaldībai piederošas zemes Ūbeļu ielā 18 un zemes, kuru plānots iegādāties tai blakus, otru ēku 4.-9.klasei – </a:t>
            </a:r>
            <a:r>
              <a:rPr lang="lv-LV" sz="1400" b="1" dirty="0" err="1"/>
              <a:t>Kadagā</a:t>
            </a:r>
            <a:r>
              <a:rPr lang="lv-LV" sz="1400" b="1" dirty="0"/>
              <a:t>, teritorijā starp </a:t>
            </a:r>
            <a:r>
              <a:rPr lang="lv-LV" sz="1400" b="1" dirty="0" err="1"/>
              <a:t>Kadagas</a:t>
            </a:r>
            <a:r>
              <a:rPr lang="lv-LV" sz="1400" b="1" dirty="0"/>
              <a:t> ceļu un </a:t>
            </a:r>
            <a:r>
              <a:rPr lang="lv-LV" sz="1400" b="1" dirty="0" err="1"/>
              <a:t>Kadagas</a:t>
            </a:r>
            <a:r>
              <a:rPr lang="lv-LV" sz="1400" b="1" dirty="0"/>
              <a:t> PII (uz pašvaldībai piederošas zemes). Podnieku ēkas izbūvei plānots izmantot Salaspils PII būvprojektu, </a:t>
            </a:r>
            <a:r>
              <a:rPr lang="lv-LV" sz="1400" b="1" dirty="0" err="1"/>
              <a:t>Kadagas</a:t>
            </a:r>
            <a:r>
              <a:rPr lang="lv-LV" sz="1400" b="1" dirty="0"/>
              <a:t> ēkas izbūvei – Ādažu sākumskolas būvprojektu.</a:t>
            </a:r>
          </a:p>
          <a:p>
            <a:pPr marL="0" indent="0">
              <a:buNone/>
            </a:pPr>
            <a:r>
              <a:rPr lang="lv-LV" sz="1400" b="1" dirty="0"/>
              <a:t>Pozitīvais</a:t>
            </a:r>
            <a:r>
              <a:rPr lang="lv-LV" sz="1400" dirty="0"/>
              <a:t>:</a:t>
            </a:r>
          </a:p>
          <a:p>
            <a:r>
              <a:rPr lang="lv-LV" sz="1400" dirty="0"/>
              <a:t>Tiek nodrošinātas papildus 700 vietas vispārējās izglītības iestādē 2026./2027.m.g. un 1100 vietas – 2028./2029.m.g.</a:t>
            </a:r>
          </a:p>
          <a:p>
            <a:r>
              <a:rPr lang="lv-LV" sz="1400" dirty="0"/>
              <a:t>Izglītības iestādes darbību Podniekos var ērti savienot ar PII darbību.</a:t>
            </a:r>
          </a:p>
          <a:p>
            <a:r>
              <a:rPr lang="lv-LV" sz="1400" dirty="0"/>
              <a:t>Tiek atslogota ēka Attekas ielā 16 un Gaujas ielā 30.</a:t>
            </a:r>
          </a:p>
          <a:p>
            <a:r>
              <a:rPr lang="lv-LV" sz="1400" dirty="0"/>
              <a:t>Gan īstermiņā, gan vidējā termiņā tiek atrisināts jautājums ar trūkstošajām mācību vietām vispārējās izglītības iestādēs Ādažos.</a:t>
            </a:r>
          </a:p>
          <a:p>
            <a:r>
              <a:rPr lang="lv-LV" sz="1400" dirty="0"/>
              <a:t>Jauno ēku izbūve rada iespēju pa kārtām uz renovācijas laiku noslēgt Ādažu vidusskolas korpusus. </a:t>
            </a:r>
          </a:p>
          <a:p>
            <a:r>
              <a:rPr lang="lv-LV" sz="1400" dirty="0"/>
              <a:t>Būs nodrošināta kapacitāte bērniem, kas vēlēsies mācīties Ādažos no mājām, kas vēl nav izbūvētas un no Ropažu novada.</a:t>
            </a:r>
          </a:p>
          <a:p>
            <a:r>
              <a:rPr lang="lv-LV" sz="1400" dirty="0" err="1"/>
              <a:t>Kadagā</a:t>
            </a:r>
            <a:r>
              <a:rPr lang="lv-LV" sz="1400" dirty="0"/>
              <a:t> varētu būvēt pēc Ādažu sākumskolas projekta, Podniekos – Salaspils PII projekta. </a:t>
            </a:r>
          </a:p>
          <a:p>
            <a:pPr marL="0" indent="0">
              <a:buNone/>
            </a:pPr>
            <a:r>
              <a:rPr lang="lv-LV" sz="1400" b="1" dirty="0"/>
              <a:t>Negatīvais</a:t>
            </a:r>
            <a:r>
              <a:rPr lang="lv-LV" sz="1400" dirty="0"/>
              <a:t>:</a:t>
            </a:r>
          </a:p>
          <a:p>
            <a:r>
              <a:rPr lang="lv-LV" sz="1400" dirty="0"/>
              <a:t>Pedagogiem 4.-9.klasei nav ērti darboties divās ēkās.</a:t>
            </a:r>
          </a:p>
          <a:p>
            <a:r>
              <a:rPr lang="lv-LV" sz="1400" dirty="0"/>
              <a:t>Veidojot jaunu ēku 4.-9.klasei obligāti jāveido specializētie kabineti.</a:t>
            </a:r>
          </a:p>
          <a:p>
            <a:r>
              <a:rPr lang="lv-LV" sz="1400" dirty="0"/>
              <a:t>Bērnu nokļūšana līdz profesionālās ievirzes mācību iestādēm no Podniekiem un </a:t>
            </a:r>
            <a:r>
              <a:rPr lang="lv-LV" sz="1400" dirty="0" err="1"/>
              <a:t>Kadagas</a:t>
            </a:r>
            <a:r>
              <a:rPr lang="lv-LV" sz="1400" dirty="0"/>
              <a:t>.</a:t>
            </a:r>
          </a:p>
          <a:p>
            <a:r>
              <a:rPr lang="lv-LV" sz="1400" dirty="0" err="1"/>
              <a:t>Kadagas</a:t>
            </a:r>
            <a:r>
              <a:rPr lang="lv-LV" sz="1400" dirty="0"/>
              <a:t> ciemā iedzīvotāju skaits neaug tik strauji kā Ādažos / Podniekos.</a:t>
            </a:r>
          </a:p>
          <a:p>
            <a:r>
              <a:rPr lang="lv-LV" sz="1400" dirty="0"/>
              <a:t>Nepieciešami jauni pedagogi.</a:t>
            </a:r>
          </a:p>
          <a:p>
            <a:r>
              <a:rPr lang="lv-LV" sz="1400" dirty="0"/>
              <a:t>Nav skaidrs, kuras klases varētu būt tās, kurām vajadzētu uzsākt mācības jaunajās ēkās.</a:t>
            </a:r>
          </a:p>
          <a:p>
            <a:r>
              <a:rPr lang="lv-LV" sz="1400" dirty="0"/>
              <a:t>Nepieciešama atbilstoša sporta infrastruktūra.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2.ALTERNATĪVAS RAKSTUROJUMS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1060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JAUNĀ SKOLA 4.-9.KLASEI KADAGĀ 2.ALTERNATĪVĀ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15AA7F26-A833-0269-3EAD-8FD3812C6E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76"/>
          <a:stretch/>
        </p:blipFill>
        <p:spPr>
          <a:xfrm>
            <a:off x="1384191" y="810558"/>
            <a:ext cx="9423617" cy="540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65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462AAFB9-FFF4-6EE2-CC3E-1E53BD15CA57}"/>
              </a:ext>
            </a:extLst>
          </p:cNvPr>
          <p:cNvSpPr/>
          <p:nvPr/>
        </p:nvSpPr>
        <p:spPr>
          <a:xfrm>
            <a:off x="609600" y="892790"/>
            <a:ext cx="11379200" cy="3651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314" y="982642"/>
            <a:ext cx="11136085" cy="5875358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/>
              <a:t>Plānots izbūvēt vienu jaunu ēku 1.-9.klasei Podniekos uz kādas šobrīd privātas zemes. Būtu jāizstrādā jauns būvprojekts.</a:t>
            </a:r>
          </a:p>
          <a:p>
            <a:pPr marL="0" indent="0">
              <a:buNone/>
            </a:pPr>
            <a:r>
              <a:rPr lang="lv-LV" sz="1400" b="1" dirty="0"/>
              <a:t>Pozitīvais</a:t>
            </a:r>
            <a:r>
              <a:rPr lang="lv-LV" sz="1400" dirty="0"/>
              <a:t>:</a:t>
            </a:r>
          </a:p>
          <a:p>
            <a:r>
              <a:rPr lang="lv-LV" sz="1400" dirty="0"/>
              <a:t>Tiek nodrošinātas papildus 600 vietas vispārējās izglītības iestādē 2026./2027.m.g. un 1000 vietas – 2028./2029.m.g.</a:t>
            </a:r>
          </a:p>
          <a:p>
            <a:r>
              <a:rPr lang="lv-LV" sz="1400" dirty="0"/>
              <a:t>Jaunas izglītības iestādes darbību atsevišķā teritorijā Podniekos varētu ērti plānot un pielāgot skolas vajadzībām.</a:t>
            </a:r>
          </a:p>
          <a:p>
            <a:r>
              <a:rPr lang="lv-LV" sz="1400" dirty="0"/>
              <a:t>Tiek atslogota ēka Attekas ielā 16 un Gaujas ielā 30.</a:t>
            </a:r>
          </a:p>
          <a:p>
            <a:r>
              <a:rPr lang="lv-LV" sz="1400" dirty="0"/>
              <a:t>Gan īstermiņā, gan vidējā termiņā tiek atrisināts jautājums ar trūkstošajām mācību vietām vispārējās izglītības iestādēs Ādažos.</a:t>
            </a:r>
          </a:p>
          <a:p>
            <a:r>
              <a:rPr lang="lv-LV" sz="1400" dirty="0"/>
              <a:t>Jauno ēku izbūve rada iespēju pa kārtām uz renovācijas laiku noslēgt Ādažu vidusskolas korpusus. </a:t>
            </a:r>
          </a:p>
          <a:p>
            <a:r>
              <a:rPr lang="lv-LV" sz="1400" dirty="0"/>
              <a:t>Būs nodrošināta kapacitāte bērniem, kas vēlēsies mācīties Ādažos no mājām, kas vēl nav izbūvētas un no Ropažu novada.</a:t>
            </a:r>
          </a:p>
          <a:p>
            <a:pPr marL="0" indent="0">
              <a:buNone/>
            </a:pPr>
            <a:r>
              <a:rPr lang="lv-LV" sz="1400" b="1" dirty="0"/>
              <a:t>Negatīvais</a:t>
            </a:r>
            <a:r>
              <a:rPr lang="lv-LV" sz="1400" dirty="0"/>
              <a:t>:</a:t>
            </a:r>
          </a:p>
          <a:p>
            <a:r>
              <a:rPr lang="lv-LV" sz="1400" dirty="0"/>
              <a:t>Pašvaldībai nav uzsāktas sarunas ne arvienu potenciālo zemes īpašnieku, kura teritoriju varētu iegādāties un kur attīstīt skolu.</a:t>
            </a:r>
          </a:p>
          <a:p>
            <a:r>
              <a:rPr lang="lv-LV" sz="1400" dirty="0"/>
              <a:t>Nepieciešami papildus līdzekļi zemes iegādei.</a:t>
            </a:r>
          </a:p>
          <a:p>
            <a:r>
              <a:rPr lang="lv-LV" sz="1400" dirty="0"/>
              <a:t>Būtu nepieciešams izstrādāt jaunu būvprojektu.</a:t>
            </a:r>
          </a:p>
          <a:p>
            <a:r>
              <a:rPr lang="lv-LV" sz="1400" dirty="0"/>
              <a:t>Pedagogiem 4.-9.klasei nav ērti darboties divās ēkās.</a:t>
            </a:r>
          </a:p>
          <a:p>
            <a:r>
              <a:rPr lang="lv-LV" sz="1400" dirty="0"/>
              <a:t>Veidojot jaunu ēku 4.-9.klasei obligāti jāveido specializētie kabineti.</a:t>
            </a:r>
          </a:p>
          <a:p>
            <a:r>
              <a:rPr lang="lv-LV" sz="1400" dirty="0"/>
              <a:t>Bērnu nokļūšana līdz profesionālās ievirzes mācību iestādēm.</a:t>
            </a:r>
          </a:p>
          <a:p>
            <a:r>
              <a:rPr lang="lv-LV" sz="1400" dirty="0"/>
              <a:t>Nepieciešami jauni pedagogi.</a:t>
            </a:r>
          </a:p>
          <a:p>
            <a:r>
              <a:rPr lang="lv-LV" sz="1400" dirty="0"/>
              <a:t>Nav skaidrs, kuras klases varētu būt tās, kurām vajadzētu uzsākt mācības jaunajās ēkās.</a:t>
            </a:r>
          </a:p>
          <a:p>
            <a:r>
              <a:rPr lang="lv-LV" sz="1400" dirty="0"/>
              <a:t>Nepieciešama atbilstoša sporta infrastruktūra.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3.ALTERNATĪVAS RAKSTUROJUMS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8912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JAUNĀ PAMATSKOLA (1.-9.KLASEI) 3.ALTERNATĪVĀ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CA2550F4-3F91-5747-73B0-0772C9C57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52"/>
          <a:stretch/>
        </p:blipFill>
        <p:spPr>
          <a:xfrm>
            <a:off x="1441054" y="810558"/>
            <a:ext cx="9309891" cy="544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60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PRIEKŠLIKUMS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828805"/>
            <a:ext cx="10467833" cy="361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000" b="1" dirty="0"/>
              <a:t>Atbalstīt 1.alternatīvas īstenošanu, kas paredz veidot 2 jaunas ēkas: </a:t>
            </a:r>
          </a:p>
          <a:p>
            <a:pPr marL="342900" indent="-342900">
              <a:buFont typeface="Arial" panose="020B0604020202020204" pitchFamily="34" charset="0"/>
              <a:buAutoNum type="arabicParenR"/>
            </a:pPr>
            <a:r>
              <a:rPr lang="lv-LV" sz="2000" b="1" dirty="0"/>
              <a:t>Podniekos</a:t>
            </a:r>
            <a:r>
              <a:rPr lang="lv-LV" sz="2000" dirty="0"/>
              <a:t> sākumskola </a:t>
            </a:r>
            <a:r>
              <a:rPr lang="lv-LV" sz="2000" b="1" dirty="0"/>
              <a:t>1.-3.klasei </a:t>
            </a:r>
            <a:r>
              <a:rPr lang="lv-LV" sz="2000" dirty="0"/>
              <a:t>ar 4 paralēlajām klasēm (katrā 25 bērni) (kopā </a:t>
            </a:r>
            <a:r>
              <a:rPr lang="lv-LV" sz="2000" b="1" dirty="0"/>
              <a:t>300 vietām</a:t>
            </a:r>
            <a:r>
              <a:rPr lang="lv-LV" sz="2000" dirty="0"/>
              <a:t>), kā arī </a:t>
            </a:r>
          </a:p>
          <a:p>
            <a:pPr marL="342900" indent="-342900">
              <a:buFont typeface="Arial" panose="020B0604020202020204" pitchFamily="34" charset="0"/>
              <a:buAutoNum type="arabicParenR"/>
            </a:pPr>
            <a:r>
              <a:rPr lang="lv-LV" sz="2000" b="1" dirty="0"/>
              <a:t>Ēku 4.-9.klasei pļavā pie Ādažu vidusskolas </a:t>
            </a:r>
            <a:r>
              <a:rPr lang="lv-LV" sz="2000" dirty="0"/>
              <a:t>(1.kārta ar </a:t>
            </a:r>
            <a:r>
              <a:rPr lang="lv-LV" sz="2000" b="1" dirty="0"/>
              <a:t>400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</a:t>
            </a:r>
          </a:p>
        </p:txBody>
      </p:sp>
    </p:spTree>
    <p:extLst>
      <p:ext uri="{BB962C8B-B14F-4D97-AF65-F5344CB8AC3E}">
        <p14:creationId xmlns:p14="http://schemas.microsoft.com/office/powerpoint/2010/main" val="3013251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PLĀNOTAIS VIETU SKAITA VISPĀRĒJĀS IZGLĪTĪBAS IESTĀDĒS ĀDAŽU NOVADĀ 2026./2027.-2028./2029.m.g. (1.alternatīva)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3F04C0B5-1B0E-2834-9B74-56AC2400F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26" y="1564611"/>
            <a:ext cx="4384548" cy="2377165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4B56AE7A-CEB4-AB78-6496-6421D5177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770" y="1697176"/>
            <a:ext cx="4257260" cy="2313728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AB7BA9AD-F007-5EF5-76D0-DB38ACA6F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6765" y="3979185"/>
            <a:ext cx="4363418" cy="23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08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VIETU SKAITA PROGNOZES VISPĀRĒJĀS IZGLĪTĪBAS IESTĀDĒS ĀDAŽU NOVADĀ 2023.-2030.gadam (1.alternatīva)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B6BDCBC3-8329-AFE0-40E8-3AFD57EC3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429" y="1875062"/>
            <a:ext cx="5290655" cy="3174393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832D202E-B52D-8D8A-5AA1-3AA40636B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16" y="1875062"/>
            <a:ext cx="6078157" cy="317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4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SKAITS ĀDAŽU NOVADĀ – līdz 2022.gadam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5393D0D-49F7-0068-7ED0-EA9DE5DE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914" y="810558"/>
            <a:ext cx="5179754" cy="3027129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FB4E3EB9-B514-9C3E-8128-7699A37D4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22" y="810558"/>
            <a:ext cx="4930049" cy="2958030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02B7F67B-1FC4-B13B-C17B-956527B03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332" y="3687615"/>
            <a:ext cx="4451852" cy="2668733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FEB2F611-CCEE-297B-4B68-1EE531FA2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7427" y="3728101"/>
            <a:ext cx="3868727" cy="258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27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SKAITA PROGNOZES ĀDAŽU NOVADĀ –2022.-2030.gadam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3C6B8A0E-5F57-DBCA-3CCC-CF979899E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275" y="3926898"/>
            <a:ext cx="4461534" cy="2404420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A34DAFDD-D595-1B54-8AB9-98E1EE23C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275" y="1148517"/>
            <a:ext cx="4627265" cy="2743438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663B64B9-5370-5464-0250-D5D7DF52C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412" y="3926898"/>
            <a:ext cx="4477932" cy="2359566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022A1C2B-41B3-6D6D-633F-BD0FAF5D66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514" y="1200167"/>
            <a:ext cx="4779678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6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1.KLASES SKOLNIEKU SKAITA PROGNOZES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F93186A-F270-0CB7-EB79-2BDEA06AC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1840730"/>
            <a:ext cx="6007499" cy="3332160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65D9AC16-58A9-76F1-2785-1E6C96FCC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899" y="1905788"/>
            <a:ext cx="5371701" cy="32230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36C0E2-7973-DAB7-AE86-E04767C050AA}"/>
              </a:ext>
            </a:extLst>
          </p:cNvPr>
          <p:cNvSpPr txBox="1"/>
          <p:nvPr/>
        </p:nvSpPr>
        <p:spPr>
          <a:xfrm>
            <a:off x="1615440" y="5336481"/>
            <a:ext cx="4206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i="1" dirty="0"/>
              <a:t>Šeit vēl nav ierēķināti bērni, kas varētu pienākt klāt saistībā ar jaunu daudzdzīvokļu dzīvojamo ēku izbūvi Ādažos</a:t>
            </a:r>
          </a:p>
        </p:txBody>
      </p:sp>
    </p:spTree>
    <p:extLst>
      <p:ext uri="{BB962C8B-B14F-4D97-AF65-F5344CB8AC3E}">
        <p14:creationId xmlns:p14="http://schemas.microsoft.com/office/powerpoint/2010/main" val="1354741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SKOLNIEKU SKAITA PROGNOZES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7678BC70-CB23-613D-C078-B988235F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218" y="1196588"/>
            <a:ext cx="4101963" cy="2461179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7B69E0AB-1A4F-1507-CB44-144C9C193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42" y="3636411"/>
            <a:ext cx="5290457" cy="2642267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BE60B51D-BF6A-6C3C-264B-18F2A9F5E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717" y="3598018"/>
            <a:ext cx="5444200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92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VIETU SKAITA PROGNOZES ESOŠAJĀS VISPĀRĒJĀS IZGLĪTĪBAS IESTĀDĒS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D105986D-8B65-C0EB-BEFF-43AE818F5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070421"/>
            <a:ext cx="5261304" cy="2237426"/>
          </a:xfrm>
          <a:prstGeom prst="rect">
            <a:avLst/>
          </a:prstGeom>
        </p:spPr>
      </p:pic>
      <p:pic>
        <p:nvPicPr>
          <p:cNvPr id="2" name="Attēls 1">
            <a:extLst>
              <a:ext uri="{FF2B5EF4-FFF2-40B4-BE49-F238E27FC236}">
                <a16:creationId xmlns:a16="http://schemas.microsoft.com/office/drawing/2014/main" id="{D1D8931B-7111-A83A-A6B7-FBBE27E1A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628" y="1856082"/>
            <a:ext cx="5994771" cy="3963832"/>
          </a:xfrm>
          <a:prstGeom prst="rect">
            <a:avLst/>
          </a:prstGeom>
        </p:spPr>
      </p:pic>
      <p:sp>
        <p:nvSpPr>
          <p:cNvPr id="3" name="Satura vietturis 7">
            <a:extLst>
              <a:ext uri="{FF2B5EF4-FFF2-40B4-BE49-F238E27FC236}">
                <a16:creationId xmlns:a16="http://schemas.microsoft.com/office/drawing/2014/main" id="{B268E6B0-7591-FD50-DCDB-EDF21005A9FD}"/>
              </a:ext>
            </a:extLst>
          </p:cNvPr>
          <p:cNvSpPr txBox="1">
            <a:spLocks/>
          </p:cNvSpPr>
          <p:nvPr/>
        </p:nvSpPr>
        <p:spPr bwMode="auto">
          <a:xfrm>
            <a:off x="1168264" y="4945137"/>
            <a:ext cx="3983629" cy="114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000" b="1" dirty="0"/>
              <a:t>Vietu skaita aprēķinā nav ieskaitīti specializētie kabineti un kabineti, kas plānoti citām funkcijām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46275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VIETU SKAITA PROGNOZES ESOŠAJĀS VISPĀRĒJĀS IZGLĪTĪBAS IESTĀDĒS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B0D5B516-996B-87E1-8994-785DF3CABFC9}"/>
              </a:ext>
            </a:extLst>
          </p:cNvPr>
          <p:cNvSpPr txBox="1">
            <a:spLocks/>
          </p:cNvSpPr>
          <p:nvPr/>
        </p:nvSpPr>
        <p:spPr bwMode="auto">
          <a:xfrm>
            <a:off x="4104185" y="4897127"/>
            <a:ext cx="3983629" cy="114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000" b="1" dirty="0"/>
              <a:t>Vietu skaita aprēķinā nav ieskaitīti specializētie kabineti un kabineti, kas plānoti citām funkcijām</a:t>
            </a:r>
            <a:endParaRPr lang="lv-LV" sz="2000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5B34DB19-AA4C-61AA-B0CF-76A9C575D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97" y="1571387"/>
            <a:ext cx="5869311" cy="2975988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A3FEE309-C094-38D7-448F-08F97E01F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708" y="1571386"/>
            <a:ext cx="5198046" cy="302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9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PROBLĒMAS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828805"/>
            <a:ext cx="10467833" cy="361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b="1" dirty="0"/>
              <a:t>Ādažu vidusskolā jau šobrīd trūkst vietas mācību procesa organizēšanai </a:t>
            </a:r>
            <a:r>
              <a:rPr lang="lv-LV" sz="2000" dirty="0"/>
              <a:t>vispārējās izglītības posmā, kas rada nepieciešamību kā </a:t>
            </a:r>
            <a:r>
              <a:rPr lang="lv-LV" sz="2000" dirty="0" err="1"/>
              <a:t>pamatklases</a:t>
            </a:r>
            <a:r>
              <a:rPr lang="lv-LV" sz="2000" dirty="0"/>
              <a:t> mācībām izmantot specializētos kabinetus un citas telpas, kas plānotas un ir nepieciešamas citiem mērķiem (uz 2022./2023. </a:t>
            </a:r>
            <a:r>
              <a:rPr lang="lv-LV" sz="2000" dirty="0" err="1"/>
              <a:t>m.g</a:t>
            </a:r>
            <a:r>
              <a:rPr lang="lv-LV" sz="2000" dirty="0"/>
              <a:t>. šādā veidā tiek pielāgotas telpas aptuveni 170 bērniem).</a:t>
            </a:r>
          </a:p>
          <a:p>
            <a:r>
              <a:rPr lang="lv-LV" sz="2000" dirty="0"/>
              <a:t>Ņemot vērā iedzīvotāju un bērnu skaita pieauguma prognozes, kā arī to, ka Ādažos tiek plānotas arvien jaunas daudzdzīvokļu dzīvojamās mājas, kurās dzīvojošo bērnu un jauniešu skaitu šobrīd nevar paredzēt, </a:t>
            </a:r>
            <a:r>
              <a:rPr lang="lv-LV" sz="2000" b="1" dirty="0"/>
              <a:t>turpmākajos gados vietu trūkums Ādažu vidusskolā kļūs arvien izteiktāks </a:t>
            </a:r>
            <a:r>
              <a:rPr lang="lv-LV" sz="2000" dirty="0"/>
              <a:t>(trūkstošo vietu skaits uz 2030./2031.m.g. varētu pārsniegt 640).</a:t>
            </a:r>
          </a:p>
          <a:p>
            <a:r>
              <a:rPr lang="lv-LV" sz="2000" b="1" dirty="0"/>
              <a:t>Ādažu vidusskolai</a:t>
            </a:r>
            <a:r>
              <a:rPr lang="lv-LV" sz="2000" dirty="0"/>
              <a:t>, kas tika būvēta 1986.gadā, </a:t>
            </a:r>
            <a:r>
              <a:rPr lang="lv-LV" sz="2000" b="1" dirty="0"/>
              <a:t>būtu nepieciešams veikt dažādus atjaunošanas darbus </a:t>
            </a:r>
            <a:r>
              <a:rPr lang="lv-LV" sz="2000" dirty="0"/>
              <a:t>(siltināšanas būvdarbi, apkures sistēmas pilnīga pārbūve, gaiteņu remonts u.c.).</a:t>
            </a:r>
          </a:p>
        </p:txBody>
      </p:sp>
    </p:spTree>
    <p:extLst>
      <p:ext uri="{BB962C8B-B14F-4D97-AF65-F5344CB8AC3E}">
        <p14:creationId xmlns:p14="http://schemas.microsoft.com/office/powerpoint/2010/main" val="67976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1286785"/>
            <a:ext cx="11234057" cy="4704441"/>
          </a:xfrm>
        </p:spPr>
        <p:txBody>
          <a:bodyPr/>
          <a:lstStyle/>
          <a:p>
            <a:pPr marL="0" indent="0">
              <a:buNone/>
            </a:pPr>
            <a:r>
              <a:rPr lang="lv-LV" sz="2000" b="1" dirty="0">
                <a:solidFill>
                  <a:schemeClr val="accent1">
                    <a:lumMod val="75000"/>
                  </a:schemeClr>
                </a:solidFill>
              </a:rPr>
              <a:t>1.alternatīva</a:t>
            </a:r>
          </a:p>
          <a:p>
            <a:pPr marL="0" indent="0">
              <a:buNone/>
            </a:pPr>
            <a:r>
              <a:rPr lang="lv-LV" sz="2000" dirty="0"/>
              <a:t>Izbūvēt divas jaunas ēkas: 1) </a:t>
            </a:r>
            <a:r>
              <a:rPr lang="lv-LV" sz="2000" b="1" dirty="0"/>
              <a:t>Podniekos</a:t>
            </a:r>
            <a:r>
              <a:rPr lang="lv-LV" sz="2000" dirty="0"/>
              <a:t> sākumskolu Ūbeļu ielā 18 </a:t>
            </a:r>
            <a:r>
              <a:rPr lang="lv-LV" sz="2000" b="1" dirty="0"/>
              <a:t>1.-3.klasei </a:t>
            </a:r>
            <a:r>
              <a:rPr lang="lv-LV" sz="2000" dirty="0"/>
              <a:t>ar 4 paralēlajām klasēm (katrā 25 bērni) (kopā </a:t>
            </a:r>
            <a:r>
              <a:rPr lang="lv-LV" sz="2000" b="1" dirty="0"/>
              <a:t>300 vietām</a:t>
            </a:r>
            <a:r>
              <a:rPr lang="lv-LV" sz="2000" dirty="0"/>
              <a:t>), kā arī 2) ē</a:t>
            </a:r>
            <a:r>
              <a:rPr lang="lv-LV" sz="2000" b="1" dirty="0"/>
              <a:t>ku 4.-9.klasei pļavā pie Ādažu vidusskolas </a:t>
            </a:r>
            <a:r>
              <a:rPr lang="lv-LV" sz="2000" dirty="0"/>
              <a:t>(1.kārta ar </a:t>
            </a:r>
            <a:r>
              <a:rPr lang="lv-LV" sz="2000" b="1" dirty="0"/>
              <a:t>400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2028./2029.m.g.). </a:t>
            </a:r>
          </a:p>
          <a:p>
            <a:pPr marL="0" indent="0">
              <a:buNone/>
            </a:pPr>
            <a:endParaRPr lang="lv-LV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1">
                    <a:lumMod val="75000"/>
                  </a:schemeClr>
                </a:solidFill>
              </a:rPr>
              <a:t>2.alternatīva</a:t>
            </a:r>
            <a:endParaRPr lang="lv-LV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/>
              <a:t>Izbūvēt divas jaunas ēkas: 1) </a:t>
            </a:r>
            <a:r>
              <a:rPr lang="lv-LV" sz="2000" b="1" dirty="0"/>
              <a:t>Podniekos</a:t>
            </a:r>
            <a:r>
              <a:rPr lang="lv-LV" sz="2000" dirty="0"/>
              <a:t> sākumskolu Ūbeļu ielā 18 </a:t>
            </a:r>
            <a:r>
              <a:rPr lang="lv-LV" sz="2000" b="1" dirty="0"/>
              <a:t>1.-3.klasei </a:t>
            </a:r>
            <a:r>
              <a:rPr lang="lv-LV" sz="2000" dirty="0"/>
              <a:t>ar 4 paralēlajām klasēm (katrā 25 bērni) (kopā </a:t>
            </a:r>
            <a:r>
              <a:rPr lang="lv-LV" sz="2000" b="1" dirty="0"/>
              <a:t>300 vietām</a:t>
            </a:r>
            <a:r>
              <a:rPr lang="lv-LV" sz="2000" dirty="0"/>
              <a:t>), kā arī 2) ē</a:t>
            </a:r>
            <a:r>
              <a:rPr lang="lv-LV" sz="2000" b="1" dirty="0"/>
              <a:t>ku 4.-9.klasei </a:t>
            </a:r>
            <a:r>
              <a:rPr lang="lv-LV" sz="2000" b="1" dirty="0" err="1"/>
              <a:t>Kadagā</a:t>
            </a:r>
            <a:r>
              <a:rPr lang="lv-LV" sz="2000" b="1" dirty="0"/>
              <a:t> </a:t>
            </a:r>
            <a:r>
              <a:rPr lang="lv-LV" sz="2000" dirty="0"/>
              <a:t>(1.kārta ar </a:t>
            </a:r>
            <a:r>
              <a:rPr lang="lv-LV" sz="2000" b="1" dirty="0"/>
              <a:t>400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2028./2029.m.g.).</a:t>
            </a:r>
          </a:p>
          <a:p>
            <a:pPr marL="0" indent="0">
              <a:buNone/>
            </a:pPr>
            <a:endParaRPr lang="lv-LV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1">
                    <a:lumMod val="75000"/>
                  </a:schemeClr>
                </a:solidFill>
              </a:rPr>
              <a:t>3.alternatīva</a:t>
            </a:r>
            <a:endParaRPr lang="lv-LV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/>
              <a:t>Izbūvēt vienu jaunu ēku Podnieku rajonā </a:t>
            </a:r>
            <a:r>
              <a:rPr lang="lv-LV" sz="2000" b="1" dirty="0"/>
              <a:t>1.-9.klasei</a:t>
            </a:r>
            <a:r>
              <a:rPr lang="lv-LV" sz="2000" dirty="0"/>
              <a:t> (kopā </a:t>
            </a:r>
            <a:r>
              <a:rPr lang="lv-LV" sz="2000" b="1" dirty="0"/>
              <a:t>1000 vietām</a:t>
            </a:r>
            <a:r>
              <a:rPr lang="lv-LV" sz="2000" dirty="0"/>
              <a:t>) (1.kārta ar </a:t>
            </a:r>
            <a:r>
              <a:rPr lang="lv-LV" sz="2000" b="1" dirty="0"/>
              <a:t>600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2028./2029.m.g.).</a:t>
            </a:r>
          </a:p>
          <a:p>
            <a:pPr marL="0" indent="0">
              <a:buNone/>
            </a:pPr>
            <a:endParaRPr lang="lv-LV" sz="2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PIEDĀVĀTIE RISINĀJUMI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6889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1570</Words>
  <Application>Microsoft Office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50</cp:revision>
  <cp:lastPrinted>2022-12-06T11:26:56Z</cp:lastPrinted>
  <dcterms:created xsi:type="dcterms:W3CDTF">2019-01-14T18:08:04Z</dcterms:created>
  <dcterms:modified xsi:type="dcterms:W3CDTF">2023-03-07T07:20:58Z</dcterms:modified>
</cp:coreProperties>
</file>