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92" r:id="rId3"/>
    <p:sldId id="306" r:id="rId4"/>
    <p:sldId id="307" r:id="rId5"/>
    <p:sldId id="308" r:id="rId6"/>
    <p:sldId id="309" r:id="rId7"/>
    <p:sldId id="310" r:id="rId8"/>
    <p:sldId id="318" r:id="rId9"/>
    <p:sldId id="319" r:id="rId10"/>
    <p:sldId id="317" r:id="rId11"/>
    <p:sldId id="323" r:id="rId12"/>
    <p:sldId id="321" r:id="rId13"/>
    <p:sldId id="324" r:id="rId14"/>
    <p:sldId id="322" r:id="rId15"/>
    <p:sldId id="326" r:id="rId16"/>
    <p:sldId id="320" r:id="rId17"/>
    <p:sldId id="316" r:id="rId18"/>
    <p:sldId id="311" r:id="rId19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B63D"/>
    <a:srgbClr val="6F8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Vidējs stils 3 - izcēlum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3" autoAdjust="0"/>
    <p:restoredTop sz="94590" autoAdjust="0"/>
  </p:normalViewPr>
  <p:slideViewPr>
    <p:cSldViewPr snapToGrid="0" snapToObjects="1">
      <p:cViewPr varScale="1">
        <p:scale>
          <a:sx n="81" d="100"/>
          <a:sy n="81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25B2CF-31F3-4A3A-AE50-B70CAD98A4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AD9B0-810D-43D0-A495-ADD166AC754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975B08-CC19-44CA-85EB-1585BA64692E}" type="datetimeFigureOut">
              <a:rPr lang="en-US"/>
              <a:pPr>
                <a:defRPr/>
              </a:pPr>
              <a:t>3/7/2023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1D974CE-A9F8-4699-9557-9735D6A45D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FA1BA77-E4FD-4DF5-BBF6-05D3A2ECE2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5EFE9-9539-4F64-990A-05F7AB0F58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666E0-8A13-44B8-83C9-D8EDBC7F9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AF71F6-6AD3-4F31-97A9-3A34FDDDDAF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E2A55-88F9-45D4-AF24-8A2F9FE66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AD4A7-050A-4D03-A38C-0FD17437B608}" type="datetime1">
              <a:rPr lang="en-US"/>
              <a:pPr>
                <a:defRPr/>
              </a:pPr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3FA10-F72E-4701-AEC9-9873B5B0D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A230C-8371-4E2E-835D-4DFEF32A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0E5D4-6E23-4F9D-A249-483F508FD01E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26589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78791-6627-4D6F-80D0-541D0112E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1D809-7D02-4DE1-A864-7AB5B8C7E2C7}" type="datetime1">
              <a:rPr lang="en-US"/>
              <a:pPr>
                <a:defRPr/>
              </a:pPr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D45B4-8451-4408-9A54-5403DA72E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D74E2-32E0-4515-8608-E7114D31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AFC63-18A4-42B0-9DA3-215127049C5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03141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FFCF2-D335-4469-8B5C-82C5AB457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B1EBC-0AAF-4F50-9FEE-C0A6E6D6B65E}" type="datetime1">
              <a:rPr lang="en-US"/>
              <a:pPr>
                <a:defRPr/>
              </a:pPr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04EEA-0A8A-42A0-B694-8EC5CC4E9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3B797-8E3F-4017-8E2B-5B94AE6BB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0EA2C-414C-4312-862D-7269EA8B9E9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4371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F1222-6ED3-411A-90F0-350260990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66D6C-3049-4A58-961F-96CF383AE3EC}" type="datetime1">
              <a:rPr lang="en-US"/>
              <a:pPr>
                <a:defRPr/>
              </a:pPr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F2D21-B3C7-43CB-9D02-CE45C1485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26173-C021-4D88-AEA3-0EC27E40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10E14-9AC4-4544-A10C-62F0471382F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020498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7269C-F929-40ED-B5DC-5095661E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D45F5-7739-49BB-8BCF-57473146DED4}" type="datetime1">
              <a:rPr lang="en-US"/>
              <a:pPr>
                <a:defRPr/>
              </a:pPr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C7198-522C-4C59-A367-E0CC0E4FD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39C62-9C19-47C9-95EC-F573AADF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19F69-A8D1-47A3-9BC8-FFBA0735F72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5104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8828A8-CF53-4177-91D4-5F0802B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D44F7-CADB-4C9C-8BF7-85B0CEA9BB84}" type="datetime1">
              <a:rPr lang="en-US"/>
              <a:pPr>
                <a:defRPr/>
              </a:pPr>
              <a:t>3/7/2023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536824-C496-4EA0-9D34-9F08C752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6B2C35B-1BFF-45A4-8660-878D3F7C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4630E-E933-4B46-902F-0D5F93AA49A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4973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BABBA2D-3902-453F-8408-8C259850B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E992E-F9D8-4B3D-AE93-9EEADE225829}" type="datetime1">
              <a:rPr lang="en-US"/>
              <a:pPr>
                <a:defRPr/>
              </a:pPr>
              <a:t>3/7/2023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ACC5699-4F17-476E-B261-CD8837926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A51D61-FAA7-4BB7-B6A0-7BE42897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9C9D1-400D-4B49-A84F-51ABF26B8257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40341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4152F31-A63A-408F-A9ED-FC2D11BE7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6862A-1682-40C0-BD69-7C88AA2AFE18}" type="datetime1">
              <a:rPr lang="en-US"/>
              <a:pPr>
                <a:defRPr/>
              </a:pPr>
              <a:t>3/7/2023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FB08992-3A90-4710-A941-BAB7D094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789618-C9E0-449D-84FC-A9AC0E448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EAFD5-7F90-45B9-90EE-A4B891C17341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095080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24399F7-5BE2-4FAA-BCBD-837BB609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0D6AE-8498-4A49-AE93-BA35DACAAECC}" type="datetime1">
              <a:rPr lang="en-US"/>
              <a:pPr>
                <a:defRPr/>
              </a:pPr>
              <a:t>3/7/2023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6EB718-7E50-4713-AD68-7CC169773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FAA3913-A1D1-4980-AC7E-17D5AE9BF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757B6-E6A4-464A-A5E2-E5A9D944D0B4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1422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7E6063-ECA6-45D5-96C4-8CB3341D0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BF287-C716-4132-803E-6CE790D0924D}" type="datetime1">
              <a:rPr lang="en-US"/>
              <a:pPr>
                <a:defRPr/>
              </a:pPr>
              <a:t>3/7/2023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FFBA22-C9C5-47C8-9001-E8C71BAAD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2E2F79-C271-460D-A30A-8C66D513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E40D5-174E-4597-855A-9963680D2D7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97695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6C7292-DCA1-4470-957C-EFDEB9F7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A5002-A296-47F0-9965-E161EBFD415A}" type="datetime1">
              <a:rPr lang="en-US"/>
              <a:pPr>
                <a:defRPr/>
              </a:pPr>
              <a:t>3/7/2023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A7330CC-93AA-4F5F-9DD5-F9B94221F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2C1864-A91F-4806-9097-68E486B4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8DF7-F671-426B-A6ED-4D450FE3EC55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09276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014EBE2-1F84-498F-BED0-A549EEF7C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606653F-58E1-456F-A100-343354ADDA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A67E1-A1F5-4101-AD94-DEC201E18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807728-2C76-4882-8161-8FDB35A9AF9C}" type="datetime1">
              <a:rPr lang="en-US"/>
              <a:pPr>
                <a:defRPr/>
              </a:pPr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D642F-EBA2-499B-AEF9-A8A4B9C481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B7B8-4BEB-4791-B5E8-4634C2AFB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4E66DEE-17D2-4437-A5E0-06C302F6196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A4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2CD792-B61E-4A7D-B4B7-A1F35F5F149B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TextBox 10">
            <a:extLst>
              <a:ext uri="{FF2B5EF4-FFF2-40B4-BE49-F238E27FC236}">
                <a16:creationId xmlns:a16="http://schemas.microsoft.com/office/drawing/2014/main" id="{23A450F0-8DF8-419D-87C1-6253F6B00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3491121"/>
            <a:ext cx="11379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4400" b="1" dirty="0">
                <a:solidFill>
                  <a:schemeClr val="bg1"/>
                </a:solidFill>
                <a:latin typeface="Montserrat" panose="00000500000000000000" pitchFamily="50" charset="-70"/>
              </a:rPr>
              <a:t>Vispārējās izglītības pakalpojumu sniegšana Ādažu novadā</a:t>
            </a:r>
            <a:endParaRPr lang="en-US" altLang="lv-LV" sz="4400" b="1" dirty="0">
              <a:solidFill>
                <a:schemeClr val="bg1"/>
              </a:solidFill>
              <a:latin typeface="Montserrat" panose="00000500000000000000" pitchFamily="50" charset="-70"/>
            </a:endParaRPr>
          </a:p>
        </p:txBody>
      </p:sp>
      <p:pic>
        <p:nvPicPr>
          <p:cNvPr id="4101" name="Graphic 2">
            <a:extLst>
              <a:ext uri="{FF2B5EF4-FFF2-40B4-BE49-F238E27FC236}">
                <a16:creationId xmlns:a16="http://schemas.microsoft.com/office/drawing/2014/main" id="{91C31C86-7DE1-4512-B30C-73F2CA7EE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532" y="1147762"/>
            <a:ext cx="114776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10">
            <a:extLst>
              <a:ext uri="{FF2B5EF4-FFF2-40B4-BE49-F238E27FC236}">
                <a16:creationId xmlns:a16="http://schemas.microsoft.com/office/drawing/2014/main" id="{85723DF0-8B5F-4EDD-BDF9-28A1C722E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4432" y="2831410"/>
            <a:ext cx="22399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lv-LV" altLang="lv-LV" sz="1600" b="1" dirty="0">
                <a:solidFill>
                  <a:schemeClr val="bg1"/>
                </a:solidFill>
                <a:latin typeface="Montserrat" panose="00000500000000000000" pitchFamily="50" charset="-70"/>
              </a:rPr>
              <a:t>ĀDAŽU NOVADS</a:t>
            </a:r>
            <a:endParaRPr lang="en-US" altLang="lv-LV" sz="1600" b="1" dirty="0">
              <a:solidFill>
                <a:schemeClr val="bg1"/>
              </a:solidFill>
              <a:latin typeface="Montserrat" panose="00000500000000000000" pitchFamily="50" charset="-70"/>
            </a:endParaRPr>
          </a:p>
        </p:txBody>
      </p:sp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596B6307-F20B-3727-D601-CC4A85A96121}"/>
              </a:ext>
            </a:extLst>
          </p:cNvPr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Attīstības un projektu nodaļa    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|   </a:t>
            </a: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23.02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.20</a:t>
            </a:r>
            <a:r>
              <a:rPr lang="lv-LV" b="1" dirty="0">
                <a:solidFill>
                  <a:schemeClr val="bg1"/>
                </a:solidFill>
                <a:latin typeface="Montserrat" pitchFamily="2" charset="77"/>
              </a:rPr>
              <a:t>23</a:t>
            </a:r>
            <a:r>
              <a:rPr lang="en-US" b="1" dirty="0">
                <a:solidFill>
                  <a:schemeClr val="bg1"/>
                </a:solidFill>
                <a:latin typeface="Montserrat" pitchFamily="2" charset="77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isnstūris 1">
            <a:extLst>
              <a:ext uri="{FF2B5EF4-FFF2-40B4-BE49-F238E27FC236}">
                <a16:creationId xmlns:a16="http://schemas.microsoft.com/office/drawing/2014/main" id="{2682FE95-D9A7-E121-0A55-7323CC9A47E6}"/>
              </a:ext>
            </a:extLst>
          </p:cNvPr>
          <p:cNvSpPr/>
          <p:nvPr/>
        </p:nvSpPr>
        <p:spPr>
          <a:xfrm>
            <a:off x="609600" y="892790"/>
            <a:ext cx="11379200" cy="7908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Satura vietturis 7">
            <a:extLst>
              <a:ext uri="{FF2B5EF4-FFF2-40B4-BE49-F238E27FC236}">
                <a16:creationId xmlns:a16="http://schemas.microsoft.com/office/drawing/2014/main" id="{51949147-723D-C89D-D0A0-18391FED9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314" y="982642"/>
            <a:ext cx="11136085" cy="5291476"/>
          </a:xfrm>
        </p:spPr>
        <p:txBody>
          <a:bodyPr/>
          <a:lstStyle/>
          <a:p>
            <a:pPr marL="0" indent="0">
              <a:buNone/>
            </a:pPr>
            <a:r>
              <a:rPr lang="lv-LV" sz="1400" b="1" dirty="0"/>
              <a:t>Plānots izbūvēt vienu ēku 1.-3.klasei uz pašvaldībai piederošas zemes Ūbeļu ielā 18 un zemes, kuru plānots iegādāties tai blakus, otru ēku 4.-9.klasei – blakus esošajai Ādažu vidusskolas ēkai Gaujas ielā 30 (uz pašvaldībai piederošas zemes). Podnieku ēkas izbūvei plānots izmantot Salaspils PII būvprojektu, Ādažu jaunās ēkas izbūvei – Ādažu sākumskolas būvprojektu.</a:t>
            </a:r>
          </a:p>
          <a:p>
            <a:pPr marL="0" indent="0">
              <a:buNone/>
            </a:pPr>
            <a:r>
              <a:rPr lang="lv-LV" sz="1400" b="1" dirty="0"/>
              <a:t>Pozitīvais</a:t>
            </a:r>
            <a:r>
              <a:rPr lang="lv-LV" sz="1400" dirty="0"/>
              <a:t>:</a:t>
            </a:r>
          </a:p>
          <a:p>
            <a:r>
              <a:rPr lang="lv-LV" sz="1400" dirty="0"/>
              <a:t>Tiek nodrošinātas papildus 700 vietas vispārējās izglītības iestādē 2026./2027.m.g. un 1100 vietas – 2028./2029.m.g.</a:t>
            </a:r>
          </a:p>
          <a:p>
            <a:r>
              <a:rPr lang="lv-LV" sz="1400" dirty="0"/>
              <a:t>Izglītības iestādes darbību Podniekos var ērti savienot ar PII darbību.</a:t>
            </a:r>
          </a:p>
          <a:p>
            <a:r>
              <a:rPr lang="lv-LV" sz="1400" dirty="0"/>
              <a:t>Tiek atslogota ēka Attekas ielā 16 un Gaujas ielā 30.</a:t>
            </a:r>
          </a:p>
          <a:p>
            <a:r>
              <a:rPr lang="lv-LV" sz="1400" dirty="0"/>
              <a:t>Gan īstermiņā, gan vidējā termiņā tiek atrisināts jautājums ar trūkstošajām mācību vietām vispārējās izglītības iestādēs Ādažos.</a:t>
            </a:r>
          </a:p>
          <a:p>
            <a:r>
              <a:rPr lang="lv-LV" sz="1400" dirty="0"/>
              <a:t>Pedagogiem ir ērti darboties divās ēkās Gaujas ielā 30, jo tās ir blakus.</a:t>
            </a:r>
          </a:p>
          <a:p>
            <a:r>
              <a:rPr lang="lv-LV" sz="1400" dirty="0"/>
              <a:t>Jauno ēku izbūve rada iespēju pa kārtām uz renovācijas laiku noslēgt Ādažu vidusskolas korpusus. </a:t>
            </a:r>
          </a:p>
          <a:p>
            <a:r>
              <a:rPr lang="lv-LV" sz="1400" dirty="0"/>
              <a:t>Būs nodrošināta kapacitāte bērniem, kas vēlēsies mācīties Ādažos no mājām, kas vēl nav izbūvētas un no Ropažu novada.</a:t>
            </a:r>
          </a:p>
          <a:p>
            <a:r>
              <a:rPr lang="lv-LV" sz="1400" dirty="0"/>
              <a:t>Gaujas ielas 30 pļavā varētu būvēt pēc Ādažu sākumskolas projekta, Podniekos – Salaspils PII projekta.</a:t>
            </a:r>
          </a:p>
          <a:p>
            <a:r>
              <a:rPr lang="lv-LV" sz="1400" dirty="0"/>
              <a:t>Veidojot jaunu ēku 4.-9.klasei pie esošās vidusskolas, tajā nav obligāti jāveido specializētie kabineti (viss ir blakus ēkā). </a:t>
            </a:r>
          </a:p>
          <a:p>
            <a:pPr marL="0" indent="0">
              <a:buNone/>
            </a:pPr>
            <a:r>
              <a:rPr lang="lv-LV" sz="1400" b="1" dirty="0"/>
              <a:t>Negatīvais</a:t>
            </a:r>
            <a:r>
              <a:rPr lang="lv-LV" sz="1400" dirty="0"/>
              <a:t>:</a:t>
            </a:r>
          </a:p>
          <a:p>
            <a:r>
              <a:rPr lang="lv-LV" sz="1400" dirty="0"/>
              <a:t>Bērnu nokļūšana līdz profesionālās ievirzes mācību iestādēm no Podniekiem.</a:t>
            </a:r>
          </a:p>
          <a:p>
            <a:r>
              <a:rPr lang="lv-LV" sz="1400" dirty="0"/>
              <a:t>Nepieciešami jauni pedagogi.</a:t>
            </a:r>
          </a:p>
          <a:p>
            <a:r>
              <a:rPr lang="lv-LV" sz="1400" dirty="0"/>
              <a:t>Nepieciešama atbilstoša sporta infrastruktūra.</a:t>
            </a:r>
          </a:p>
          <a:p>
            <a:r>
              <a:rPr lang="lv-LV" sz="1400" dirty="0"/>
              <a:t>Nav skaidrs, kuras 2. un kuras 3. klases varētu būt tās, kurām vajadzētu uzsākt mācības Podniekos 2026./2027.m.g.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23.02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1.ALTERNATĪVAS RAKSTUROJUMS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32976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23.02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JAUNĀ SKOLA 4.-9.KLASEI GAUJAS IELĀ 30 1.ALTERNATĪVĀ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AD9F1C4F-4F0C-0D48-00FC-B6F5891939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43"/>
          <a:stretch/>
        </p:blipFill>
        <p:spPr>
          <a:xfrm>
            <a:off x="1461568" y="810558"/>
            <a:ext cx="9268864" cy="539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11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isnstūris 1">
            <a:extLst>
              <a:ext uri="{FF2B5EF4-FFF2-40B4-BE49-F238E27FC236}">
                <a16:creationId xmlns:a16="http://schemas.microsoft.com/office/drawing/2014/main" id="{D1A82EF3-AF20-4DD3-203B-6DA5E4B2CBF5}"/>
              </a:ext>
            </a:extLst>
          </p:cNvPr>
          <p:cNvSpPr/>
          <p:nvPr/>
        </p:nvSpPr>
        <p:spPr>
          <a:xfrm>
            <a:off x="609600" y="892790"/>
            <a:ext cx="11379200" cy="7908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Satura vietturis 7">
            <a:extLst>
              <a:ext uri="{FF2B5EF4-FFF2-40B4-BE49-F238E27FC236}">
                <a16:creationId xmlns:a16="http://schemas.microsoft.com/office/drawing/2014/main" id="{51949147-723D-C89D-D0A0-18391FED9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314" y="982642"/>
            <a:ext cx="11136085" cy="5875358"/>
          </a:xfrm>
        </p:spPr>
        <p:txBody>
          <a:bodyPr/>
          <a:lstStyle/>
          <a:p>
            <a:pPr marL="0" indent="0">
              <a:buNone/>
            </a:pPr>
            <a:r>
              <a:rPr lang="lv-LV" sz="1400" b="1" dirty="0"/>
              <a:t>Plānots izbūvēt vienu ēku 1.-3.klasei uz pašvaldībai piederošas zemes Ūbeļu ielā 18 un zemes, kuru plānots iegādāties tai blakus, otru ēku 4.-9.klasei – </a:t>
            </a:r>
            <a:r>
              <a:rPr lang="lv-LV" sz="1400" b="1" dirty="0" err="1"/>
              <a:t>Kadagā</a:t>
            </a:r>
            <a:r>
              <a:rPr lang="lv-LV" sz="1400" b="1" dirty="0"/>
              <a:t>, teritorijā starp </a:t>
            </a:r>
            <a:r>
              <a:rPr lang="lv-LV" sz="1400" b="1" dirty="0" err="1"/>
              <a:t>Kadagas</a:t>
            </a:r>
            <a:r>
              <a:rPr lang="lv-LV" sz="1400" b="1" dirty="0"/>
              <a:t> ceļu un </a:t>
            </a:r>
            <a:r>
              <a:rPr lang="lv-LV" sz="1400" b="1" dirty="0" err="1"/>
              <a:t>Kadagas</a:t>
            </a:r>
            <a:r>
              <a:rPr lang="lv-LV" sz="1400" b="1" dirty="0"/>
              <a:t> PII (uz pašvaldībai piederošas zemes). Podnieku ēkas izbūvei plānots izmantot Salaspils PII būvprojektu, </a:t>
            </a:r>
            <a:r>
              <a:rPr lang="lv-LV" sz="1400" b="1" dirty="0" err="1"/>
              <a:t>Kadagas</a:t>
            </a:r>
            <a:r>
              <a:rPr lang="lv-LV" sz="1400" b="1" dirty="0"/>
              <a:t> ēkas izbūvei – Ādažu sākumskolas būvprojektu.</a:t>
            </a:r>
          </a:p>
          <a:p>
            <a:pPr marL="0" indent="0">
              <a:buNone/>
            </a:pPr>
            <a:r>
              <a:rPr lang="lv-LV" sz="1400" b="1" dirty="0"/>
              <a:t>Pozitīvais</a:t>
            </a:r>
            <a:r>
              <a:rPr lang="lv-LV" sz="1400" dirty="0"/>
              <a:t>:</a:t>
            </a:r>
          </a:p>
          <a:p>
            <a:r>
              <a:rPr lang="lv-LV" sz="1400" dirty="0"/>
              <a:t>Tiek nodrošinātas papildus 700 vietas vispārējās izglītības iestādē 2026./2027.m.g. un 1100 vietas – 2028./2029.m.g.</a:t>
            </a:r>
          </a:p>
          <a:p>
            <a:r>
              <a:rPr lang="lv-LV" sz="1400" dirty="0"/>
              <a:t>Izglītības iestādes darbību Podniekos var ērti savienot ar PII darbību.</a:t>
            </a:r>
          </a:p>
          <a:p>
            <a:r>
              <a:rPr lang="lv-LV" sz="1400" dirty="0"/>
              <a:t>Tiek atslogota ēka Attekas ielā 16 un Gaujas ielā 30.</a:t>
            </a:r>
          </a:p>
          <a:p>
            <a:r>
              <a:rPr lang="lv-LV" sz="1400" dirty="0"/>
              <a:t>Gan īstermiņā, gan vidējā termiņā tiek atrisināts jautājums ar trūkstošajām mācību vietām vispārējās izglītības iestādēs Ādažos.</a:t>
            </a:r>
          </a:p>
          <a:p>
            <a:r>
              <a:rPr lang="lv-LV" sz="1400" dirty="0"/>
              <a:t>Jauno ēku izbūve rada iespēju pa kārtām uz renovācijas laiku noslēgt Ādažu vidusskolas korpusus. </a:t>
            </a:r>
          </a:p>
          <a:p>
            <a:r>
              <a:rPr lang="lv-LV" sz="1400" dirty="0"/>
              <a:t>Būs nodrošināta kapacitāte bērniem, kas vēlēsies mācīties Ādažos no mājām, kas vēl nav izbūvētas un no Ropažu novada.</a:t>
            </a:r>
          </a:p>
          <a:p>
            <a:r>
              <a:rPr lang="lv-LV" sz="1400" dirty="0" err="1"/>
              <a:t>Kadagā</a:t>
            </a:r>
            <a:r>
              <a:rPr lang="lv-LV" sz="1400" dirty="0"/>
              <a:t> varētu būvēt pēc Ādažu sākumskolas projekta, Podniekos – Salaspils PII projekta. </a:t>
            </a:r>
          </a:p>
          <a:p>
            <a:pPr marL="0" indent="0">
              <a:buNone/>
            </a:pPr>
            <a:r>
              <a:rPr lang="lv-LV" sz="1400" b="1" dirty="0"/>
              <a:t>Negatīvais</a:t>
            </a:r>
            <a:r>
              <a:rPr lang="lv-LV" sz="1400" dirty="0"/>
              <a:t>:</a:t>
            </a:r>
          </a:p>
          <a:p>
            <a:r>
              <a:rPr lang="lv-LV" sz="1400" dirty="0"/>
              <a:t>Pedagogiem 4.-9.klasei nav ērti darboties divās ēkās.</a:t>
            </a:r>
          </a:p>
          <a:p>
            <a:r>
              <a:rPr lang="lv-LV" sz="1400" dirty="0"/>
              <a:t>Veidojot jaunu ēku 4.-9.klasei obligāti jāveido specializētie kabineti.</a:t>
            </a:r>
          </a:p>
          <a:p>
            <a:r>
              <a:rPr lang="lv-LV" sz="1400" dirty="0"/>
              <a:t>Bērnu nokļūšana līdz profesionālās ievirzes mācību iestādēm no Podniekiem un </a:t>
            </a:r>
            <a:r>
              <a:rPr lang="lv-LV" sz="1400" dirty="0" err="1"/>
              <a:t>Kadagas</a:t>
            </a:r>
            <a:r>
              <a:rPr lang="lv-LV" sz="1400" dirty="0"/>
              <a:t>.</a:t>
            </a:r>
          </a:p>
          <a:p>
            <a:r>
              <a:rPr lang="lv-LV" sz="1400" dirty="0" err="1"/>
              <a:t>Kadagas</a:t>
            </a:r>
            <a:r>
              <a:rPr lang="lv-LV" sz="1400" dirty="0"/>
              <a:t> ciemā iedzīvotāju skaits neaug tik strauji kā Ādažos / Podniekos.</a:t>
            </a:r>
          </a:p>
          <a:p>
            <a:r>
              <a:rPr lang="lv-LV" sz="1400" dirty="0"/>
              <a:t>Nepieciešami jauni pedagogi.</a:t>
            </a:r>
          </a:p>
          <a:p>
            <a:r>
              <a:rPr lang="lv-LV" sz="1400" dirty="0"/>
              <a:t>Nav skaidrs, kuras klases varētu būt tās, kurām vajadzētu uzsākt mācības jaunajās ēkās.</a:t>
            </a:r>
          </a:p>
          <a:p>
            <a:r>
              <a:rPr lang="lv-LV" sz="1400" dirty="0"/>
              <a:t>Nepieciešama atbilstoša sporta infrastruktūra.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23.02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2.ALTERNATĪVAS RAKSTUROJUMS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1060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23.02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JAUNĀ SKOLA 4.-9.KLASEI KADAGĀ 2.ALTERNATĪVĀ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15AA7F26-A833-0269-3EAD-8FD3812C6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76"/>
          <a:stretch/>
        </p:blipFill>
        <p:spPr>
          <a:xfrm>
            <a:off x="1384191" y="810558"/>
            <a:ext cx="9423617" cy="540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65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isnstūris 1">
            <a:extLst>
              <a:ext uri="{FF2B5EF4-FFF2-40B4-BE49-F238E27FC236}">
                <a16:creationId xmlns:a16="http://schemas.microsoft.com/office/drawing/2014/main" id="{462AAFB9-FFF4-6EE2-CC3E-1E53BD15CA57}"/>
              </a:ext>
            </a:extLst>
          </p:cNvPr>
          <p:cNvSpPr/>
          <p:nvPr/>
        </p:nvSpPr>
        <p:spPr>
          <a:xfrm>
            <a:off x="609600" y="892790"/>
            <a:ext cx="11379200" cy="3651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Satura vietturis 7">
            <a:extLst>
              <a:ext uri="{FF2B5EF4-FFF2-40B4-BE49-F238E27FC236}">
                <a16:creationId xmlns:a16="http://schemas.microsoft.com/office/drawing/2014/main" id="{51949147-723D-C89D-D0A0-18391FED9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314" y="982642"/>
            <a:ext cx="11136085" cy="5875358"/>
          </a:xfrm>
        </p:spPr>
        <p:txBody>
          <a:bodyPr/>
          <a:lstStyle/>
          <a:p>
            <a:pPr marL="0" indent="0">
              <a:buNone/>
            </a:pPr>
            <a:r>
              <a:rPr lang="lv-LV" sz="1400" b="1" dirty="0"/>
              <a:t>Plānots izbūvēt vienu jaunu ēku 1.-9.klasei Podniekos uz kādas šobrīd privātas zemes. Būtu jāizstrādā jauns būvprojekts.</a:t>
            </a:r>
          </a:p>
          <a:p>
            <a:pPr marL="0" indent="0">
              <a:buNone/>
            </a:pPr>
            <a:r>
              <a:rPr lang="lv-LV" sz="1400" b="1" dirty="0"/>
              <a:t>Pozitīvais</a:t>
            </a:r>
            <a:r>
              <a:rPr lang="lv-LV" sz="1400" dirty="0"/>
              <a:t>:</a:t>
            </a:r>
          </a:p>
          <a:p>
            <a:r>
              <a:rPr lang="lv-LV" sz="1400" dirty="0"/>
              <a:t>Tiek nodrošinātas papildus 600 vietas vispārējās izglītības iestādē 2026./2027.m.g. un 1000 vietas – 2028./2029.m.g.</a:t>
            </a:r>
          </a:p>
          <a:p>
            <a:r>
              <a:rPr lang="lv-LV" sz="1400" dirty="0"/>
              <a:t>Jaunas izglītības iestādes darbību atsevišķā teritorijā Podniekos varētu ērti plānot un pielāgot skolas vajadzībām.</a:t>
            </a:r>
          </a:p>
          <a:p>
            <a:r>
              <a:rPr lang="lv-LV" sz="1400" dirty="0"/>
              <a:t>Tiek atslogota ēka Attekas ielā 16 un Gaujas ielā 30.</a:t>
            </a:r>
          </a:p>
          <a:p>
            <a:r>
              <a:rPr lang="lv-LV" sz="1400" dirty="0"/>
              <a:t>Gan īstermiņā, gan vidējā termiņā tiek atrisināts jautājums ar trūkstošajām mācību vietām vispārējās izglītības iestādēs Ādažos.</a:t>
            </a:r>
          </a:p>
          <a:p>
            <a:r>
              <a:rPr lang="lv-LV" sz="1400" dirty="0"/>
              <a:t>Jauno ēku izbūve rada iespēju pa kārtām uz renovācijas laiku noslēgt Ādažu vidusskolas korpusus. </a:t>
            </a:r>
          </a:p>
          <a:p>
            <a:r>
              <a:rPr lang="lv-LV" sz="1400" dirty="0"/>
              <a:t>Būs nodrošināta kapacitāte bērniem, kas vēlēsies mācīties Ādažos no mājām, kas vēl nav izbūvētas un no Ropažu novada.</a:t>
            </a:r>
          </a:p>
          <a:p>
            <a:pPr marL="0" indent="0">
              <a:buNone/>
            </a:pPr>
            <a:r>
              <a:rPr lang="lv-LV" sz="1400" b="1" dirty="0"/>
              <a:t>Negatīvais</a:t>
            </a:r>
            <a:r>
              <a:rPr lang="lv-LV" sz="1400" dirty="0"/>
              <a:t>:</a:t>
            </a:r>
          </a:p>
          <a:p>
            <a:r>
              <a:rPr lang="lv-LV" sz="1400" dirty="0"/>
              <a:t>Pašvaldībai nav uzsāktas sarunas ne arvienu potenciālo zemes īpašnieku, kura teritoriju varētu iegādāties un kur attīstīt skolu.</a:t>
            </a:r>
          </a:p>
          <a:p>
            <a:r>
              <a:rPr lang="lv-LV" sz="1400" dirty="0"/>
              <a:t>Nepieciešami papildus līdzekļi zemes iegādei.</a:t>
            </a:r>
          </a:p>
          <a:p>
            <a:r>
              <a:rPr lang="lv-LV" sz="1400" dirty="0"/>
              <a:t>Būtu nepieciešams izstrādāt jaunu būvprojektu.</a:t>
            </a:r>
          </a:p>
          <a:p>
            <a:r>
              <a:rPr lang="lv-LV" sz="1400" dirty="0"/>
              <a:t>Pedagogiem 4.-9.klasei nav ērti darboties divās ēkās.</a:t>
            </a:r>
          </a:p>
          <a:p>
            <a:r>
              <a:rPr lang="lv-LV" sz="1400" dirty="0"/>
              <a:t>Veidojot jaunu ēku 4.-9.klasei obligāti jāveido specializētie kabineti.</a:t>
            </a:r>
          </a:p>
          <a:p>
            <a:r>
              <a:rPr lang="lv-LV" sz="1400" dirty="0"/>
              <a:t>Bērnu nokļūšana līdz profesionālās ievirzes mācību iestādēm.</a:t>
            </a:r>
          </a:p>
          <a:p>
            <a:r>
              <a:rPr lang="lv-LV" sz="1400" dirty="0"/>
              <a:t>Nepieciešami jauni pedagogi.</a:t>
            </a:r>
          </a:p>
          <a:p>
            <a:r>
              <a:rPr lang="lv-LV" sz="1400" dirty="0"/>
              <a:t>Nav skaidrs, kuras klases varētu būt tās, kurām vajadzētu uzsākt mācības jaunajās ēkās.</a:t>
            </a:r>
          </a:p>
          <a:p>
            <a:r>
              <a:rPr lang="lv-LV" sz="1400" dirty="0"/>
              <a:t>Nepieciešama atbilstoša sporta infrastruktūra.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23.02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3.ALTERNATĪVAS RAKSTUROJUMS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88912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23.02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JAUNĀ PAMATSKOLA (1.-9.KLASEI) 3.ALTERNATĪVĀ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CA2550F4-3F91-5747-73B0-0772C9C579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52"/>
          <a:stretch/>
        </p:blipFill>
        <p:spPr>
          <a:xfrm>
            <a:off x="1441054" y="810558"/>
            <a:ext cx="9309891" cy="544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360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23.02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PRIEKŠLIKUMS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Satura vietturis 7">
            <a:extLst>
              <a:ext uri="{FF2B5EF4-FFF2-40B4-BE49-F238E27FC236}">
                <a16:creationId xmlns:a16="http://schemas.microsoft.com/office/drawing/2014/main" id="{DF5B01CC-2DE7-733B-4097-9FD7609434D4}"/>
              </a:ext>
            </a:extLst>
          </p:cNvPr>
          <p:cNvSpPr txBox="1">
            <a:spLocks/>
          </p:cNvSpPr>
          <p:nvPr/>
        </p:nvSpPr>
        <p:spPr bwMode="auto">
          <a:xfrm>
            <a:off x="791570" y="1828805"/>
            <a:ext cx="10467833" cy="361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v-LV" sz="2000" b="1" dirty="0"/>
              <a:t>Atbalstīt 1.alternatīvas īstenošanu, kas paredz veidot 2 jaunas ēkas: </a:t>
            </a:r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lv-LV" sz="2000" b="1" dirty="0"/>
              <a:t>Podniekos</a:t>
            </a:r>
            <a:r>
              <a:rPr lang="lv-LV" sz="2000" dirty="0"/>
              <a:t> sākumskola </a:t>
            </a:r>
            <a:r>
              <a:rPr lang="lv-LV" sz="2000" b="1" dirty="0"/>
              <a:t>1.-3.klasei </a:t>
            </a:r>
            <a:r>
              <a:rPr lang="lv-LV" sz="2000" dirty="0"/>
              <a:t>ar 4 paralēlajām klasēm (katrā 25 bērni) (kopā </a:t>
            </a:r>
            <a:r>
              <a:rPr lang="lv-LV" sz="2000" b="1" dirty="0"/>
              <a:t>300 vietām</a:t>
            </a:r>
            <a:r>
              <a:rPr lang="lv-LV" sz="2000" dirty="0"/>
              <a:t>), kā arī </a:t>
            </a:r>
          </a:p>
          <a:p>
            <a:pPr marL="342900" indent="-342900">
              <a:buFont typeface="Arial" panose="020B0604020202020204" pitchFamily="34" charset="0"/>
              <a:buAutoNum type="arabicParenR"/>
            </a:pPr>
            <a:r>
              <a:rPr lang="lv-LV" sz="2000" b="1" dirty="0"/>
              <a:t>Ēku 4.-9.klasei pļavā pie Ādažu vidusskolas </a:t>
            </a:r>
            <a:r>
              <a:rPr lang="lv-LV" sz="2000" dirty="0"/>
              <a:t>(1.kārta ar </a:t>
            </a:r>
            <a:r>
              <a:rPr lang="lv-LV" sz="2000" b="1" dirty="0"/>
              <a:t>400</a:t>
            </a:r>
            <a:r>
              <a:rPr lang="lv-LV" sz="2000" dirty="0"/>
              <a:t> vietām uz 2026./2027.m.g. un 2.kārta ar </a:t>
            </a:r>
            <a:r>
              <a:rPr lang="lv-LV" sz="2000" b="1" dirty="0"/>
              <a:t>400</a:t>
            </a:r>
            <a:r>
              <a:rPr lang="lv-LV" sz="2000" dirty="0"/>
              <a:t> vietām uz 2028./2029.m.g.)</a:t>
            </a:r>
          </a:p>
        </p:txBody>
      </p:sp>
    </p:spTree>
    <p:extLst>
      <p:ext uri="{BB962C8B-B14F-4D97-AF65-F5344CB8AC3E}">
        <p14:creationId xmlns:p14="http://schemas.microsoft.com/office/powerpoint/2010/main" val="3013251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23.02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PLĀNOTAIS VIETU SKAITA VISPĀRĒJĀS IZGLĪTĪBAS IESTĀDĒS ĀDAŽU NOVADĀ 2026./2027.-2028./2029.m.g. (1.alternatīva)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3F04C0B5-1B0E-2834-9B74-56AC2400F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026" y="1564611"/>
            <a:ext cx="4384548" cy="2377165"/>
          </a:xfrm>
          <a:prstGeom prst="rect">
            <a:avLst/>
          </a:prstGeom>
        </p:spPr>
      </p:pic>
      <p:pic>
        <p:nvPicPr>
          <p:cNvPr id="3" name="Attēls 2">
            <a:extLst>
              <a:ext uri="{FF2B5EF4-FFF2-40B4-BE49-F238E27FC236}">
                <a16:creationId xmlns:a16="http://schemas.microsoft.com/office/drawing/2014/main" id="{4B56AE7A-CEB4-AB78-6496-6421D5177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770" y="1697176"/>
            <a:ext cx="4257260" cy="2313728"/>
          </a:xfrm>
          <a:prstGeom prst="rect">
            <a:avLst/>
          </a:prstGeom>
        </p:spPr>
      </p:pic>
      <p:pic>
        <p:nvPicPr>
          <p:cNvPr id="4" name="Attēls 3">
            <a:extLst>
              <a:ext uri="{FF2B5EF4-FFF2-40B4-BE49-F238E27FC236}">
                <a16:creationId xmlns:a16="http://schemas.microsoft.com/office/drawing/2014/main" id="{AB7BA9AD-F007-5EF5-76D0-DB38ACA6F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6765" y="3979185"/>
            <a:ext cx="4363418" cy="237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08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23.02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VIETU SKAITA PROGNOZES VISPĀRĒJĀS IZGLĪTĪBAS IESTĀDĒS ĀDAŽU NOVADĀ 2023.-2030.gadam (1.alternatīva)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B6BDCBC3-8329-AFE0-40E8-3AFD57EC3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429" y="1875062"/>
            <a:ext cx="5290655" cy="3174393"/>
          </a:xfrm>
          <a:prstGeom prst="rect">
            <a:avLst/>
          </a:prstGeom>
        </p:spPr>
      </p:pic>
      <p:pic>
        <p:nvPicPr>
          <p:cNvPr id="4" name="Attēls 3">
            <a:extLst>
              <a:ext uri="{FF2B5EF4-FFF2-40B4-BE49-F238E27FC236}">
                <a16:creationId xmlns:a16="http://schemas.microsoft.com/office/drawing/2014/main" id="{832D202E-B52D-8D8A-5AA1-3AA40636B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16" y="1875062"/>
            <a:ext cx="6078157" cy="317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045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23.02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IEDZĪVOTĀJU SKAITS ĀDAŽU NOVADĀ – līdz 2022.gadam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95393D0D-49F7-0068-7ED0-EA9DE5DE6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914" y="810558"/>
            <a:ext cx="5179754" cy="3027129"/>
          </a:xfrm>
          <a:prstGeom prst="rect">
            <a:avLst/>
          </a:prstGeom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id="{FB4E3EB9-B514-9C3E-8128-7699A37D4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22" y="810558"/>
            <a:ext cx="4930049" cy="2958030"/>
          </a:xfrm>
          <a:prstGeom prst="rect">
            <a:avLst/>
          </a:prstGeom>
        </p:spPr>
      </p:pic>
      <p:pic>
        <p:nvPicPr>
          <p:cNvPr id="11" name="Attēls 10">
            <a:extLst>
              <a:ext uri="{FF2B5EF4-FFF2-40B4-BE49-F238E27FC236}">
                <a16:creationId xmlns:a16="http://schemas.microsoft.com/office/drawing/2014/main" id="{02B7F67B-1FC4-B13B-C17B-956527B03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332" y="3687615"/>
            <a:ext cx="4451852" cy="2668733"/>
          </a:xfrm>
          <a:prstGeom prst="rect">
            <a:avLst/>
          </a:prstGeom>
        </p:spPr>
      </p:pic>
      <p:pic>
        <p:nvPicPr>
          <p:cNvPr id="13" name="Attēls 12">
            <a:extLst>
              <a:ext uri="{FF2B5EF4-FFF2-40B4-BE49-F238E27FC236}">
                <a16:creationId xmlns:a16="http://schemas.microsoft.com/office/drawing/2014/main" id="{FEB2F611-CCEE-297B-4B68-1EE531FA22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7427" y="3728101"/>
            <a:ext cx="3868727" cy="258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27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23.02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IEDZĪVOTĀJU SKAITA PROGNOZES ĀDAŽU NOVADĀ –2022.-2030.gadam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3C6B8A0E-5F57-DBCA-3CCC-CF979899E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275" y="3926898"/>
            <a:ext cx="4461534" cy="2404420"/>
          </a:xfrm>
          <a:prstGeom prst="rect">
            <a:avLst/>
          </a:prstGeom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id="{A34DAFDD-D595-1B54-8AB9-98E1EE23C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275" y="1148517"/>
            <a:ext cx="4627265" cy="2743438"/>
          </a:xfrm>
          <a:prstGeom prst="rect">
            <a:avLst/>
          </a:prstGeom>
        </p:spPr>
      </p:pic>
      <p:pic>
        <p:nvPicPr>
          <p:cNvPr id="11" name="Attēls 10">
            <a:extLst>
              <a:ext uri="{FF2B5EF4-FFF2-40B4-BE49-F238E27FC236}">
                <a16:creationId xmlns:a16="http://schemas.microsoft.com/office/drawing/2014/main" id="{663B64B9-5370-5464-0250-D5D7DF52C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412" y="3926898"/>
            <a:ext cx="4477932" cy="2359566"/>
          </a:xfrm>
          <a:prstGeom prst="rect">
            <a:avLst/>
          </a:prstGeom>
        </p:spPr>
      </p:pic>
      <p:pic>
        <p:nvPicPr>
          <p:cNvPr id="12" name="Attēls 11">
            <a:extLst>
              <a:ext uri="{FF2B5EF4-FFF2-40B4-BE49-F238E27FC236}">
                <a16:creationId xmlns:a16="http://schemas.microsoft.com/office/drawing/2014/main" id="{022A1C2B-41B3-6D6D-633F-BD0FAF5D6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514" y="1200167"/>
            <a:ext cx="4779678" cy="25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64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23.02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1.KLASES SKOLNIEKU SKAITA PROGNOZES ĀDAŽU NOVADĀ 2022.-2030.gadam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4F93186A-F270-0CB7-EB79-2BDEA06AC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840730"/>
            <a:ext cx="6007499" cy="3332160"/>
          </a:xfrm>
          <a:prstGeom prst="rect">
            <a:avLst/>
          </a:prstGeom>
        </p:spPr>
      </p:pic>
      <p:pic>
        <p:nvPicPr>
          <p:cNvPr id="13" name="Attēls 12">
            <a:extLst>
              <a:ext uri="{FF2B5EF4-FFF2-40B4-BE49-F238E27FC236}">
                <a16:creationId xmlns:a16="http://schemas.microsoft.com/office/drawing/2014/main" id="{65D9AC16-58A9-76F1-2785-1E6C96FCC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899" y="1905788"/>
            <a:ext cx="5371701" cy="32230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36C0E2-7973-DAB7-AE86-E04767C050AA}"/>
              </a:ext>
            </a:extLst>
          </p:cNvPr>
          <p:cNvSpPr txBox="1"/>
          <p:nvPr/>
        </p:nvSpPr>
        <p:spPr>
          <a:xfrm>
            <a:off x="1615440" y="5336481"/>
            <a:ext cx="4206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i="1" dirty="0"/>
              <a:t>Šeit vēl nav ierēķināti bērni, kas varētu pienākt klāt saistībā ar jaunu daudzdzīvokļu dzīvojamo ēku izbūvi Ādažos</a:t>
            </a:r>
          </a:p>
        </p:txBody>
      </p:sp>
    </p:spTree>
    <p:extLst>
      <p:ext uri="{BB962C8B-B14F-4D97-AF65-F5344CB8AC3E}">
        <p14:creationId xmlns:p14="http://schemas.microsoft.com/office/powerpoint/2010/main" val="1354741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23.02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SKOLNIEKU SKAITA PROGNOZES ĀDAŽU NOVADĀ 2022.-2030.gadam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7678BC70-CB23-613D-C078-B988235F5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218" y="1196588"/>
            <a:ext cx="4101963" cy="2461179"/>
          </a:xfrm>
          <a:prstGeom prst="rect">
            <a:avLst/>
          </a:prstGeom>
        </p:spPr>
      </p:pic>
      <p:pic>
        <p:nvPicPr>
          <p:cNvPr id="7" name="Attēls 6">
            <a:extLst>
              <a:ext uri="{FF2B5EF4-FFF2-40B4-BE49-F238E27FC236}">
                <a16:creationId xmlns:a16="http://schemas.microsoft.com/office/drawing/2014/main" id="{7B69E0AB-1A4F-1507-CB44-144C9C193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42" y="3636411"/>
            <a:ext cx="5290457" cy="2642267"/>
          </a:xfrm>
          <a:prstGeom prst="rect">
            <a:avLst/>
          </a:prstGeom>
        </p:spPr>
      </p:pic>
      <p:pic>
        <p:nvPicPr>
          <p:cNvPr id="8" name="Attēls 7">
            <a:extLst>
              <a:ext uri="{FF2B5EF4-FFF2-40B4-BE49-F238E27FC236}">
                <a16:creationId xmlns:a16="http://schemas.microsoft.com/office/drawing/2014/main" id="{BE60B51D-BF6A-6C3C-264B-18F2A9F5E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717" y="3598018"/>
            <a:ext cx="5444200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92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23.02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VIETU SKAITA PROGNOZES ESOŠAJĀS VISPĀRĒJĀS IZGLĪTĪBAS IESTĀDĒS ĀDAŽU NOVADĀ 2022.-2030.gadam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D105986D-8B65-C0EB-BEFF-43AE818F5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2070421"/>
            <a:ext cx="5261304" cy="2237426"/>
          </a:xfrm>
          <a:prstGeom prst="rect">
            <a:avLst/>
          </a:prstGeom>
        </p:spPr>
      </p:pic>
      <p:pic>
        <p:nvPicPr>
          <p:cNvPr id="2" name="Attēls 1">
            <a:extLst>
              <a:ext uri="{FF2B5EF4-FFF2-40B4-BE49-F238E27FC236}">
                <a16:creationId xmlns:a16="http://schemas.microsoft.com/office/drawing/2014/main" id="{D1D8931B-7111-A83A-A6B7-FBBE27E1A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628" y="1856082"/>
            <a:ext cx="5994771" cy="3963832"/>
          </a:xfrm>
          <a:prstGeom prst="rect">
            <a:avLst/>
          </a:prstGeom>
        </p:spPr>
      </p:pic>
      <p:sp>
        <p:nvSpPr>
          <p:cNvPr id="3" name="Satura vietturis 7">
            <a:extLst>
              <a:ext uri="{FF2B5EF4-FFF2-40B4-BE49-F238E27FC236}">
                <a16:creationId xmlns:a16="http://schemas.microsoft.com/office/drawing/2014/main" id="{B268E6B0-7591-FD50-DCDB-EDF21005A9FD}"/>
              </a:ext>
            </a:extLst>
          </p:cNvPr>
          <p:cNvSpPr txBox="1">
            <a:spLocks/>
          </p:cNvSpPr>
          <p:nvPr/>
        </p:nvSpPr>
        <p:spPr bwMode="auto">
          <a:xfrm>
            <a:off x="1168264" y="4945137"/>
            <a:ext cx="3983629" cy="114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2000" b="1" dirty="0"/>
              <a:t>Vietu skaita aprēķinā nav ieskaitīti specializētie kabineti un kabineti, kas plānoti citām funkcijām</a:t>
            </a:r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3462754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23.02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VIETU SKAITA PROGNOZES ESOŠAJĀS VISPĀRĒJĀS IZGLĪTĪBAS IESTĀDĒS ĀDAŽU NOVADĀ 2022.-2030.gadam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Satura vietturis 7">
            <a:extLst>
              <a:ext uri="{FF2B5EF4-FFF2-40B4-BE49-F238E27FC236}">
                <a16:creationId xmlns:a16="http://schemas.microsoft.com/office/drawing/2014/main" id="{B0D5B516-996B-87E1-8994-785DF3CABFC9}"/>
              </a:ext>
            </a:extLst>
          </p:cNvPr>
          <p:cNvSpPr txBox="1">
            <a:spLocks/>
          </p:cNvSpPr>
          <p:nvPr/>
        </p:nvSpPr>
        <p:spPr bwMode="auto">
          <a:xfrm>
            <a:off x="4104185" y="4897127"/>
            <a:ext cx="3983629" cy="114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2000" b="1" dirty="0"/>
              <a:t>Vietu skaita aprēķinā nav ieskaitīti specializētie kabineti un kabineti, kas plānoti citām funkcijām</a:t>
            </a:r>
            <a:endParaRPr lang="lv-LV" sz="2000" dirty="0"/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5B34DB19-AA4C-61AA-B0CF-76A9C575D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97" y="1571387"/>
            <a:ext cx="5869311" cy="2975988"/>
          </a:xfrm>
          <a:prstGeom prst="rect">
            <a:avLst/>
          </a:prstGeom>
        </p:spPr>
      </p:pic>
      <p:pic>
        <p:nvPicPr>
          <p:cNvPr id="4" name="Attēls 3">
            <a:extLst>
              <a:ext uri="{FF2B5EF4-FFF2-40B4-BE49-F238E27FC236}">
                <a16:creationId xmlns:a16="http://schemas.microsoft.com/office/drawing/2014/main" id="{A3FEE309-C094-38D7-448F-08F97E01F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708" y="1571386"/>
            <a:ext cx="5198046" cy="302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97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23.02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PROBLĒMAS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  <p:sp>
        <p:nvSpPr>
          <p:cNvPr id="2" name="Satura vietturis 7">
            <a:extLst>
              <a:ext uri="{FF2B5EF4-FFF2-40B4-BE49-F238E27FC236}">
                <a16:creationId xmlns:a16="http://schemas.microsoft.com/office/drawing/2014/main" id="{DF5B01CC-2DE7-733B-4097-9FD7609434D4}"/>
              </a:ext>
            </a:extLst>
          </p:cNvPr>
          <p:cNvSpPr txBox="1">
            <a:spLocks/>
          </p:cNvSpPr>
          <p:nvPr/>
        </p:nvSpPr>
        <p:spPr bwMode="auto">
          <a:xfrm>
            <a:off x="791570" y="1828805"/>
            <a:ext cx="10467833" cy="361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000" b="1" dirty="0"/>
              <a:t>Ādažu vidusskolā jau šobrīd trūkst vietas mācību procesa organizēšanai </a:t>
            </a:r>
            <a:r>
              <a:rPr lang="lv-LV" sz="2000" dirty="0"/>
              <a:t>vispārējās izglītības posmā, kas rada nepieciešamību kā </a:t>
            </a:r>
            <a:r>
              <a:rPr lang="lv-LV" sz="2000" dirty="0" err="1"/>
              <a:t>pamatklases</a:t>
            </a:r>
            <a:r>
              <a:rPr lang="lv-LV" sz="2000" dirty="0"/>
              <a:t> mācībām izmantot specializētos kabinetus un citas telpas, kas plānotas un ir nepieciešamas citiem mērķiem (uz 2022./2023. </a:t>
            </a:r>
            <a:r>
              <a:rPr lang="lv-LV" sz="2000" dirty="0" err="1"/>
              <a:t>m.g</a:t>
            </a:r>
            <a:r>
              <a:rPr lang="lv-LV" sz="2000" dirty="0"/>
              <a:t>. šādā veidā tiek pielāgotas telpas aptuveni 170 bērniem).</a:t>
            </a:r>
          </a:p>
          <a:p>
            <a:r>
              <a:rPr lang="lv-LV" sz="2000" dirty="0"/>
              <a:t>Ņemot vērā iedzīvotāju un bērnu skaita pieauguma prognozes, kā arī to, ka Ādažos tiek plānotas arvien jaunas daudzdzīvokļu dzīvojamās mājas, kurās dzīvojošo bērnu un jauniešu skaitu šobrīd nevar paredzēt, </a:t>
            </a:r>
            <a:r>
              <a:rPr lang="lv-LV" sz="2000" b="1" dirty="0"/>
              <a:t>turpmākajos gados vietu trūkums Ādažu vidusskolā kļūs arvien izteiktāks </a:t>
            </a:r>
            <a:r>
              <a:rPr lang="lv-LV" sz="2000" dirty="0"/>
              <a:t>(trūkstošo vietu skaits uz 2030./2031.m.g. varētu pārsniegt 640).</a:t>
            </a:r>
          </a:p>
          <a:p>
            <a:r>
              <a:rPr lang="lv-LV" sz="2000" b="1" dirty="0"/>
              <a:t>Ādažu vidusskolai</a:t>
            </a:r>
            <a:r>
              <a:rPr lang="lv-LV" sz="2000" dirty="0"/>
              <a:t>, kas tika būvēta 1986.gadā, </a:t>
            </a:r>
            <a:r>
              <a:rPr lang="lv-LV" sz="2000" b="1" dirty="0"/>
              <a:t>būtu nepieciešams veikt dažādus atjaunošanas darbus </a:t>
            </a:r>
            <a:r>
              <a:rPr lang="lv-LV" sz="2000" dirty="0"/>
              <a:t>(siltināšanas būvdarbi, apkures sistēmas pilnīga pārbūve, gaiteņu remonts u.c.).</a:t>
            </a:r>
          </a:p>
        </p:txBody>
      </p:sp>
    </p:spTree>
    <p:extLst>
      <p:ext uri="{BB962C8B-B14F-4D97-AF65-F5344CB8AC3E}">
        <p14:creationId xmlns:p14="http://schemas.microsoft.com/office/powerpoint/2010/main" val="679765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atura vietturis 7">
            <a:extLst>
              <a:ext uri="{FF2B5EF4-FFF2-40B4-BE49-F238E27FC236}">
                <a16:creationId xmlns:a16="http://schemas.microsoft.com/office/drawing/2014/main" id="{51949147-723D-C89D-D0A0-18391FED9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286785"/>
            <a:ext cx="11234057" cy="4704441"/>
          </a:xfrm>
        </p:spPr>
        <p:txBody>
          <a:bodyPr/>
          <a:lstStyle/>
          <a:p>
            <a:pPr marL="0" indent="0">
              <a:buNone/>
            </a:pPr>
            <a:r>
              <a:rPr lang="lv-LV" sz="2000" b="1" dirty="0">
                <a:solidFill>
                  <a:schemeClr val="accent1">
                    <a:lumMod val="75000"/>
                  </a:schemeClr>
                </a:solidFill>
              </a:rPr>
              <a:t>1.alternatīva</a:t>
            </a:r>
          </a:p>
          <a:p>
            <a:pPr marL="0" indent="0">
              <a:buNone/>
            </a:pPr>
            <a:r>
              <a:rPr lang="lv-LV" sz="2000" dirty="0"/>
              <a:t>Izbūvēt divas jaunas ēkas: 1) </a:t>
            </a:r>
            <a:r>
              <a:rPr lang="lv-LV" sz="2000" b="1" dirty="0"/>
              <a:t>Podniekos</a:t>
            </a:r>
            <a:r>
              <a:rPr lang="lv-LV" sz="2000" dirty="0"/>
              <a:t> sākumskolu Ūbeļu ielā 18 </a:t>
            </a:r>
            <a:r>
              <a:rPr lang="lv-LV" sz="2000" b="1" dirty="0"/>
              <a:t>1.-3.klasei </a:t>
            </a:r>
            <a:r>
              <a:rPr lang="lv-LV" sz="2000" dirty="0"/>
              <a:t>ar 4 paralēlajām klasēm (katrā 25 bērni) (kopā </a:t>
            </a:r>
            <a:r>
              <a:rPr lang="lv-LV" sz="2000" b="1" dirty="0"/>
              <a:t>300 vietām</a:t>
            </a:r>
            <a:r>
              <a:rPr lang="lv-LV" sz="2000" dirty="0"/>
              <a:t>), kā arī 2) ē</a:t>
            </a:r>
            <a:r>
              <a:rPr lang="lv-LV" sz="2000" b="1" dirty="0"/>
              <a:t>ku 4.-9.klasei pļavā pie Ādažu vidusskolas </a:t>
            </a:r>
            <a:r>
              <a:rPr lang="lv-LV" sz="2000" dirty="0"/>
              <a:t>(1.kārta ar </a:t>
            </a:r>
            <a:r>
              <a:rPr lang="lv-LV" sz="2000" b="1" dirty="0"/>
              <a:t>400</a:t>
            </a:r>
            <a:r>
              <a:rPr lang="lv-LV" sz="2000" dirty="0"/>
              <a:t> vietām uz 2026./2027.m.g. un 2.kārta ar </a:t>
            </a:r>
            <a:r>
              <a:rPr lang="lv-LV" sz="2000" b="1" dirty="0"/>
              <a:t>400</a:t>
            </a:r>
            <a:r>
              <a:rPr lang="lv-LV" sz="2000" dirty="0"/>
              <a:t> vietām uz 2028./2029.m.g.). </a:t>
            </a:r>
          </a:p>
          <a:p>
            <a:pPr marL="0" indent="0">
              <a:buNone/>
            </a:pPr>
            <a:endParaRPr lang="lv-LV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lv-LV" sz="2000" b="1" dirty="0">
                <a:solidFill>
                  <a:schemeClr val="accent1">
                    <a:lumMod val="75000"/>
                  </a:schemeClr>
                </a:solidFill>
              </a:rPr>
              <a:t>2.alternatīva</a:t>
            </a:r>
            <a:endParaRPr lang="lv-LV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lv-LV" sz="2000" dirty="0"/>
              <a:t>Izbūvēt divas jaunas ēkas: 1) </a:t>
            </a:r>
            <a:r>
              <a:rPr lang="lv-LV" sz="2000" b="1" dirty="0"/>
              <a:t>Podniekos</a:t>
            </a:r>
            <a:r>
              <a:rPr lang="lv-LV" sz="2000" dirty="0"/>
              <a:t> sākumskolu Ūbeļu ielā 18 </a:t>
            </a:r>
            <a:r>
              <a:rPr lang="lv-LV" sz="2000" b="1" dirty="0"/>
              <a:t>1.-3.klasei </a:t>
            </a:r>
            <a:r>
              <a:rPr lang="lv-LV" sz="2000" dirty="0"/>
              <a:t>ar 4 paralēlajām klasēm (katrā 25 bērni) (kopā </a:t>
            </a:r>
            <a:r>
              <a:rPr lang="lv-LV" sz="2000" b="1" dirty="0"/>
              <a:t>300 vietām</a:t>
            </a:r>
            <a:r>
              <a:rPr lang="lv-LV" sz="2000" dirty="0"/>
              <a:t>), kā arī 2) ē</a:t>
            </a:r>
            <a:r>
              <a:rPr lang="lv-LV" sz="2000" b="1" dirty="0"/>
              <a:t>ku 4.-9.klasei </a:t>
            </a:r>
            <a:r>
              <a:rPr lang="lv-LV" sz="2000" b="1" dirty="0" err="1"/>
              <a:t>Kadagā</a:t>
            </a:r>
            <a:r>
              <a:rPr lang="lv-LV" sz="2000" b="1" dirty="0"/>
              <a:t> </a:t>
            </a:r>
            <a:r>
              <a:rPr lang="lv-LV" sz="2000" dirty="0"/>
              <a:t>(1.kārta ar </a:t>
            </a:r>
            <a:r>
              <a:rPr lang="lv-LV" sz="2000" b="1" dirty="0"/>
              <a:t>400</a:t>
            </a:r>
            <a:r>
              <a:rPr lang="lv-LV" sz="2000" dirty="0"/>
              <a:t> vietām uz 2026./2027.m.g. un 2.kārta ar </a:t>
            </a:r>
            <a:r>
              <a:rPr lang="lv-LV" sz="2000" b="1" dirty="0"/>
              <a:t>400</a:t>
            </a:r>
            <a:r>
              <a:rPr lang="lv-LV" sz="2000" dirty="0"/>
              <a:t> vietām uz 2028./2029.m.g.).</a:t>
            </a:r>
          </a:p>
          <a:p>
            <a:pPr marL="0" indent="0">
              <a:buNone/>
            </a:pPr>
            <a:endParaRPr lang="lv-LV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lv-LV" sz="2000" b="1" dirty="0">
                <a:solidFill>
                  <a:schemeClr val="accent1">
                    <a:lumMod val="75000"/>
                  </a:schemeClr>
                </a:solidFill>
              </a:rPr>
              <a:t>3.alternatīva</a:t>
            </a:r>
            <a:endParaRPr lang="lv-LV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lv-LV" sz="2000" dirty="0"/>
              <a:t>Izbūvēt vienu jaunu ēku Podnieku rajonā </a:t>
            </a:r>
            <a:r>
              <a:rPr lang="lv-LV" sz="2000" b="1" dirty="0"/>
              <a:t>1.-9.klasei</a:t>
            </a:r>
            <a:r>
              <a:rPr lang="lv-LV" sz="2000" dirty="0"/>
              <a:t> (kopā </a:t>
            </a:r>
            <a:r>
              <a:rPr lang="lv-LV" sz="2000" b="1" dirty="0"/>
              <a:t>1000 vietām</a:t>
            </a:r>
            <a:r>
              <a:rPr lang="lv-LV" sz="2000" dirty="0"/>
              <a:t>) (1.kārta ar </a:t>
            </a:r>
            <a:r>
              <a:rPr lang="lv-LV" sz="2000" b="1" dirty="0"/>
              <a:t>600</a:t>
            </a:r>
            <a:r>
              <a:rPr lang="lv-LV" sz="2000" dirty="0"/>
              <a:t> vietām uz 2026./2027.m.g. un 2.kārta ar </a:t>
            </a:r>
            <a:r>
              <a:rPr lang="lv-LV" sz="2000" b="1" dirty="0"/>
              <a:t>400</a:t>
            </a:r>
            <a:r>
              <a:rPr lang="lv-LV" sz="2000" dirty="0"/>
              <a:t> vietām uz 2028./2029.m.g.).</a:t>
            </a:r>
          </a:p>
          <a:p>
            <a:pPr marL="0" indent="0">
              <a:buNone/>
            </a:pPr>
            <a:endParaRPr lang="lv-LV" sz="20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F769D-B3B4-4363-A94B-C51F6CD69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Attīstības un projektu nodaļa    </a:t>
            </a:r>
            <a:r>
              <a:rPr lang="en-US" dirty="0"/>
              <a:t>|   </a:t>
            </a:r>
            <a:r>
              <a:rPr lang="lv-LV" dirty="0"/>
              <a:t>23.02</a:t>
            </a:r>
            <a:r>
              <a:rPr lang="en-US" dirty="0"/>
              <a:t>.20</a:t>
            </a:r>
            <a:r>
              <a:rPr lang="lv-LV" dirty="0"/>
              <a:t>23</a:t>
            </a:r>
            <a:r>
              <a:rPr lang="en-US" dirty="0"/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BE89B6-F6F2-4F9C-BB25-D186FD52ED37}"/>
              </a:ext>
            </a:extLst>
          </p:cNvPr>
          <p:cNvCxnSpPr/>
          <p:nvPr/>
        </p:nvCxnSpPr>
        <p:spPr>
          <a:xfrm>
            <a:off x="0" y="6356350"/>
            <a:ext cx="121920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EE9CFC6-8F41-BE9A-1EE3-4B8486CB53EF}"/>
              </a:ext>
            </a:extLst>
          </p:cNvPr>
          <p:cNvSpPr txBox="1"/>
          <p:nvPr/>
        </p:nvSpPr>
        <p:spPr>
          <a:xfrm>
            <a:off x="406400" y="287338"/>
            <a:ext cx="11379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2800" b="1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PIEDĀVĀTIE RISINĀJUMI</a:t>
            </a:r>
            <a:endParaRPr lang="en-US" b="1" dirty="0">
              <a:solidFill>
                <a:schemeClr val="bg2">
                  <a:lumMod val="5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68894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1907</TotalTime>
  <Words>1570</Words>
  <Application>Microsoft Office PowerPoint</Application>
  <PresentationFormat>Widescreen</PresentationFormat>
  <Paragraphs>105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Ginta Pavasara</dc:creator>
  <cp:lastModifiedBy>Sintija Tenisa</cp:lastModifiedBy>
  <cp:revision>50</cp:revision>
  <cp:lastPrinted>2022-12-06T11:26:56Z</cp:lastPrinted>
  <dcterms:created xsi:type="dcterms:W3CDTF">2019-01-14T18:08:04Z</dcterms:created>
  <dcterms:modified xsi:type="dcterms:W3CDTF">2023-03-07T07:20:58Z</dcterms:modified>
</cp:coreProperties>
</file>