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2"/>
  </p:notesMasterIdLst>
  <p:sldIdLst>
    <p:sldId id="278" r:id="rId2"/>
    <p:sldId id="279" r:id="rId3"/>
    <p:sldId id="280" r:id="rId4"/>
    <p:sldId id="281" r:id="rId5"/>
    <p:sldId id="283" r:id="rId6"/>
    <p:sldId id="284" r:id="rId7"/>
    <p:sldId id="295" r:id="rId8"/>
    <p:sldId id="297" r:id="rId9"/>
    <p:sldId id="296" r:id="rId10"/>
    <p:sldId id="293" r:id="rId11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1FA32DE9-1AC3-5C3E-6352-8666B4CFE68D}" name="Aija Kalvane" initials="AK" userId="Aija Kalvan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09" autoAdjust="0"/>
  </p:normalViewPr>
  <p:slideViewPr>
    <p:cSldViewPr snapToGrid="0" snapToObjects="1">
      <p:cViewPr varScale="1">
        <p:scale>
          <a:sx n="86" d="100"/>
          <a:sy n="86" d="100"/>
        </p:scale>
        <p:origin x="562" y="53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ga%20Strode\Desktop\Prezent&#257;cija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ga%20Strode\Desktop\Prezent&#257;cija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Sheet5!$C$1</c:f>
              <c:strCache>
                <c:ptCount val="1"/>
                <c:pt idx="0">
                  <c:v>Uzaicināti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Sheet5!$B$2:$B$7</c:f>
              <c:strCache>
                <c:ptCount val="6"/>
                <c:pt idx="0">
                  <c:v>Ādažu vidusskolas PII</c:v>
                </c:pt>
                <c:pt idx="1">
                  <c:v>Ādažu PII ''Strautiņš"</c:v>
                </c:pt>
                <c:pt idx="2">
                  <c:v>Carnikavas PII"Riekstiņš"</c:v>
                </c:pt>
                <c:pt idx="3">
                  <c:v>Siguļu PII "Piejūra"</c:v>
                </c:pt>
                <c:pt idx="4">
                  <c:v>Kadagas PII "Mežavēji"</c:v>
                </c:pt>
                <c:pt idx="5">
                  <c:v>Kadagas NBS</c:v>
                </c:pt>
              </c:strCache>
            </c:strRef>
          </c:cat>
          <c:val>
            <c:numRef>
              <c:f>Sheet5!$C$2:$C$7</c:f>
              <c:numCache>
                <c:formatCode>General</c:formatCode>
                <c:ptCount val="6"/>
                <c:pt idx="0">
                  <c:v>7</c:v>
                </c:pt>
                <c:pt idx="1">
                  <c:v>175</c:v>
                </c:pt>
                <c:pt idx="2">
                  <c:v>76</c:v>
                </c:pt>
                <c:pt idx="3">
                  <c:v>27</c:v>
                </c:pt>
                <c:pt idx="4">
                  <c:v>27</c:v>
                </c:pt>
                <c:pt idx="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E6-4CB8-A72F-AA11F5E3CA5E}"/>
            </c:ext>
          </c:extLst>
        </c:ser>
        <c:ser>
          <c:idx val="1"/>
          <c:order val="1"/>
          <c:tx>
            <c:strRef>
              <c:f>Sheet5!$D$1</c:f>
              <c:strCache>
                <c:ptCount val="1"/>
                <c:pt idx="0">
                  <c:v>Atteicās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Sheet5!$B$2:$B$7</c:f>
              <c:strCache>
                <c:ptCount val="6"/>
                <c:pt idx="0">
                  <c:v>Ādažu vidusskolas PII</c:v>
                </c:pt>
                <c:pt idx="1">
                  <c:v>Ādažu PII ''Strautiņš"</c:v>
                </c:pt>
                <c:pt idx="2">
                  <c:v>Carnikavas PII"Riekstiņš"</c:v>
                </c:pt>
                <c:pt idx="3">
                  <c:v>Siguļu PII "Piejūra"</c:v>
                </c:pt>
                <c:pt idx="4">
                  <c:v>Kadagas PII "Mežavēji"</c:v>
                </c:pt>
                <c:pt idx="5">
                  <c:v>Kadagas NBS</c:v>
                </c:pt>
              </c:strCache>
            </c:strRef>
          </c:cat>
          <c:val>
            <c:numRef>
              <c:f>Sheet5!$D$2:$D$7</c:f>
              <c:numCache>
                <c:formatCode>General</c:formatCode>
                <c:ptCount val="6"/>
                <c:pt idx="0">
                  <c:v>3</c:v>
                </c:pt>
                <c:pt idx="1">
                  <c:v>52</c:v>
                </c:pt>
                <c:pt idx="2">
                  <c:v>13</c:v>
                </c:pt>
                <c:pt idx="3">
                  <c:v>9</c:v>
                </c:pt>
                <c:pt idx="4">
                  <c:v>9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E6-4CB8-A72F-AA11F5E3CA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99204848"/>
        <c:axId val="399200688"/>
      </c:barChart>
      <c:catAx>
        <c:axId val="399204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9200688"/>
        <c:crosses val="autoZero"/>
        <c:auto val="1"/>
        <c:lblAlgn val="ctr"/>
        <c:lblOffset val="100"/>
        <c:noMultiLvlLbl val="0"/>
      </c:catAx>
      <c:valAx>
        <c:axId val="3992006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92048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88888888888889E-2"/>
          <c:y val="0.19432888597258677"/>
          <c:w val="0.6276616360454943"/>
          <c:h val="0.75474518810148727"/>
        </c:manualLayout>
      </c:layout>
      <c:pie3D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EC0-4152-A68C-C2CFCF741101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EC0-4152-A68C-C2CFCF741101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EC0-4152-A68C-C2CFCF741101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EC0-4152-A68C-C2CFCF741101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EC0-4152-A68C-C2CFCF741101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EC0-4152-A68C-C2CFCF741101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EC0-4152-A68C-C2CFCF741101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EC0-4152-A68C-C2CFCF741101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EC0-4152-A68C-C2CFCF741101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EC0-4152-A68C-C2CFCF741101}"/>
                </c:ext>
              </c:extLst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EC0-4152-A68C-C2CFCF741101}"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EEC0-4152-A68C-C2CFCF741101}"/>
                </c:ext>
              </c:extLst>
            </c:dLbl>
            <c:spPr>
              <a:solidFill>
                <a:srgbClr val="FDFAF6">
                  <a:alpha val="90000"/>
                </a:srgbClr>
              </a:solidFill>
              <a:ln w="12700" cap="flat" cmpd="sng" algn="ctr">
                <a:solidFill>
                  <a:srgbClr val="F5CDCE"/>
                </a:solidFill>
                <a:round/>
              </a:ln>
              <a:effectLst>
                <a:outerShdw blurRad="50800" dist="38100" dir="2700000" algn="tl" rotWithShape="0">
                  <a:srgbClr val="F5CDCE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Sheet6!$F$13:$F$18</c:f>
              <c:strCache>
                <c:ptCount val="6"/>
                <c:pt idx="0">
                  <c:v>Ādažu vidusskolas PII</c:v>
                </c:pt>
                <c:pt idx="1">
                  <c:v>Ādažu PII ''Strautiņš"</c:v>
                </c:pt>
                <c:pt idx="2">
                  <c:v>Carnikavas PII"Riekstiņš"</c:v>
                </c:pt>
                <c:pt idx="3">
                  <c:v>Siguļu PII "Piejūra"</c:v>
                </c:pt>
                <c:pt idx="4">
                  <c:v>Kadagas PII "Mežavēji"</c:v>
                </c:pt>
                <c:pt idx="5">
                  <c:v>Kadagas NBS</c:v>
                </c:pt>
              </c:strCache>
            </c:strRef>
          </c:cat>
          <c:val>
            <c:numRef>
              <c:f>Sheet6!$G$13:$G$18</c:f>
              <c:numCache>
                <c:formatCode>General</c:formatCode>
                <c:ptCount val="6"/>
                <c:pt idx="0">
                  <c:v>42.85</c:v>
                </c:pt>
                <c:pt idx="1">
                  <c:v>29.71</c:v>
                </c:pt>
                <c:pt idx="2">
                  <c:v>17.100000000000001</c:v>
                </c:pt>
                <c:pt idx="3">
                  <c:v>33.33</c:v>
                </c:pt>
                <c:pt idx="4">
                  <c:v>33.33</c:v>
                </c:pt>
                <c:pt idx="5">
                  <c:v>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EC0-4152-A68C-C2CFCF74110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 descr="preencoded.png">
            <a:extLst>
              <a:ext uri="{FF2B5EF4-FFF2-40B4-BE49-F238E27FC236}">
                <a16:creationId xmlns:a16="http://schemas.microsoft.com/office/drawing/2014/main" id="{BA5D5A72-CB6F-F8DE-E2C9-90459C8C3DC1}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3092" y="1984248"/>
            <a:ext cx="5385816" cy="1225296"/>
          </a:xfrm>
        </p:spPr>
        <p:txBody>
          <a:bodyPr tIns="0" anchor="t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9496" y="3483864"/>
            <a:ext cx="3493008" cy="87890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 descr="preencoded.png">
            <a:extLst>
              <a:ext uri="{FF2B5EF4-FFF2-40B4-BE49-F238E27FC236}">
                <a16:creationId xmlns:a16="http://schemas.microsoft.com/office/drawing/2014/main" id="{ABC388A2-FFC7-1A87-02FB-C97B50161FD3}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 descr="preencoded.png">
            <a:extLst>
              <a:ext uri="{FF2B5EF4-FFF2-40B4-BE49-F238E27FC236}">
                <a16:creationId xmlns:a16="http://schemas.microsoft.com/office/drawing/2014/main" id="{D64C4994-B525-F4C0-B74F-D5E8296DFC43}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 descr="preencoded.png">
            <a:extLst>
              <a:ext uri="{FF2B5EF4-FFF2-40B4-BE49-F238E27FC236}">
                <a16:creationId xmlns:a16="http://schemas.microsoft.com/office/drawing/2014/main" id="{9019DA73-2516-F3D2-ECDB-620C90483DB3}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 descr="preencoded.png">
            <a:extLst>
              <a:ext uri="{FF2B5EF4-FFF2-40B4-BE49-F238E27FC236}">
                <a16:creationId xmlns:a16="http://schemas.microsoft.com/office/drawing/2014/main" id="{FEA70E9F-C506-413C-11EF-5915A2296643}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A8B7F1F1-806C-8D65-7340-220A0C465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 descr="preencoded.png">
            <a:extLst>
              <a:ext uri="{FF2B5EF4-FFF2-40B4-BE49-F238E27FC236}">
                <a16:creationId xmlns:a16="http://schemas.microsoft.com/office/drawing/2014/main" id="{F19C81EC-0322-58A2-C455-6E2C84D1E6E8}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883664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2837688"/>
            <a:ext cx="5879592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 descr="preencoded.png">
            <a:extLst>
              <a:ext uri="{FF2B5EF4-FFF2-40B4-BE49-F238E27FC236}">
                <a16:creationId xmlns:a16="http://schemas.microsoft.com/office/drawing/2014/main" id="{FEB515B5-2D9F-58E1-6E3C-CCBF105D891E}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CCFEDF9-5B69-87BA-8A33-35033DA401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975104"/>
            <a:ext cx="4169664" cy="667512"/>
          </a:xfrm>
        </p:spPr>
        <p:txBody>
          <a:bodyPr tIns="0"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169664" cy="2176272"/>
          </a:xfrm>
        </p:spPr>
        <p:txBody>
          <a:bodyPr lIns="91440" tIns="0" rIns="91440" bIns="0">
            <a:no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224528" y="2276856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224528" y="3222752"/>
            <a:ext cx="6766560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776472"/>
            <a:ext cx="6400800" cy="76809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18304"/>
            <a:ext cx="6400800" cy="512064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1216152"/>
            <a:ext cx="10671048" cy="7680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792" y="457200"/>
            <a:ext cx="320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5800" y="355600"/>
            <a:ext cx="5563108" cy="4673600"/>
          </a:xfrm>
        </p:spPr>
        <p:txBody>
          <a:bodyPr/>
          <a:lstStyle/>
          <a:p>
            <a:r>
              <a:rPr lang="lv-LV" sz="2500" dirty="0"/>
              <a:t>Ādažu novada Pašvaldības Bērnu uzņemšanas pirmsskolas izglītības iestādēs komisijas DARBA pārskats</a:t>
            </a:r>
            <a:endParaRPr lang="en-US" sz="2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67807" y="1337734"/>
            <a:ext cx="2095500" cy="3009900"/>
          </a:xfrm>
        </p:spPr>
        <p:txBody>
          <a:bodyPr/>
          <a:lstStyle/>
          <a:p>
            <a:r>
              <a:rPr lang="lv-LV" dirty="0">
                <a:latin typeface="+mj-lt"/>
              </a:rPr>
              <a:t>Par periodu no 10.06.2022. līdz 27.12.2022.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00" y="2761488"/>
            <a:ext cx="6400800" cy="2102612"/>
          </a:xfrm>
        </p:spPr>
        <p:txBody>
          <a:bodyPr/>
          <a:lstStyle/>
          <a:p>
            <a:r>
              <a:rPr lang="lv-LV" sz="3600" dirty="0"/>
              <a:t>Paldies par uzmanību!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8247041">
            <a:off x="1545336" y="3797300"/>
            <a:ext cx="4169664" cy="1225804"/>
          </a:xfrm>
        </p:spPr>
        <p:txBody>
          <a:bodyPr/>
          <a:lstStyle/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endParaRPr lang="lv-LV" sz="1100" dirty="0"/>
          </a:p>
          <a:p>
            <a:r>
              <a:rPr lang="lv-LV" sz="1100" dirty="0"/>
              <a:t>Līga Strode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500" b="1" dirty="0">
                <a:solidFill>
                  <a:schemeClr val="accent6"/>
                </a:solidFill>
                <a:latin typeface="Arial Black" panose="020B0604020202020204" pitchFamily="34" charset="0"/>
                <a:ea typeface="Arial Regular" pitchFamily="34" charset="-122"/>
                <a:cs typeface="Arial Black" panose="020B0604020202020204" pitchFamily="34" charset="0"/>
              </a:rPr>
              <a:t>Komisijas sastāvs</a:t>
            </a:r>
            <a:endParaRPr lang="en-US" sz="25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1600" dirty="0"/>
              <a:t>Aija Kalvāne, Izglītības un jaunatnes nodaļas vadītāja</a:t>
            </a:r>
            <a:r>
              <a:rPr lang="en-US" sz="1600" dirty="0"/>
              <a:t>​</a:t>
            </a:r>
          </a:p>
          <a:p>
            <a:r>
              <a:rPr lang="lv-LV" sz="1600" dirty="0"/>
              <a:t>Antra Krasta, </a:t>
            </a:r>
            <a:r>
              <a:rPr lang="lv-LV" sz="1600" dirty="0" err="1"/>
              <a:t>Siguļu</a:t>
            </a:r>
            <a:r>
              <a:rPr lang="lv-LV" sz="1600" dirty="0"/>
              <a:t> PII «Piejūra» vadītāja</a:t>
            </a:r>
            <a:endParaRPr lang="en-US" sz="1600" dirty="0"/>
          </a:p>
          <a:p>
            <a:r>
              <a:rPr lang="en-US" sz="1600" dirty="0"/>
              <a:t>​</a:t>
            </a:r>
            <a:r>
              <a:rPr lang="lv-LV" sz="1600" dirty="0"/>
              <a:t>Ilona Gotharde, Juridiskās un iepirkuma nodaļas vadītājas vietniece</a:t>
            </a:r>
            <a:endParaRPr lang="en-US" sz="1600" dirty="0"/>
          </a:p>
          <a:p>
            <a:r>
              <a:rPr lang="lv-LV" sz="1600" dirty="0"/>
              <a:t>Nauris Rubens, Ādažu vidusskolas Skolas padomes priekšsēdētājs</a:t>
            </a:r>
            <a:endParaRPr lang="en-US" sz="1600" dirty="0"/>
          </a:p>
          <a:p>
            <a:r>
              <a:rPr lang="en-US" sz="1600" dirty="0"/>
              <a:t>​</a:t>
            </a:r>
            <a:r>
              <a:rPr lang="lv-LV" sz="1600" dirty="0"/>
              <a:t>Gatis Miglāns, Ādažu novada domes deputāts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500" dirty="0"/>
              <a:t>Komisijas darba organizācija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dirty="0"/>
              <a:t>Komisijas priekšsēdētājs vada sēdes un saskaņo izgūto uzņemšanas sarakstu atbilstību komisijas lēmumam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/>
              <a:t>Pašvaldības izglītības administrēšanas speciālists – apkopo informāciju par brīvajām vietām un citus dokumentus izskatīšanai komisijas sēdē, izgūst bērnu uzņemšanas sarakstus, veic saziņu ar vecākiem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/>
              <a:t>Komisija izskata sagatavotos dokumentus, tai skaitā, arī iesniegumus par uzņemšanu ārpus kārtas, un pieņem lēmumu par bērnu uzņemšanu iestādēs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/>
              <a:t>Protokolētājs sagatavo uzņemšanas protokolu</a:t>
            </a:r>
          </a:p>
          <a:p>
            <a:endParaRPr lang="lv-LV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v-LV" sz="1600" dirty="0"/>
          </a:p>
          <a:p>
            <a:endParaRPr lang="lv-LV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571BF2-FCCE-E7A0-736D-9168D2BB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Uzņemšana 2022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100" y="1401572"/>
            <a:ext cx="6400800" cy="768096"/>
          </a:xfrm>
        </p:spPr>
        <p:txBody>
          <a:bodyPr/>
          <a:lstStyle/>
          <a:p>
            <a:r>
              <a:rPr lang="lv-LV" sz="2500" b="1" dirty="0">
                <a:solidFill>
                  <a:schemeClr val="accent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Statistika kopā pa iestādēm</a:t>
            </a:r>
            <a:endParaRPr lang="en-US" sz="25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1100" y="6858000"/>
            <a:ext cx="6578600" cy="45719"/>
          </a:xfrm>
        </p:spPr>
        <p:txBody>
          <a:bodyPr/>
          <a:lstStyle/>
          <a:p>
            <a:pPr marL="0" indent="0" algn="l">
              <a:buNone/>
            </a:pPr>
            <a:r>
              <a:rPr lang="lv-LV" sz="1100" dirty="0"/>
              <a:t>Uzņemšana 2022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82374FB-1E21-870B-F987-45B12D31C0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02391"/>
              </p:ext>
            </p:extLst>
          </p:nvPr>
        </p:nvGraphicFramePr>
        <p:xfrm>
          <a:off x="1384663" y="2200274"/>
          <a:ext cx="9078686" cy="4383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25542-D540-B766-0FA1-10DE2ED0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dirty="0">
                <a:latin typeface="Arial Black" panose="020B0604020202020204" pitchFamily="34" charset="0"/>
                <a:cs typeface="Arial Black" panose="020B0604020202020204" pitchFamily="34" charset="0"/>
              </a:rPr>
              <a:t>Atteiktie uzaicinājumi, %</a:t>
            </a:r>
            <a:endParaRPr lang="en-US" sz="28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DBB02-9464-CEB2-1790-240E7118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Uzņemšana 2022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D1D31-1A67-703B-DF69-CA8142BF6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F52C29-17A3-1256-79F7-00EAEEEB151C}"/>
              </a:ext>
            </a:extLst>
          </p:cNvPr>
          <p:cNvSpPr txBox="1"/>
          <p:nvPr/>
        </p:nvSpPr>
        <p:spPr>
          <a:xfrm>
            <a:off x="7897368" y="2114592"/>
            <a:ext cx="42946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lv-LV" sz="1800" u="sng" dirty="0"/>
              <a:t>Biežākie atteikuma iemesli: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lv-LV" sz="1800" dirty="0"/>
              <a:t>Apmeklē PPII vai BUPS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lv-LV" sz="1800" dirty="0"/>
              <a:t>Gaida rindu uz citu Ādažu novada PII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lv-LV" sz="1800" dirty="0"/>
              <a:t>Mainīta dzīvesvieta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lv-LV" dirty="0"/>
              <a:t>Tomēr nevarēs izvadāt uz piedāvāto vietu PII, jo nav auto.</a:t>
            </a:r>
            <a:endParaRPr lang="lv-LV" sz="1800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70950F9-9A46-9ECF-8E1B-F99F5F323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6763004" cy="4434840"/>
          </a:xfrm>
        </p:spPr>
        <p:txBody>
          <a:bodyPr/>
          <a:lstStyle/>
          <a:p>
            <a:r>
              <a:rPr lang="lv-LV" sz="1100" dirty="0"/>
              <a:t>10.06.2022-27.12.2022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E381AD4-BC7C-9A99-3BD6-3D235A1716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883009"/>
              </p:ext>
            </p:extLst>
          </p:nvPr>
        </p:nvGraphicFramePr>
        <p:xfrm>
          <a:off x="539496" y="1984248"/>
          <a:ext cx="7055104" cy="4657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384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B311B-3177-0658-3585-6639F26A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731520"/>
            <a:ext cx="10671048" cy="768096"/>
          </a:xfrm>
        </p:spPr>
        <p:txBody>
          <a:bodyPr/>
          <a:lstStyle/>
          <a:p>
            <a:r>
              <a:rPr lang="lv-LV" sz="2800" b="1" dirty="0">
                <a:solidFill>
                  <a:schemeClr val="accent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Kopējā Rinda uz 26.01.2023.</a:t>
            </a:r>
            <a:endParaRPr lang="en-US" sz="28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705AB9BF-07E9-9DED-DB8B-F644759C8FD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5737736"/>
              </p:ext>
            </p:extLst>
          </p:nvPr>
        </p:nvGraphicFramePr>
        <p:xfrm>
          <a:off x="1225118" y="1281765"/>
          <a:ext cx="8787392" cy="5119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623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2777531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3449238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</a:tblGrid>
              <a:tr h="745939"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Dzimšanas gads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Deklarētie</a:t>
                      </a:r>
                    </a:p>
                  </a:txBody>
                  <a:tcPr marL="9525" marR="9525" marT="9525" marB="0" anchor="b">
                    <a:solidFill>
                      <a:srgbClr val="DF8C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Kopējais skaits</a:t>
                      </a:r>
                    </a:p>
                  </a:txBody>
                  <a:tcPr marL="9525" marR="9525" marT="9525" marB="0" anchor="b">
                    <a:solidFill>
                      <a:srgbClr val="DF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9233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11183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211478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122237-B06F-5E42-B051-D7859FC21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Uzņemšana 2022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CF22D2-2B16-C40D-AA90-609B5CD08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74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B311B-3177-0658-3585-6639F26A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832104"/>
            <a:ext cx="10671048" cy="768096"/>
          </a:xfrm>
        </p:spPr>
        <p:txBody>
          <a:bodyPr/>
          <a:lstStyle/>
          <a:p>
            <a:r>
              <a:rPr lang="lv-LV" sz="2800" b="1" dirty="0">
                <a:solidFill>
                  <a:schemeClr val="accent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Kopējā Rinda uz 01.09.2023.</a:t>
            </a:r>
            <a:endParaRPr lang="en-US" sz="28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705AB9BF-07E9-9DED-DB8B-F644759C8FD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34809381"/>
              </p:ext>
            </p:extLst>
          </p:nvPr>
        </p:nvGraphicFramePr>
        <p:xfrm>
          <a:off x="1363317" y="1436926"/>
          <a:ext cx="9004300" cy="5236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242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2008242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2493908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  <a:gridCol w="2493908">
                  <a:extLst>
                    <a:ext uri="{9D8B030D-6E8A-4147-A177-3AD203B41FA5}">
                      <a16:colId xmlns:a16="http://schemas.microsoft.com/office/drawing/2014/main" val="2385211388"/>
                    </a:ext>
                  </a:extLst>
                </a:gridCol>
              </a:tblGrid>
              <a:tr h="745939"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Dzimšanas gads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Deklarētie</a:t>
                      </a:r>
                    </a:p>
                  </a:txBody>
                  <a:tcPr marL="9525" marR="9525" marT="9525" marB="0" anchor="b">
                    <a:solidFill>
                      <a:srgbClr val="DF8C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Kopējais skaits</a:t>
                      </a:r>
                    </a:p>
                  </a:txBody>
                  <a:tcPr marL="9525" marR="9525" marT="9525" marB="0" anchor="b">
                    <a:solidFill>
                      <a:srgbClr val="DF8C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tiem NBS</a:t>
                      </a:r>
                    </a:p>
                  </a:txBody>
                  <a:tcPr marL="9525" marR="9525" marT="9525" marB="0" anchor="b">
                    <a:solidFill>
                      <a:srgbClr val="DF8C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99233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11183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  <a:tr h="624728">
                <a:tc>
                  <a:txBody>
                    <a:bodyPr/>
                    <a:lstStyle/>
                    <a:p>
                      <a:pPr algn="ctr" fontAlgn="b"/>
                      <a:r>
                        <a:rPr lang="lv-LV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81936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122237-B06F-5E42-B051-D7859FC21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Uzņemšana 2022 Dati izgūti 27.01.2023.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CF22D2-2B16-C40D-AA90-609B5CD08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23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53A77-8D13-7462-31B7-54B7BF4F2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808" y="852167"/>
            <a:ext cx="10671048" cy="994388"/>
          </a:xfrm>
        </p:spPr>
        <p:txBody>
          <a:bodyPr/>
          <a:lstStyle/>
          <a:p>
            <a:r>
              <a:rPr lang="lv-LV" sz="3200" dirty="0"/>
              <a:t>Cik bērnus varēs uzņemt ĀN PII uz 01.09.2023.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3A074-D4FC-1715-248C-DA14B42D08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1231" y="4979324"/>
            <a:ext cx="5858288" cy="1163781"/>
          </a:xfrm>
        </p:spPr>
        <p:txBody>
          <a:bodyPr/>
          <a:lstStyle/>
          <a:p>
            <a:pPr marL="0" indent="0">
              <a:buNone/>
            </a:pPr>
            <a:endParaRPr lang="lv-LV" sz="1400" dirty="0"/>
          </a:p>
          <a:p>
            <a:pPr marL="0" indent="0" algn="r">
              <a:buNone/>
            </a:pPr>
            <a:r>
              <a:rPr lang="lv-LV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lv-LV" sz="1400" dirty="0"/>
              <a:t> </a:t>
            </a:r>
            <a:r>
              <a:rPr lang="lv-LV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Vietas Ādažu nov. privātajās PII uz 01.09.2023.</a:t>
            </a:r>
            <a:r>
              <a:rPr lang="lv-LV" sz="2000" b="1" dirty="0"/>
              <a:t> </a:t>
            </a:r>
            <a:r>
              <a:rPr lang="lv-LV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lv-LV" sz="2000" b="1" dirty="0"/>
              <a:t> </a:t>
            </a: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127</a:t>
            </a:r>
          </a:p>
          <a:p>
            <a:pPr marL="0" indent="0" algn="r">
              <a:buNone/>
            </a:pP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Kopā vietas (pašvaldības + privātās PII) 377 </a:t>
            </a:r>
            <a:endParaRPr lang="lv-L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EFAD3F-79DC-6E25-2505-11A970C5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Uzņemšana 2022 Dati izgūti 27.01.2023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F18B5-668C-0C9E-6FD8-381E5CBE2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64D5830-D28C-A32A-BC9D-C99078B45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217684"/>
              </p:ext>
            </p:extLst>
          </p:nvPr>
        </p:nvGraphicFramePr>
        <p:xfrm>
          <a:off x="621792" y="2188968"/>
          <a:ext cx="11229900" cy="26548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1650">
                  <a:extLst>
                    <a:ext uri="{9D8B030D-6E8A-4147-A177-3AD203B41FA5}">
                      <a16:colId xmlns:a16="http://schemas.microsoft.com/office/drawing/2014/main" val="3721924654"/>
                    </a:ext>
                  </a:extLst>
                </a:gridCol>
                <a:gridCol w="1871650">
                  <a:extLst>
                    <a:ext uri="{9D8B030D-6E8A-4147-A177-3AD203B41FA5}">
                      <a16:colId xmlns:a16="http://schemas.microsoft.com/office/drawing/2014/main" val="3717174044"/>
                    </a:ext>
                  </a:extLst>
                </a:gridCol>
                <a:gridCol w="1871650">
                  <a:extLst>
                    <a:ext uri="{9D8B030D-6E8A-4147-A177-3AD203B41FA5}">
                      <a16:colId xmlns:a16="http://schemas.microsoft.com/office/drawing/2014/main" val="3265023891"/>
                    </a:ext>
                  </a:extLst>
                </a:gridCol>
                <a:gridCol w="1871650">
                  <a:extLst>
                    <a:ext uri="{9D8B030D-6E8A-4147-A177-3AD203B41FA5}">
                      <a16:colId xmlns:a16="http://schemas.microsoft.com/office/drawing/2014/main" val="2302286875"/>
                    </a:ext>
                  </a:extLst>
                </a:gridCol>
                <a:gridCol w="1871650">
                  <a:extLst>
                    <a:ext uri="{9D8B030D-6E8A-4147-A177-3AD203B41FA5}">
                      <a16:colId xmlns:a16="http://schemas.microsoft.com/office/drawing/2014/main" val="1996087554"/>
                    </a:ext>
                  </a:extLst>
                </a:gridCol>
                <a:gridCol w="1871650">
                  <a:extLst>
                    <a:ext uri="{9D8B030D-6E8A-4147-A177-3AD203B41FA5}">
                      <a16:colId xmlns:a16="http://schemas.microsoft.com/office/drawing/2014/main" val="939769001"/>
                    </a:ext>
                  </a:extLst>
                </a:gridCol>
              </a:tblGrid>
              <a:tr h="38128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2023./2024.mācību gads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045681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algn="ctr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Kopā rindā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deklarēti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Varēs uzņemt</a:t>
                      </a:r>
                      <a:endParaRPr lang="lv-LV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Nevarēs uzņemt</a:t>
                      </a:r>
                      <a:endParaRPr lang="lv-LV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71093012"/>
                  </a:ext>
                </a:extLst>
              </a:tr>
              <a:tr h="359754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Riekstiņš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6474958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Piejūra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7881437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Strautiņš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379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214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1432930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Mežavēji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27912600"/>
                  </a:ext>
                </a:extLst>
              </a:tr>
              <a:tr h="98260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ĀVS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653614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algn="ctr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683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519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  <a:endParaRPr lang="lv-LV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317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88932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096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1858-2467-56A4-65AF-FB2AC4A0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1016508"/>
            <a:ext cx="6766560" cy="768096"/>
          </a:xfrm>
        </p:spPr>
        <p:txBody>
          <a:bodyPr/>
          <a:lstStyle/>
          <a:p>
            <a:r>
              <a:rPr lang="lv-LV" sz="3200" dirty="0"/>
              <a:t>komisijas ieteikumi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09875-C0D1-24F8-7478-A592F87C6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019" y="1799579"/>
            <a:ext cx="6555189" cy="3057343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lv-LV" dirty="0"/>
              <a:t>Piesakot bērnu rindā, var </a:t>
            </a:r>
            <a:r>
              <a:rPr lang="lv-LV" b="1" dirty="0"/>
              <a:t>izvēlēties divas </a:t>
            </a:r>
            <a:r>
              <a:rPr lang="lv-LV" dirty="0"/>
              <a:t>PII no piecām piedāvātajām.</a:t>
            </a:r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Ja vecāks ir atteicies no piedāvātās vietas, automātiski tiek uzstādīta </a:t>
            </a:r>
            <a:r>
              <a:rPr lang="lv-LV" b="1" dirty="0"/>
              <a:t>atliktā uzņemšana* </a:t>
            </a:r>
            <a:r>
              <a:rPr lang="lv-LV" dirty="0"/>
              <a:t>(arī atsakoties no 1.izvēlētās PII).</a:t>
            </a:r>
          </a:p>
          <a:p>
            <a:pPr marL="342900" indent="-342900">
              <a:buFont typeface="+mj-lt"/>
              <a:buAutoNum type="arabicPeriod"/>
            </a:pPr>
            <a:r>
              <a:rPr lang="lv-LV" dirty="0"/>
              <a:t>Papildināt gadījumus, kādos bērnus uzņem </a:t>
            </a:r>
            <a:r>
              <a:rPr lang="lv-LV" b="1" dirty="0"/>
              <a:t>ārpus kārtas</a:t>
            </a:r>
            <a:r>
              <a:rPr lang="lv-LV" dirty="0"/>
              <a:t>:</a:t>
            </a:r>
          </a:p>
          <a:p>
            <a:r>
              <a:rPr lang="lv-LV" dirty="0"/>
              <a:t>3.1. par otru dvīņu bērna uzņemšanu vienā iestādē;</a:t>
            </a:r>
          </a:p>
          <a:p>
            <a:r>
              <a:rPr lang="lv-LV" dirty="0"/>
              <a:t>3.2. par bērnu ar ped. med. </a:t>
            </a:r>
            <a:r>
              <a:rPr lang="lv-LV" dirty="0" err="1"/>
              <a:t>kom</a:t>
            </a:r>
            <a:r>
              <a:rPr lang="lv-LV" dirty="0"/>
              <a:t>. atzinumu uzņemšanu.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lv-LV" dirty="0"/>
              <a:t>Ieviest nosacījumu, ka vispirms uzņem tos, kas uz uzņemšanas brīdi </a:t>
            </a:r>
            <a:r>
              <a:rPr lang="lv-LV" b="1" dirty="0">
                <a:solidFill>
                  <a:schemeClr val="accent1">
                    <a:lumMod val="50000"/>
                  </a:schemeClr>
                </a:solidFill>
              </a:rPr>
              <a:t>deklarēti vismaz gadu </a:t>
            </a:r>
            <a:r>
              <a:rPr lang="lv-LV" dirty="0"/>
              <a:t>(</a:t>
            </a:r>
            <a:r>
              <a:rPr lang="lv-LV" i="1" dirty="0"/>
              <a:t>ar izņēmumiem</a:t>
            </a:r>
            <a:r>
              <a:rPr lang="lv-LV" dirty="0"/>
              <a:t>).</a:t>
            </a:r>
          </a:p>
          <a:p>
            <a:pPr marL="342900" indent="-342900">
              <a:buFont typeface="+mj-lt"/>
              <a:buAutoNum type="arabicPeriod" startAt="4"/>
            </a:pPr>
            <a:endParaRPr lang="lv-LV" dirty="0"/>
          </a:p>
          <a:p>
            <a:endParaRPr lang="lv-LV" dirty="0"/>
          </a:p>
          <a:p>
            <a:pPr algn="just"/>
            <a:r>
              <a:rPr lang="lv-LV" b="1" dirty="0"/>
              <a:t>*</a:t>
            </a:r>
            <a:r>
              <a:rPr lang="lv-LV" dirty="0"/>
              <a:t> </a:t>
            </a:r>
            <a:r>
              <a:rPr lang="lv-LV" i="1" dirty="0"/>
              <a:t>atliktā uzņemšana</a:t>
            </a:r>
            <a:r>
              <a:rPr lang="lv-LV" dirty="0"/>
              <a:t> – </a:t>
            </a:r>
            <a:r>
              <a:rPr lang="lv-LV" i="1" dirty="0"/>
              <a:t>bērns tekošā mācību gada ietvaros vairs netiek aicināts.</a:t>
            </a:r>
          </a:p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2ADBA-CA18-C8C9-38FF-2336A75B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29F32-E39C-C4A9-998F-D1D50389424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lv-LV" dirty="0"/>
              <a:t>Uzņemšana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5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-Color-Block_Win32_jx_v9.potx" id="{B1D493D9-AF74-4AD6-8F0C-5B1308D7041B}" vid="{1AA99070-5A1F-42D2-9F5B-E7354C9646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{108AF222-DC1E-48EA-B2DC-92DF27CA0136}tf78438558_win32</Template>
  <TotalTime>4795</TotalTime>
  <Words>448</Words>
  <Application>Microsoft Office PowerPoint</Application>
  <PresentationFormat>Widescreen</PresentationFormat>
  <Paragraphs>161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Sabon Next LT</vt:lpstr>
      <vt:lpstr>Wingdings</vt:lpstr>
      <vt:lpstr>Office Theme</vt:lpstr>
      <vt:lpstr>Ādažu novada Pašvaldības Bērnu uzņemšanas pirmsskolas izglītības iestādēs komisijas DARBA pārskats</vt:lpstr>
      <vt:lpstr>Komisijas sastāvs</vt:lpstr>
      <vt:lpstr>Komisijas darba organizācija</vt:lpstr>
      <vt:lpstr>Statistika kopā pa iestādēm</vt:lpstr>
      <vt:lpstr>Atteiktie uzaicinājumi, %</vt:lpstr>
      <vt:lpstr>Kopējā Rinda uz 26.01.2023.</vt:lpstr>
      <vt:lpstr>Kopējā Rinda uz 01.09.2023.</vt:lpstr>
      <vt:lpstr>Cik bērnus varēs uzņemt ĀN PII uz 01.09.2023.</vt:lpstr>
      <vt:lpstr>komisijas ieteikumi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Ādažu novada Pašvaldības Bērnu uzņemšanas pirmsskolas izglītības iestādēs komisijas pārskats</dc:title>
  <dc:subject/>
  <dc:creator>Līga Strode</dc:creator>
  <cp:lastModifiedBy>Sintija Tenisa</cp:lastModifiedBy>
  <cp:revision>31</cp:revision>
  <dcterms:created xsi:type="dcterms:W3CDTF">2023-01-25T10:34:56Z</dcterms:created>
  <dcterms:modified xsi:type="dcterms:W3CDTF">2023-02-20T07:05:28Z</dcterms:modified>
</cp:coreProperties>
</file>