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0" r:id="rId3"/>
    <p:sldId id="257" r:id="rId4"/>
    <p:sldId id="264" r:id="rId5"/>
    <p:sldId id="258" r:id="rId6"/>
    <p:sldId id="266" r:id="rId7"/>
    <p:sldId id="261" r:id="rId8"/>
    <p:sldId id="267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6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774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9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9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66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5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67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8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0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688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4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747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30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6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840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3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9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8A38A4-4D7F-493A-A976-60F69A78674D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E9E829-6F9C-49CC-B730-5175307668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361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345246" y="814252"/>
            <a:ext cx="9550202" cy="456626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Informatīvs ziņojums </a:t>
            </a:r>
            <a:b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iespējām izvietot </a:t>
            </a:r>
            <a:b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Ādažu novada Mākslu skolas </a:t>
            </a:r>
            <a:b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Carnikavas mācību punktu </a:t>
            </a:r>
            <a:b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Garā iela 20, Carnikavā 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3525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53104" y="657726"/>
            <a:ext cx="10521199" cy="1876927"/>
          </a:xfrm>
        </p:spPr>
        <p:txBody>
          <a:bodyPr>
            <a:normAutofit fontScale="90000"/>
          </a:bodyPr>
          <a:lstStyle/>
          <a:p>
            <a:pPr algn="ctr"/>
            <a:br>
              <a:rPr lang="lv-LV" b="1" dirty="0"/>
            </a:br>
            <a:r>
              <a:rPr lang="lv-LV" sz="3900" dirty="0">
                <a:solidFill>
                  <a:schemeClr val="accent1">
                    <a:lumMod val="75000"/>
                  </a:schemeClr>
                </a:solidFill>
              </a:rPr>
              <a:t>Nepieciešamas klašu/kabinetu skaits</a:t>
            </a:r>
            <a:br>
              <a:rPr lang="lv-LV" sz="3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v-LV" sz="3900" dirty="0">
                <a:solidFill>
                  <a:schemeClr val="accent1">
                    <a:lumMod val="75000"/>
                  </a:schemeClr>
                </a:solidFill>
              </a:rPr>
              <a:t>14 – mācību klases</a:t>
            </a:r>
            <a:br>
              <a:rPr lang="lv-LV" sz="3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v-LV" sz="3900" dirty="0">
                <a:solidFill>
                  <a:schemeClr val="accent1">
                    <a:lumMod val="75000"/>
                  </a:schemeClr>
                </a:solidFill>
              </a:rPr>
              <a:t>3 – </a:t>
            </a:r>
            <a:r>
              <a:rPr lang="lv-LV" sz="3900" dirty="0" err="1">
                <a:solidFill>
                  <a:schemeClr val="accent1">
                    <a:lumMod val="75000"/>
                  </a:schemeClr>
                </a:solidFill>
              </a:rPr>
              <a:t>adm</a:t>
            </a:r>
            <a:r>
              <a:rPr lang="lv-LV" sz="3900" dirty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lv-LV" sz="3900" dirty="0" err="1">
                <a:solidFill>
                  <a:schemeClr val="accent1">
                    <a:lumMod val="75000"/>
                  </a:schemeClr>
                </a:solidFill>
              </a:rPr>
              <a:t>skol</a:t>
            </a:r>
            <a:r>
              <a:rPr lang="lv-LV" sz="3900" dirty="0">
                <a:solidFill>
                  <a:schemeClr val="accent1">
                    <a:lumMod val="75000"/>
                  </a:schemeClr>
                </a:solidFill>
              </a:rPr>
              <a:t>. ist., dežurants-garderobe</a:t>
            </a:r>
            <a:br>
              <a:rPr lang="lv-LV" b="1" dirty="0"/>
            </a:br>
            <a:endParaRPr lang="lv-LV" b="1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sz="3000" dirty="0"/>
              <a:t>Priekšrocības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v-LV" sz="1700" dirty="0"/>
              <a:t>Tiks nodrošināts esošais mācību process.</a:t>
            </a:r>
          </a:p>
          <a:p>
            <a:r>
              <a:rPr lang="lv-LV" sz="1700" dirty="0"/>
              <a:t>Iespējamas mazākas uzturēšanās izmaksas, jo mazāka telpu kopējā platība</a:t>
            </a:r>
          </a:p>
          <a:p>
            <a:r>
              <a:rPr lang="lv-LV" sz="1600" dirty="0"/>
              <a:t>Skolas identitātes un piederības veidošana.</a:t>
            </a:r>
          </a:p>
          <a:p>
            <a:r>
              <a:rPr lang="lv-LV" sz="1700" dirty="0"/>
              <a:t>Carnikavas pamatskola atgūst ĀNMS telpas</a:t>
            </a:r>
          </a:p>
          <a:p>
            <a:endParaRPr lang="lv-LV" sz="1700" dirty="0"/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v-LV" sz="3000" dirty="0"/>
              <a:t>Trūkumi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lv-LV" sz="1700" dirty="0">
                <a:cs typeface="Times New Roman" panose="02020603050405020304" pitchFamily="18" charset="0"/>
              </a:rPr>
              <a:t>Pašvaldībai jāiegulda lielāki līdzekļi telpu pielāgošanai</a:t>
            </a:r>
          </a:p>
          <a:p>
            <a:r>
              <a:rPr lang="lv-LV" sz="1700" dirty="0">
                <a:cs typeface="Times New Roman" panose="02020603050405020304" pitchFamily="18" charset="0"/>
              </a:rPr>
              <a:t>Nepieciešamas 10 starpsienu izbūves</a:t>
            </a:r>
          </a:p>
          <a:p>
            <a:r>
              <a:rPr lang="lv-LV" sz="1700" dirty="0">
                <a:cs typeface="Times New Roman" panose="02020603050405020304" pitchFamily="18" charset="0"/>
              </a:rPr>
              <a:t>Nepieciešamas 6 durvju izbūves uz gaiteņiem</a:t>
            </a:r>
          </a:p>
          <a:p>
            <a:r>
              <a:rPr lang="lv-LV" sz="1700" dirty="0">
                <a:cs typeface="Times New Roman" panose="02020603050405020304" pitchFamily="18" charset="0"/>
              </a:rPr>
              <a:t>Nepieciešamas 2 iekšējo/starpsienu durvju izbūves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659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515429" y="859388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lv-LV" sz="3500" dirty="0">
                <a:solidFill>
                  <a:schemeClr val="accent1">
                    <a:lumMod val="75000"/>
                  </a:schemeClr>
                </a:solidFill>
              </a:rPr>
              <a:t>Nepieciešamais klašu/kabinetu skaits </a:t>
            </a:r>
            <a:br>
              <a:rPr lang="lv-LV" sz="3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v-LV" sz="3500" dirty="0">
                <a:solidFill>
                  <a:schemeClr val="accent1">
                    <a:lumMod val="75000"/>
                  </a:schemeClr>
                </a:solidFill>
              </a:rPr>
              <a:t>mācību procesa nodrošināšanai</a:t>
            </a:r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26" y="2458803"/>
            <a:ext cx="4746402" cy="3707104"/>
          </a:xfrm>
        </p:spPr>
      </p:pic>
    </p:spTree>
    <p:extLst>
      <p:ext uri="{BB962C8B-B14F-4D97-AF65-F5344CB8AC3E}">
        <p14:creationId xmlns:p14="http://schemas.microsoft.com/office/powerpoint/2010/main" val="111193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5402" y="864686"/>
            <a:ext cx="9601196" cy="1303867"/>
          </a:xfrm>
        </p:spPr>
        <p:txBody>
          <a:bodyPr>
            <a:normAutofit/>
          </a:bodyPr>
          <a:lstStyle/>
          <a:p>
            <a:r>
              <a:rPr lang="lv-LV" sz="3500" dirty="0">
                <a:solidFill>
                  <a:schemeClr val="accent1">
                    <a:lumMod val="75000"/>
                  </a:schemeClr>
                </a:solidFill>
              </a:rPr>
              <a:t>Provizoriskās izmaksas, ja veic pārbūvi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400502"/>
              </p:ext>
            </p:extLst>
          </p:nvPr>
        </p:nvGraphicFramePr>
        <p:xfrm>
          <a:off x="4313185" y="2474757"/>
          <a:ext cx="3565630" cy="3716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9944">
                  <a:extLst>
                    <a:ext uri="{9D8B030D-6E8A-4147-A177-3AD203B41FA5}">
                      <a16:colId xmlns:a16="http://schemas.microsoft.com/office/drawing/2014/main" val="1357557778"/>
                    </a:ext>
                  </a:extLst>
                </a:gridCol>
                <a:gridCol w="665686">
                  <a:extLst>
                    <a:ext uri="{9D8B030D-6E8A-4147-A177-3AD203B41FA5}">
                      <a16:colId xmlns:a16="http://schemas.microsoft.com/office/drawing/2014/main" val="2041958516"/>
                    </a:ext>
                  </a:extLst>
                </a:gridCol>
              </a:tblGrid>
              <a:tr h="63512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effectLst/>
                        </a:rPr>
                        <a:t>Darbības uzsākšana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effectLst/>
                        </a:rPr>
                        <a:t>EUR (projekta budžets)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4479426"/>
                  </a:ext>
                </a:extLst>
              </a:tr>
              <a:tr h="163071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KOPĒJĀS APRĪKOJUMA IZMAKSAS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23 000,00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2291550"/>
                  </a:ext>
                </a:extLst>
              </a:tr>
              <a:tr h="163071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Mēbeļu iegāde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17 000,00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849486"/>
                  </a:ext>
                </a:extLst>
              </a:tr>
              <a:tr h="163071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Aprīkojuma iegāde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3 000,00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4085850"/>
                  </a:ext>
                </a:extLst>
              </a:tr>
              <a:tr h="163071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Administrācijas kabinetu iekārtošana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2 000,00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1997001"/>
                  </a:ext>
                </a:extLst>
              </a:tr>
              <a:tr h="5149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Citas izmaksas saistībā ar pārcelšanos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1 000,00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7500287"/>
                  </a:ext>
                </a:extLst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128825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KOPĒJĀS BŪVDARBU IZMAKSAS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35 000,00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0712634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Būvniecības izmaksas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35 000,00</a:t>
                      </a:r>
                      <a:endParaRPr lang="lv-LV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1185803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Projektēšanas izmaksas 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5750921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Būvuzraudzības izmaksas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6602742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Autoruzraudzības izmaksas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449639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Finansējuma avoti: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0435189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ERAF (85%)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352841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Valsts budžeta finansējums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5280034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Valsts budžeta dotācija pašvaldībām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6831629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Pašvaldība finansējums 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 dirty="0">
                          <a:effectLst/>
                        </a:rPr>
                        <a:t>58 000,00</a:t>
                      </a:r>
                      <a:endParaRPr lang="lv-L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8928783"/>
                  </a:ext>
                </a:extLst>
              </a:tr>
            </a:tbl>
          </a:graphicData>
        </a:graphic>
      </p:graphicFrame>
      <p:cxnSp>
        <p:nvCxnSpPr>
          <p:cNvPr id="7" name="Taisns bultveida savienotājs 6"/>
          <p:cNvCxnSpPr/>
          <p:nvPr/>
        </p:nvCxnSpPr>
        <p:spPr>
          <a:xfrm flipH="1">
            <a:off x="8028264" y="4563611"/>
            <a:ext cx="7046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71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500" dirty="0">
                <a:solidFill>
                  <a:schemeClr val="accent1">
                    <a:lumMod val="75000"/>
                  </a:schemeClr>
                </a:solidFill>
              </a:rPr>
              <a:t>Klašu/kabinetu izvietojums, ja neveiktu pārbūvi un lietošanā būtu telpas 40.,41.,43.</a:t>
            </a: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86" y="2453846"/>
            <a:ext cx="7080308" cy="3702949"/>
          </a:xfrm>
        </p:spPr>
      </p:pic>
    </p:spTree>
    <p:extLst>
      <p:ext uri="{BB962C8B-B14F-4D97-AF65-F5344CB8AC3E}">
        <p14:creationId xmlns:p14="http://schemas.microsoft.com/office/powerpoint/2010/main" val="420270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53104" y="657726"/>
            <a:ext cx="10521199" cy="1876927"/>
          </a:xfrm>
        </p:spPr>
        <p:txBody>
          <a:bodyPr>
            <a:normAutofit fontScale="90000"/>
          </a:bodyPr>
          <a:lstStyle/>
          <a:p>
            <a:br>
              <a:rPr lang="lv-LV" sz="3900" b="1" dirty="0"/>
            </a:br>
            <a:r>
              <a:rPr lang="lv-LV" sz="3900" dirty="0">
                <a:solidFill>
                  <a:schemeClr val="accent1">
                    <a:lumMod val="75000"/>
                  </a:schemeClr>
                </a:solidFill>
              </a:rPr>
              <a:t>Klašu/kabinetu priekšrocības un trūkumi, ja neveiktu pārbūvi un lietošanā būtu telpas 40.,41.,43.</a:t>
            </a:r>
            <a:br>
              <a:rPr lang="lv-LV" b="1" dirty="0"/>
            </a:br>
            <a:endParaRPr lang="lv-LV" b="1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sz="3000" dirty="0"/>
              <a:t>Priekšrocības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sz="1800" dirty="0"/>
              <a:t>Ir nepieciešama neliela pārbūve, vienas starpsienas un durvju izbūve!</a:t>
            </a:r>
          </a:p>
          <a:p>
            <a:r>
              <a:rPr lang="lv-LV" sz="1800" dirty="0"/>
              <a:t>Samazinātas telpu pielāgošanas izmaksas!</a:t>
            </a:r>
          </a:p>
          <a:p>
            <a:r>
              <a:rPr lang="lv-LV" sz="1800" dirty="0"/>
              <a:t>Pastāvēs iespēja piedāvāt iedzīvotājiem līdzvērtīgu izglītības programmas piedāvājumu (piem. Dejas, kora u.c. </a:t>
            </a:r>
            <a:r>
              <a:rPr lang="lv-LV" sz="1800" dirty="0" err="1"/>
              <a:t>izgl.prog</a:t>
            </a:r>
            <a:r>
              <a:rPr lang="lv-LV" sz="1800" dirty="0"/>
              <a:t>.).</a:t>
            </a:r>
          </a:p>
          <a:p>
            <a:r>
              <a:rPr lang="lv-LV" sz="1800" dirty="0"/>
              <a:t>Skolas identitātes un piederības veidošana.</a:t>
            </a:r>
          </a:p>
          <a:p>
            <a:r>
              <a:rPr lang="lv-LV" sz="1800" dirty="0"/>
              <a:t>Carnikavas pamatskola atgūst ĀNMS telpas</a:t>
            </a:r>
          </a:p>
          <a:p>
            <a:pPr marL="0" indent="0">
              <a:buNone/>
            </a:pPr>
            <a:endParaRPr lang="lv-LV" sz="1700" dirty="0"/>
          </a:p>
          <a:p>
            <a:endParaRPr lang="lv-LV" sz="1700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v-LV" sz="3000" dirty="0"/>
              <a:t>Trūkumi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lv-LV" sz="1700" dirty="0">
                <a:cs typeface="Times New Roman" panose="02020603050405020304" pitchFamily="18" charset="0"/>
              </a:rPr>
              <a:t>Lielākas uzturēšanās izmaksas, jo palielinātos kopējā telpu platība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6493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5402" y="831130"/>
            <a:ext cx="9601196" cy="1303867"/>
          </a:xfrm>
        </p:spPr>
        <p:txBody>
          <a:bodyPr>
            <a:noAutofit/>
          </a:bodyPr>
          <a:lstStyle/>
          <a:p>
            <a:r>
              <a:rPr lang="lv-LV" sz="3500" dirty="0">
                <a:solidFill>
                  <a:schemeClr val="accent1">
                    <a:lumMod val="75000"/>
                  </a:schemeClr>
                </a:solidFill>
              </a:rPr>
              <a:t>Provizoriskās izmaksas:</a:t>
            </a:r>
            <a:br>
              <a:rPr lang="lv-LV" sz="3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v-LV" sz="3500" dirty="0">
                <a:solidFill>
                  <a:schemeClr val="accent1">
                    <a:lumMod val="75000"/>
                  </a:schemeClr>
                </a:solidFill>
              </a:rPr>
              <a:t>∙ lietošanā būtu telpas 40.,41.,43.</a:t>
            </a:r>
            <a:br>
              <a:rPr lang="lv-LV" sz="3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v-LV" sz="3500" dirty="0">
                <a:solidFill>
                  <a:schemeClr val="accent1">
                    <a:lumMod val="75000"/>
                  </a:schemeClr>
                </a:solidFill>
              </a:rPr>
              <a:t>∙ veic vienas sienas un durvju izbūvi. </a:t>
            </a:r>
          </a:p>
        </p:txBody>
      </p:sp>
      <p:graphicFrame>
        <p:nvGraphicFramePr>
          <p:cNvPr id="6" name="Satura vietturi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039807"/>
              </p:ext>
            </p:extLst>
          </p:nvPr>
        </p:nvGraphicFramePr>
        <p:xfrm>
          <a:off x="4313185" y="2474759"/>
          <a:ext cx="3565630" cy="370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9944">
                  <a:extLst>
                    <a:ext uri="{9D8B030D-6E8A-4147-A177-3AD203B41FA5}">
                      <a16:colId xmlns:a16="http://schemas.microsoft.com/office/drawing/2014/main" val="1182873594"/>
                    </a:ext>
                  </a:extLst>
                </a:gridCol>
                <a:gridCol w="665686">
                  <a:extLst>
                    <a:ext uri="{9D8B030D-6E8A-4147-A177-3AD203B41FA5}">
                      <a16:colId xmlns:a16="http://schemas.microsoft.com/office/drawing/2014/main" val="2558640196"/>
                    </a:ext>
                  </a:extLst>
                </a:gridCol>
              </a:tblGrid>
              <a:tr h="63368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effectLst/>
                        </a:rPr>
                        <a:t>Darbības uzsākšana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effectLst/>
                        </a:rPr>
                        <a:t>EUR (projekta budžets)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6005767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KOPĒJĀS APRĪKOJUMA IZMAKSAS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21 000,00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3894780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Mēbeļu iegāde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17 000,00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9660497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Aprīkojuma iegāde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3 000,00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650489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Administrācijas kabinetu iekārtošana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2 000,00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0161066"/>
                  </a:ext>
                </a:extLst>
              </a:tr>
              <a:tr h="5138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Citas izmaksas saistībā ar pārcelšanos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1 000,00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0831985"/>
                  </a:ext>
                </a:extLst>
              </a:tr>
              <a:tr h="196956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5816562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KOPĒJĀS BŪVDARBU IZMAKSAS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4 000,00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2039442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Būvniecības izmaksas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4 000,00</a:t>
                      </a:r>
                      <a:endParaRPr lang="lv-LV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0973117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Projektēšanas izmaksas 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379802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Būvuzraudzības izmaksas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7590539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Autoruzraudzības izmaksas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0,00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89371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Finansējuma avoti: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1429659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ERAF (85%)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2541979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Valsts budžeta finansējums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0421892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Valsts budžeta dotācija pašvaldībām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>
                          <a:effectLst/>
                        </a:rPr>
                        <a:t> </a:t>
                      </a:r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0473927"/>
                  </a:ext>
                </a:extLst>
              </a:tr>
              <a:tr h="17126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u="none" strike="noStrike">
                          <a:effectLst/>
                        </a:rPr>
                        <a:t>Pašvaldība finansējums </a:t>
                      </a:r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u="none" strike="noStrike" dirty="0">
                          <a:effectLst/>
                        </a:rPr>
                        <a:t>25 000,00</a:t>
                      </a:r>
                      <a:endParaRPr lang="lv-L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102606"/>
                  </a:ext>
                </a:extLst>
              </a:tr>
            </a:tbl>
          </a:graphicData>
        </a:graphic>
      </p:graphicFrame>
      <p:cxnSp>
        <p:nvCxnSpPr>
          <p:cNvPr id="10" name="Taisns bultveida savienotājs 9"/>
          <p:cNvCxnSpPr/>
          <p:nvPr/>
        </p:nvCxnSpPr>
        <p:spPr>
          <a:xfrm flipH="1">
            <a:off x="7961152" y="4580389"/>
            <a:ext cx="453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6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Perspektīvā ar 2024. gada 1. septembri realizēt jau akreditētās izglītības programmas</a:t>
            </a: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5" y="2474752"/>
            <a:ext cx="5287129" cy="3737766"/>
          </a:xfrm>
        </p:spPr>
      </p:pic>
    </p:spTree>
    <p:extLst>
      <p:ext uri="{BB962C8B-B14F-4D97-AF65-F5344CB8AC3E}">
        <p14:creationId xmlns:p14="http://schemas.microsoft.com/office/powerpoint/2010/main" val="4072532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bisks">
  <a:themeElements>
    <a:clrScheme name="Dabisk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Dabisk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bis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</TotalTime>
  <Words>396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Dabisks</vt:lpstr>
      <vt:lpstr>Informatīvs ziņojums  par iespējām izvietot    Ādažu novada Mākslu skolas  Carnikavas mācību punktu  Garā iela 20, Carnikavā </vt:lpstr>
      <vt:lpstr> Nepieciešamas klašu/kabinetu skaits 14 – mācību klases 3 – adm., skol. ist., dežurants-garderobe </vt:lpstr>
      <vt:lpstr>Nepieciešamais klašu/kabinetu skaits  mācību procesa nodrošināšanai</vt:lpstr>
      <vt:lpstr>Provizoriskās izmaksas, ja veic pārbūvi</vt:lpstr>
      <vt:lpstr>Klašu/kabinetu izvietojums, ja neveiktu pārbūvi un lietošanā būtu telpas 40.,41.,43.</vt:lpstr>
      <vt:lpstr> Klašu/kabinetu priekšrocības un trūkumi, ja neveiktu pārbūvi un lietošanā būtu telpas 40.,41.,43. </vt:lpstr>
      <vt:lpstr>Provizoriskās izmaksas: ∙ lietošanā būtu telpas 40.,41.,43. ∙ veic vienas sienas un durvju izbūvi. </vt:lpstr>
      <vt:lpstr>Perspektīvā ar 2024. gada 1. septembri realizēt jau akreditētās izglītības programmas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Informatīvs ziņojums par iespējām izvietot Ādažu novada Mākslu skolas Carnikavas mācību punktu Garā iela 20, Carnikavā</dc:title>
  <dc:creator>Kaspars Rubenis</dc:creator>
  <cp:lastModifiedBy>Sintija Tenisa</cp:lastModifiedBy>
  <cp:revision>24</cp:revision>
  <dcterms:created xsi:type="dcterms:W3CDTF">2023-01-30T13:20:17Z</dcterms:created>
  <dcterms:modified xsi:type="dcterms:W3CDTF">2023-02-20T07:06:09Z</dcterms:modified>
</cp:coreProperties>
</file>