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0" r:id="rId1"/>
  </p:sldMasterIdLst>
  <p:notesMasterIdLst>
    <p:notesMasterId r:id="rId14"/>
  </p:notesMasterIdLst>
  <p:sldIdLst>
    <p:sldId id="271" r:id="rId2"/>
    <p:sldId id="281" r:id="rId3"/>
    <p:sldId id="297" r:id="rId4"/>
    <p:sldId id="298" r:id="rId5"/>
    <p:sldId id="301" r:id="rId6"/>
    <p:sldId id="294" r:id="rId7"/>
    <p:sldId id="293" r:id="rId8"/>
    <p:sldId id="299" r:id="rId9"/>
    <p:sldId id="287" r:id="rId10"/>
    <p:sldId id="296" r:id="rId11"/>
    <p:sldId id="300" r:id="rId12"/>
    <p:sldId id="263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9A407A5-C453-41FB-960E-80E30F067316}">
          <p14:sldIdLst>
            <p14:sldId id="271"/>
            <p14:sldId id="281"/>
            <p14:sldId id="297"/>
            <p14:sldId id="298"/>
            <p14:sldId id="301"/>
            <p14:sldId id="294"/>
            <p14:sldId id="293"/>
            <p14:sldId id="299"/>
            <p14:sldId id="287"/>
            <p14:sldId id="296"/>
            <p14:sldId id="300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is Bernāns" initials="LB" lastIdx="7" clrIdx="0">
    <p:extLst>
      <p:ext uri="{19B8F6BF-5375-455C-9EA6-DF929625EA0E}">
        <p15:presenceInfo xmlns:p15="http://schemas.microsoft.com/office/powerpoint/2012/main" userId="S::lauris.bernans@Adazi.lv::1288dd23-a67f-482e-bf6a-f8779b442a91" providerId="AD"/>
      </p:ext>
    </p:extLst>
  </p:cmAuthor>
  <p:cmAuthor id="2" name="Lelde Balode" initials="LB" lastIdx="1" clrIdx="1">
    <p:extLst>
      <p:ext uri="{19B8F6BF-5375-455C-9EA6-DF929625EA0E}">
        <p15:presenceInfo xmlns:p15="http://schemas.microsoft.com/office/powerpoint/2012/main" userId="f556d28e642cbd4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Vidējs stils 2 - izcēlum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Gaišs stil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5033" autoAdjust="0"/>
  </p:normalViewPr>
  <p:slideViewPr>
    <p:cSldViewPr>
      <p:cViewPr varScale="1">
        <p:scale>
          <a:sx n="86" d="100"/>
          <a:sy n="86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9288B1A3-5F11-4C1B-A069-24F8B6B42FFC}" type="datetimeFigureOut">
              <a:rPr lang="lv-LV" smtClean="0"/>
              <a:t>21.03.2023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C614E674-1215-4784-BE8D-CAF5A61E5D0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323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4E674-1215-4784-BE8D-CAF5A61E5D07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7676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4E674-1215-4784-BE8D-CAF5A61E5D07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04947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4E674-1215-4784-BE8D-CAF5A61E5D07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8803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Saskaņā…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4E674-1215-4784-BE8D-CAF5A61E5D07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503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Teritorijas plānojuma grafiskajā daļā īr šī aizsargdambja trase attēlota.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4E674-1215-4784-BE8D-CAF5A61E5D07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14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4E674-1215-4784-BE8D-CAF5A61E5D07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426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4E674-1215-4784-BE8D-CAF5A61E5D07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1633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4E674-1215-4784-BE8D-CAF5A61E5D07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0364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4E674-1215-4784-BE8D-CAF5A61E5D07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0948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4E674-1215-4784-BE8D-CAF5A61E5D07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9055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4E674-1215-4784-BE8D-CAF5A61E5D07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142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3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5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3494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03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1979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24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6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9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6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1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4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8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6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5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ttēls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5" y="5624993"/>
            <a:ext cx="8964488" cy="14627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075" name="Slaida numura vietturis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0A632AF-3683-4C24-9AD0-A28E79F4CCD8}" type="slidenum">
              <a:rPr lang="lv-LV" altLang="lv-LV">
                <a:solidFill>
                  <a:srgbClr val="898989"/>
                </a:solidFill>
              </a:rPr>
              <a:pPr/>
              <a:t>1</a:t>
            </a:fld>
            <a:endParaRPr lang="lv-LV" altLang="lv-LV">
              <a:solidFill>
                <a:srgbClr val="898989"/>
              </a:solidFill>
            </a:endParaRP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6" y="-13610"/>
            <a:ext cx="9010837" cy="59959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294534" y="685800"/>
            <a:ext cx="8610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lv-LV" altLang="lv-LV" sz="4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Priekšlikumi </a:t>
            </a:r>
            <a:r>
              <a:rPr lang="lv-LV" altLang="lv-LV" sz="44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Nūrnieku</a:t>
            </a:r>
            <a:r>
              <a:rPr lang="lv-LV" altLang="lv-LV" sz="4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ielas apkārtnes pasargāšanai no plūdiem</a:t>
            </a:r>
          </a:p>
          <a:p>
            <a:pPr algn="ctr"/>
            <a:endParaRPr lang="lv-LV" altLang="lv-LV" sz="44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lv-LV" altLang="lv-LV" sz="36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(Informatīvs ziņojums)</a:t>
            </a:r>
          </a:p>
        </p:txBody>
      </p:sp>
    </p:spTree>
    <p:extLst>
      <p:ext uri="{BB962C8B-B14F-4D97-AF65-F5344CB8AC3E}">
        <p14:creationId xmlns:p14="http://schemas.microsoft.com/office/powerpoint/2010/main" val="154212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9756CB-AEB5-4D08-0046-D0597BBD9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33600"/>
            <a:ext cx="7239000" cy="2133600"/>
          </a:xfrm>
        </p:spPr>
        <p:txBody>
          <a:bodyPr/>
          <a:lstStyle/>
          <a:p>
            <a:pPr marL="0" indent="0" algn="just">
              <a:buNone/>
            </a:pPr>
            <a:r>
              <a:rPr lang="lv-LV" i="1" dirty="0">
                <a:latin typeface="Arial" panose="020B0604020202020204" pitchFamily="34" charset="0"/>
                <a:cs typeface="Arial" panose="020B0604020202020204" pitchFamily="34" charset="0"/>
              </a:rPr>
              <a:t>Pašvaldības speciālistu viedoklis - nepieciešams aktualizēt informāciju par aizsargdambja izbūves iespējām no Kadagas tilta līdz Gaujas-Baltezera kanālam un uzsākt iepriekšējā slaidā minētās darbības, ņemot vērā arī to, ka sākot no 2024.gada būs iespēja pieteikties ES finansējumam. </a:t>
            </a:r>
          </a:p>
        </p:txBody>
      </p:sp>
    </p:spTree>
    <p:extLst>
      <p:ext uri="{BB962C8B-B14F-4D97-AF65-F5344CB8AC3E}">
        <p14:creationId xmlns:p14="http://schemas.microsoft.com/office/powerpoint/2010/main" val="2224849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BC8DA93-1A99-2ED9-10F3-4724D3D28A9B}"/>
              </a:ext>
            </a:extLst>
          </p:cNvPr>
          <p:cNvSpPr txBox="1">
            <a:spLocks/>
          </p:cNvSpPr>
          <p:nvPr/>
        </p:nvSpPr>
        <p:spPr>
          <a:xfrm>
            <a:off x="1438469" y="457200"/>
            <a:ext cx="69342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lv-LV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Papildus ierosinājums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402D1-5CFE-0BDB-A77B-DAE5E3F82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1" y="1295400"/>
            <a:ext cx="7391399" cy="5334000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v-LV" sz="1700" b="0" i="0" u="none" strike="noStrike" kern="1200" cap="none" spc="0" normalizeH="0" baseline="0" noProof="0" dirty="0">
                <a:ln>
                  <a:noFill/>
                </a:ln>
                <a:solidFill>
                  <a:srgbClr val="766F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Katru gadu pēc pavasara paliem jāveic mērījumi upes gultnei.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v-LV" sz="1700" b="0" i="0" u="none" strike="noStrike" kern="1200" cap="none" spc="0" normalizeH="0" baseline="0" noProof="0" dirty="0">
                <a:ln>
                  <a:noFill/>
                </a:ln>
                <a:solidFill>
                  <a:srgbClr val="766F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Datus par ūdens līmeņiem iegūt vienā sistēmā un uzkrāt.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v-LV" sz="1700" b="0" i="0" u="none" strike="noStrike" kern="1200" cap="none" spc="0" normalizeH="0" baseline="0" noProof="0" dirty="0">
                <a:ln>
                  <a:noFill/>
                </a:ln>
                <a:solidFill>
                  <a:srgbClr val="766F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Sadarbības iespējas ar RTU par plūdu brīdināšanas sistēmu.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v-LV" sz="1700" b="0" i="0" u="none" strike="noStrike" kern="1200" cap="none" spc="0" normalizeH="0" baseline="0" noProof="0" dirty="0">
                <a:ln>
                  <a:noFill/>
                </a:ln>
                <a:solidFill>
                  <a:srgbClr val="766F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Izmantot iegūtos līmeņu datus un upes gultnes mērījumus.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70AAF2-15E3-144F-03B1-C9D241FDE2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3" r="4023"/>
          <a:stretch/>
        </p:blipFill>
        <p:spPr>
          <a:xfrm>
            <a:off x="1524000" y="2907106"/>
            <a:ext cx="6096000" cy="372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77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13282"/>
            <a:ext cx="7162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lv-LV" sz="4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lv-LV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Paldies par uzmanību!</a:t>
            </a:r>
            <a:br>
              <a:rPr lang="lv-LV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v-LV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lv-LV" sz="1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lv-LV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7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C32836E-597F-43E0-B1DC-75A36D6B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458200" cy="2971800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766F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Saskaņā ar š.g. 11. janvāra Attīstības komitejas lēmumu ir sagatavots informatīvs ziņojums par iespējamiem priekšlikumiem saistībā ar š.g. 3.janvāra plūdiem </a:t>
            </a:r>
            <a:r>
              <a:rPr kumimoji="0" lang="lv-LV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66F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Nūrnieku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srgbClr val="766F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ielas apkārtnē.</a:t>
            </a:r>
            <a:endParaRPr lang="lv-LV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dirty="0">
              <a:solidFill>
                <a:srgbClr val="00B050"/>
              </a:solidFill>
            </a:endParaRPr>
          </a:p>
        </p:txBody>
      </p:sp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DC3CE042-DCC9-49F7-174D-DCCC5189C68C}"/>
              </a:ext>
            </a:extLst>
          </p:cNvPr>
          <p:cNvSpPr txBox="1">
            <a:spLocks/>
          </p:cNvSpPr>
          <p:nvPr/>
        </p:nvSpPr>
        <p:spPr>
          <a:xfrm>
            <a:off x="3505200" y="762000"/>
            <a:ext cx="3200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lv-LV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lv-LV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4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C32836E-597F-43E0-B1DC-75A36D6B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41" y="264808"/>
            <a:ext cx="7985449" cy="801991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lang="lv-LV" sz="2000" dirty="0">
                <a:solidFill>
                  <a:srgbClr val="766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Aizsargdambis (</a:t>
            </a:r>
            <a:r>
              <a:rPr lang="lv-LV" sz="2000" dirty="0" err="1">
                <a:solidFill>
                  <a:srgbClr val="766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Kadagas</a:t>
            </a:r>
            <a:r>
              <a:rPr lang="lv-LV" sz="2000" dirty="0">
                <a:solidFill>
                  <a:srgbClr val="766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tilta-Gaujas-Baltezera kanāls)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lang="lv-LV" i="1" dirty="0">
                <a:solidFill>
                  <a:srgbClr val="766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(Pēc 2011.gada izstrādātā skiču projekta)</a:t>
            </a:r>
            <a:endParaRPr lang="lv-LV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DC3CE042-DCC9-49F7-174D-DCCC5189C68C}"/>
              </a:ext>
            </a:extLst>
          </p:cNvPr>
          <p:cNvSpPr txBox="1">
            <a:spLocks/>
          </p:cNvSpPr>
          <p:nvPr/>
        </p:nvSpPr>
        <p:spPr>
          <a:xfrm>
            <a:off x="3505200" y="762000"/>
            <a:ext cx="3200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lv-LV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lv-LV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5D9EA-8F0B-893F-DA4C-F3BE26DE99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57101"/>
            <a:ext cx="7546910" cy="533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C32836E-597F-43E0-B1DC-75A36D6B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41" y="264809"/>
            <a:ext cx="7985449" cy="609600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lang="lv-LV" sz="2000" dirty="0">
                <a:solidFill>
                  <a:srgbClr val="766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Attēli no š.g. 3.janāva plūdiem </a:t>
            </a:r>
            <a:r>
              <a:rPr lang="lv-LV" sz="2000" dirty="0" err="1">
                <a:solidFill>
                  <a:srgbClr val="766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Nūrnieku</a:t>
            </a:r>
            <a:r>
              <a:rPr lang="lv-LV" sz="2000" dirty="0">
                <a:solidFill>
                  <a:srgbClr val="766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ielas apkārtnē</a:t>
            </a:r>
            <a:endParaRPr lang="lv-LV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DC3CE042-DCC9-49F7-174D-DCCC5189C68C}"/>
              </a:ext>
            </a:extLst>
          </p:cNvPr>
          <p:cNvSpPr txBox="1">
            <a:spLocks/>
          </p:cNvSpPr>
          <p:nvPr/>
        </p:nvSpPr>
        <p:spPr>
          <a:xfrm>
            <a:off x="3505200" y="762000"/>
            <a:ext cx="3200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lv-LV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lv-LV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AF156-86C3-5EA3-22DC-5D2A9A99C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2" y="1295400"/>
            <a:ext cx="3949958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5EC8F7-9F05-91F5-182B-D1B96D269D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59" y="1295400"/>
            <a:ext cx="4025900" cy="2800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028728-2ACF-7EEE-864E-6FF8BB7768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4191000"/>
            <a:ext cx="4025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8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473A803-B399-0738-1385-3693E9D58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29343"/>
            <a:ext cx="5181600" cy="3213279"/>
          </a:xfrm>
          <a:prstGeom prst="rect">
            <a:avLst/>
          </a:prstGeom>
        </p:spPr>
      </p:pic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DC3CE042-DCC9-49F7-174D-DCCC5189C68C}"/>
              </a:ext>
            </a:extLst>
          </p:cNvPr>
          <p:cNvSpPr txBox="1">
            <a:spLocks/>
          </p:cNvSpPr>
          <p:nvPr/>
        </p:nvSpPr>
        <p:spPr>
          <a:xfrm>
            <a:off x="3505200" y="762000"/>
            <a:ext cx="3200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lv-LV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lv-LV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50277B-D2AE-D02E-C589-126D8FC7BCCC}"/>
              </a:ext>
            </a:extLst>
          </p:cNvPr>
          <p:cNvSpPr txBox="1"/>
          <p:nvPr/>
        </p:nvSpPr>
        <p:spPr>
          <a:xfrm>
            <a:off x="1307391" y="94317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FF0000"/>
                </a:solidFill>
              </a:rPr>
              <a:t>1% (reizi 100.gados)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03DF98-BE6F-D8F4-8B13-5C3D074CCA5F}"/>
              </a:ext>
            </a:extLst>
          </p:cNvPr>
          <p:cNvSpPr txBox="1"/>
          <p:nvPr/>
        </p:nvSpPr>
        <p:spPr>
          <a:xfrm>
            <a:off x="5562600" y="27335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FF0000"/>
                </a:solidFill>
              </a:rPr>
              <a:t>10% (reizi 10.gados)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D55DC0-FA45-BF5C-0B79-0F792D55C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911759"/>
            <a:ext cx="6629400" cy="632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B713AA-8457-3315-D77C-575F02D974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6" y="1247192"/>
            <a:ext cx="4686594" cy="34912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E24CF8-C6BF-D6CD-FF13-3F2DF63A5664}"/>
              </a:ext>
            </a:extLst>
          </p:cNvPr>
          <p:cNvSpPr txBox="1"/>
          <p:nvPr/>
        </p:nvSpPr>
        <p:spPr>
          <a:xfrm>
            <a:off x="1143000" y="5717824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Saskaņā ar LVĢMC saņemto izziņu Gaujas upes pavasara palu maksimālās ūdens līmeņa atzīmes ar 10% un 1% pārsniegšanas varbūtībām tika iegūtas 2019. gadā, veicot plūdu modelēšanu Ādažu novadam kā nacionālas nozīmes plūdu riska teritorijai. </a:t>
            </a:r>
          </a:p>
        </p:txBody>
      </p:sp>
    </p:spTree>
    <p:extLst>
      <p:ext uri="{BB962C8B-B14F-4D97-AF65-F5344CB8AC3E}">
        <p14:creationId xmlns:p14="http://schemas.microsoft.com/office/powerpoint/2010/main" val="296134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BC8DA93-1A99-2ED9-10F3-4724D3D28A9B}"/>
              </a:ext>
            </a:extLst>
          </p:cNvPr>
          <p:cNvSpPr txBox="1">
            <a:spLocks/>
          </p:cNvSpPr>
          <p:nvPr/>
        </p:nvSpPr>
        <p:spPr>
          <a:xfrm>
            <a:off x="1371600" y="457200"/>
            <a:ext cx="6934200" cy="489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lv-LV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Priežu/</a:t>
            </a:r>
            <a:r>
              <a:rPr lang="lv-LV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Nūrnieku</a:t>
            </a:r>
            <a:r>
              <a:rPr lang="lv-LV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ielas pacelšana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9B0B040B-3FB9-A112-7147-5D20D5CEC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74" y="1301898"/>
            <a:ext cx="2642131" cy="1819253"/>
          </a:xfr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7216C4-FFF9-FECC-E8FF-448B4E6505B9}"/>
              </a:ext>
            </a:extLst>
          </p:cNvPr>
          <p:cNvCxnSpPr>
            <a:cxnSpLocks/>
          </p:cNvCxnSpPr>
          <p:nvPr/>
        </p:nvCxnSpPr>
        <p:spPr>
          <a:xfrm flipV="1">
            <a:off x="1219200" y="1828800"/>
            <a:ext cx="1828800" cy="76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9F842B3-57AA-3BF0-9229-7C915FB99EA6}"/>
              </a:ext>
            </a:extLst>
          </p:cNvPr>
          <p:cNvCxnSpPr>
            <a:cxnSpLocks/>
          </p:cNvCxnSpPr>
          <p:nvPr/>
        </p:nvCxnSpPr>
        <p:spPr>
          <a:xfrm>
            <a:off x="1676400" y="2362200"/>
            <a:ext cx="1371600" cy="1371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13D3167-058A-3F9E-53F7-D613921F9C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27" y="1219200"/>
            <a:ext cx="5677373" cy="23630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35A6C4-D337-131B-C1B0-BF95BA8669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64" y="3819546"/>
            <a:ext cx="6571092" cy="29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6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43725-E07E-97E8-76C6-652ED75AE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1066800"/>
            <a:ext cx="7315200" cy="533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Iela jāpaaugstina par vismaz 1,5-2,0m.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Jāpārliek inženierkomunikācijas.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Jājauc nost izbūvētie žogi, ja nepieciešams.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Nogāzes jāveido slīpumā 1:2.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Pastāv iespēja, ka atsevišķās vietās nebūs iespējams izbūvēt nobrauktuves uz zemes gabaliem.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Ja tiek uzbērta daļa no Priežu ielas, tad dzīvojamās mājas, kas atrodas Gaujas upes pusē paliek applūstošajā zonā.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Finansiāli lielāki ieguldījumi no pašvaldības puses.</a:t>
            </a:r>
          </a:p>
          <a:p>
            <a:pPr marL="0" indent="0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lv-LV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Tehniski dārgs risinājums</a:t>
            </a:r>
          </a:p>
          <a:p>
            <a:pPr>
              <a:buFont typeface="Wingdings" panose="05000000000000000000" pitchFamily="2" charset="2"/>
              <a:buChar char="Ø"/>
            </a:pPr>
            <a:endParaRPr lang="lv-LV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9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BC8DA93-1A99-2ED9-10F3-4724D3D28A9B}"/>
              </a:ext>
            </a:extLst>
          </p:cNvPr>
          <p:cNvSpPr txBox="1">
            <a:spLocks/>
          </p:cNvSpPr>
          <p:nvPr/>
        </p:nvSpPr>
        <p:spPr>
          <a:xfrm>
            <a:off x="1447800" y="457200"/>
            <a:ext cx="6934200" cy="489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lv-LV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Pagaidu grunts uzbērums gar </a:t>
            </a:r>
            <a:r>
              <a:rPr lang="lv-LV" sz="2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Nūrnieku</a:t>
            </a:r>
            <a:r>
              <a:rPr lang="lv-LV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ielu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7A8BEA7-109F-2123-3D3A-A011251B9FBA}"/>
              </a:ext>
            </a:extLst>
          </p:cNvPr>
          <p:cNvSpPr txBox="1">
            <a:spLocks/>
          </p:cNvSpPr>
          <p:nvPr/>
        </p:nvSpPr>
        <p:spPr>
          <a:xfrm>
            <a:off x="5380133" y="1380930"/>
            <a:ext cx="3840067" cy="5019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Grunts uzbērums bija paredzēts kā pagaidu risinājums un pierādījās, ka nav efektīvs.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Pagaidu grunts uzbērums tika veidots pie mazāka ūdens līmeņa augstuma atzīmes.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Pagaidu grunts uzbērums daļēji tika veidots no atbilstoša materiāla, kas paredzēts dambju būvniecībai.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Pagaidu grunts uzbērums atrodas ĪA biotopā.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Pagaidu grunts uzbērums neatrisina applūšanu teritorijā.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Pagaidu grunts uzbēršana, kā pagaidu risinājums rada maldīgu priekšstatu par hidrobūves esamību, patiesībā rada maldinošu drošības sajūtu iedzīvotājiem, kas applūšanas gadījumā vēl vairāk pastiprina plūdu sekas un negatīvo attieksmi.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Pagaidu grunts uzbērums tiek veidots cita zemes gabala īpašumā, līdz ar to ir nepieciešama saskaņošana ar zemes īpašnieku.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Risinājums ir jāsaskaņo būvvaldē, lai tā nebūtu nelegāla būve.</a:t>
            </a:r>
            <a:endParaRPr lang="lv-LV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1ED0510-C724-0167-BB48-D8162A398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524001"/>
            <a:ext cx="5125786" cy="373380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E1B1DC-5FB5-02DD-B91D-5C10A5C0D5BA}"/>
              </a:ext>
            </a:extLst>
          </p:cNvPr>
          <p:cNvSpPr txBox="1"/>
          <p:nvPr/>
        </p:nvSpPr>
        <p:spPr>
          <a:xfrm>
            <a:off x="2438400" y="6019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Tehniski nepiemērots risinājums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5820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BC8DA93-1A99-2ED9-10F3-4724D3D28A9B}"/>
              </a:ext>
            </a:extLst>
          </p:cNvPr>
          <p:cNvSpPr txBox="1">
            <a:spLocks/>
          </p:cNvSpPr>
          <p:nvPr/>
        </p:nvSpPr>
        <p:spPr>
          <a:xfrm>
            <a:off x="1447800" y="357673"/>
            <a:ext cx="69342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lv-LV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Ierosinājumi/tālākās darbības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402D1-5CFE-0BDB-A77B-DAE5E3F82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1" y="1295400"/>
            <a:ext cx="7391399" cy="5334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dirty="0"/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Nepieciešams veikt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priekšizpēti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(t.sk.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hidromodelis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), lai noskaidrotu kā aizsargdambja būvniecība ietekmētu Gaujas upes labo krastu un augšteci (Garkalne) (~30 000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bez PVN).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Jāveic IVN, jo aizsargdambja trase iet pa ĪA biotopu.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Jāuzsāk atkārtota zemju īpašnieku informēšana par plānoto ieceri un jāslēdz vienošanās ar privāto zemju īpašniekiem (25 īpašumi) vai zemes atsavināšanas process.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Aptuvenās izmaksas atsavinot zemes īpašumus pēc kadastrālās vērtības ~ 12 tūkst.</a:t>
            </a:r>
            <a:endParaRPr lang="lv-LV" sz="1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Paralēli veikt Būvprojekta izstrādi.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Izpildes termiņš līdz aizsargdambja būvniecībai vismaz 3.gadi.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Provizoriskās izmaksas ~ 4milj bez PVN.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Saskaņā ar VARAM informāciju nākamais projektu iesniegums </a:t>
            </a:r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indikatīvi </a:t>
            </a:r>
            <a:r>
              <a:rPr lang="lv-LV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varētu būt </a:t>
            </a:r>
            <a:r>
              <a:rPr lang="da-DK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2024. gada I ceturksn</a:t>
            </a:r>
            <a:r>
              <a:rPr lang="lv-LV" u="sng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lv-LV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6991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9078</TotalTime>
  <Words>560</Words>
  <Application>Microsoft Office PowerPoint</Application>
  <PresentationFormat>On-screen Show (4:3)</PresentationFormat>
  <Paragraphs>62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‘Upmalu’ aizsargdambja rekonstrukcija</dc:title>
  <dc:creator>Karīna Miķelsone</dc:creator>
  <cp:lastModifiedBy>Sintija Tenisa</cp:lastModifiedBy>
  <cp:revision>580</cp:revision>
  <cp:lastPrinted>2022-11-08T11:49:10Z</cp:lastPrinted>
  <dcterms:created xsi:type="dcterms:W3CDTF">2006-08-16T00:00:00Z</dcterms:created>
  <dcterms:modified xsi:type="dcterms:W3CDTF">2023-03-21T10:59:21Z</dcterms:modified>
</cp:coreProperties>
</file>