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4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86" r:id="rId7"/>
    <p:sldId id="262" r:id="rId8"/>
    <p:sldId id="278" r:id="rId9"/>
    <p:sldId id="264" r:id="rId10"/>
    <p:sldId id="263" r:id="rId11"/>
    <p:sldId id="29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9C64C-EE99-498C-AAC9-9EC2311AE7E0}" v="101" dt="2023-02-07T20:19:57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15" autoAdjust="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8909FB5-C720-510B-F91D-1017DDC0190F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09F3125-47E4-2F4A-6DE2-E5F0CA0AEE28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38B99-1FEE-D7F1-98D0-9AC15A87C434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14B2C-CBF8-1E6A-7B2B-C56854C60D2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B83675C-66B7-1ABE-4BDA-DD6FD31A66F3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890FBC-F9EA-CC4B-E458-0F9C9B10BEFF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B41B01-9416-5185-D513-E7C14DD9DF12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900E389-60CA-D184-A0ED-E99ECDC9A53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B446D11-5EAB-D373-4DA8-046D3DD90FFE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D0D9D1FC-4EAC-BDF1-6DED-5C7B76C489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7091F107-D847-4E7E-6DA2-DC5CB5218CC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032DC75A-90CE-D63D-7639-7329FA69345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2" name="Group 31">
                          <a:extLst>
                            <a:ext uri="{FF2B5EF4-FFF2-40B4-BE49-F238E27FC236}">
                              <a16:creationId xmlns:a16="http://schemas.microsoft.com/office/drawing/2014/main" id="{C04628CA-D239-127C-6867-FA33932390D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34" name="Oval 33">
                            <a:extLst>
                              <a:ext uri="{FF2B5EF4-FFF2-40B4-BE49-F238E27FC236}">
                                <a16:creationId xmlns:a16="http://schemas.microsoft.com/office/drawing/2014/main" id="{AEC743AD-9959-9725-7E0F-44AAF73A900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35" name="Oval 34">
                            <a:extLst>
                              <a:ext uri="{FF2B5EF4-FFF2-40B4-BE49-F238E27FC236}">
                                <a16:creationId xmlns:a16="http://schemas.microsoft.com/office/drawing/2014/main" id="{82643D36-87F3-138F-CF75-BE20537532E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3" name="Oval 32">
                          <a:extLst>
                            <a:ext uri="{FF2B5EF4-FFF2-40B4-BE49-F238E27FC236}">
                              <a16:creationId xmlns:a16="http://schemas.microsoft.com/office/drawing/2014/main" id="{60D16EAE-8B88-1389-484B-9C4F901ECE4B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1" name="Oval 30">
                        <a:extLst>
                          <a:ext uri="{FF2B5EF4-FFF2-40B4-BE49-F238E27FC236}">
                            <a16:creationId xmlns:a16="http://schemas.microsoft.com/office/drawing/2014/main" id="{DFEED0B2-4472-90B3-5B00-AD4B9724390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6769382A-3F9C-EF11-7949-D3B0D0F580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B4D8ADC-A855-9695-3DF4-771630B02D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637CDFA-5CE9-0747-4FDF-E4E82E4A078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CC784D4-D316-B693-C355-DC55D78CE765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A239040-0C8E-F8A7-DC80-F049742D50E3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B688188-E98A-8D4E-AB08-D66D9ECC330F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443D435-78E6-7126-B509-BE754E85616D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44DB907-B9DB-DA2F-FE11-9461E81B332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4120E5-F132-CB4F-D77C-A74FC91A84E8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C9D036A-33F4-587A-99BA-96865571FAA9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1B0927A8-83D2-55F6-A8CC-BD5607410C59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968D20-9E82-A625-C5F8-DD432A3190D8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511C5E-2AC9-E1BD-04A1-725FB0C6EE10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924575E5-EDA1-614E-007D-8AFFA5AE9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C91B42F-A46B-2511-4B24-D70DF4E84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34F225-94C7-4B1F-7370-DCDED8771B87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5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5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7886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9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61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7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546BCF9B-E78B-4731-730A-6E2931292EC0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159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054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6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490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18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6887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164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8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  <p:sldLayoutId id="2147484261" r:id="rId1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gemobility.l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267" y="321733"/>
            <a:ext cx="7814733" cy="3918857"/>
          </a:xfrm>
        </p:spPr>
        <p:txBody>
          <a:bodyPr>
            <a:normAutofit/>
          </a:bodyPr>
          <a:lstStyle/>
          <a:p>
            <a:r>
              <a:rPr lang="lv-LV" dirty="0"/>
              <a:t>Mikro mobilitātes attīstība Ādažu novadā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3668" y="5715000"/>
            <a:ext cx="10058400" cy="1143000"/>
          </a:xfrm>
        </p:spPr>
        <p:txBody>
          <a:bodyPr/>
          <a:lstStyle/>
          <a:p>
            <a:r>
              <a:rPr lang="lv-LV" dirty="0" err="1"/>
              <a:t>Charge</a:t>
            </a:r>
            <a:r>
              <a:rPr lang="lv-LV" dirty="0"/>
              <a:t> </a:t>
            </a:r>
            <a:r>
              <a:rPr lang="lv-LV" dirty="0" err="1"/>
              <a:t>Mobility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8EC2C-D261-70CB-EEA5-FBB1628E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40" y="5630064"/>
            <a:ext cx="532028" cy="532028"/>
          </a:xfrm>
          <a:prstGeom prst="rect">
            <a:avLst/>
          </a:prstGeom>
        </p:spPr>
      </p:pic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5136411B-F665-D208-7863-D5604EF9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2534" y="6492875"/>
            <a:ext cx="5890808" cy="365125"/>
          </a:xfrm>
        </p:spPr>
        <p:txBody>
          <a:bodyPr/>
          <a:lstStyle/>
          <a:p>
            <a:r>
              <a:rPr lang="lv-LV" dirty="0">
                <a:hlinkClick r:id="rId3"/>
              </a:rPr>
              <a:t>www.chargemobility.lv</a:t>
            </a:r>
            <a:r>
              <a:rPr lang="lv-LV" dirty="0"/>
              <a:t>                                  Projektu un attīstības vadītājs: Gatis Auziņš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4834D8C3-DC3C-CD85-7A18-0475618E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958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par mums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1875" y="1693834"/>
            <a:ext cx="7570125" cy="4845078"/>
          </a:xfrm>
        </p:spPr>
        <p:txBody>
          <a:bodyPr>
            <a:normAutofit fontScale="85000" lnSpcReduction="10000"/>
          </a:bodyPr>
          <a:lstStyle/>
          <a:p>
            <a:r>
              <a:rPr lang="lv-LV" dirty="0">
                <a:solidFill>
                  <a:srgbClr val="E6AF00"/>
                </a:solidFill>
              </a:rPr>
              <a:t>CHARGE MOBILITY </a:t>
            </a:r>
          </a:p>
          <a:p>
            <a:r>
              <a:rPr lang="lv-LV" dirty="0"/>
              <a:t>MISIJA – attīstīt ilgtspējīgu, dabai draudzīgāku un mobilu pārvietošanos visos Latvijas novados</a:t>
            </a:r>
          </a:p>
          <a:p>
            <a:r>
              <a:rPr lang="lv-LV" dirty="0"/>
              <a:t>MĒŖĶIS – uzlabot iedzīvotāju pārvietošanās iespējas un samazinātu CO2 izmešu daudzumu *</a:t>
            </a:r>
          </a:p>
          <a:p>
            <a:r>
              <a:rPr lang="lv-LV" dirty="0"/>
              <a:t>Nodrošināt un attīstīt mikro mobilitāti Latvijas pilsētās, kurās vēl nav pieejams šis pakalpojums. PRIORITĀTES:</a:t>
            </a:r>
          </a:p>
          <a:p>
            <a:r>
              <a:rPr lang="lv-LV" dirty="0"/>
              <a:t>                        - Drošība</a:t>
            </a:r>
          </a:p>
          <a:p>
            <a:r>
              <a:rPr lang="lv-LV" dirty="0"/>
              <a:t>                        - Elastīgums (pielāgoti risinājumi)</a:t>
            </a:r>
          </a:p>
          <a:p>
            <a:r>
              <a:rPr lang="lv-LV" dirty="0"/>
              <a:t>                        - Pieejamība</a:t>
            </a:r>
          </a:p>
          <a:p>
            <a:r>
              <a:rPr lang="lv-LV" dirty="0"/>
              <a:t>                        - Augsts servisa līmenis</a:t>
            </a:r>
          </a:p>
          <a:p>
            <a:endParaRPr lang="lv-LV" sz="1600" dirty="0"/>
          </a:p>
          <a:p>
            <a:r>
              <a:rPr lang="lv-LV" sz="1600" dirty="0"/>
              <a:t>          * Valmierā nobraukti 32500 km , kopā par 4415 kg CO2 izmešu mazāk (2 sezonas)</a:t>
            </a:r>
          </a:p>
          <a:p>
            <a:endParaRPr lang="lv-LV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lv-LV" dirty="0"/>
              <a:t>23.02.08</a:t>
            </a:r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911482" cy="365125"/>
          </a:xfrm>
        </p:spPr>
        <p:txBody>
          <a:bodyPr/>
          <a:lstStyle/>
          <a:p>
            <a:r>
              <a:rPr lang="lv-LV" dirty="0"/>
              <a:t>Mikro mobilitātes attīstība  </a:t>
            </a:r>
            <a:r>
              <a:rPr lang="lv-LV" dirty="0" err="1"/>
              <a:t>ādažu</a:t>
            </a:r>
            <a:r>
              <a:rPr lang="lv-LV" dirty="0"/>
              <a:t> novadā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46" y="831436"/>
            <a:ext cx="6339840" cy="1325880"/>
          </a:xfrm>
        </p:spPr>
        <p:txBody>
          <a:bodyPr/>
          <a:lstStyle/>
          <a:p>
            <a:r>
              <a:rPr lang="lv-LV" dirty="0"/>
              <a:t>DROŠĪBA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248" y="1789733"/>
            <a:ext cx="3200400" cy="701704"/>
          </a:xfrm>
        </p:spPr>
        <p:txBody>
          <a:bodyPr/>
          <a:lstStyle/>
          <a:p>
            <a:r>
              <a:rPr lang="lv-LV" dirty="0"/>
              <a:t>Velosipēda vadītāja apliecība (&gt;14 </a:t>
            </a:r>
            <a:r>
              <a:rPr lang="lv-LV" dirty="0" err="1"/>
              <a:t>g.v</a:t>
            </a:r>
            <a:r>
              <a:rPr lang="lv-LV" dirty="0"/>
              <a:t>)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E9F7C96-64EE-4251-8329-BA0DE2E3AC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63346" y="1920044"/>
            <a:ext cx="3200400" cy="365760"/>
          </a:xfrm>
        </p:spPr>
        <p:txBody>
          <a:bodyPr/>
          <a:lstStyle/>
          <a:p>
            <a:r>
              <a:rPr lang="lv-LV" dirty="0"/>
              <a:t>Ceļu satiksmes noteikumi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17D6B4-CFB8-4987-8B02-27797B6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721986" cy="365125"/>
          </a:xfrm>
        </p:spPr>
        <p:txBody>
          <a:bodyPr/>
          <a:lstStyle/>
          <a:p>
            <a:r>
              <a:rPr lang="lv-LV" dirty="0"/>
              <a:t>Mikro mobilitātes attīstība  </a:t>
            </a:r>
            <a:r>
              <a:rPr lang="lv-LV" dirty="0" err="1"/>
              <a:t>ādažu</a:t>
            </a:r>
            <a:r>
              <a:rPr lang="lv-LV" dirty="0"/>
              <a:t> novadā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5D1CA5-AA7F-4214-8924-E9A00B43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35">
            <a:extLst>
              <a:ext uri="{FF2B5EF4-FFF2-40B4-BE49-F238E27FC236}">
                <a16:creationId xmlns:a16="http://schemas.microsoft.com/office/drawing/2014/main" id="{DF88AAD5-451D-1193-8121-E2A401E06413}"/>
              </a:ext>
            </a:extLst>
          </p:cNvPr>
          <p:cNvSpPr txBox="1">
            <a:spLocks/>
          </p:cNvSpPr>
          <p:nvPr/>
        </p:nvSpPr>
        <p:spPr>
          <a:xfrm>
            <a:off x="5087822" y="6362764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</a:t>
            </a:r>
            <a:r>
              <a:rPr lang="lv-LV" dirty="0"/>
              <a:t>23.02.08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A33D4F-17F1-A77A-96D4-032ACA00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46" y="4829051"/>
            <a:ext cx="2545387" cy="1079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09CCD2-A09E-CB79-01A1-31AFA5E56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64" y="2534256"/>
            <a:ext cx="2545388" cy="1606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69E821-2916-4121-4352-82A9E52AA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866" y="2491437"/>
            <a:ext cx="3027253" cy="2303451"/>
          </a:xfrm>
          <a:prstGeom prst="rect">
            <a:avLst/>
          </a:prstGeom>
        </p:spPr>
      </p:pic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F885139-4F08-CEC8-0350-A704D85A9142}"/>
              </a:ext>
            </a:extLst>
          </p:cNvPr>
          <p:cNvSpPr txBox="1">
            <a:spLocks/>
          </p:cNvSpPr>
          <p:nvPr/>
        </p:nvSpPr>
        <p:spPr>
          <a:xfrm>
            <a:off x="4940089" y="4241874"/>
            <a:ext cx="1836589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Jālieto ķivere</a:t>
            </a:r>
            <a:endParaRPr lang="en-US" dirty="0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251471AC-B112-66D2-4D48-F02B9F6DF7C5}"/>
              </a:ext>
            </a:extLst>
          </p:cNvPr>
          <p:cNvSpPr txBox="1">
            <a:spLocks/>
          </p:cNvSpPr>
          <p:nvPr/>
        </p:nvSpPr>
        <p:spPr>
          <a:xfrm>
            <a:off x="8032866" y="5094485"/>
            <a:ext cx="3200400" cy="7410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Ātruma ierobežojums līdz 25 km/h (līdz 10 KM/H)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 build="p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951865"/>
            <a:ext cx="9111615" cy="1325880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eLASTĪGUMS</a:t>
            </a:r>
            <a:r>
              <a:rPr lang="lv-LV" dirty="0"/>
              <a:t> – pielāgots risinājums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344E3BC4-77D9-09E1-4700-18BE81F512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8719" y="2313453"/>
            <a:ext cx="6627495" cy="365760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Kartes pielāgošana katras pilsētas vajadzībām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Text Placeholder 88">
            <a:extLst>
              <a:ext uri="{FF2B5EF4-FFF2-40B4-BE49-F238E27FC236}">
                <a16:creationId xmlns:a16="http://schemas.microsoft.com/office/drawing/2014/main" id="{5B7970A2-F9CD-09FF-43FD-62F6EBE92E31}"/>
              </a:ext>
            </a:extLst>
          </p:cNvPr>
          <p:cNvSpPr txBox="1">
            <a:spLocks/>
          </p:cNvSpPr>
          <p:nvPr/>
        </p:nvSpPr>
        <p:spPr>
          <a:xfrm>
            <a:off x="4495795" y="2991560"/>
            <a:ext cx="6627495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Skrejriteņa novietošana tikai noteiktās vietās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 Placeholder 88">
            <a:extLst>
              <a:ext uri="{FF2B5EF4-FFF2-40B4-BE49-F238E27FC236}">
                <a16:creationId xmlns:a16="http://schemas.microsoft.com/office/drawing/2014/main" id="{EC842BBB-2FE5-114C-24AA-CF93BC96EC09}"/>
              </a:ext>
            </a:extLst>
          </p:cNvPr>
          <p:cNvSpPr txBox="1">
            <a:spLocks/>
          </p:cNvSpPr>
          <p:nvPr/>
        </p:nvSpPr>
        <p:spPr>
          <a:xfrm>
            <a:off x="4724400" y="4232385"/>
            <a:ext cx="6627495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BRAUGT AIZLIEGTS ZONAS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 Placeholder 88">
            <a:extLst>
              <a:ext uri="{FF2B5EF4-FFF2-40B4-BE49-F238E27FC236}">
                <a16:creationId xmlns:a16="http://schemas.microsoft.com/office/drawing/2014/main" id="{CA249CCC-F351-C753-BCC9-B47C1444D531}"/>
              </a:ext>
            </a:extLst>
          </p:cNvPr>
          <p:cNvSpPr txBox="1">
            <a:spLocks/>
          </p:cNvSpPr>
          <p:nvPr/>
        </p:nvSpPr>
        <p:spPr>
          <a:xfrm>
            <a:off x="4722316" y="3594124"/>
            <a:ext cx="6627495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Ātruma ierobežošana atzīmētajos ceļa posmos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 Placeholder 88">
            <a:extLst>
              <a:ext uri="{FF2B5EF4-FFF2-40B4-BE49-F238E27FC236}">
                <a16:creationId xmlns:a16="http://schemas.microsoft.com/office/drawing/2014/main" id="{112A9AB4-29E6-7D45-D593-59D2F7D59769}"/>
              </a:ext>
            </a:extLst>
          </p:cNvPr>
          <p:cNvSpPr txBox="1">
            <a:spLocks/>
          </p:cNvSpPr>
          <p:nvPr/>
        </p:nvSpPr>
        <p:spPr>
          <a:xfrm>
            <a:off x="4724400" y="4777387"/>
            <a:ext cx="6627495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Skrejriteņu pārvietošana pieprasītākās zonās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Text Placeholder 88">
            <a:extLst>
              <a:ext uri="{FF2B5EF4-FFF2-40B4-BE49-F238E27FC236}">
                <a16:creationId xmlns:a16="http://schemas.microsoft.com/office/drawing/2014/main" id="{13683276-7124-20F2-7010-618687521A80}"/>
              </a:ext>
            </a:extLst>
          </p:cNvPr>
          <p:cNvSpPr txBox="1">
            <a:spLocks/>
          </p:cNvSpPr>
          <p:nvPr/>
        </p:nvSpPr>
        <p:spPr>
          <a:xfrm>
            <a:off x="4722317" y="5294368"/>
            <a:ext cx="6627495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JAUNU maršrutu pievienošana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90" grpId="0"/>
      <p:bldP spid="91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Pieejamība – atbilstoši pieprasījumam 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2574" y="1764792"/>
            <a:ext cx="4006406" cy="457200"/>
          </a:xfrm>
        </p:spPr>
        <p:txBody>
          <a:bodyPr/>
          <a:lstStyle/>
          <a:p>
            <a:r>
              <a:rPr lang="lv-LV" dirty="0"/>
              <a:t>Visbiežāk pieprasītās zonas</a:t>
            </a:r>
            <a:endParaRPr lang="en-US" dirty="0"/>
          </a:p>
        </p:txBody>
      </p:sp>
      <p:sp>
        <p:nvSpPr>
          <p:cNvPr id="110" name="Slide Number Placeholder 109">
            <a:extLst>
              <a:ext uri="{FF2B5EF4-FFF2-40B4-BE49-F238E27FC236}">
                <a16:creationId xmlns:a16="http://schemas.microsoft.com/office/drawing/2014/main" id="{F98EDB96-3F54-4406-B894-1195695E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92738-AE2B-6D23-DFE5-8500898F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9" y="2369595"/>
            <a:ext cx="5113895" cy="2955433"/>
          </a:xfrm>
          <a:prstGeom prst="rect">
            <a:avLst/>
          </a:prstGeom>
        </p:spPr>
      </p:pic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B106966-A427-035E-0DF1-15F1A996AF8C}"/>
              </a:ext>
            </a:extLst>
          </p:cNvPr>
          <p:cNvSpPr txBox="1">
            <a:spLocks/>
          </p:cNvSpPr>
          <p:nvPr/>
        </p:nvSpPr>
        <p:spPr>
          <a:xfrm>
            <a:off x="6854796" y="1873324"/>
            <a:ext cx="4600142" cy="4572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Paredzamās pilsētas un skrejriteņu daudzums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3F845EC-718F-7FEA-2754-64EB34A4A56A}"/>
              </a:ext>
            </a:extLst>
          </p:cNvPr>
          <p:cNvSpPr txBox="1">
            <a:spLocks/>
          </p:cNvSpPr>
          <p:nvPr/>
        </p:nvSpPr>
        <p:spPr>
          <a:xfrm>
            <a:off x="6415087" y="3581324"/>
            <a:ext cx="5583276" cy="94352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rgbClr val="E6AF00"/>
                </a:solidFill>
              </a:rPr>
              <a:t>1. </a:t>
            </a:r>
            <a:r>
              <a:rPr lang="lv-LV" dirty="0"/>
              <a:t>Sākuma Fāze (Marts) – 35 skrejriteņi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F6DED1B-17CF-43E0-DC81-504B7D9C8523}"/>
              </a:ext>
            </a:extLst>
          </p:cNvPr>
          <p:cNvSpPr txBox="1">
            <a:spLocks/>
          </p:cNvSpPr>
          <p:nvPr/>
        </p:nvSpPr>
        <p:spPr>
          <a:xfrm>
            <a:off x="6608724" y="2735326"/>
            <a:ext cx="5583276" cy="7560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ĀDAŽI un CARNIKAVA</a:t>
            </a:r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F096184-50B2-A15C-6CC3-07996EF127F9}"/>
              </a:ext>
            </a:extLst>
          </p:cNvPr>
          <p:cNvSpPr txBox="1">
            <a:spLocks/>
          </p:cNvSpPr>
          <p:nvPr/>
        </p:nvSpPr>
        <p:spPr>
          <a:xfrm>
            <a:off x="6328314" y="4210330"/>
            <a:ext cx="5583276" cy="94352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dirty="0">
                <a:solidFill>
                  <a:srgbClr val="E6AF00"/>
                </a:solidFill>
              </a:rPr>
              <a:t>2. </a:t>
            </a:r>
            <a:r>
              <a:rPr lang="lv-LV" sz="2000" dirty="0"/>
              <a:t>Attīstības Fāze – pēc pieprasījuma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8" grpId="0"/>
      <p:bldP spid="29" grpId="0"/>
      <p:bldP spid="3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Augsta līmeņa </a:t>
            </a:r>
            <a:r>
              <a:rPr lang="lv-LV" dirty="0" err="1"/>
              <a:t>SERVISs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128" y="2218435"/>
            <a:ext cx="4804763" cy="5368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Pārvietošana un uzlāde 6-7x nedēļā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52D41-434A-DBFA-C481-103ACDF7AE15}"/>
              </a:ext>
            </a:extLst>
          </p:cNvPr>
          <p:cNvSpPr txBox="1">
            <a:spLocks/>
          </p:cNvSpPr>
          <p:nvPr/>
        </p:nvSpPr>
        <p:spPr>
          <a:xfrm>
            <a:off x="349128" y="2937306"/>
            <a:ext cx="5918664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Ikdienas tehniskā pārbaude un  apkope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A37AC2-8BFD-1EA7-6484-909A99A3BFB7}"/>
              </a:ext>
            </a:extLst>
          </p:cNvPr>
          <p:cNvSpPr txBox="1">
            <a:spLocks/>
          </p:cNvSpPr>
          <p:nvPr/>
        </p:nvSpPr>
        <p:spPr>
          <a:xfrm>
            <a:off x="340815" y="3625413"/>
            <a:ext cx="7007636" cy="477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Nosacījumu papildinājumi/izmaiņas ieviešana līdz48 h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9E91F2-EBBD-C56B-672C-0D943F662037}"/>
              </a:ext>
            </a:extLst>
          </p:cNvPr>
          <p:cNvSpPr txBox="1">
            <a:spLocks/>
          </p:cNvSpPr>
          <p:nvPr/>
        </p:nvSpPr>
        <p:spPr>
          <a:xfrm>
            <a:off x="340815" y="4425402"/>
            <a:ext cx="7157265" cy="477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Regulāri programmatūras uzlabojumi un atjauninājumi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E1C1C-9A14-61B8-1703-5F09E483A36E}"/>
              </a:ext>
            </a:extLst>
          </p:cNvPr>
          <p:cNvSpPr txBox="1">
            <a:spLocks/>
          </p:cNvSpPr>
          <p:nvPr/>
        </p:nvSpPr>
        <p:spPr>
          <a:xfrm>
            <a:off x="340815" y="5825810"/>
            <a:ext cx="8458018" cy="477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Pieejami mobilitātes statistikas dati par pārvietošanos novadā 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68CB87-D0D9-FEF0-1B99-F06B1D9FB023}"/>
              </a:ext>
            </a:extLst>
          </p:cNvPr>
          <p:cNvSpPr txBox="1">
            <a:spLocks/>
          </p:cNvSpPr>
          <p:nvPr/>
        </p:nvSpPr>
        <p:spPr>
          <a:xfrm>
            <a:off x="340815" y="5125959"/>
            <a:ext cx="4447316" cy="477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Ātrs reaģēšanas laiks - līdz 24h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CHARGE strādā?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0D55B9-559E-D59F-A6FB-2E2D47B0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01" y="1894269"/>
            <a:ext cx="2052558" cy="43097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E64B07-10E3-747A-ABEF-0E0EA680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28" y="1901088"/>
            <a:ext cx="2052558" cy="44048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B48667-968A-B79B-A1DA-28C71298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72" y="1793702"/>
            <a:ext cx="2116386" cy="44931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E686EE-1592-607E-B149-A511083DC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01" y="1810569"/>
            <a:ext cx="2133581" cy="44771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58A603-E382-7982-E0D6-6382D8728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333" y="1805594"/>
            <a:ext cx="2111602" cy="45162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42B734-49BA-C024-E72B-98EF1D224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337" y="1901088"/>
            <a:ext cx="2100767" cy="44240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7E1B6A-1620-E1BF-9192-3F17924A3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337" y="1770761"/>
            <a:ext cx="2109227" cy="45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1498-EDB7-9B35-9496-A55847CB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227" y="704492"/>
            <a:ext cx="6339840" cy="1325880"/>
          </a:xfrm>
        </p:spPr>
        <p:txBody>
          <a:bodyPr/>
          <a:lstStyle/>
          <a:p>
            <a:r>
              <a:rPr lang="lv-LV" dirty="0"/>
              <a:t>aprīkojums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01C26B9-E9B5-9FFC-1386-22CDA0BD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CEAF026-440B-73D5-DB59-DC62734F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AB8CBB-6403-19C9-C53E-4443C2C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92D32-F5FC-EEF4-5B7E-6A9CBFCD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99" y="2272550"/>
            <a:ext cx="3195281" cy="3028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C79391-05E4-94CF-9AF6-4ECBE3B8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80" y="2272550"/>
            <a:ext cx="4620589" cy="30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0" y="94550"/>
            <a:ext cx="10058400" cy="3566160"/>
          </a:xfrm>
        </p:spPr>
        <p:txBody>
          <a:bodyPr/>
          <a:lstStyle/>
          <a:p>
            <a:r>
              <a:rPr lang="lv-LV" dirty="0"/>
              <a:t>JŪSU JAUTĀJUMI!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4F7209-A407-4CFB-9C3E-C69AB93152F3}">
  <ds:schemaRefs>
    <ds:schemaRef ds:uri="230e9df3-be65-4c73-a93b-d1236ebd677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microsoft.com/sharepoint/v3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CDCE58-E008-4D50-B18E-ADC19CB29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619</TotalTime>
  <Words>262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Mikro mobilitātes attīstība Ādažu novadā</vt:lpstr>
      <vt:lpstr>par mums</vt:lpstr>
      <vt:lpstr>DROŠĪBA</vt:lpstr>
      <vt:lpstr>eLASTĪGUMS – pielāgots risinājums</vt:lpstr>
      <vt:lpstr>Pieejamība – atbilstoši pieprasījumam </vt:lpstr>
      <vt:lpstr>Augsta līmeņa SERVISs</vt:lpstr>
      <vt:lpstr>Kā CHARGE strādā?</vt:lpstr>
      <vt:lpstr>aprīkojums</vt:lpstr>
      <vt:lpstr>JŪSU JAUTĀJUMI!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Gatis Auziņš</dc:creator>
  <cp:lastModifiedBy>Sintija Tenisa</cp:lastModifiedBy>
  <cp:revision>2</cp:revision>
  <dcterms:created xsi:type="dcterms:W3CDTF">2023-02-06T12:37:55Z</dcterms:created>
  <dcterms:modified xsi:type="dcterms:W3CDTF">2023-02-22T12:36:18Z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