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1" r:id="rId2"/>
    <p:sldId id="276" r:id="rId3"/>
    <p:sldId id="285" r:id="rId4"/>
    <p:sldId id="28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is%20Tilciks\Documents\BIS\easyBI_atskaites\2023\20230201\kop&#257;_2020_2022_noEazyBuu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is%20Tilciks\Documents\BIS\easyBI_atskaites\2023\20230201\kop&#257;_2020_2022_noEazyBuu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is%20Tilciks\Documents\BIS\easyBI_atskaites\2023\20230201\kop&#257;_2020_2022_noEazyBuu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is%20Tilciks\Documents\BIS\easyBI_atskaites\2023\20230201\kop&#257;_2020_2022_noEazyBuu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is%20Tilciks\Documents\BIS\easyBI_atskaites\2023\20230201\kop&#257;_2020_2022_noEazyBuu.xls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nis%20Tilciks\Documents\BIS\easyBI_atskaites\2023\20230201\kop&#257;_2020_2022_noEazyBuu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340456541235919E-3"/>
          <c:y val="0.18050200091559049"/>
          <c:w val="0.82143411754826778"/>
          <c:h val="0.59546093432734826"/>
        </c:manualLayout>
      </c:layout>
      <c:pie3DChart>
        <c:varyColors val="1"/>
        <c:ser>
          <c:idx val="0"/>
          <c:order val="0"/>
          <c:explosion val="16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D0D-45B9-810E-9094301D3C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D0D-45B9-810E-9094301D3C6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D0D-45B9-810E-9094301D3C6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D0D-45B9-810E-9094301D3C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'ienakosie grafikam'!$A$28:$A$31</c:f>
              <c:strCache>
                <c:ptCount val="4"/>
                <c:pt idx="0">
                  <c:v>Būvniecības iesniegumi</c:v>
                </c:pt>
                <c:pt idx="1">
                  <c:v>Paskaidrojuma raksti</c:v>
                </c:pt>
                <c:pt idx="2">
                  <c:v>Paziņojums par būvniecību</c:v>
                </c:pt>
                <c:pt idx="3">
                  <c:v>Apliecinājuma kartes</c:v>
                </c:pt>
              </c:strCache>
            </c:strRef>
          </c:cat>
          <c:val>
            <c:numRef>
              <c:f>'ienakosie grafikam'!$B$28:$B$31</c:f>
              <c:numCache>
                <c:formatCode>#,##0</c:formatCode>
                <c:ptCount val="4"/>
                <c:pt idx="0">
                  <c:v>30</c:v>
                </c:pt>
                <c:pt idx="1">
                  <c:v>28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D0D-45B9-810E-9094301D3C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325684307636386"/>
          <c:y val="0.78045817434474107"/>
          <c:w val="0.46217888720134703"/>
          <c:h val="0.106471570455951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93590815114591"/>
          <c:y val="0.43989031221843539"/>
          <c:w val="0.64492191967624157"/>
          <c:h val="0.3598276334861127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pieņemšana ekspluatācijā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187-46B2-9091-681B7BE861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187-46B2-9091-681B7BE861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187-46B2-9091-681B7BE86176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187-46B2-9091-681B7BE861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'ienakosie grafikam'!$A$78:$A$80</c:f>
              <c:strCache>
                <c:ptCount val="3"/>
                <c:pt idx="0">
                  <c:v>akti par būvju nodošanu ekspluatācijā (ēkas)</c:v>
                </c:pt>
                <c:pt idx="1">
                  <c:v>akti par būvju nodošanu ekspluatācijā (inženierbūves)</c:v>
                </c:pt>
                <c:pt idx="2">
                  <c:v>atzīme par būvdarbu pabeigšanu (vienkāršotā būvniecība) </c:v>
                </c:pt>
              </c:strCache>
            </c:strRef>
          </c:cat>
          <c:val>
            <c:numRef>
              <c:f>'ienakosie grafikam'!$B$78:$B$80</c:f>
              <c:numCache>
                <c:formatCode>General</c:formatCode>
                <c:ptCount val="3"/>
                <c:pt idx="0">
                  <c:v>31</c:v>
                </c:pt>
                <c:pt idx="1">
                  <c:v>3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187-46B2-9091-681B7BE861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atzīme par būvdarbu</a:t>
            </a:r>
            <a:r>
              <a:rPr lang="lv-LV" baseline="0"/>
              <a:t> uzsākšanu</a:t>
            </a:r>
            <a:endParaRPr lang="lv-L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explosion val="1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6BB-4708-8E4F-DE0F3FCFD7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6BB-4708-8E4F-DE0F3FCFD7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'ienakosie grafikam'!$A$87:$A$88</c:f>
              <c:strCache>
                <c:ptCount val="2"/>
                <c:pt idx="0">
                  <c:v>būvatļauja</c:v>
                </c:pt>
                <c:pt idx="1">
                  <c:v> vienkāršotā būvniecība</c:v>
                </c:pt>
              </c:strCache>
            </c:strRef>
          </c:cat>
          <c:val>
            <c:numRef>
              <c:f>'ienakosie grafikam'!$B$87:$B$88</c:f>
              <c:numCache>
                <c:formatCode>General</c:formatCode>
                <c:ptCount val="2"/>
                <c:pt idx="0">
                  <c:v>14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BB-4708-8E4F-DE0F3FCFD7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93590815114591"/>
          <c:y val="0.43989031221843539"/>
          <c:w val="0.64492191967624157"/>
          <c:h val="0.3598276334861127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lv-L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izskatīti</a:t>
            </a:r>
            <a:r>
              <a:rPr lang="lv-LV" baseline="0" dirty="0"/>
              <a:t> darba uzdevumi</a:t>
            </a:r>
            <a:endParaRPr lang="lv-LV" dirty="0"/>
          </a:p>
        </c:rich>
      </c:tx>
      <c:layout>
        <c:manualLayout>
          <c:xMode val="edge"/>
          <c:yMode val="edge"/>
          <c:x val="0.29542123925260166"/>
          <c:y val="0.134259259259259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0701871935585118E-2"/>
          <c:y val="0.23046296296296295"/>
          <c:w val="0.82494478499470425"/>
          <c:h val="0.5803222513852435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586-4E9E-8BDA-673A1B1820EF}"/>
              </c:ext>
            </c:extLst>
          </c:dPt>
          <c:dPt>
            <c:idx val="1"/>
            <c:bubble3D val="0"/>
            <c:explosion val="23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586-4E9E-8BDA-673A1B1820EF}"/>
              </c:ext>
            </c:extLst>
          </c:dPt>
          <c:dPt>
            <c:idx val="2"/>
            <c:bubble3D val="0"/>
            <c:explosion val="14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586-4E9E-8BDA-673A1B1820E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'ienakosie grafikam'!$B$92:$D$92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'ienakosie grafikam'!$B$93:$D$93</c:f>
              <c:numCache>
                <c:formatCode>General</c:formatCode>
                <c:ptCount val="3"/>
                <c:pt idx="0">
                  <c:v>12487</c:v>
                </c:pt>
                <c:pt idx="1">
                  <c:v>12464</c:v>
                </c:pt>
                <c:pt idx="2">
                  <c:v>8384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86-4E9E-8BDA-673A1B1820E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E586-4E9E-8BDA-673A1B1820E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E586-4E9E-8BDA-673A1B1820E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E586-4E9E-8BDA-673A1B1820EF}"/>
              </c:ext>
            </c:extLst>
          </c:dPt>
          <c:cat>
            <c:numRef>
              <c:f>'ienakosie grafikam'!$B$92:$D$92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'ienakosie grafikam'!$B$93:$D$93</c:f>
              <c:numCache>
                <c:formatCode>General</c:formatCode>
                <c:ptCount val="3"/>
                <c:pt idx="0">
                  <c:v>12487</c:v>
                </c:pt>
                <c:pt idx="1">
                  <c:v>12464</c:v>
                </c:pt>
                <c:pt idx="2">
                  <c:v>8384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586-4E9E-8BDA-673A1B1820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416063875985873"/>
          <c:y val="0.85488225430154563"/>
          <c:w val="0.2316787224802824"/>
          <c:h val="7.56733012540099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'ienakosie grafikam'!$B$142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'ienakosie grafikam'!$A$143:$A$145</c:f>
              <c:strCache>
                <c:ptCount val="3"/>
                <c:pt idx="0">
                  <c:v>Apliecinājuma kartes (vienkāršotā būvniecība)</c:v>
                </c:pt>
                <c:pt idx="1">
                  <c:v>Paskaidrojuma raksti (vienkāršotā būvniecība)</c:v>
                </c:pt>
                <c:pt idx="2">
                  <c:v>Būvniecības iesniegumi (būvatļauja)</c:v>
                </c:pt>
              </c:strCache>
            </c:strRef>
          </c:cat>
          <c:val>
            <c:numRef>
              <c:f>'ienakosie grafikam'!$B$143:$B$145</c:f>
              <c:numCache>
                <c:formatCode>#,##0</c:formatCode>
                <c:ptCount val="3"/>
                <c:pt idx="0">
                  <c:v>8</c:v>
                </c:pt>
                <c:pt idx="1">
                  <c:v>397</c:v>
                </c:pt>
                <c:pt idx="2">
                  <c:v>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48-4904-B37A-375B7CFC99AC}"/>
            </c:ext>
          </c:extLst>
        </c:ser>
        <c:ser>
          <c:idx val="1"/>
          <c:order val="1"/>
          <c:tx>
            <c:strRef>
              <c:f>'ienakosie grafikam'!$C$142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'ienakosie grafikam'!$A$143:$A$145</c:f>
              <c:strCache>
                <c:ptCount val="3"/>
                <c:pt idx="0">
                  <c:v>Apliecinājuma kartes (vienkāršotā būvniecība)</c:v>
                </c:pt>
                <c:pt idx="1">
                  <c:v>Paskaidrojuma raksti (vienkāršotā būvniecība)</c:v>
                </c:pt>
                <c:pt idx="2">
                  <c:v>Būvniecības iesniegumi (būvatļauja)</c:v>
                </c:pt>
              </c:strCache>
            </c:strRef>
          </c:cat>
          <c:val>
            <c:numRef>
              <c:f>'ienakosie grafikam'!$C$143:$C$145</c:f>
              <c:numCache>
                <c:formatCode>#,##0</c:formatCode>
                <c:ptCount val="3"/>
                <c:pt idx="0">
                  <c:v>138</c:v>
                </c:pt>
                <c:pt idx="1">
                  <c:v>387</c:v>
                </c:pt>
                <c:pt idx="2">
                  <c:v>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48-4904-B37A-375B7CFC99AC}"/>
            </c:ext>
          </c:extLst>
        </c:ser>
        <c:ser>
          <c:idx val="2"/>
          <c:order val="2"/>
          <c:tx>
            <c:strRef>
              <c:f>'ienakosie grafikam'!$D$142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'ienakosie grafikam'!$A$143:$A$145</c:f>
              <c:strCache>
                <c:ptCount val="3"/>
                <c:pt idx="0">
                  <c:v>Apliecinājuma kartes (vienkāršotā būvniecība)</c:v>
                </c:pt>
                <c:pt idx="1">
                  <c:v>Paskaidrojuma raksti (vienkāršotā būvniecība)</c:v>
                </c:pt>
                <c:pt idx="2">
                  <c:v>Būvniecības iesniegumi (būvatļauja)</c:v>
                </c:pt>
              </c:strCache>
            </c:strRef>
          </c:cat>
          <c:val>
            <c:numRef>
              <c:f>'ienakosie grafikam'!$D$143:$D$145</c:f>
              <c:numCache>
                <c:formatCode>#,##0</c:formatCode>
                <c:ptCount val="3"/>
                <c:pt idx="0">
                  <c:v>104</c:v>
                </c:pt>
                <c:pt idx="1">
                  <c:v>212</c:v>
                </c:pt>
                <c:pt idx="2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48-4904-B37A-375B7CFC99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11017103"/>
        <c:axId val="811027087"/>
      </c:barChart>
      <c:catAx>
        <c:axId val="8110171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11027087"/>
        <c:crosses val="autoZero"/>
        <c:auto val="1"/>
        <c:lblAlgn val="ctr"/>
        <c:lblOffset val="100"/>
        <c:noMultiLvlLbl val="0"/>
      </c:catAx>
      <c:valAx>
        <c:axId val="8110270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11017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93590815114591"/>
          <c:y val="0.43989031221843539"/>
          <c:w val="0.64492191967624157"/>
          <c:h val="0.3598276334861127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lv-LV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'ienakosie grafikam'!$B$142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'ienakosie grafikam'!$A$102:$A$103</c:f>
              <c:strCache>
                <c:ptCount val="2"/>
                <c:pt idx="0">
                  <c:v>akti par būvju nodošanu ekspluatācijā</c:v>
                </c:pt>
                <c:pt idx="1">
                  <c:v>atzīme par būvdarbu pabeigšanu (vienkāršotā būvniecība) </c:v>
                </c:pt>
              </c:strCache>
            </c:strRef>
          </c:cat>
          <c:val>
            <c:numRef>
              <c:f>'ienakosie grafikam'!$B$102:$B$103</c:f>
              <c:numCache>
                <c:formatCode>General</c:formatCode>
                <c:ptCount val="2"/>
                <c:pt idx="0">
                  <c:v>366</c:v>
                </c:pt>
                <c:pt idx="1">
                  <c:v>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67-4017-B2F4-AA6D7E97EB48}"/>
            </c:ext>
          </c:extLst>
        </c:ser>
        <c:ser>
          <c:idx val="1"/>
          <c:order val="1"/>
          <c:tx>
            <c:strRef>
              <c:f>'ienakosie grafikam'!$C$142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'ienakosie grafikam'!$A$102:$A$103</c:f>
              <c:strCache>
                <c:ptCount val="2"/>
                <c:pt idx="0">
                  <c:v>akti par būvju nodošanu ekspluatācijā</c:v>
                </c:pt>
                <c:pt idx="1">
                  <c:v>atzīme par būvdarbu pabeigšanu (vienkāršotā būvniecība) </c:v>
                </c:pt>
              </c:strCache>
            </c:strRef>
          </c:cat>
          <c:val>
            <c:numRef>
              <c:f>'ienakosie grafikam'!$C$102:$C$103</c:f>
              <c:numCache>
                <c:formatCode>General</c:formatCode>
                <c:ptCount val="2"/>
                <c:pt idx="0">
                  <c:v>317</c:v>
                </c:pt>
                <c:pt idx="1">
                  <c:v>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67-4017-B2F4-AA6D7E97EB48}"/>
            </c:ext>
          </c:extLst>
        </c:ser>
        <c:ser>
          <c:idx val="2"/>
          <c:order val="2"/>
          <c:tx>
            <c:strRef>
              <c:f>'ienakosie grafikam'!$D$142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'ienakosie grafikam'!$A$102:$A$103</c:f>
              <c:strCache>
                <c:ptCount val="2"/>
                <c:pt idx="0">
                  <c:v>akti par būvju nodošanu ekspluatācijā</c:v>
                </c:pt>
                <c:pt idx="1">
                  <c:v>atzīme par būvdarbu pabeigšanu (vienkāršotā būvniecība) </c:v>
                </c:pt>
              </c:strCache>
            </c:strRef>
          </c:cat>
          <c:val>
            <c:numRef>
              <c:f>'ienakosie grafikam'!$D$102:$D$103</c:f>
              <c:numCache>
                <c:formatCode>General</c:formatCode>
                <c:ptCount val="2"/>
                <c:pt idx="0">
                  <c:v>239</c:v>
                </c:pt>
                <c:pt idx="1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67-4017-B2F4-AA6D7E97EB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92131503"/>
        <c:axId val="1"/>
      </c:barChart>
      <c:catAx>
        <c:axId val="13921315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92131503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0.12605</cdr:x>
      <cdr:y>0.12407</cdr:y>
    </cdr:from>
    <cdr:to>
      <cdr:x>0.75209</cdr:x>
      <cdr:y>0.42658</cdr:y>
    </cdr:to>
    <cdr:sp macro="" textlink="">
      <cdr:nvSpPr>
        <cdr:cNvPr id="2" name="TextBox 6">
          <a:extLst xmlns:a="http://schemas.openxmlformats.org/drawingml/2006/main">
            <a:ext uri="{FF2B5EF4-FFF2-40B4-BE49-F238E27FC236}">
              <a16:creationId xmlns:a16="http://schemas.microsoft.com/office/drawing/2014/main" id="{6FD3B142-05BB-ABC9-268F-8AAABD2A4364}"/>
            </a:ext>
          </a:extLst>
        </cdr:cNvPr>
        <cdr:cNvSpPr txBox="1"/>
      </cdr:nvSpPr>
      <cdr:spPr>
        <a:xfrm xmlns:a="http://schemas.openxmlformats.org/drawingml/2006/main">
          <a:off x="1719343" y="870931"/>
          <a:ext cx="8539075" cy="212365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dirty="0"/>
            <a:t>Izpildīti </a:t>
          </a:r>
          <a:r>
            <a:rPr lang="lv-LV" sz="1400" dirty="0"/>
            <a:t>736</a:t>
          </a:r>
          <a:r>
            <a:rPr lang="lv-LV" sz="1200" dirty="0"/>
            <a:t> darba uzdevumi būvniecības informācijas sistēmā</a:t>
          </a:r>
        </a:p>
        <a:p xmlns:a="http://schemas.openxmlformats.org/drawingml/2006/main">
          <a:endParaRPr lang="lv-LV" sz="1200" dirty="0"/>
        </a:p>
        <a:p xmlns:a="http://schemas.openxmlformats.org/drawingml/2006/main">
          <a:r>
            <a:rPr lang="lv-LV" sz="1200" dirty="0"/>
            <a:t>Veikta atzīme (saskaņots būvprojekts) par </a:t>
          </a:r>
          <a:r>
            <a:rPr lang="lv-LV" sz="1400" dirty="0"/>
            <a:t>17</a:t>
          </a:r>
          <a:r>
            <a:rPr lang="lv-LV" sz="1200" dirty="0"/>
            <a:t> projektēšanas nosacījumu izpildi (10 vairākkārtīgi skatīti projekti)</a:t>
          </a:r>
        </a:p>
        <a:p xmlns:a="http://schemas.openxmlformats.org/drawingml/2006/main">
          <a:r>
            <a:rPr lang="lv-LV" sz="1200" dirty="0"/>
            <a:t>Atgriezti uz labošanu </a:t>
          </a:r>
          <a:r>
            <a:rPr lang="lv-LV" sz="1400" dirty="0"/>
            <a:t>17</a:t>
          </a:r>
          <a:r>
            <a:rPr lang="lv-LV" sz="1200" dirty="0"/>
            <a:t> būvprojekti (BIS funkcija «Gaidīt uz Klientu»)</a:t>
          </a:r>
        </a:p>
        <a:p xmlns:a="http://schemas.openxmlformats.org/drawingml/2006/main">
          <a:endParaRPr lang="lv-LV" sz="1200" dirty="0"/>
        </a:p>
        <a:p xmlns:a="http://schemas.openxmlformats.org/drawingml/2006/main">
          <a:endParaRPr lang="lv-LV" sz="1200" dirty="0"/>
        </a:p>
        <a:p xmlns:a="http://schemas.openxmlformats.org/drawingml/2006/main">
          <a:endParaRPr lang="lv-LV" sz="1200" dirty="0"/>
        </a:p>
        <a:p xmlns:a="http://schemas.openxmlformats.org/drawingml/2006/main">
          <a:r>
            <a:rPr lang="lv-LV" sz="1200" dirty="0"/>
            <a:t>Sastādīti </a:t>
          </a:r>
          <a:r>
            <a:rPr lang="lv-LV" sz="1400" dirty="0"/>
            <a:t>58</a:t>
          </a:r>
          <a:r>
            <a:rPr lang="lv-LV" sz="1200" dirty="0"/>
            <a:t> atzinumi par būves pārbaudi</a:t>
          </a:r>
        </a:p>
        <a:p xmlns:a="http://schemas.openxmlformats.org/drawingml/2006/main">
          <a:r>
            <a:rPr lang="lv-LV" sz="1200" dirty="0"/>
            <a:t>Veiktas </a:t>
          </a:r>
          <a:r>
            <a:rPr lang="lv-LV" sz="1400" dirty="0"/>
            <a:t>33</a:t>
          </a:r>
          <a:r>
            <a:rPr lang="lv-LV" sz="1200" dirty="0"/>
            <a:t> atzīmes par būvdarbu uzsākšanas nosacījumu izpildi (lietas) </a:t>
          </a:r>
        </a:p>
        <a:p xmlns:a="http://schemas.openxmlformats.org/drawingml/2006/main">
          <a:r>
            <a:rPr lang="lv-LV" sz="1200" dirty="0"/>
            <a:t>Pieņemtas </a:t>
          </a:r>
          <a:r>
            <a:rPr lang="lv-LV" sz="1200"/>
            <a:t>ekspluatācijā </a:t>
          </a:r>
          <a:r>
            <a:rPr lang="lv-LV" sz="1400"/>
            <a:t>33</a:t>
          </a:r>
          <a:r>
            <a:rPr lang="lv-LV" sz="1200"/>
            <a:t> būves </a:t>
          </a:r>
          <a:r>
            <a:rPr lang="lv-LV" sz="1200" dirty="0"/>
            <a:t>(lietas)</a:t>
          </a:r>
        </a:p>
      </cdr:txBody>
    </cdr:sp>
  </cdr:relSizeAnchor>
  <cdr:relSizeAnchor xmlns:cdr="http://schemas.openxmlformats.org/drawingml/2006/chartDrawing">
    <cdr:from>
      <cdr:x>0.10714</cdr:x>
      <cdr:y>0.03176</cdr:y>
    </cdr:from>
    <cdr:to>
      <cdr:x>0.26335</cdr:x>
      <cdr:y>0.08437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5DD33759-FB15-97BD-E808-AD0F27384F36}"/>
            </a:ext>
          </a:extLst>
        </cdr:cNvPr>
        <cdr:cNvSpPr txBox="1"/>
      </cdr:nvSpPr>
      <cdr:spPr>
        <a:xfrm xmlns:a="http://schemas.openxmlformats.org/drawingml/2006/main">
          <a:off x="1461384" y="222922"/>
          <a:ext cx="2130711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dirty="0"/>
            <a:t>2023.gada janvāris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0.10714</cdr:x>
      <cdr:y>0.03176</cdr:y>
    </cdr:from>
    <cdr:to>
      <cdr:x>0.29262</cdr:x>
      <cdr:y>0.12383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5DD33759-FB15-97BD-E808-AD0F27384F36}"/>
            </a:ext>
          </a:extLst>
        </cdr:cNvPr>
        <cdr:cNvSpPr txBox="1"/>
      </cdr:nvSpPr>
      <cdr:spPr>
        <a:xfrm xmlns:a="http://schemas.openxmlformats.org/drawingml/2006/main">
          <a:off x="1461368" y="222953"/>
          <a:ext cx="2529860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dirty="0"/>
            <a:t>Būvniecības ieceres</a:t>
          </a:r>
        </a:p>
        <a:p xmlns:a="http://schemas.openxmlformats.org/drawingml/2006/main">
          <a:r>
            <a:rPr lang="lv-LV" dirty="0"/>
            <a:t>2020.,2021.,2022.gads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0.10714</cdr:x>
      <cdr:y>0.03176</cdr:y>
    </cdr:from>
    <cdr:to>
      <cdr:x>0.31627</cdr:x>
      <cdr:y>0.11945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5DD33759-FB15-97BD-E808-AD0F27384F36}"/>
            </a:ext>
          </a:extLst>
        </cdr:cNvPr>
        <cdr:cNvSpPr txBox="1"/>
      </cdr:nvSpPr>
      <cdr:spPr>
        <a:xfrm xmlns:a="http://schemas.openxmlformats.org/drawingml/2006/main">
          <a:off x="1461368" y="222953"/>
          <a:ext cx="2852448" cy="61555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dirty="0"/>
            <a:t>Pieņemšana ekspluatācijā</a:t>
          </a:r>
        </a:p>
        <a:p xmlns:a="http://schemas.openxmlformats.org/drawingml/2006/main">
          <a:r>
            <a:rPr lang="lv-LV" sz="1600" dirty="0"/>
            <a:t>2020.,2021.,2022.gads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Rediģēt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74488" y="151582"/>
            <a:ext cx="5960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/>
              <a:t>2023.gada janvārī iesniegtās būvniecības lietas (jaunas)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022BACF-9DCA-133C-C36B-21E7E7E66B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144895"/>
              </p:ext>
            </p:extLst>
          </p:nvPr>
        </p:nvGraphicFramePr>
        <p:xfrm>
          <a:off x="987902" y="292413"/>
          <a:ext cx="5216002" cy="3481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FD3B142-05BB-ABC9-268F-8AAABD2A4364}"/>
              </a:ext>
            </a:extLst>
          </p:cNvPr>
          <p:cNvSpPr txBox="1"/>
          <p:nvPr/>
        </p:nvSpPr>
        <p:spPr>
          <a:xfrm>
            <a:off x="4930218" y="895546"/>
            <a:ext cx="49207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68 jaunas būvniecības lietas, no kurām:</a:t>
            </a:r>
          </a:p>
          <a:p>
            <a:r>
              <a:rPr lang="lv-LV" sz="1200" dirty="0"/>
              <a:t>	30 Būvniecības iesniegums (būvatļauju objekti)</a:t>
            </a:r>
          </a:p>
          <a:p>
            <a:r>
              <a:rPr lang="lv-LV" sz="1200" dirty="0"/>
              <a:t>	28 Paskaidrojuma raksti (vienkāršotā būvniecība)</a:t>
            </a:r>
          </a:p>
          <a:p>
            <a:r>
              <a:rPr lang="lv-LV" sz="1200" dirty="0"/>
              <a:t>	10 Paziņojums par būvniecību</a:t>
            </a:r>
          </a:p>
        </p:txBody>
      </p:sp>
    </p:spTree>
    <p:extLst>
      <p:ext uri="{BB962C8B-B14F-4D97-AF65-F5344CB8AC3E}">
        <p14:creationId xmlns:p14="http://schemas.microsoft.com/office/powerpoint/2010/main" val="2378469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5469634"/>
              </p:ext>
            </p:extLst>
          </p:nvPr>
        </p:nvGraphicFramePr>
        <p:xfrm>
          <a:off x="-737347" y="0"/>
          <a:ext cx="13639800" cy="701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D8FFFF4-8CE8-AF22-6883-06B52059F6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1275348"/>
              </p:ext>
            </p:extLst>
          </p:nvPr>
        </p:nvGraphicFramePr>
        <p:xfrm>
          <a:off x="4705546" y="3353585"/>
          <a:ext cx="5164318" cy="3339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9488896-5DB9-A961-B550-679BF9CC89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5121834"/>
              </p:ext>
            </p:extLst>
          </p:nvPr>
        </p:nvGraphicFramePr>
        <p:xfrm>
          <a:off x="482338" y="335358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9167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788351"/>
              </p:ext>
            </p:extLst>
          </p:nvPr>
        </p:nvGraphicFramePr>
        <p:xfrm>
          <a:off x="-737347" y="0"/>
          <a:ext cx="13639800" cy="701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3A2D95A-8C46-47EB-5465-4466AB43A7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0406988"/>
              </p:ext>
            </p:extLst>
          </p:nvPr>
        </p:nvGraphicFramePr>
        <p:xfrm>
          <a:off x="3946565" y="152817"/>
          <a:ext cx="558181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E87B39D-454B-6912-0CF2-9933FD9E9D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2436880"/>
              </p:ext>
            </p:extLst>
          </p:nvPr>
        </p:nvGraphicFramePr>
        <p:xfrm>
          <a:off x="406008" y="2896017"/>
          <a:ext cx="7235195" cy="3961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DC6FA98-069F-8920-4EA9-AD1687D74A10}"/>
              </a:ext>
            </a:extLst>
          </p:cNvPr>
          <p:cNvSpPr txBox="1"/>
          <p:nvPr/>
        </p:nvSpPr>
        <p:spPr>
          <a:xfrm>
            <a:off x="2122998" y="2717033"/>
            <a:ext cx="2464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/>
              <a:t>Apstiprinātās ieceres</a:t>
            </a:r>
          </a:p>
        </p:txBody>
      </p:sp>
    </p:spTree>
    <p:extLst>
      <p:ext uri="{BB962C8B-B14F-4D97-AF65-F5344CB8AC3E}">
        <p14:creationId xmlns:p14="http://schemas.microsoft.com/office/powerpoint/2010/main" val="111943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8147945"/>
              </p:ext>
            </p:extLst>
          </p:nvPr>
        </p:nvGraphicFramePr>
        <p:xfrm>
          <a:off x="-737347" y="0"/>
          <a:ext cx="13639800" cy="701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7877524-5059-4354-886A-5885884029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9381548"/>
              </p:ext>
            </p:extLst>
          </p:nvPr>
        </p:nvGraphicFramePr>
        <p:xfrm>
          <a:off x="653332" y="1062493"/>
          <a:ext cx="7703488" cy="4733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2809455"/>
      </p:ext>
    </p:extLst>
  </p:cSld>
  <p:clrMapOvr>
    <a:masterClrMapping/>
  </p:clrMapOvr>
</p:sld>
</file>

<file path=ppt/theme/theme1.xml><?xml version="1.0" encoding="utf-8"?>
<a:theme xmlns:a="http://schemas.openxmlformats.org/drawingml/2006/main" name="Šķautn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694</TotalTime>
  <Words>134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Šķautne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Jānis Tiļčiks</dc:creator>
  <cp:lastModifiedBy>Sintija Tenisa</cp:lastModifiedBy>
  <cp:revision>36</cp:revision>
  <dcterms:created xsi:type="dcterms:W3CDTF">2017-05-16T08:40:15Z</dcterms:created>
  <dcterms:modified xsi:type="dcterms:W3CDTF">2023-02-22T12:36:56Z</dcterms:modified>
</cp:coreProperties>
</file>