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9" r:id="rId7"/>
    <p:sldId id="260" r:id="rId8"/>
    <p:sldId id="261" r:id="rId9"/>
    <p:sldId id="262" r:id="rId10"/>
    <p:sldId id="273" r:id="rId11"/>
    <p:sldId id="264" r:id="rId12"/>
    <p:sldId id="265" r:id="rId13"/>
    <p:sldId id="266" r:id="rId14"/>
    <p:sldId id="267" r:id="rId15"/>
    <p:sldId id="274" r:id="rId16"/>
    <p:sldId id="271" r:id="rId17"/>
    <p:sldId id="270" r:id="rId1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Švarce" initials="IŠ" lastIdx="1" clrIdx="0">
    <p:extLst>
      <p:ext uri="{19B8F6BF-5375-455C-9EA6-DF929625EA0E}">
        <p15:presenceInfo xmlns:p15="http://schemas.microsoft.com/office/powerpoint/2012/main" userId="S::inga.svarce@Adazi.lv::a97de39a-48f0-474f-9f5a-e92faff91d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67F17-B42B-450D-B120-8384F4C20FB0}" type="doc">
      <dgm:prSet loTypeId="urn:microsoft.com/office/officeart/2011/layout/HexagonRadial" loCatId="cycle" qsTypeId="urn:microsoft.com/office/officeart/2005/8/quickstyle/3d2" qsCatId="3D" csTypeId="urn:microsoft.com/office/officeart/2005/8/colors/colorful4" csCatId="colorful" phldr="1"/>
      <dgm:spPr/>
      <dgm:t>
        <a:bodyPr/>
        <a:lstStyle/>
        <a:p>
          <a:endParaRPr lang="lv-LV"/>
        </a:p>
      </dgm:t>
    </dgm:pt>
    <dgm:pt modelId="{21FAF943-3F93-4755-A8E8-C6A6A4F9D913}">
      <dgm:prSet phldrT="[Text]"/>
      <dgm:spPr/>
      <dgm:t>
        <a:bodyPr/>
        <a:lstStyle/>
        <a:p>
          <a:r>
            <a:rPr lang="lv-LV" b="1" dirty="0">
              <a:solidFill>
                <a:schemeClr val="tx1"/>
              </a:solidFill>
            </a:rPr>
            <a:t>ĢIS – ģeogrāfiskās informācijas sistēmas</a:t>
          </a:r>
        </a:p>
      </dgm:t>
    </dgm:pt>
    <dgm:pt modelId="{6EA58E27-F8BE-4F55-968B-BF0CBD7F2895}" type="parTrans" cxnId="{FFB2521E-ED34-4643-BCCE-B832C0E31995}">
      <dgm:prSet/>
      <dgm:spPr/>
      <dgm:t>
        <a:bodyPr/>
        <a:lstStyle/>
        <a:p>
          <a:endParaRPr lang="lv-LV" b="1">
            <a:solidFill>
              <a:schemeClr val="tx1"/>
            </a:solidFill>
          </a:endParaRPr>
        </a:p>
      </dgm:t>
    </dgm:pt>
    <dgm:pt modelId="{0BAA56CF-8058-40D3-8851-C2CBB74DBFD0}" type="sibTrans" cxnId="{FFB2521E-ED34-4643-BCCE-B832C0E31995}">
      <dgm:prSet/>
      <dgm:spPr/>
      <dgm:t>
        <a:bodyPr/>
        <a:lstStyle/>
        <a:p>
          <a:endParaRPr lang="lv-LV" b="1">
            <a:solidFill>
              <a:schemeClr val="tx1"/>
            </a:solidFill>
          </a:endParaRPr>
        </a:p>
      </dgm:t>
    </dgm:pt>
    <dgm:pt modelId="{00C96160-4829-4FFB-9267-08B537D30687}">
      <dgm:prSet phldrT="[Text]"/>
      <dgm:spPr/>
      <dgm:t>
        <a:bodyPr/>
        <a:lstStyle/>
        <a:p>
          <a:r>
            <a:rPr lang="lv-LV" b="1" dirty="0">
              <a:solidFill>
                <a:schemeClr val="tx1"/>
              </a:solidFill>
            </a:rPr>
            <a:t>Cilvēki</a:t>
          </a:r>
        </a:p>
      </dgm:t>
    </dgm:pt>
    <dgm:pt modelId="{83A84EBD-B423-4DDC-B72E-580A9BEC8ABC}" type="parTrans" cxnId="{3838962C-3366-494F-9712-23C3E4F224E0}">
      <dgm:prSet/>
      <dgm:spPr/>
      <dgm:t>
        <a:bodyPr/>
        <a:lstStyle/>
        <a:p>
          <a:endParaRPr lang="lv-LV" b="1">
            <a:solidFill>
              <a:schemeClr val="tx1"/>
            </a:solidFill>
          </a:endParaRPr>
        </a:p>
      </dgm:t>
    </dgm:pt>
    <dgm:pt modelId="{F9CC5EDB-D56C-4F86-BE2E-50E1839BBB97}" type="sibTrans" cxnId="{3838962C-3366-494F-9712-23C3E4F224E0}">
      <dgm:prSet/>
      <dgm:spPr/>
      <dgm:t>
        <a:bodyPr/>
        <a:lstStyle/>
        <a:p>
          <a:endParaRPr lang="lv-LV" b="1">
            <a:solidFill>
              <a:schemeClr val="tx1"/>
            </a:solidFill>
          </a:endParaRPr>
        </a:p>
      </dgm:t>
    </dgm:pt>
    <dgm:pt modelId="{02511A5F-9086-43E3-8283-880560CBEC6D}">
      <dgm:prSet phldrT="[Text]"/>
      <dgm:spPr/>
      <dgm:t>
        <a:bodyPr/>
        <a:lstStyle/>
        <a:p>
          <a:r>
            <a:rPr lang="lv-LV" b="1" dirty="0">
              <a:solidFill>
                <a:schemeClr val="tx1"/>
              </a:solidFill>
            </a:rPr>
            <a:t>Dati</a:t>
          </a:r>
        </a:p>
      </dgm:t>
    </dgm:pt>
    <dgm:pt modelId="{12481E79-F5C3-49AC-82F6-FE794FD89212}" type="parTrans" cxnId="{F73A400A-EB15-49F1-8ABD-C3057F07AFFC}">
      <dgm:prSet/>
      <dgm:spPr/>
      <dgm:t>
        <a:bodyPr/>
        <a:lstStyle/>
        <a:p>
          <a:endParaRPr lang="lv-LV" b="1">
            <a:solidFill>
              <a:schemeClr val="tx1"/>
            </a:solidFill>
          </a:endParaRPr>
        </a:p>
      </dgm:t>
    </dgm:pt>
    <dgm:pt modelId="{91B68FDF-F12F-4CD5-BBA8-CABFCECFBBCA}" type="sibTrans" cxnId="{F73A400A-EB15-49F1-8ABD-C3057F07AFFC}">
      <dgm:prSet/>
      <dgm:spPr/>
      <dgm:t>
        <a:bodyPr/>
        <a:lstStyle/>
        <a:p>
          <a:endParaRPr lang="lv-LV" b="1">
            <a:solidFill>
              <a:schemeClr val="tx1"/>
            </a:solidFill>
          </a:endParaRPr>
        </a:p>
      </dgm:t>
    </dgm:pt>
    <dgm:pt modelId="{9B57501F-0ABB-42C3-9CDA-CF3B87E53673}">
      <dgm:prSet phldrT="[Text]"/>
      <dgm:spPr/>
      <dgm:t>
        <a:bodyPr/>
        <a:lstStyle/>
        <a:p>
          <a:r>
            <a:rPr lang="lv-LV" b="1" dirty="0">
              <a:solidFill>
                <a:schemeClr val="tx1"/>
              </a:solidFill>
            </a:rPr>
            <a:t>Datu analīze</a:t>
          </a:r>
        </a:p>
      </dgm:t>
    </dgm:pt>
    <dgm:pt modelId="{DE05773F-2FD0-4426-A646-067DB9695F6F}" type="parTrans" cxnId="{53BCCFBA-BCFF-40FE-B0E1-73A52894C824}">
      <dgm:prSet/>
      <dgm:spPr/>
      <dgm:t>
        <a:bodyPr/>
        <a:lstStyle/>
        <a:p>
          <a:endParaRPr lang="lv-LV" b="1">
            <a:solidFill>
              <a:schemeClr val="tx1"/>
            </a:solidFill>
          </a:endParaRPr>
        </a:p>
      </dgm:t>
    </dgm:pt>
    <dgm:pt modelId="{CD49483D-B81F-47E7-9134-4F92152CE9A1}" type="sibTrans" cxnId="{53BCCFBA-BCFF-40FE-B0E1-73A52894C824}">
      <dgm:prSet/>
      <dgm:spPr/>
      <dgm:t>
        <a:bodyPr/>
        <a:lstStyle/>
        <a:p>
          <a:endParaRPr lang="lv-LV" b="1">
            <a:solidFill>
              <a:schemeClr val="tx1"/>
            </a:solidFill>
          </a:endParaRPr>
        </a:p>
      </dgm:t>
    </dgm:pt>
    <dgm:pt modelId="{067D716F-38E1-4718-B5F0-E3B016508DCE}">
      <dgm:prSet phldrT="[Text]"/>
      <dgm:spPr/>
      <dgm:t>
        <a:bodyPr/>
        <a:lstStyle/>
        <a:p>
          <a:r>
            <a:rPr lang="lv-LV" b="1" dirty="0">
              <a:solidFill>
                <a:schemeClr val="tx1"/>
              </a:solidFill>
            </a:rPr>
            <a:t>Aparatūra</a:t>
          </a:r>
        </a:p>
      </dgm:t>
    </dgm:pt>
    <dgm:pt modelId="{1490ABA9-8607-45E2-843F-1DCA1F836242}" type="parTrans" cxnId="{63460698-8D46-4C97-9B26-51B9C0B18270}">
      <dgm:prSet/>
      <dgm:spPr/>
      <dgm:t>
        <a:bodyPr/>
        <a:lstStyle/>
        <a:p>
          <a:endParaRPr lang="lv-LV" b="1">
            <a:solidFill>
              <a:schemeClr val="tx1"/>
            </a:solidFill>
          </a:endParaRPr>
        </a:p>
      </dgm:t>
    </dgm:pt>
    <dgm:pt modelId="{ABB4E42C-4BFB-4256-A787-B1AECF612538}" type="sibTrans" cxnId="{63460698-8D46-4C97-9B26-51B9C0B18270}">
      <dgm:prSet/>
      <dgm:spPr/>
      <dgm:t>
        <a:bodyPr/>
        <a:lstStyle/>
        <a:p>
          <a:endParaRPr lang="lv-LV" b="1">
            <a:solidFill>
              <a:schemeClr val="tx1"/>
            </a:solidFill>
          </a:endParaRPr>
        </a:p>
      </dgm:t>
    </dgm:pt>
    <dgm:pt modelId="{17A1F10C-B0D5-402A-9D00-8671B2CFC8C1}">
      <dgm:prSet phldrT="[Text]"/>
      <dgm:spPr/>
      <dgm:t>
        <a:bodyPr/>
        <a:lstStyle/>
        <a:p>
          <a:r>
            <a:rPr lang="lv-LV" b="1" dirty="0">
              <a:solidFill>
                <a:schemeClr val="tx1"/>
              </a:solidFill>
            </a:rPr>
            <a:t>Programma</a:t>
          </a:r>
        </a:p>
      </dgm:t>
    </dgm:pt>
    <dgm:pt modelId="{451EBDBF-763F-4DCC-B55B-F40FC6EF5C1C}" type="parTrans" cxnId="{6013DC68-892B-46E5-8085-2F9A1F57F5DE}">
      <dgm:prSet/>
      <dgm:spPr/>
      <dgm:t>
        <a:bodyPr/>
        <a:lstStyle/>
        <a:p>
          <a:endParaRPr lang="lv-LV" b="1">
            <a:solidFill>
              <a:schemeClr val="tx1"/>
            </a:solidFill>
          </a:endParaRPr>
        </a:p>
      </dgm:t>
    </dgm:pt>
    <dgm:pt modelId="{B0AEC802-4521-48EA-9235-25B811C35576}" type="sibTrans" cxnId="{6013DC68-892B-46E5-8085-2F9A1F57F5DE}">
      <dgm:prSet/>
      <dgm:spPr/>
      <dgm:t>
        <a:bodyPr/>
        <a:lstStyle/>
        <a:p>
          <a:endParaRPr lang="lv-LV" b="1">
            <a:solidFill>
              <a:schemeClr val="tx1"/>
            </a:solidFill>
          </a:endParaRPr>
        </a:p>
      </dgm:t>
    </dgm:pt>
    <dgm:pt modelId="{8A85F0F0-A6C2-4C9A-8C15-E2B24A3F5E1D}">
      <dgm:prSet phldrT="[Text]"/>
      <dgm:spPr/>
      <dgm:t>
        <a:bodyPr/>
        <a:lstStyle/>
        <a:p>
          <a:r>
            <a:rPr lang="lv-LV" b="1" dirty="0">
              <a:solidFill>
                <a:schemeClr val="tx1"/>
              </a:solidFill>
            </a:rPr>
            <a:t>Datu vizualizēšana</a:t>
          </a:r>
        </a:p>
      </dgm:t>
    </dgm:pt>
    <dgm:pt modelId="{6AC4B039-1B3C-481B-BC91-6592E99350A0}" type="parTrans" cxnId="{BC6ADBD9-7D1B-4E04-A88A-6A918F639331}">
      <dgm:prSet/>
      <dgm:spPr/>
      <dgm:t>
        <a:bodyPr/>
        <a:lstStyle/>
        <a:p>
          <a:endParaRPr lang="lv-LV" b="1">
            <a:solidFill>
              <a:schemeClr val="tx1"/>
            </a:solidFill>
          </a:endParaRPr>
        </a:p>
      </dgm:t>
    </dgm:pt>
    <dgm:pt modelId="{77AB397D-3802-4B88-A141-BDFF3A89A661}" type="sibTrans" cxnId="{BC6ADBD9-7D1B-4E04-A88A-6A918F639331}">
      <dgm:prSet/>
      <dgm:spPr/>
      <dgm:t>
        <a:bodyPr/>
        <a:lstStyle/>
        <a:p>
          <a:endParaRPr lang="lv-LV" b="1">
            <a:solidFill>
              <a:schemeClr val="tx1"/>
            </a:solidFill>
          </a:endParaRPr>
        </a:p>
      </dgm:t>
    </dgm:pt>
    <dgm:pt modelId="{B18ED337-3A75-4C39-ABDC-48CFB8EA4615}" type="pres">
      <dgm:prSet presAssocID="{34F67F17-B42B-450D-B120-8384F4C20FB0}" presName="Name0" presStyleCnt="0">
        <dgm:presLayoutVars>
          <dgm:chMax val="1"/>
          <dgm:chPref val="1"/>
          <dgm:dir/>
          <dgm:animOne val="branch"/>
          <dgm:animLvl val="lvl"/>
        </dgm:presLayoutVars>
      </dgm:prSet>
      <dgm:spPr/>
    </dgm:pt>
    <dgm:pt modelId="{57992BB6-830A-41F1-894F-BC2BD1099FC5}" type="pres">
      <dgm:prSet presAssocID="{21FAF943-3F93-4755-A8E8-C6A6A4F9D913}" presName="Parent" presStyleLbl="node0" presStyleIdx="0" presStyleCnt="1">
        <dgm:presLayoutVars>
          <dgm:chMax val="6"/>
          <dgm:chPref val="6"/>
        </dgm:presLayoutVars>
      </dgm:prSet>
      <dgm:spPr/>
    </dgm:pt>
    <dgm:pt modelId="{74FC46FA-D8AF-4A92-BC53-96EB6D70E132}" type="pres">
      <dgm:prSet presAssocID="{00C96160-4829-4FFB-9267-08B537D30687}" presName="Accent1" presStyleCnt="0"/>
      <dgm:spPr/>
    </dgm:pt>
    <dgm:pt modelId="{966D63E6-FCF0-459E-BFEB-A7A229DF2469}" type="pres">
      <dgm:prSet presAssocID="{00C96160-4829-4FFB-9267-08B537D30687}" presName="Accent" presStyleLbl="bgShp" presStyleIdx="0" presStyleCnt="6"/>
      <dgm:spPr/>
    </dgm:pt>
    <dgm:pt modelId="{0C4C3566-CD3D-4952-9E4D-76054B922F14}" type="pres">
      <dgm:prSet presAssocID="{00C96160-4829-4FFB-9267-08B537D30687}" presName="Child1" presStyleLbl="node1" presStyleIdx="0" presStyleCnt="6">
        <dgm:presLayoutVars>
          <dgm:chMax val="0"/>
          <dgm:chPref val="0"/>
          <dgm:bulletEnabled val="1"/>
        </dgm:presLayoutVars>
      </dgm:prSet>
      <dgm:spPr/>
    </dgm:pt>
    <dgm:pt modelId="{DDA4862A-9205-4EB4-9111-6AC023743A27}" type="pres">
      <dgm:prSet presAssocID="{02511A5F-9086-43E3-8283-880560CBEC6D}" presName="Accent2" presStyleCnt="0"/>
      <dgm:spPr/>
    </dgm:pt>
    <dgm:pt modelId="{D7A501DC-324C-4603-A4C5-51BD75F70225}" type="pres">
      <dgm:prSet presAssocID="{02511A5F-9086-43E3-8283-880560CBEC6D}" presName="Accent" presStyleLbl="bgShp" presStyleIdx="1" presStyleCnt="6"/>
      <dgm:spPr/>
    </dgm:pt>
    <dgm:pt modelId="{AFE5EEEB-8DAD-4366-B3C4-D91CAD784DA1}" type="pres">
      <dgm:prSet presAssocID="{02511A5F-9086-43E3-8283-880560CBEC6D}" presName="Child2" presStyleLbl="node1" presStyleIdx="1" presStyleCnt="6">
        <dgm:presLayoutVars>
          <dgm:chMax val="0"/>
          <dgm:chPref val="0"/>
          <dgm:bulletEnabled val="1"/>
        </dgm:presLayoutVars>
      </dgm:prSet>
      <dgm:spPr/>
    </dgm:pt>
    <dgm:pt modelId="{BFF8BC46-5CDF-4AF7-A577-F74F4E9CB972}" type="pres">
      <dgm:prSet presAssocID="{9B57501F-0ABB-42C3-9CDA-CF3B87E53673}" presName="Accent3" presStyleCnt="0"/>
      <dgm:spPr/>
    </dgm:pt>
    <dgm:pt modelId="{94478D31-5B35-4F34-8045-BBD626608DDC}" type="pres">
      <dgm:prSet presAssocID="{9B57501F-0ABB-42C3-9CDA-CF3B87E53673}" presName="Accent" presStyleLbl="bgShp" presStyleIdx="2" presStyleCnt="6"/>
      <dgm:spPr/>
    </dgm:pt>
    <dgm:pt modelId="{8E7C82A5-9F89-4EBC-AFB4-93CEFA622027}" type="pres">
      <dgm:prSet presAssocID="{9B57501F-0ABB-42C3-9CDA-CF3B87E53673}" presName="Child3" presStyleLbl="node1" presStyleIdx="2" presStyleCnt="6">
        <dgm:presLayoutVars>
          <dgm:chMax val="0"/>
          <dgm:chPref val="0"/>
          <dgm:bulletEnabled val="1"/>
        </dgm:presLayoutVars>
      </dgm:prSet>
      <dgm:spPr/>
    </dgm:pt>
    <dgm:pt modelId="{AEDF30C2-4656-4C60-84D3-FCAC45D1EB21}" type="pres">
      <dgm:prSet presAssocID="{067D716F-38E1-4718-B5F0-E3B016508DCE}" presName="Accent4" presStyleCnt="0"/>
      <dgm:spPr/>
    </dgm:pt>
    <dgm:pt modelId="{0004699E-4C04-4058-A216-74CF9AA75A28}" type="pres">
      <dgm:prSet presAssocID="{067D716F-38E1-4718-B5F0-E3B016508DCE}" presName="Accent" presStyleLbl="bgShp" presStyleIdx="3" presStyleCnt="6"/>
      <dgm:spPr/>
    </dgm:pt>
    <dgm:pt modelId="{AB205D5E-85E3-451F-BD7A-D3D044DCA85F}" type="pres">
      <dgm:prSet presAssocID="{067D716F-38E1-4718-B5F0-E3B016508DCE}" presName="Child4" presStyleLbl="node1" presStyleIdx="3" presStyleCnt="6">
        <dgm:presLayoutVars>
          <dgm:chMax val="0"/>
          <dgm:chPref val="0"/>
          <dgm:bulletEnabled val="1"/>
        </dgm:presLayoutVars>
      </dgm:prSet>
      <dgm:spPr/>
    </dgm:pt>
    <dgm:pt modelId="{EB506583-068D-41EC-BDAF-2C7BF30BAB1C}" type="pres">
      <dgm:prSet presAssocID="{17A1F10C-B0D5-402A-9D00-8671B2CFC8C1}" presName="Accent5" presStyleCnt="0"/>
      <dgm:spPr/>
    </dgm:pt>
    <dgm:pt modelId="{2B476CBE-6F68-408D-AB9B-5DAD52B3772E}" type="pres">
      <dgm:prSet presAssocID="{17A1F10C-B0D5-402A-9D00-8671B2CFC8C1}" presName="Accent" presStyleLbl="bgShp" presStyleIdx="4" presStyleCnt="6"/>
      <dgm:spPr/>
    </dgm:pt>
    <dgm:pt modelId="{C802998B-DF2D-407B-87E5-B8AD883CD95C}" type="pres">
      <dgm:prSet presAssocID="{17A1F10C-B0D5-402A-9D00-8671B2CFC8C1}" presName="Child5" presStyleLbl="node1" presStyleIdx="4" presStyleCnt="6">
        <dgm:presLayoutVars>
          <dgm:chMax val="0"/>
          <dgm:chPref val="0"/>
          <dgm:bulletEnabled val="1"/>
        </dgm:presLayoutVars>
      </dgm:prSet>
      <dgm:spPr/>
    </dgm:pt>
    <dgm:pt modelId="{DD2DB0BF-9EEB-4554-B710-03565C4B3507}" type="pres">
      <dgm:prSet presAssocID="{8A85F0F0-A6C2-4C9A-8C15-E2B24A3F5E1D}" presName="Accent6" presStyleCnt="0"/>
      <dgm:spPr/>
    </dgm:pt>
    <dgm:pt modelId="{3DB648B5-A5EF-471E-8261-83BB58A4C3A7}" type="pres">
      <dgm:prSet presAssocID="{8A85F0F0-A6C2-4C9A-8C15-E2B24A3F5E1D}" presName="Accent" presStyleLbl="bgShp" presStyleIdx="5" presStyleCnt="6"/>
      <dgm:spPr/>
    </dgm:pt>
    <dgm:pt modelId="{5A350C81-7E0B-4EB6-8C56-200ABC50BF28}" type="pres">
      <dgm:prSet presAssocID="{8A85F0F0-A6C2-4C9A-8C15-E2B24A3F5E1D}" presName="Child6" presStyleLbl="node1" presStyleIdx="5" presStyleCnt="6">
        <dgm:presLayoutVars>
          <dgm:chMax val="0"/>
          <dgm:chPref val="0"/>
          <dgm:bulletEnabled val="1"/>
        </dgm:presLayoutVars>
      </dgm:prSet>
      <dgm:spPr/>
    </dgm:pt>
  </dgm:ptLst>
  <dgm:cxnLst>
    <dgm:cxn modelId="{F73A400A-EB15-49F1-8ABD-C3057F07AFFC}" srcId="{21FAF943-3F93-4755-A8E8-C6A6A4F9D913}" destId="{02511A5F-9086-43E3-8283-880560CBEC6D}" srcOrd="1" destOrd="0" parTransId="{12481E79-F5C3-49AC-82F6-FE794FD89212}" sibTransId="{91B68FDF-F12F-4CD5-BBA8-CABFCECFBBCA}"/>
    <dgm:cxn modelId="{8134960E-F647-44D5-857E-0B1B5A990AD5}" type="presOf" srcId="{067D716F-38E1-4718-B5F0-E3B016508DCE}" destId="{AB205D5E-85E3-451F-BD7A-D3D044DCA85F}" srcOrd="0" destOrd="0" presId="urn:microsoft.com/office/officeart/2011/layout/HexagonRadial"/>
    <dgm:cxn modelId="{29A7C30E-C9CD-444B-98CB-4F569E5D096D}" type="presOf" srcId="{9B57501F-0ABB-42C3-9CDA-CF3B87E53673}" destId="{8E7C82A5-9F89-4EBC-AFB4-93CEFA622027}" srcOrd="0" destOrd="0" presId="urn:microsoft.com/office/officeart/2011/layout/HexagonRadial"/>
    <dgm:cxn modelId="{FFB2521E-ED34-4643-BCCE-B832C0E31995}" srcId="{34F67F17-B42B-450D-B120-8384F4C20FB0}" destId="{21FAF943-3F93-4755-A8E8-C6A6A4F9D913}" srcOrd="0" destOrd="0" parTransId="{6EA58E27-F8BE-4F55-968B-BF0CBD7F2895}" sibTransId="{0BAA56CF-8058-40D3-8851-C2CBB74DBFD0}"/>
    <dgm:cxn modelId="{3838962C-3366-494F-9712-23C3E4F224E0}" srcId="{21FAF943-3F93-4755-A8E8-C6A6A4F9D913}" destId="{00C96160-4829-4FFB-9267-08B537D30687}" srcOrd="0" destOrd="0" parTransId="{83A84EBD-B423-4DDC-B72E-580A9BEC8ABC}" sibTransId="{F9CC5EDB-D56C-4F86-BE2E-50E1839BBB97}"/>
    <dgm:cxn modelId="{DF3B6947-7470-4E66-B0D7-6557BC329100}" type="presOf" srcId="{8A85F0F0-A6C2-4C9A-8C15-E2B24A3F5E1D}" destId="{5A350C81-7E0B-4EB6-8C56-200ABC50BF28}" srcOrd="0" destOrd="0" presId="urn:microsoft.com/office/officeart/2011/layout/HexagonRadial"/>
    <dgm:cxn modelId="{6013DC68-892B-46E5-8085-2F9A1F57F5DE}" srcId="{21FAF943-3F93-4755-A8E8-C6A6A4F9D913}" destId="{17A1F10C-B0D5-402A-9D00-8671B2CFC8C1}" srcOrd="4" destOrd="0" parTransId="{451EBDBF-763F-4DCC-B55B-F40FC6EF5C1C}" sibTransId="{B0AEC802-4521-48EA-9235-25B811C35576}"/>
    <dgm:cxn modelId="{63460698-8D46-4C97-9B26-51B9C0B18270}" srcId="{21FAF943-3F93-4755-A8E8-C6A6A4F9D913}" destId="{067D716F-38E1-4718-B5F0-E3B016508DCE}" srcOrd="3" destOrd="0" parTransId="{1490ABA9-8607-45E2-843F-1DCA1F836242}" sibTransId="{ABB4E42C-4BFB-4256-A787-B1AECF612538}"/>
    <dgm:cxn modelId="{53BCCFBA-BCFF-40FE-B0E1-73A52894C824}" srcId="{21FAF943-3F93-4755-A8E8-C6A6A4F9D913}" destId="{9B57501F-0ABB-42C3-9CDA-CF3B87E53673}" srcOrd="2" destOrd="0" parTransId="{DE05773F-2FD0-4426-A646-067DB9695F6F}" sibTransId="{CD49483D-B81F-47E7-9134-4F92152CE9A1}"/>
    <dgm:cxn modelId="{7296C7BF-63ED-4ACB-91FD-5DC22A5F31E2}" type="presOf" srcId="{17A1F10C-B0D5-402A-9D00-8671B2CFC8C1}" destId="{C802998B-DF2D-407B-87E5-B8AD883CD95C}" srcOrd="0" destOrd="0" presId="urn:microsoft.com/office/officeart/2011/layout/HexagonRadial"/>
    <dgm:cxn modelId="{8AD97DCE-3557-4676-B966-4E1731C3BA06}" type="presOf" srcId="{21FAF943-3F93-4755-A8E8-C6A6A4F9D913}" destId="{57992BB6-830A-41F1-894F-BC2BD1099FC5}" srcOrd="0" destOrd="0" presId="urn:microsoft.com/office/officeart/2011/layout/HexagonRadial"/>
    <dgm:cxn modelId="{3EFD72CF-53DE-4D2A-8BAD-F0D14F294A9C}" type="presOf" srcId="{00C96160-4829-4FFB-9267-08B537D30687}" destId="{0C4C3566-CD3D-4952-9E4D-76054B922F14}" srcOrd="0" destOrd="0" presId="urn:microsoft.com/office/officeart/2011/layout/HexagonRadial"/>
    <dgm:cxn modelId="{BC6ADBD9-7D1B-4E04-A88A-6A918F639331}" srcId="{21FAF943-3F93-4755-A8E8-C6A6A4F9D913}" destId="{8A85F0F0-A6C2-4C9A-8C15-E2B24A3F5E1D}" srcOrd="5" destOrd="0" parTransId="{6AC4B039-1B3C-481B-BC91-6592E99350A0}" sibTransId="{77AB397D-3802-4B88-A141-BDFF3A89A661}"/>
    <dgm:cxn modelId="{A62903E6-8F79-455F-8E3A-51D5921DF841}" type="presOf" srcId="{34F67F17-B42B-450D-B120-8384F4C20FB0}" destId="{B18ED337-3A75-4C39-ABDC-48CFB8EA4615}" srcOrd="0" destOrd="0" presId="urn:microsoft.com/office/officeart/2011/layout/HexagonRadial"/>
    <dgm:cxn modelId="{05C9CCF1-62FD-4D3C-8396-EEA2DD398730}" type="presOf" srcId="{02511A5F-9086-43E3-8283-880560CBEC6D}" destId="{AFE5EEEB-8DAD-4366-B3C4-D91CAD784DA1}" srcOrd="0" destOrd="0" presId="urn:microsoft.com/office/officeart/2011/layout/HexagonRadial"/>
    <dgm:cxn modelId="{46F3645C-9DA1-4C02-B250-26D42C2A6952}" type="presParOf" srcId="{B18ED337-3A75-4C39-ABDC-48CFB8EA4615}" destId="{57992BB6-830A-41F1-894F-BC2BD1099FC5}" srcOrd="0" destOrd="0" presId="urn:microsoft.com/office/officeart/2011/layout/HexagonRadial"/>
    <dgm:cxn modelId="{4BF3CED2-AD98-479C-A785-A6DADB5A687D}" type="presParOf" srcId="{B18ED337-3A75-4C39-ABDC-48CFB8EA4615}" destId="{74FC46FA-D8AF-4A92-BC53-96EB6D70E132}" srcOrd="1" destOrd="0" presId="urn:microsoft.com/office/officeart/2011/layout/HexagonRadial"/>
    <dgm:cxn modelId="{4197FDA6-E9DA-49E2-AC20-81AB8AD7DF72}" type="presParOf" srcId="{74FC46FA-D8AF-4A92-BC53-96EB6D70E132}" destId="{966D63E6-FCF0-459E-BFEB-A7A229DF2469}" srcOrd="0" destOrd="0" presId="urn:microsoft.com/office/officeart/2011/layout/HexagonRadial"/>
    <dgm:cxn modelId="{1A4F9F8B-23AC-4966-A8B8-6CCFE447B065}" type="presParOf" srcId="{B18ED337-3A75-4C39-ABDC-48CFB8EA4615}" destId="{0C4C3566-CD3D-4952-9E4D-76054B922F14}" srcOrd="2" destOrd="0" presId="urn:microsoft.com/office/officeart/2011/layout/HexagonRadial"/>
    <dgm:cxn modelId="{37556434-F560-4ADA-8BDE-19C61D2ADFFB}" type="presParOf" srcId="{B18ED337-3A75-4C39-ABDC-48CFB8EA4615}" destId="{DDA4862A-9205-4EB4-9111-6AC023743A27}" srcOrd="3" destOrd="0" presId="urn:microsoft.com/office/officeart/2011/layout/HexagonRadial"/>
    <dgm:cxn modelId="{10FEB1F7-7461-4E17-BB97-C7FB7C2C0196}" type="presParOf" srcId="{DDA4862A-9205-4EB4-9111-6AC023743A27}" destId="{D7A501DC-324C-4603-A4C5-51BD75F70225}" srcOrd="0" destOrd="0" presId="urn:microsoft.com/office/officeart/2011/layout/HexagonRadial"/>
    <dgm:cxn modelId="{48250CC9-DE16-4B76-84B1-76436FD464E3}" type="presParOf" srcId="{B18ED337-3A75-4C39-ABDC-48CFB8EA4615}" destId="{AFE5EEEB-8DAD-4366-B3C4-D91CAD784DA1}" srcOrd="4" destOrd="0" presId="urn:microsoft.com/office/officeart/2011/layout/HexagonRadial"/>
    <dgm:cxn modelId="{AB00C57B-5459-4EE6-B8F8-C6A088932E95}" type="presParOf" srcId="{B18ED337-3A75-4C39-ABDC-48CFB8EA4615}" destId="{BFF8BC46-5CDF-4AF7-A577-F74F4E9CB972}" srcOrd="5" destOrd="0" presId="urn:microsoft.com/office/officeart/2011/layout/HexagonRadial"/>
    <dgm:cxn modelId="{FD36DE40-8329-4944-9D70-23E12031B57F}" type="presParOf" srcId="{BFF8BC46-5CDF-4AF7-A577-F74F4E9CB972}" destId="{94478D31-5B35-4F34-8045-BBD626608DDC}" srcOrd="0" destOrd="0" presId="urn:microsoft.com/office/officeart/2011/layout/HexagonRadial"/>
    <dgm:cxn modelId="{7BB94B35-9904-4EB6-88C9-30674A9CC01A}" type="presParOf" srcId="{B18ED337-3A75-4C39-ABDC-48CFB8EA4615}" destId="{8E7C82A5-9F89-4EBC-AFB4-93CEFA622027}" srcOrd="6" destOrd="0" presId="urn:microsoft.com/office/officeart/2011/layout/HexagonRadial"/>
    <dgm:cxn modelId="{8F8D2032-00B6-4282-BFEB-F802731F603C}" type="presParOf" srcId="{B18ED337-3A75-4C39-ABDC-48CFB8EA4615}" destId="{AEDF30C2-4656-4C60-84D3-FCAC45D1EB21}" srcOrd="7" destOrd="0" presId="urn:microsoft.com/office/officeart/2011/layout/HexagonRadial"/>
    <dgm:cxn modelId="{431651F1-E0AA-45DF-AF79-7E1CC05167B6}" type="presParOf" srcId="{AEDF30C2-4656-4C60-84D3-FCAC45D1EB21}" destId="{0004699E-4C04-4058-A216-74CF9AA75A28}" srcOrd="0" destOrd="0" presId="urn:microsoft.com/office/officeart/2011/layout/HexagonRadial"/>
    <dgm:cxn modelId="{895EF258-DEA6-41BC-928C-F60210227056}" type="presParOf" srcId="{B18ED337-3A75-4C39-ABDC-48CFB8EA4615}" destId="{AB205D5E-85E3-451F-BD7A-D3D044DCA85F}" srcOrd="8" destOrd="0" presId="urn:microsoft.com/office/officeart/2011/layout/HexagonRadial"/>
    <dgm:cxn modelId="{E93AEE14-C231-4B69-9B29-34B68C0E1D21}" type="presParOf" srcId="{B18ED337-3A75-4C39-ABDC-48CFB8EA4615}" destId="{EB506583-068D-41EC-BDAF-2C7BF30BAB1C}" srcOrd="9" destOrd="0" presId="urn:microsoft.com/office/officeart/2011/layout/HexagonRadial"/>
    <dgm:cxn modelId="{58F1E380-0EC8-4A57-87ED-E81F46D99D11}" type="presParOf" srcId="{EB506583-068D-41EC-BDAF-2C7BF30BAB1C}" destId="{2B476CBE-6F68-408D-AB9B-5DAD52B3772E}" srcOrd="0" destOrd="0" presId="urn:microsoft.com/office/officeart/2011/layout/HexagonRadial"/>
    <dgm:cxn modelId="{B9083675-707C-46C2-9DBA-3F9DE46ACB06}" type="presParOf" srcId="{B18ED337-3A75-4C39-ABDC-48CFB8EA4615}" destId="{C802998B-DF2D-407B-87E5-B8AD883CD95C}" srcOrd="10" destOrd="0" presId="urn:microsoft.com/office/officeart/2011/layout/HexagonRadial"/>
    <dgm:cxn modelId="{92453B98-E76F-46E0-86BA-46E64B006484}" type="presParOf" srcId="{B18ED337-3A75-4C39-ABDC-48CFB8EA4615}" destId="{DD2DB0BF-9EEB-4554-B710-03565C4B3507}" srcOrd="11" destOrd="0" presId="urn:microsoft.com/office/officeart/2011/layout/HexagonRadial"/>
    <dgm:cxn modelId="{BB1D6FBA-78AB-4812-9747-4B23426C4661}" type="presParOf" srcId="{DD2DB0BF-9EEB-4554-B710-03565C4B3507}" destId="{3DB648B5-A5EF-471E-8261-83BB58A4C3A7}" srcOrd="0" destOrd="0" presId="urn:microsoft.com/office/officeart/2011/layout/HexagonRadial"/>
    <dgm:cxn modelId="{28D5495F-35DD-4663-A4A7-9A60A6A16457}" type="presParOf" srcId="{B18ED337-3A75-4C39-ABDC-48CFB8EA4615}" destId="{5A350C81-7E0B-4EB6-8C56-200ABC50BF2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92BB6-830A-41F1-894F-BC2BD1099FC5}">
      <dsp:nvSpPr>
        <dsp:cNvPr id="0" name=""/>
        <dsp:cNvSpPr/>
      </dsp:nvSpPr>
      <dsp:spPr>
        <a:xfrm>
          <a:off x="1650267" y="1286464"/>
          <a:ext cx="1635152" cy="1414472"/>
        </a:xfrm>
        <a:prstGeom prst="hexagon">
          <a:avLst>
            <a:gd name="adj" fmla="val 2857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solidFill>
                <a:schemeClr val="tx1"/>
              </a:solidFill>
            </a:rPr>
            <a:t>ĢIS – ģeogrāfiskās informācijas sistēmas</a:t>
          </a:r>
        </a:p>
      </dsp:txBody>
      <dsp:txXfrm>
        <a:off x="1921235" y="1520862"/>
        <a:ext cx="1093216" cy="945676"/>
      </dsp:txXfrm>
    </dsp:sp>
    <dsp:sp modelId="{D7A501DC-324C-4603-A4C5-51BD75F70225}">
      <dsp:nvSpPr>
        <dsp:cNvPr id="0" name=""/>
        <dsp:cNvSpPr/>
      </dsp:nvSpPr>
      <dsp:spPr>
        <a:xfrm>
          <a:off x="2674186" y="609734"/>
          <a:ext cx="616938" cy="531573"/>
        </a:xfrm>
        <a:prstGeom prst="hexagon">
          <a:avLst>
            <a:gd name="adj" fmla="val 28900"/>
            <a:gd name="vf" fmla="val 11547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C4C3566-CD3D-4952-9E4D-76054B922F14}">
      <dsp:nvSpPr>
        <dsp:cNvPr id="0" name=""/>
        <dsp:cNvSpPr/>
      </dsp:nvSpPr>
      <dsp:spPr>
        <a:xfrm>
          <a:off x="1800888" y="0"/>
          <a:ext cx="1339995" cy="1159253"/>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solidFill>
                <a:schemeClr val="tx1"/>
              </a:solidFill>
            </a:rPr>
            <a:t>Cilvēki</a:t>
          </a:r>
        </a:p>
      </dsp:txBody>
      <dsp:txXfrm>
        <a:off x="2022954" y="192113"/>
        <a:ext cx="895863" cy="775027"/>
      </dsp:txXfrm>
    </dsp:sp>
    <dsp:sp modelId="{94478D31-5B35-4F34-8045-BBD626608DDC}">
      <dsp:nvSpPr>
        <dsp:cNvPr id="0" name=""/>
        <dsp:cNvSpPr/>
      </dsp:nvSpPr>
      <dsp:spPr>
        <a:xfrm>
          <a:off x="3394201" y="1603494"/>
          <a:ext cx="616938" cy="531573"/>
        </a:xfrm>
        <a:prstGeom prst="hexagon">
          <a:avLst>
            <a:gd name="adj" fmla="val 28900"/>
            <a:gd name="vf" fmla="val 11547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E5EEEB-8DAD-4366-B3C4-D91CAD784DA1}">
      <dsp:nvSpPr>
        <dsp:cNvPr id="0" name=""/>
        <dsp:cNvSpPr/>
      </dsp:nvSpPr>
      <dsp:spPr>
        <a:xfrm>
          <a:off x="3029819" y="713018"/>
          <a:ext cx="1339995" cy="1159253"/>
        </a:xfrm>
        <a:prstGeom prst="hexagon">
          <a:avLst>
            <a:gd name="adj" fmla="val 28570"/>
            <a:gd name="vf" fmla="val 115470"/>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solidFill>
                <a:schemeClr val="tx1"/>
              </a:solidFill>
            </a:rPr>
            <a:t>Dati</a:t>
          </a:r>
        </a:p>
      </dsp:txBody>
      <dsp:txXfrm>
        <a:off x="3251885" y="905131"/>
        <a:ext cx="895863" cy="775027"/>
      </dsp:txXfrm>
    </dsp:sp>
    <dsp:sp modelId="{0004699E-4C04-4058-A216-74CF9AA75A28}">
      <dsp:nvSpPr>
        <dsp:cNvPr id="0" name=""/>
        <dsp:cNvSpPr/>
      </dsp:nvSpPr>
      <dsp:spPr>
        <a:xfrm>
          <a:off x="2894032" y="2725262"/>
          <a:ext cx="616938" cy="531573"/>
        </a:xfrm>
        <a:prstGeom prst="hexagon">
          <a:avLst>
            <a:gd name="adj" fmla="val 28900"/>
            <a:gd name="vf" fmla="val 11547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E7C82A5-9F89-4EBC-AFB4-93CEFA622027}">
      <dsp:nvSpPr>
        <dsp:cNvPr id="0" name=""/>
        <dsp:cNvSpPr/>
      </dsp:nvSpPr>
      <dsp:spPr>
        <a:xfrm>
          <a:off x="3029819" y="2114730"/>
          <a:ext cx="1339995" cy="1159253"/>
        </a:xfrm>
        <a:prstGeom prst="hexagon">
          <a:avLst>
            <a:gd name="adj" fmla="val 28570"/>
            <a:gd name="vf" fmla="val 115470"/>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solidFill>
                <a:schemeClr val="tx1"/>
              </a:solidFill>
            </a:rPr>
            <a:t>Datu analīze</a:t>
          </a:r>
        </a:p>
      </dsp:txBody>
      <dsp:txXfrm>
        <a:off x="3251885" y="2306843"/>
        <a:ext cx="895863" cy="775027"/>
      </dsp:txXfrm>
    </dsp:sp>
    <dsp:sp modelId="{2B476CBE-6F68-408D-AB9B-5DAD52B3772E}">
      <dsp:nvSpPr>
        <dsp:cNvPr id="0" name=""/>
        <dsp:cNvSpPr/>
      </dsp:nvSpPr>
      <dsp:spPr>
        <a:xfrm>
          <a:off x="1653310" y="2841706"/>
          <a:ext cx="616938" cy="531573"/>
        </a:xfrm>
        <a:prstGeom prst="hexagon">
          <a:avLst>
            <a:gd name="adj" fmla="val 28900"/>
            <a:gd name="vf" fmla="val 11547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B205D5E-85E3-451F-BD7A-D3D044DCA85F}">
      <dsp:nvSpPr>
        <dsp:cNvPr id="0" name=""/>
        <dsp:cNvSpPr/>
      </dsp:nvSpPr>
      <dsp:spPr>
        <a:xfrm>
          <a:off x="1800888" y="2828546"/>
          <a:ext cx="1339995" cy="1159253"/>
        </a:xfrm>
        <a:prstGeom prst="hexagon">
          <a:avLst>
            <a:gd name="adj" fmla="val 28570"/>
            <a:gd name="vf" fmla="val 115470"/>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solidFill>
                <a:schemeClr val="tx1"/>
              </a:solidFill>
            </a:rPr>
            <a:t>Aparatūra</a:t>
          </a:r>
        </a:p>
      </dsp:txBody>
      <dsp:txXfrm>
        <a:off x="2022954" y="3020659"/>
        <a:ext cx="895863" cy="775027"/>
      </dsp:txXfrm>
    </dsp:sp>
    <dsp:sp modelId="{3DB648B5-A5EF-471E-8261-83BB58A4C3A7}">
      <dsp:nvSpPr>
        <dsp:cNvPr id="0" name=""/>
        <dsp:cNvSpPr/>
      </dsp:nvSpPr>
      <dsp:spPr>
        <a:xfrm>
          <a:off x="921504" y="1848345"/>
          <a:ext cx="616938" cy="531573"/>
        </a:xfrm>
        <a:prstGeom prst="hexagon">
          <a:avLst>
            <a:gd name="adj" fmla="val 28900"/>
            <a:gd name="vf" fmla="val 11547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802998B-DF2D-407B-87E5-B8AD883CD95C}">
      <dsp:nvSpPr>
        <dsp:cNvPr id="0" name=""/>
        <dsp:cNvSpPr/>
      </dsp:nvSpPr>
      <dsp:spPr>
        <a:xfrm>
          <a:off x="566251" y="2115527"/>
          <a:ext cx="1339995" cy="1159253"/>
        </a:xfrm>
        <a:prstGeom prst="hexagon">
          <a:avLst>
            <a:gd name="adj" fmla="val 28570"/>
            <a:gd name="vf" fmla="val 115470"/>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solidFill>
                <a:schemeClr val="tx1"/>
              </a:solidFill>
            </a:rPr>
            <a:t>Programma</a:t>
          </a:r>
        </a:p>
      </dsp:txBody>
      <dsp:txXfrm>
        <a:off x="788317" y="2307640"/>
        <a:ext cx="895863" cy="775027"/>
      </dsp:txXfrm>
    </dsp:sp>
    <dsp:sp modelId="{5A350C81-7E0B-4EB6-8C56-200ABC50BF28}">
      <dsp:nvSpPr>
        <dsp:cNvPr id="0" name=""/>
        <dsp:cNvSpPr/>
      </dsp:nvSpPr>
      <dsp:spPr>
        <a:xfrm>
          <a:off x="566251" y="711423"/>
          <a:ext cx="1339995" cy="1159253"/>
        </a:xfrm>
        <a:prstGeom prst="hexagon">
          <a:avLst>
            <a:gd name="adj" fmla="val 28570"/>
            <a:gd name="vf" fmla="val 11547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solidFill>
                <a:schemeClr val="tx1"/>
              </a:solidFill>
            </a:rPr>
            <a:t>Datu vizualizēšana</a:t>
          </a:r>
        </a:p>
      </dsp:txBody>
      <dsp:txXfrm>
        <a:off x="788317" y="903536"/>
        <a:ext cx="895863" cy="77502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09:38:25.194"/>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1,'46'0,"5"-1,0 2,85 14,-79-3,1-3,109 3,-73-12,-74-1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09:38:26.06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1,'458'35,"-218"-15,-97-10,-109-7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09:38:26.854"/>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1,'4'0,"10"0,10 0,8 0,20 0,9 0,5 4,1 1,-1 0,2-1,-3-1,-1-1,-3-1,-4-1,-4 0,-2 0,-7 0,-10-1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09:38:27.490"/>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1,'50'2,"-1"3,51 11,58 6,-24-11,78 4,-187-15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09:38:27.998"/>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0,'4'0,"14"4,11 6,21 0,18-1,17-2,6-2,0-2,-3-2,-18-1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C3DA-7358-7BD7-CB93-36062045A5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498C43F-56DE-63A5-E86A-9D777731D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72199A73-2AC2-9146-F3F1-A203A243CAC6}"/>
              </a:ext>
            </a:extLst>
          </p:cNvPr>
          <p:cNvSpPr>
            <a:spLocks noGrp="1"/>
          </p:cNvSpPr>
          <p:nvPr>
            <p:ph type="dt" sz="half" idx="10"/>
          </p:nvPr>
        </p:nvSpPr>
        <p:spPr/>
        <p:txBody>
          <a:bodyPr/>
          <a:lstStyle/>
          <a:p>
            <a:fld id="{944DBC85-DEB6-40FC-A99C-C75B02F0BB41}" type="datetimeFigureOut">
              <a:rPr lang="lv-LV" smtClean="0"/>
              <a:t>26.01.2023</a:t>
            </a:fld>
            <a:endParaRPr lang="lv-LV"/>
          </a:p>
        </p:txBody>
      </p:sp>
      <p:sp>
        <p:nvSpPr>
          <p:cNvPr id="5" name="Footer Placeholder 4">
            <a:extLst>
              <a:ext uri="{FF2B5EF4-FFF2-40B4-BE49-F238E27FC236}">
                <a16:creationId xmlns:a16="http://schemas.microsoft.com/office/drawing/2014/main" id="{FEC8B40C-6882-F333-BFC5-ED0B317F89F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679C52C-1410-F725-3975-38FD948A8B77}"/>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142688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CCDB-AE3F-0FD5-ADAD-B87476257CB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79DE9E6-825D-77AE-F297-E2CADFAE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A99AE20-0526-2A1D-87C3-F0FAEE3F6E27}"/>
              </a:ext>
            </a:extLst>
          </p:cNvPr>
          <p:cNvSpPr>
            <a:spLocks noGrp="1"/>
          </p:cNvSpPr>
          <p:nvPr>
            <p:ph type="dt" sz="half" idx="10"/>
          </p:nvPr>
        </p:nvSpPr>
        <p:spPr/>
        <p:txBody>
          <a:bodyPr/>
          <a:lstStyle/>
          <a:p>
            <a:fld id="{944DBC85-DEB6-40FC-A99C-C75B02F0BB41}" type="datetimeFigureOut">
              <a:rPr lang="lv-LV" smtClean="0"/>
              <a:t>26.01.2023</a:t>
            </a:fld>
            <a:endParaRPr lang="lv-LV"/>
          </a:p>
        </p:txBody>
      </p:sp>
      <p:sp>
        <p:nvSpPr>
          <p:cNvPr id="5" name="Footer Placeholder 4">
            <a:extLst>
              <a:ext uri="{FF2B5EF4-FFF2-40B4-BE49-F238E27FC236}">
                <a16:creationId xmlns:a16="http://schemas.microsoft.com/office/drawing/2014/main" id="{A36BA1DA-7884-3B6A-E61D-71BD1FDFAF5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CDD7CED-7926-4F0F-4718-BF13D8BE2E28}"/>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57246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9A5EE-DD3B-A816-A5E9-DF831E447C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A66EA21-BB12-68F0-8696-42F29E2EF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89A5E38-D1C2-369D-695E-5CA775CAF86C}"/>
              </a:ext>
            </a:extLst>
          </p:cNvPr>
          <p:cNvSpPr>
            <a:spLocks noGrp="1"/>
          </p:cNvSpPr>
          <p:nvPr>
            <p:ph type="dt" sz="half" idx="10"/>
          </p:nvPr>
        </p:nvSpPr>
        <p:spPr/>
        <p:txBody>
          <a:bodyPr/>
          <a:lstStyle/>
          <a:p>
            <a:fld id="{944DBC85-DEB6-40FC-A99C-C75B02F0BB41}" type="datetimeFigureOut">
              <a:rPr lang="lv-LV" smtClean="0"/>
              <a:t>26.01.2023</a:t>
            </a:fld>
            <a:endParaRPr lang="lv-LV"/>
          </a:p>
        </p:txBody>
      </p:sp>
      <p:sp>
        <p:nvSpPr>
          <p:cNvPr id="5" name="Footer Placeholder 4">
            <a:extLst>
              <a:ext uri="{FF2B5EF4-FFF2-40B4-BE49-F238E27FC236}">
                <a16:creationId xmlns:a16="http://schemas.microsoft.com/office/drawing/2014/main" id="{FE7C273B-4F87-872F-B450-DA9C19A3602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05CB5FB-DB51-78C9-F479-0396E69B730C}"/>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412193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7F5C-5509-59B4-1236-05F9FCA0BE9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1D3C21A-4191-082E-2C0F-C70C6586B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CB87AD-CFC8-B0F3-AE93-3827AB513166}"/>
              </a:ext>
            </a:extLst>
          </p:cNvPr>
          <p:cNvSpPr>
            <a:spLocks noGrp="1"/>
          </p:cNvSpPr>
          <p:nvPr>
            <p:ph type="dt" sz="half" idx="10"/>
          </p:nvPr>
        </p:nvSpPr>
        <p:spPr/>
        <p:txBody>
          <a:bodyPr/>
          <a:lstStyle/>
          <a:p>
            <a:fld id="{944DBC85-DEB6-40FC-A99C-C75B02F0BB41}" type="datetimeFigureOut">
              <a:rPr lang="lv-LV" smtClean="0"/>
              <a:t>26.01.2023</a:t>
            </a:fld>
            <a:endParaRPr lang="lv-LV"/>
          </a:p>
        </p:txBody>
      </p:sp>
      <p:sp>
        <p:nvSpPr>
          <p:cNvPr id="5" name="Footer Placeholder 4">
            <a:extLst>
              <a:ext uri="{FF2B5EF4-FFF2-40B4-BE49-F238E27FC236}">
                <a16:creationId xmlns:a16="http://schemas.microsoft.com/office/drawing/2014/main" id="{764CC5C6-98F9-CE1B-612C-F10DEF9BCFB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658E326-4809-3EAD-A063-BF89056724A2}"/>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56143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435B-B7FC-4AFA-A63F-AF9B61513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63CA0FBE-24E3-398B-403E-530030DE5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8C275-F57E-7720-977A-A7D08CAFBC19}"/>
              </a:ext>
            </a:extLst>
          </p:cNvPr>
          <p:cNvSpPr>
            <a:spLocks noGrp="1"/>
          </p:cNvSpPr>
          <p:nvPr>
            <p:ph type="dt" sz="half" idx="10"/>
          </p:nvPr>
        </p:nvSpPr>
        <p:spPr/>
        <p:txBody>
          <a:bodyPr/>
          <a:lstStyle/>
          <a:p>
            <a:fld id="{944DBC85-DEB6-40FC-A99C-C75B02F0BB41}" type="datetimeFigureOut">
              <a:rPr lang="lv-LV" smtClean="0"/>
              <a:t>26.01.2023</a:t>
            </a:fld>
            <a:endParaRPr lang="lv-LV"/>
          </a:p>
        </p:txBody>
      </p:sp>
      <p:sp>
        <p:nvSpPr>
          <p:cNvPr id="5" name="Footer Placeholder 4">
            <a:extLst>
              <a:ext uri="{FF2B5EF4-FFF2-40B4-BE49-F238E27FC236}">
                <a16:creationId xmlns:a16="http://schemas.microsoft.com/office/drawing/2014/main" id="{E42FC501-7265-F6C2-949F-B2EC44F9700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BF9EFA2-B7E9-C92E-AB19-DF00E36B947D}"/>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50221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8BFD-C3CC-0600-0720-C0E1DD81B82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AF8B530-63AF-7F33-98F3-41E29E3327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DEB1BB78-740E-6AE0-D55D-B70C030F1C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2BA4D5E5-415F-BC74-E39C-F40EB80F38F3}"/>
              </a:ext>
            </a:extLst>
          </p:cNvPr>
          <p:cNvSpPr>
            <a:spLocks noGrp="1"/>
          </p:cNvSpPr>
          <p:nvPr>
            <p:ph type="dt" sz="half" idx="10"/>
          </p:nvPr>
        </p:nvSpPr>
        <p:spPr/>
        <p:txBody>
          <a:bodyPr/>
          <a:lstStyle/>
          <a:p>
            <a:fld id="{944DBC85-DEB6-40FC-A99C-C75B02F0BB41}" type="datetimeFigureOut">
              <a:rPr lang="lv-LV" smtClean="0"/>
              <a:t>26.01.2023</a:t>
            </a:fld>
            <a:endParaRPr lang="lv-LV"/>
          </a:p>
        </p:txBody>
      </p:sp>
      <p:sp>
        <p:nvSpPr>
          <p:cNvPr id="6" name="Footer Placeholder 5">
            <a:extLst>
              <a:ext uri="{FF2B5EF4-FFF2-40B4-BE49-F238E27FC236}">
                <a16:creationId xmlns:a16="http://schemas.microsoft.com/office/drawing/2014/main" id="{2572B200-75E2-F985-CF80-944D8944DD0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CF1A75A-5577-126F-E162-8D45AF142F0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18337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C5B9-F789-CD0D-1AD3-19E5055F6A8B}"/>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5B99D77-4403-0825-BF79-6DD1F9F84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98481-798E-D0D5-BA8D-6C77FE1770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CD611589-123E-FAA1-50D1-53C83F47E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2E55FF-B382-6BE3-9034-116311B5C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AEB8D25-A6F1-4C66-DC21-34CBE2A11ADB}"/>
              </a:ext>
            </a:extLst>
          </p:cNvPr>
          <p:cNvSpPr>
            <a:spLocks noGrp="1"/>
          </p:cNvSpPr>
          <p:nvPr>
            <p:ph type="dt" sz="half" idx="10"/>
          </p:nvPr>
        </p:nvSpPr>
        <p:spPr/>
        <p:txBody>
          <a:bodyPr/>
          <a:lstStyle/>
          <a:p>
            <a:fld id="{944DBC85-DEB6-40FC-A99C-C75B02F0BB41}" type="datetimeFigureOut">
              <a:rPr lang="lv-LV" smtClean="0"/>
              <a:t>26.01.2023</a:t>
            </a:fld>
            <a:endParaRPr lang="lv-LV"/>
          </a:p>
        </p:txBody>
      </p:sp>
      <p:sp>
        <p:nvSpPr>
          <p:cNvPr id="8" name="Footer Placeholder 7">
            <a:extLst>
              <a:ext uri="{FF2B5EF4-FFF2-40B4-BE49-F238E27FC236}">
                <a16:creationId xmlns:a16="http://schemas.microsoft.com/office/drawing/2014/main" id="{5C57BA40-BF44-A3B3-88B3-0BA6129583C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003E9337-74C5-BAEC-ECEF-814B18EDCA42}"/>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389348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AB6D-F017-5437-80F2-125FA8511552}"/>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09704B8F-5456-FEB7-0F85-D2EC9C8AC6CB}"/>
              </a:ext>
            </a:extLst>
          </p:cNvPr>
          <p:cNvSpPr>
            <a:spLocks noGrp="1"/>
          </p:cNvSpPr>
          <p:nvPr>
            <p:ph type="dt" sz="half" idx="10"/>
          </p:nvPr>
        </p:nvSpPr>
        <p:spPr/>
        <p:txBody>
          <a:bodyPr/>
          <a:lstStyle/>
          <a:p>
            <a:fld id="{944DBC85-DEB6-40FC-A99C-C75B02F0BB41}" type="datetimeFigureOut">
              <a:rPr lang="lv-LV" smtClean="0"/>
              <a:t>26.01.2023</a:t>
            </a:fld>
            <a:endParaRPr lang="lv-LV"/>
          </a:p>
        </p:txBody>
      </p:sp>
      <p:sp>
        <p:nvSpPr>
          <p:cNvPr id="4" name="Footer Placeholder 3">
            <a:extLst>
              <a:ext uri="{FF2B5EF4-FFF2-40B4-BE49-F238E27FC236}">
                <a16:creationId xmlns:a16="http://schemas.microsoft.com/office/drawing/2014/main" id="{287A4887-7DD1-F092-3A44-E9E6DDD110E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6BA58778-B334-CFBB-9064-06C82FA9FC2D}"/>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62804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DB9B4-6AA9-4E36-D93F-89BCD2080DF4}"/>
              </a:ext>
            </a:extLst>
          </p:cNvPr>
          <p:cNvSpPr>
            <a:spLocks noGrp="1"/>
          </p:cNvSpPr>
          <p:nvPr>
            <p:ph type="dt" sz="half" idx="10"/>
          </p:nvPr>
        </p:nvSpPr>
        <p:spPr/>
        <p:txBody>
          <a:bodyPr/>
          <a:lstStyle/>
          <a:p>
            <a:fld id="{944DBC85-DEB6-40FC-A99C-C75B02F0BB41}" type="datetimeFigureOut">
              <a:rPr lang="lv-LV" smtClean="0"/>
              <a:t>26.01.2023</a:t>
            </a:fld>
            <a:endParaRPr lang="lv-LV"/>
          </a:p>
        </p:txBody>
      </p:sp>
      <p:sp>
        <p:nvSpPr>
          <p:cNvPr id="3" name="Footer Placeholder 2">
            <a:extLst>
              <a:ext uri="{FF2B5EF4-FFF2-40B4-BE49-F238E27FC236}">
                <a16:creationId xmlns:a16="http://schemas.microsoft.com/office/drawing/2014/main" id="{21F955E8-5BC9-4C0C-409D-5997CB56647A}"/>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7F97C373-5843-F866-CC1B-B6D513193DB7}"/>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51893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DD56-EFA0-30A4-050C-30CA4ED88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39B23F70-61D9-BFFD-37B6-0BCD20989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4FD1C7F5-59DD-435F-6A31-C879CABCA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BFE2A-DA8F-C485-F5C5-12A7660D1616}"/>
              </a:ext>
            </a:extLst>
          </p:cNvPr>
          <p:cNvSpPr>
            <a:spLocks noGrp="1"/>
          </p:cNvSpPr>
          <p:nvPr>
            <p:ph type="dt" sz="half" idx="10"/>
          </p:nvPr>
        </p:nvSpPr>
        <p:spPr/>
        <p:txBody>
          <a:bodyPr/>
          <a:lstStyle/>
          <a:p>
            <a:fld id="{944DBC85-DEB6-40FC-A99C-C75B02F0BB41}" type="datetimeFigureOut">
              <a:rPr lang="lv-LV" smtClean="0"/>
              <a:t>26.01.2023</a:t>
            </a:fld>
            <a:endParaRPr lang="lv-LV"/>
          </a:p>
        </p:txBody>
      </p:sp>
      <p:sp>
        <p:nvSpPr>
          <p:cNvPr id="6" name="Footer Placeholder 5">
            <a:extLst>
              <a:ext uri="{FF2B5EF4-FFF2-40B4-BE49-F238E27FC236}">
                <a16:creationId xmlns:a16="http://schemas.microsoft.com/office/drawing/2014/main" id="{56A72E1A-3228-AE01-0B66-488209E7738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1735268-84AA-53F0-B972-A96889DA88D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62679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D221-295B-84F8-0900-5DB395657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EB789E2C-D7B6-6C25-3117-4EFA29DDCF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40BD284F-E071-7867-9F7B-607BC308D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95A654-4B98-3D13-B8A5-2C0DEC789FA1}"/>
              </a:ext>
            </a:extLst>
          </p:cNvPr>
          <p:cNvSpPr>
            <a:spLocks noGrp="1"/>
          </p:cNvSpPr>
          <p:nvPr>
            <p:ph type="dt" sz="half" idx="10"/>
          </p:nvPr>
        </p:nvSpPr>
        <p:spPr/>
        <p:txBody>
          <a:bodyPr/>
          <a:lstStyle/>
          <a:p>
            <a:fld id="{944DBC85-DEB6-40FC-A99C-C75B02F0BB41}" type="datetimeFigureOut">
              <a:rPr lang="lv-LV" smtClean="0"/>
              <a:t>26.01.2023</a:t>
            </a:fld>
            <a:endParaRPr lang="lv-LV"/>
          </a:p>
        </p:txBody>
      </p:sp>
      <p:sp>
        <p:nvSpPr>
          <p:cNvPr id="6" name="Footer Placeholder 5">
            <a:extLst>
              <a:ext uri="{FF2B5EF4-FFF2-40B4-BE49-F238E27FC236}">
                <a16:creationId xmlns:a16="http://schemas.microsoft.com/office/drawing/2014/main" id="{7DBB47D4-3131-80C5-4E61-057590D3011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6D91208-82FC-2568-348E-8E3F4117AAE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375982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13A47F-BC2E-0933-12CA-FF6DA98A6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198EC8B-8A09-BDBA-8085-9B2BAD669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E8FAE8F-57CA-6309-ACF1-376A01F21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DBC85-DEB6-40FC-A99C-C75B02F0BB41}" type="datetimeFigureOut">
              <a:rPr lang="lv-LV" smtClean="0"/>
              <a:t>26.01.2023</a:t>
            </a:fld>
            <a:endParaRPr lang="lv-LV"/>
          </a:p>
        </p:txBody>
      </p:sp>
      <p:sp>
        <p:nvSpPr>
          <p:cNvPr id="5" name="Footer Placeholder 4">
            <a:extLst>
              <a:ext uri="{FF2B5EF4-FFF2-40B4-BE49-F238E27FC236}">
                <a16:creationId xmlns:a16="http://schemas.microsoft.com/office/drawing/2014/main" id="{699F0B3B-DE30-7D77-CA96-19F6D4F4B5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5CAD57BA-0430-FE9F-58F2-B01761C07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EC890-54E7-47AF-9EFF-ADC3FEAB4F62}" type="slidenum">
              <a:rPr lang="lv-LV" smtClean="0"/>
              <a:t>‹#›</a:t>
            </a:fld>
            <a:endParaRPr lang="lv-LV"/>
          </a:p>
        </p:txBody>
      </p:sp>
    </p:spTree>
    <p:extLst>
      <p:ext uri="{BB962C8B-B14F-4D97-AF65-F5344CB8AC3E}">
        <p14:creationId xmlns:p14="http://schemas.microsoft.com/office/powerpoint/2010/main" val="85874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7F2F-F93C-3A1D-D204-B49474978920}"/>
              </a:ext>
            </a:extLst>
          </p:cNvPr>
          <p:cNvSpPr>
            <a:spLocks noGrp="1"/>
          </p:cNvSpPr>
          <p:nvPr>
            <p:ph type="ctrTitle"/>
          </p:nvPr>
        </p:nvSpPr>
        <p:spPr>
          <a:xfrm>
            <a:off x="1524000" y="1786390"/>
            <a:ext cx="9144000" cy="2829150"/>
          </a:xfrm>
        </p:spPr>
        <p:txBody>
          <a:bodyPr>
            <a:normAutofit fontScale="90000"/>
          </a:bodyPr>
          <a:lstStyle/>
          <a:p>
            <a:r>
              <a:rPr lang="lv-LV" sz="5300" b="1" dirty="0">
                <a:solidFill>
                  <a:schemeClr val="accent6">
                    <a:lumMod val="50000"/>
                  </a:schemeClr>
                </a:solidFill>
                <a:latin typeface="Arial" panose="020B0604020202020204" pitchFamily="34" charset="0"/>
                <a:cs typeface="Arial" panose="020B0604020202020204" pitchFamily="34" charset="0"/>
              </a:rPr>
              <a:t>TERITORIJAS PLĀNOŠANAS NODAĻAS</a:t>
            </a:r>
            <a:br>
              <a:rPr lang="lv-LV" sz="5300" dirty="0">
                <a:latin typeface="Arial" panose="020B0604020202020204" pitchFamily="34" charset="0"/>
                <a:cs typeface="Arial" panose="020B0604020202020204" pitchFamily="34" charset="0"/>
              </a:rPr>
            </a:br>
            <a:br>
              <a:rPr lang="lv-LV" b="1" dirty="0">
                <a:solidFill>
                  <a:schemeClr val="accent6">
                    <a:lumMod val="50000"/>
                  </a:schemeClr>
                </a:solidFill>
              </a:rPr>
            </a:br>
            <a:r>
              <a:rPr lang="lv-LV" sz="4000" b="1" dirty="0">
                <a:solidFill>
                  <a:schemeClr val="accent6">
                    <a:lumMod val="50000"/>
                  </a:schemeClr>
                </a:solidFill>
                <a:latin typeface="Arial" panose="020B0604020202020204" pitchFamily="34" charset="0"/>
                <a:cs typeface="Arial" panose="020B0604020202020204" pitchFamily="34" charset="0"/>
              </a:rPr>
              <a:t>PAVEIKTAIS UN PLĀNOTAIS</a:t>
            </a:r>
            <a:br>
              <a:rPr lang="lv-LV" sz="4000" b="1" dirty="0">
                <a:solidFill>
                  <a:schemeClr val="accent6">
                    <a:lumMod val="50000"/>
                  </a:schemeClr>
                </a:solidFill>
                <a:latin typeface="Arial" panose="020B0604020202020204" pitchFamily="34" charset="0"/>
                <a:cs typeface="Arial" panose="020B0604020202020204" pitchFamily="34" charset="0"/>
              </a:rPr>
            </a:br>
            <a:br>
              <a:rPr lang="lv-LV" sz="4000" b="1" dirty="0">
                <a:solidFill>
                  <a:schemeClr val="accent6">
                    <a:lumMod val="50000"/>
                  </a:schemeClr>
                </a:solidFill>
                <a:latin typeface="Arial" panose="020B0604020202020204" pitchFamily="34" charset="0"/>
                <a:cs typeface="Arial" panose="020B0604020202020204" pitchFamily="34" charset="0"/>
              </a:rPr>
            </a:br>
            <a:r>
              <a:rPr lang="lv-LV" sz="4000" b="1" dirty="0">
                <a:solidFill>
                  <a:schemeClr val="accent6">
                    <a:lumMod val="50000"/>
                  </a:schemeClr>
                </a:solidFill>
                <a:latin typeface="Arial" panose="020B0604020202020204" pitchFamily="34" charset="0"/>
                <a:cs typeface="Arial" panose="020B0604020202020204" pitchFamily="34" charset="0"/>
              </a:rPr>
              <a:t>ĢEOTELPISKO DATU IZMANTOŠANAS IESPĒJAS</a:t>
            </a:r>
          </a:p>
        </p:txBody>
      </p:sp>
      <p:pic>
        <p:nvPicPr>
          <p:cNvPr id="5" name="Picture 4">
            <a:extLst>
              <a:ext uri="{FF2B5EF4-FFF2-40B4-BE49-F238E27FC236}">
                <a16:creationId xmlns:a16="http://schemas.microsoft.com/office/drawing/2014/main" id="{8A4DFB01-2A7F-374F-7173-BC307C0C7D3B}"/>
              </a:ext>
            </a:extLst>
          </p:cNvPr>
          <p:cNvPicPr>
            <a:picLocks noChangeAspect="1"/>
          </p:cNvPicPr>
          <p:nvPr/>
        </p:nvPicPr>
        <p:blipFill rotWithShape="1">
          <a:blip r:embed="rId2">
            <a:alphaModFix amt="50000"/>
          </a:blip>
          <a:srcRect b="7172"/>
          <a:stretch/>
        </p:blipFill>
        <p:spPr>
          <a:xfrm>
            <a:off x="0" y="0"/>
            <a:ext cx="12192000" cy="6858000"/>
          </a:xfrm>
          <a:prstGeom prst="rect">
            <a:avLst/>
          </a:prstGeom>
        </p:spPr>
      </p:pic>
      <p:sp>
        <p:nvSpPr>
          <p:cNvPr id="3" name="Subtitle 2">
            <a:extLst>
              <a:ext uri="{FF2B5EF4-FFF2-40B4-BE49-F238E27FC236}">
                <a16:creationId xmlns:a16="http://schemas.microsoft.com/office/drawing/2014/main" id="{2DC4EBD9-C5AA-21EB-BE8B-B74B6DAFD8D5}"/>
              </a:ext>
            </a:extLst>
          </p:cNvPr>
          <p:cNvSpPr>
            <a:spLocks noGrp="1"/>
          </p:cNvSpPr>
          <p:nvPr>
            <p:ph type="subTitle" idx="1"/>
          </p:nvPr>
        </p:nvSpPr>
        <p:spPr>
          <a:xfrm>
            <a:off x="1676400" y="5071610"/>
            <a:ext cx="9144000" cy="654276"/>
          </a:xfrm>
        </p:spPr>
        <p:txBody>
          <a:bodyPr>
            <a:normAutofit/>
          </a:bodyPr>
          <a:lstStyle/>
          <a:p>
            <a:r>
              <a:rPr lang="lv-LV" sz="2800" b="1" dirty="0">
                <a:solidFill>
                  <a:schemeClr val="accent6">
                    <a:lumMod val="50000"/>
                  </a:schemeClr>
                </a:solidFill>
                <a:latin typeface="Arial" panose="020B0604020202020204" pitchFamily="34" charset="0"/>
                <a:cs typeface="Arial" panose="020B0604020202020204" pitchFamily="34" charset="0"/>
              </a:rPr>
              <a:t>INFORMATĪVAIS ZIŅOJUMS</a:t>
            </a:r>
          </a:p>
        </p:txBody>
      </p:sp>
      <p:sp>
        <p:nvSpPr>
          <p:cNvPr id="6" name="Subtitle 2">
            <a:extLst>
              <a:ext uri="{FF2B5EF4-FFF2-40B4-BE49-F238E27FC236}">
                <a16:creationId xmlns:a16="http://schemas.microsoft.com/office/drawing/2014/main" id="{432FC204-4F44-670C-0E47-FE4FADE0BC01}"/>
              </a:ext>
            </a:extLst>
          </p:cNvPr>
          <p:cNvSpPr txBox="1">
            <a:spLocks/>
          </p:cNvSpPr>
          <p:nvPr/>
        </p:nvSpPr>
        <p:spPr>
          <a:xfrm>
            <a:off x="8599713" y="5900058"/>
            <a:ext cx="3592287" cy="6154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1800" b="1" dirty="0">
                <a:solidFill>
                  <a:schemeClr val="accent6">
                    <a:lumMod val="50000"/>
                  </a:schemeClr>
                </a:solidFill>
                <a:latin typeface="Arial" panose="020B0604020202020204" pitchFamily="34" charset="0"/>
                <a:cs typeface="Arial" panose="020B0604020202020204" pitchFamily="34" charset="0"/>
              </a:rPr>
              <a:t>ATTĪSTĪBAS KOMITEJA</a:t>
            </a:r>
          </a:p>
          <a:p>
            <a:r>
              <a:rPr lang="lv-LV" sz="1800" b="1" dirty="0">
                <a:solidFill>
                  <a:schemeClr val="accent6">
                    <a:lumMod val="50000"/>
                  </a:schemeClr>
                </a:solidFill>
                <a:latin typeface="Arial" panose="020B0604020202020204" pitchFamily="34" charset="0"/>
                <a:cs typeface="Arial" panose="020B0604020202020204" pitchFamily="34" charset="0"/>
              </a:rPr>
              <a:t>11.01.2023.</a:t>
            </a:r>
          </a:p>
        </p:txBody>
      </p:sp>
    </p:spTree>
    <p:extLst>
      <p:ext uri="{BB962C8B-B14F-4D97-AF65-F5344CB8AC3E}">
        <p14:creationId xmlns:p14="http://schemas.microsoft.com/office/powerpoint/2010/main" val="422150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iagram group">
            <a:extLst>
              <a:ext uri="{FF2B5EF4-FFF2-40B4-BE49-F238E27FC236}">
                <a16:creationId xmlns:a16="http://schemas.microsoft.com/office/drawing/2014/main" id="{5049970D-2C64-DA04-E2DC-622F49EA463A}"/>
              </a:ext>
            </a:extLst>
          </p:cNvPr>
          <p:cNvGrpSpPr/>
          <p:nvPr/>
        </p:nvGrpSpPr>
        <p:grpSpPr>
          <a:xfrm>
            <a:off x="9318131" y="2678263"/>
            <a:ext cx="616938" cy="531573"/>
            <a:chOff x="921504" y="1848345"/>
            <a:chExt cx="616938" cy="531573"/>
          </a:xfrm>
          <a:scene3d>
            <a:camera prst="perspectiveLeft" zoom="91000"/>
            <a:lightRig rig="threePt" dir="t">
              <a:rot lat="0" lon="0" rev="20640000"/>
            </a:lightRig>
          </a:scene3d>
        </p:grpSpPr>
        <p:sp>
          <p:nvSpPr>
            <p:cNvPr id="8" name="Hexagon 7">
              <a:extLst>
                <a:ext uri="{FF2B5EF4-FFF2-40B4-BE49-F238E27FC236}">
                  <a16:creationId xmlns:a16="http://schemas.microsoft.com/office/drawing/2014/main" id="{D4EB63F1-2B22-6356-9B76-5600FC83109E}"/>
                </a:ext>
              </a:extLst>
            </p:cNvPr>
            <p:cNvSpPr/>
            <p:nvPr/>
          </p:nvSpPr>
          <p:spPr>
            <a:xfrm>
              <a:off x="921504" y="1848345"/>
              <a:ext cx="616938" cy="531573"/>
            </a:xfrm>
            <a:prstGeom prst="hexagon">
              <a:avLst>
                <a:gd name="adj" fmla="val 28900"/>
                <a:gd name="vf" fmla="val 115470"/>
              </a:avLst>
            </a:prstGeom>
            <a:sp3d z="-161800" extrusionH="600" contourW="3000">
              <a:bevelT w="48600" h="18600" prst="relaxedInset"/>
              <a:bevelB w="48600" h="8600" prst="relaxedInset"/>
            </a:sp3d>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76300" y="487476"/>
            <a:ext cx="10515600" cy="1325563"/>
          </a:xfrm>
        </p:spPr>
        <p:txBody>
          <a:bodyPr/>
          <a:lstStyle/>
          <a:p>
            <a:r>
              <a:rPr lang="lv-LV" sz="4400" b="1" dirty="0">
                <a:solidFill>
                  <a:schemeClr val="accent6">
                    <a:lumMod val="50000"/>
                  </a:schemeClr>
                </a:solidFill>
              </a:rPr>
              <a:t>Paveiktie darbi ĢIS jomā:</a:t>
            </a:r>
            <a:br>
              <a:rPr lang="lv-LV" sz="4400"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335767"/>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838200" y="1570490"/>
            <a:ext cx="10961914" cy="4988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lv-LV" sz="2400" dirty="0"/>
          </a:p>
        </p:txBody>
      </p:sp>
      <p:sp>
        <p:nvSpPr>
          <p:cNvPr id="7" name="Content Placeholder 2">
            <a:extLst>
              <a:ext uri="{FF2B5EF4-FFF2-40B4-BE49-F238E27FC236}">
                <a16:creationId xmlns:a16="http://schemas.microsoft.com/office/drawing/2014/main" id="{CFA2A033-A08A-D942-26E7-7982A77E7039}"/>
              </a:ext>
            </a:extLst>
          </p:cNvPr>
          <p:cNvSpPr txBox="1">
            <a:spLocks/>
          </p:cNvSpPr>
          <p:nvPr/>
        </p:nvSpPr>
        <p:spPr>
          <a:xfrm>
            <a:off x="444349" y="1930400"/>
            <a:ext cx="7704969" cy="386204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lv-LV" sz="2400" dirty="0"/>
              <a:t>Izveidotas datubāzes turpmākai datu glabāšanai un izmantošanai.</a:t>
            </a:r>
          </a:p>
          <a:p>
            <a:pPr>
              <a:buFont typeface="Wingdings" panose="05000000000000000000" pitchFamily="2" charset="2"/>
              <a:buChar char="ü"/>
            </a:pPr>
            <a:r>
              <a:rPr lang="lv-LV" sz="2400" dirty="0"/>
              <a:t>Pieprasīti un apkopoti ģeotelpiskie dati TP izstrādei no vairāk kā 10 iestādēm, noslēgti 6 līgumi;</a:t>
            </a:r>
          </a:p>
          <a:p>
            <a:pPr algn="just">
              <a:buFont typeface="Wingdings" panose="05000000000000000000" pitchFamily="2" charset="2"/>
              <a:buChar char="ü"/>
            </a:pPr>
            <a:r>
              <a:rPr lang="lv-LV" sz="2400" dirty="0"/>
              <a:t>Darbs turpinās pie iepriekšējiem TP datiem – to apstrāde un savienošana starp Carnikavas pagastu un Ādažu pagastu.</a:t>
            </a:r>
          </a:p>
          <a:p>
            <a:pPr algn="just">
              <a:buFont typeface="Wingdings" panose="05000000000000000000" pitchFamily="2" charset="2"/>
              <a:buChar char="ü"/>
            </a:pPr>
            <a:r>
              <a:rPr lang="lv-LV" sz="2400" dirty="0"/>
              <a:t>Izstrādes stadijā ir interaktīvā aplikācija - TP karte pašvaldības mājaslapai ( un vēlāk arī sabiedrības iesaistei).</a:t>
            </a:r>
          </a:p>
          <a:p>
            <a:pPr algn="just">
              <a:buFont typeface="Wingdings" panose="05000000000000000000" pitchFamily="2" charset="2"/>
              <a:buChar char="ü"/>
            </a:pPr>
            <a:r>
              <a:rPr lang="lv-LV" sz="2400" dirty="0"/>
              <a:t>Sagatavoti dažādi grafiskie attēli (kartes, shēmas un tml.), piemēram, izveidots projekts ar deklarēto iedzīvotāju skaitu Ādažu novadā pēc adreses; DPL uzskaites fails (gala rezultāts tiks kopīgots ar būvvaldi un NĪN) un tml.</a:t>
            </a:r>
          </a:p>
          <a:p>
            <a:pPr algn="just">
              <a:buFont typeface="Wingdings" panose="05000000000000000000" pitchFamily="2" charset="2"/>
              <a:buChar char="ü"/>
            </a:pPr>
            <a:r>
              <a:rPr lang="lv-LV" sz="2400" dirty="0"/>
              <a:t>Sagatavoti DPL un LPL robežu faili TAPIS videi.</a:t>
            </a:r>
          </a:p>
        </p:txBody>
      </p:sp>
      <p:sp>
        <p:nvSpPr>
          <p:cNvPr id="9" name="Hexagon 8">
            <a:extLst>
              <a:ext uri="{FF2B5EF4-FFF2-40B4-BE49-F238E27FC236}">
                <a16:creationId xmlns:a16="http://schemas.microsoft.com/office/drawing/2014/main" id="{C1564AFC-00AC-C8FC-319D-2D4F618B66A4}"/>
              </a:ext>
            </a:extLst>
          </p:cNvPr>
          <p:cNvSpPr/>
          <p:nvPr/>
        </p:nvSpPr>
        <p:spPr>
          <a:xfrm>
            <a:off x="9318131" y="2678263"/>
            <a:ext cx="616938" cy="531573"/>
          </a:xfrm>
          <a:prstGeom prst="hexagon">
            <a:avLst>
              <a:gd name="adj" fmla="val 28900"/>
              <a:gd name="vf" fmla="val 11547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aphicFrame>
        <p:nvGraphicFramePr>
          <p:cNvPr id="4" name="Diagram 3">
            <a:extLst>
              <a:ext uri="{FF2B5EF4-FFF2-40B4-BE49-F238E27FC236}">
                <a16:creationId xmlns:a16="http://schemas.microsoft.com/office/drawing/2014/main" id="{2FD7557F-A6BC-E846-D25E-45DF8B30D80A}"/>
              </a:ext>
            </a:extLst>
          </p:cNvPr>
          <p:cNvGraphicFramePr/>
          <p:nvPr>
            <p:extLst>
              <p:ext uri="{D42A27DB-BD31-4B8C-83A1-F6EECF244321}">
                <p14:modId xmlns:p14="http://schemas.microsoft.com/office/powerpoint/2010/main" val="291098974"/>
              </p:ext>
            </p:extLst>
          </p:nvPr>
        </p:nvGraphicFramePr>
        <p:xfrm>
          <a:off x="7755467" y="1930400"/>
          <a:ext cx="4936067" cy="398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29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200" y="206828"/>
            <a:ext cx="10515600" cy="1325563"/>
          </a:xfrm>
        </p:spPr>
        <p:txBody>
          <a:bodyPr/>
          <a:lstStyle/>
          <a:p>
            <a:r>
              <a:rPr lang="lv-LV" b="1" dirty="0">
                <a:solidFill>
                  <a:schemeClr val="accent6">
                    <a:lumMod val="50000"/>
                  </a:schemeClr>
                </a:solidFill>
              </a:rPr>
              <a:t>Nodaļas plānotie darbi</a:t>
            </a:r>
            <a:endParaRPr lang="lv-LV" b="1" dirty="0">
              <a:solidFill>
                <a:srgbClr val="FF0000"/>
              </a:solidFill>
            </a:endParaRP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335767"/>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838200" y="1532390"/>
            <a:ext cx="9414933" cy="5118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lv-LV" b="1" dirty="0">
                <a:solidFill>
                  <a:schemeClr val="accent6">
                    <a:lumMod val="50000"/>
                  </a:schemeClr>
                </a:solidFill>
              </a:rPr>
              <a:t>Ādažu novada teritorijas plānojuma 2025.-2037.gadam galvenie uzdevumi:</a:t>
            </a:r>
            <a:endParaRPr lang="lv-LV" dirty="0">
              <a:solidFill>
                <a:srgbClr val="FF0000"/>
              </a:solidFill>
            </a:endParaRPr>
          </a:p>
          <a:p>
            <a:pPr algn="just">
              <a:buFont typeface="Wingdings" panose="05000000000000000000" pitchFamily="2" charset="2"/>
              <a:buChar char="ü"/>
            </a:pPr>
            <a:r>
              <a:rPr lang="lv-LV" sz="2400" dirty="0"/>
              <a:t>Tikšanās ar iedzīvotājiem 17.janvārī pl.17.00 ZOOM platformā, 24.janvārī pl.18.00 Ādažu Kultūras centra Vēstures un mākslas galerijā un 31.janvārī pl.18.00 Carnikavas pamatskolā, iedzīvotāju priekšlikumu apkopošana;</a:t>
            </a:r>
            <a:endParaRPr lang="lv-LV" sz="2400" strike="sngStrike" dirty="0">
              <a:solidFill>
                <a:srgbClr val="FF0000"/>
              </a:solidFill>
            </a:endParaRPr>
          </a:p>
          <a:p>
            <a:pPr algn="just">
              <a:buFont typeface="Wingdings" panose="05000000000000000000" pitchFamily="2" charset="2"/>
              <a:buChar char="ü"/>
            </a:pPr>
            <a:r>
              <a:rPr lang="lv-LV" sz="2400" dirty="0"/>
              <a:t>4 darba grupu izveidošana ar pašvaldības speciālistu iesaisti:</a:t>
            </a:r>
          </a:p>
          <a:p>
            <a:pPr marL="914400" lvl="1" indent="-457200" algn="just">
              <a:buAutoNum type="arabicParenR"/>
            </a:pPr>
            <a:r>
              <a:rPr lang="lv-LV" dirty="0"/>
              <a:t>transports (vispirms jāveic iepirkums)</a:t>
            </a:r>
          </a:p>
          <a:p>
            <a:pPr marL="914400" lvl="1" indent="-457200" algn="just">
              <a:buAutoNum type="arabicParenR"/>
            </a:pPr>
            <a:r>
              <a:rPr lang="lv-LV" dirty="0"/>
              <a:t>vide un ainavas (vispirms jāveic iepirkums)</a:t>
            </a:r>
          </a:p>
          <a:p>
            <a:pPr marL="914400" lvl="1" indent="-457200" algn="just">
              <a:buAutoNum type="arabicParenR"/>
            </a:pPr>
            <a:r>
              <a:rPr lang="lv-LV" dirty="0"/>
              <a:t>ūdenssaimniecība (SIA Ādažu ūdens un pašvaldības speciālisti)</a:t>
            </a:r>
          </a:p>
          <a:p>
            <a:pPr marL="914400" lvl="1" indent="-457200" algn="just">
              <a:buAutoNum type="arabicParenR"/>
            </a:pPr>
            <a:r>
              <a:rPr lang="lv-LV" dirty="0"/>
              <a:t>uzņēmējdarbība (pašvaldības speciālisti, NVO)</a:t>
            </a:r>
          </a:p>
          <a:p>
            <a:pPr algn="just">
              <a:buFont typeface="Wingdings" panose="05000000000000000000" pitchFamily="2" charset="2"/>
              <a:buChar char="ü"/>
            </a:pPr>
            <a:r>
              <a:rPr lang="lv-LV" sz="2400" dirty="0"/>
              <a:t>Informācijas sagatavošana un iesniegums Vides pārraudzības valsts birojam lēmuma pieņemšanai par SIVN piemērošanu, iepirkums, ja SIVN tiks piemērots;</a:t>
            </a:r>
          </a:p>
          <a:p>
            <a:pPr algn="just">
              <a:buFont typeface="Wingdings" panose="05000000000000000000" pitchFamily="2" charset="2"/>
              <a:buChar char="ü"/>
            </a:pPr>
            <a:endParaRPr lang="lv-LV" dirty="0"/>
          </a:p>
        </p:txBody>
      </p:sp>
    </p:spTree>
    <p:extLst>
      <p:ext uri="{BB962C8B-B14F-4D97-AF65-F5344CB8AC3E}">
        <p14:creationId xmlns:p14="http://schemas.microsoft.com/office/powerpoint/2010/main" val="251547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200" y="206828"/>
            <a:ext cx="10515600" cy="1325563"/>
          </a:xfrm>
        </p:spPr>
        <p:txBody>
          <a:bodyPr/>
          <a:lstStyle/>
          <a:p>
            <a:r>
              <a:rPr lang="lv-LV" b="1" dirty="0">
                <a:solidFill>
                  <a:schemeClr val="accent6">
                    <a:lumMod val="50000"/>
                  </a:schemeClr>
                </a:solidFill>
              </a:rPr>
              <a:t>Nodaļas plānotie darbi</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335767"/>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838200" y="1532390"/>
            <a:ext cx="10515600" cy="53256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2400" b="1" dirty="0">
                <a:solidFill>
                  <a:schemeClr val="accent6">
                    <a:lumMod val="50000"/>
                  </a:schemeClr>
                </a:solidFill>
              </a:rPr>
              <a:t>Ādažu novada teritorijas plānojuma 2025.-2037.g. pašreizējās situācijas analīze:</a:t>
            </a:r>
          </a:p>
          <a:p>
            <a:pPr algn="just">
              <a:buFont typeface="Wingdings" panose="05000000000000000000" pitchFamily="2" charset="2"/>
              <a:buChar char="ü"/>
            </a:pPr>
            <a:r>
              <a:rPr lang="lv-LV" sz="2000" dirty="0"/>
              <a:t>Izvērtēt:</a:t>
            </a:r>
          </a:p>
          <a:p>
            <a:pPr lvl="1" algn="just">
              <a:buFont typeface="Wingdings" panose="05000000000000000000" pitchFamily="2" charset="2"/>
              <a:buChar char="§"/>
            </a:pPr>
            <a:r>
              <a:rPr lang="lv-LV" sz="2000" dirty="0"/>
              <a:t>Rīgas plānošanas reģiona Ilgtspējīgas attīstības stratēģiju un attīstības programmu, kaimiņu pašvaldību attīstības plānošanas dokumentus, īpaši aizsargājamo dabas teritoriju spēkā esošos dabas aizsardzības plānus, Ādažu novada Ilgtspējīgas attīstības stratēģijā un attīstības programmā noteiktos mērķus un uzdevumus;</a:t>
            </a:r>
          </a:p>
          <a:p>
            <a:pPr lvl="1" algn="just">
              <a:buFont typeface="Wingdings" panose="05000000000000000000" pitchFamily="2" charset="2"/>
              <a:buChar char="§"/>
            </a:pPr>
            <a:r>
              <a:rPr lang="lv-LV" sz="2000" dirty="0"/>
              <a:t>spēkā esošos Ādažu un Carnikavas novadu teritorijas plānojumu apbūves noteikumus un to normu pamatotību, tajā skaitā normatīvajos aktos noteiktos deleģējumus teritorijas plānojuma izstrādei, kas mainījušies kopš spēkā esošo teritorijas plānojumu apstiprināšanas brīža;</a:t>
            </a:r>
          </a:p>
          <a:p>
            <a:pPr lvl="1" algn="just">
              <a:buFont typeface="Wingdings" panose="05000000000000000000" pitchFamily="2" charset="2"/>
              <a:buChar char="§"/>
            </a:pPr>
            <a:r>
              <a:rPr lang="lv-LV" sz="2000" dirty="0"/>
              <a:t>novada teritorijā spēkā esošos detālplānojumus (kopskaits ap 230) un </a:t>
            </a:r>
            <a:r>
              <a:rPr lang="lv-LV" sz="2000" dirty="0" err="1"/>
              <a:t>lokālplānojumus</a:t>
            </a:r>
            <a:r>
              <a:rPr lang="lv-LV" sz="2000" dirty="0"/>
              <a:t> atbilstoši VARAM izstrādātajiem  kritērijiem, sniegt priekšlikumus to atcelšanai vai spēkā saglabāšanai, nodrošinot to integrēšanu teritorijas plānojumā un organizējot ar saistošajiem noteikumiem apstiprināto detālplānojumu </a:t>
            </a:r>
            <a:r>
              <a:rPr lang="lv-LV" sz="2000" dirty="0" err="1"/>
              <a:t>pārapstiprināšanu</a:t>
            </a:r>
            <a:r>
              <a:rPr lang="lv-LV" sz="2000" dirty="0"/>
              <a:t> ar administratīvo aktu. Rakstiska komunikācija ar zemes īpašniekiem. Sabiedriskās apspriešanas vajadzībām izstrādāt atceļamo detālplānojumu izvietojuma karti. </a:t>
            </a:r>
            <a:r>
              <a:rPr lang="lv-LV" sz="2000" u="sng" dirty="0"/>
              <a:t>VARAM plāno šim uzdevumam noteikt nesamērīgi īsu termiņu – 6 mēneši no MK noteikumu Nr.628 spēkā stāšanās</a:t>
            </a:r>
            <a:r>
              <a:rPr lang="lv-LV" sz="2000" dirty="0"/>
              <a:t>, ar šiem grozījumiem tiks noteikti izvērtēšanas kritēriji.</a:t>
            </a:r>
          </a:p>
          <a:p>
            <a:pPr>
              <a:buFont typeface="Wingdings" panose="05000000000000000000" pitchFamily="2" charset="2"/>
              <a:buChar char="ü"/>
            </a:pPr>
            <a:endParaRPr lang="lv-LV" sz="2400" dirty="0"/>
          </a:p>
          <a:p>
            <a:pPr>
              <a:buFont typeface="Wingdings" panose="05000000000000000000" pitchFamily="2" charset="2"/>
              <a:buChar char="ü"/>
            </a:pPr>
            <a:endParaRPr lang="lv-LV" sz="2400" dirty="0"/>
          </a:p>
        </p:txBody>
      </p:sp>
    </p:spTree>
    <p:extLst>
      <p:ext uri="{BB962C8B-B14F-4D97-AF65-F5344CB8AC3E}">
        <p14:creationId xmlns:p14="http://schemas.microsoft.com/office/powerpoint/2010/main" val="206590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200" y="206828"/>
            <a:ext cx="10515600" cy="1325563"/>
          </a:xfrm>
        </p:spPr>
        <p:txBody>
          <a:bodyPr/>
          <a:lstStyle/>
          <a:p>
            <a:r>
              <a:rPr lang="lv-LV" b="1" dirty="0">
                <a:solidFill>
                  <a:schemeClr val="accent6">
                    <a:lumMod val="50000"/>
                  </a:schemeClr>
                </a:solidFill>
              </a:rPr>
              <a:t>Nodaļas plānotie darbi</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335767"/>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838200" y="1532390"/>
            <a:ext cx="10515600" cy="4988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2400" b="1" dirty="0">
                <a:solidFill>
                  <a:schemeClr val="accent6">
                    <a:lumMod val="50000"/>
                  </a:schemeClr>
                </a:solidFill>
              </a:rPr>
              <a:t>Ādažu novada teritorijas plānojuma 2025.-2037.g. pašreizējās situācijas analīze:</a:t>
            </a:r>
          </a:p>
          <a:p>
            <a:pPr algn="just">
              <a:buFont typeface="Wingdings" panose="05000000000000000000" pitchFamily="2" charset="2"/>
              <a:buChar char="ü"/>
            </a:pPr>
            <a:r>
              <a:rPr lang="lv-LV" sz="2000" dirty="0"/>
              <a:t>Izvērtēt spēkā esošās pilsētas un ciemu robežas un sagatavot priekšlikumus izmaiņām, ja nepieciešams. Izvērtēt iespējamo novada robežu izmaiņu priekšlikumu atbilstoši Administratīvo teritoriju un apdzīvoto vietu likuma Pārejas noteikumu 28.punktā noteiktajam.</a:t>
            </a:r>
          </a:p>
          <a:p>
            <a:pPr algn="just">
              <a:buFont typeface="Wingdings" panose="05000000000000000000" pitchFamily="2" charset="2"/>
              <a:buChar char="ü"/>
            </a:pPr>
            <a:r>
              <a:rPr lang="lv-LV" sz="2000" dirty="0"/>
              <a:t>Pārskatīt pašvaldības īpašumu perspektīvo izmantošanu un atbilstību pašvaldības funkciju vajadzībām saistībā ar novada ilgtermiņa attīstības mērķu sasniegšanu.</a:t>
            </a:r>
          </a:p>
          <a:p>
            <a:pPr algn="just">
              <a:buFont typeface="Wingdings" panose="05000000000000000000" pitchFamily="2" charset="2"/>
              <a:buChar char="ü"/>
            </a:pPr>
            <a:r>
              <a:rPr lang="lv-LV" sz="2000" dirty="0"/>
              <a:t>Pārskatīt pašvaldības kompetencē esošās apgrūtinātās teritorijas un to aizsargjoslas atbilstoši Aizsargjoslu likuma prasībām, kā arī ievērojot Apgrūtināto teritoriju informācijas sistēmas likumā noteiktās prasības. Atbilstoši mērogam, precizēt aizsargjoslu novietojumu grafiskajā daļā.</a:t>
            </a:r>
          </a:p>
          <a:p>
            <a:pPr algn="just">
              <a:buFont typeface="Wingdings" panose="05000000000000000000" pitchFamily="2" charset="2"/>
              <a:buChar char="ü"/>
            </a:pPr>
            <a:r>
              <a:rPr lang="lv-LV" sz="2000" dirty="0"/>
              <a:t>Tālākie izstrādes darbi saskaņā ar apstiprināto grafiku.</a:t>
            </a:r>
          </a:p>
          <a:p>
            <a:pPr>
              <a:buFont typeface="Wingdings" panose="05000000000000000000" pitchFamily="2" charset="2"/>
              <a:buChar char="ü"/>
            </a:pPr>
            <a:endParaRPr lang="lv-LV" sz="2000" dirty="0"/>
          </a:p>
          <a:p>
            <a:pPr marL="0" indent="0" algn="just">
              <a:buNone/>
            </a:pPr>
            <a:r>
              <a:rPr lang="lv-LV" sz="2400" b="1" dirty="0">
                <a:solidFill>
                  <a:schemeClr val="accent6">
                    <a:lumMod val="50000"/>
                  </a:schemeClr>
                </a:solidFill>
              </a:rPr>
              <a:t>2023. gadā, paralēli teritorijas plānojumam, turpināsies darbs pie ZIP, detālplānojumiem, </a:t>
            </a:r>
            <a:r>
              <a:rPr lang="lv-LV" sz="2400" b="1" dirty="0" err="1">
                <a:solidFill>
                  <a:schemeClr val="accent6">
                    <a:lumMod val="50000"/>
                  </a:schemeClr>
                </a:solidFill>
              </a:rPr>
              <a:t>lokālplānojumiem</a:t>
            </a:r>
            <a:r>
              <a:rPr lang="lv-LV" sz="2400" b="1" dirty="0">
                <a:solidFill>
                  <a:schemeClr val="accent6">
                    <a:lumMod val="50000"/>
                  </a:schemeClr>
                </a:solidFill>
              </a:rPr>
              <a:t>, būvniecības lietām u.c. amata aprakstos noteiktajiem pienākumiem, kā arī nodrošināsim prakses vadīšanu 2 studentiem. </a:t>
            </a:r>
          </a:p>
          <a:p>
            <a:pPr>
              <a:buFont typeface="Wingdings" panose="05000000000000000000" pitchFamily="2" charset="2"/>
              <a:buChar char="ü"/>
            </a:pPr>
            <a:endParaRPr lang="lv-LV" sz="2000" dirty="0"/>
          </a:p>
          <a:p>
            <a:pPr>
              <a:buFont typeface="Wingdings" panose="05000000000000000000" pitchFamily="2" charset="2"/>
              <a:buChar char="ü"/>
            </a:pPr>
            <a:endParaRPr lang="lv-LV" sz="2400" dirty="0"/>
          </a:p>
          <a:p>
            <a:pPr>
              <a:buFont typeface="Wingdings" panose="05000000000000000000" pitchFamily="2" charset="2"/>
              <a:buChar char="ü"/>
            </a:pPr>
            <a:endParaRPr lang="lv-LV" sz="2400" dirty="0"/>
          </a:p>
        </p:txBody>
      </p:sp>
    </p:spTree>
    <p:extLst>
      <p:ext uri="{BB962C8B-B14F-4D97-AF65-F5344CB8AC3E}">
        <p14:creationId xmlns:p14="http://schemas.microsoft.com/office/powerpoint/2010/main" val="289341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910167" y="337459"/>
            <a:ext cx="10515600" cy="1325563"/>
          </a:xfrm>
        </p:spPr>
        <p:txBody>
          <a:bodyPr/>
          <a:lstStyle/>
          <a:p>
            <a:r>
              <a:rPr lang="lv-LV" b="1" dirty="0">
                <a:solidFill>
                  <a:schemeClr val="accent6">
                    <a:lumMod val="50000"/>
                  </a:schemeClr>
                </a:solidFill>
              </a:rPr>
              <a:t>Nodaļas plānotie darbi</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335767"/>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838200" y="1532390"/>
            <a:ext cx="10515600" cy="4988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v-LV" sz="2000" dirty="0"/>
          </a:p>
          <a:p>
            <a:pPr>
              <a:buFont typeface="Wingdings" panose="05000000000000000000" pitchFamily="2" charset="2"/>
              <a:buChar char="ü"/>
            </a:pPr>
            <a:endParaRPr lang="lv-LV" sz="2400" dirty="0"/>
          </a:p>
          <a:p>
            <a:pPr>
              <a:buFont typeface="Wingdings" panose="05000000000000000000" pitchFamily="2" charset="2"/>
              <a:buChar char="ü"/>
            </a:pPr>
            <a:endParaRPr lang="lv-LV" sz="2400" dirty="0"/>
          </a:p>
        </p:txBody>
      </p:sp>
      <p:sp>
        <p:nvSpPr>
          <p:cNvPr id="4" name="Content Placeholder 2">
            <a:extLst>
              <a:ext uri="{FF2B5EF4-FFF2-40B4-BE49-F238E27FC236}">
                <a16:creationId xmlns:a16="http://schemas.microsoft.com/office/drawing/2014/main" id="{806039EC-293F-4819-45DF-F308E58C48BD}"/>
              </a:ext>
            </a:extLst>
          </p:cNvPr>
          <p:cNvSpPr txBox="1">
            <a:spLocks/>
          </p:cNvSpPr>
          <p:nvPr/>
        </p:nvSpPr>
        <p:spPr>
          <a:xfrm>
            <a:off x="982133" y="2186898"/>
            <a:ext cx="10515600" cy="4182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lv-LV" dirty="0"/>
              <a:t>Turpināt datu apstrādi TP izstrādei;</a:t>
            </a:r>
          </a:p>
          <a:p>
            <a:pPr algn="just">
              <a:buFont typeface="Wingdings" panose="05000000000000000000" pitchFamily="2" charset="2"/>
              <a:buChar char="ü"/>
            </a:pPr>
            <a:r>
              <a:rPr lang="lv-LV" dirty="0"/>
              <a:t>Datu atjaunošana;</a:t>
            </a:r>
          </a:p>
          <a:p>
            <a:pPr algn="just">
              <a:buFont typeface="Wingdings" panose="05000000000000000000" pitchFamily="2" charset="2"/>
              <a:buChar char="ü"/>
            </a:pPr>
            <a:r>
              <a:rPr lang="lv-LV" dirty="0"/>
              <a:t>Robežu failu sagatavošana TAPIS videi;</a:t>
            </a:r>
          </a:p>
          <a:p>
            <a:pPr algn="just">
              <a:buFont typeface="Wingdings" panose="05000000000000000000" pitchFamily="2" charset="2"/>
              <a:buChar char="ü"/>
            </a:pPr>
            <a:r>
              <a:rPr lang="lv-LV" dirty="0"/>
              <a:t>TP grafiskās daļas izstrādāšana;</a:t>
            </a:r>
          </a:p>
          <a:p>
            <a:pPr algn="just">
              <a:buFont typeface="Wingdings" panose="05000000000000000000" pitchFamily="2" charset="2"/>
              <a:buChar char="ü"/>
            </a:pPr>
            <a:r>
              <a:rPr lang="lv-LV" dirty="0"/>
              <a:t>Tematisko karšu izstrādāšana;</a:t>
            </a:r>
            <a:endParaRPr lang="lv-LV" sz="2400" dirty="0"/>
          </a:p>
          <a:p>
            <a:pPr>
              <a:buFont typeface="Wingdings" panose="05000000000000000000" pitchFamily="2" charset="2"/>
              <a:buChar char="ü"/>
            </a:pPr>
            <a:r>
              <a:rPr lang="lv-LV" dirty="0"/>
              <a:t>Aplikāciju izstrāde pašvaldības mājaslapai </a:t>
            </a:r>
            <a:br>
              <a:rPr lang="lv-LV" dirty="0"/>
            </a:br>
            <a:r>
              <a:rPr lang="lv-LV" dirty="0"/>
              <a:t>un nodaļas vajadzībām; </a:t>
            </a:r>
          </a:p>
        </p:txBody>
      </p:sp>
      <p:pic>
        <p:nvPicPr>
          <p:cNvPr id="10" name="Picture 9">
            <a:extLst>
              <a:ext uri="{FF2B5EF4-FFF2-40B4-BE49-F238E27FC236}">
                <a16:creationId xmlns:a16="http://schemas.microsoft.com/office/drawing/2014/main" id="{85C8A6A4-3EBE-E4C8-0F51-A1B7FCF091E2}"/>
              </a:ext>
            </a:extLst>
          </p:cNvPr>
          <p:cNvPicPr>
            <a:picLocks noChangeAspect="1"/>
          </p:cNvPicPr>
          <p:nvPr/>
        </p:nvPicPr>
        <p:blipFill>
          <a:blip r:embed="rId2"/>
          <a:stretch>
            <a:fillRect/>
          </a:stretch>
        </p:blipFill>
        <p:spPr>
          <a:xfrm>
            <a:off x="7953617" y="1794856"/>
            <a:ext cx="2903174" cy="376138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F5205DC0-0FE6-E66E-945C-AF015B6C40F3}"/>
              </a:ext>
            </a:extLst>
          </p:cNvPr>
          <p:cNvSpPr txBox="1"/>
          <p:nvPr/>
        </p:nvSpPr>
        <p:spPr>
          <a:xfrm>
            <a:off x="1335209" y="1499723"/>
            <a:ext cx="6096000" cy="523220"/>
          </a:xfrm>
          <a:prstGeom prst="rect">
            <a:avLst/>
          </a:prstGeom>
          <a:noFill/>
        </p:spPr>
        <p:txBody>
          <a:bodyPr wrap="square">
            <a:spAutoFit/>
          </a:bodyPr>
          <a:lstStyle/>
          <a:p>
            <a:r>
              <a:rPr lang="lv-LV" sz="2800" b="1" dirty="0">
                <a:solidFill>
                  <a:schemeClr val="accent6">
                    <a:lumMod val="50000"/>
                  </a:schemeClr>
                </a:solidFill>
              </a:rPr>
              <a:t>2023. gada darbi ĢIS jomā:</a:t>
            </a:r>
            <a:endParaRPr lang="lv-LV" sz="2800" dirty="0"/>
          </a:p>
        </p:txBody>
      </p:sp>
    </p:spTree>
    <p:extLst>
      <p:ext uri="{BB962C8B-B14F-4D97-AF65-F5344CB8AC3E}">
        <p14:creationId xmlns:p14="http://schemas.microsoft.com/office/powerpoint/2010/main" val="113464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976312" y="108516"/>
            <a:ext cx="10515600" cy="1325563"/>
          </a:xfrm>
        </p:spPr>
        <p:txBody>
          <a:bodyPr>
            <a:normAutofit/>
          </a:bodyPr>
          <a:lstStyle/>
          <a:p>
            <a:r>
              <a:rPr lang="lv-LV" sz="4000" b="1" dirty="0">
                <a:solidFill>
                  <a:schemeClr val="accent6">
                    <a:lumMod val="50000"/>
                  </a:schemeClr>
                </a:solidFill>
              </a:rPr>
              <a:t>Ģeogrāfisko informāciju sistēmu ieviešanas nozīme pašvaldības darbā</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335767"/>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838200" y="1532390"/>
            <a:ext cx="10515600" cy="4988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v-LV" sz="2000" dirty="0"/>
          </a:p>
          <a:p>
            <a:pPr>
              <a:buFont typeface="Wingdings" panose="05000000000000000000" pitchFamily="2" charset="2"/>
              <a:buChar char="ü"/>
            </a:pPr>
            <a:endParaRPr lang="lv-LV" sz="2400" dirty="0"/>
          </a:p>
          <a:p>
            <a:pPr>
              <a:buFont typeface="Wingdings" panose="05000000000000000000" pitchFamily="2" charset="2"/>
              <a:buChar char="ü"/>
            </a:pPr>
            <a:endParaRPr lang="lv-LV" sz="2400" dirty="0"/>
          </a:p>
        </p:txBody>
      </p:sp>
      <p:sp>
        <p:nvSpPr>
          <p:cNvPr id="4" name="Content Placeholder 2">
            <a:extLst>
              <a:ext uri="{FF2B5EF4-FFF2-40B4-BE49-F238E27FC236}">
                <a16:creationId xmlns:a16="http://schemas.microsoft.com/office/drawing/2014/main" id="{806039EC-293F-4819-45DF-F308E58C48BD}"/>
              </a:ext>
            </a:extLst>
          </p:cNvPr>
          <p:cNvSpPr txBox="1">
            <a:spLocks/>
          </p:cNvSpPr>
          <p:nvPr/>
        </p:nvSpPr>
        <p:spPr>
          <a:xfrm>
            <a:off x="702734" y="1493611"/>
            <a:ext cx="10515600" cy="51405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lv-LV" sz="2400" dirty="0"/>
              <a:t>Datus pašvaldībā «ražo» visi, bet katrs savā formātā un glabā «skapī», taču laika gaitā (arī darbiniekiem rotējot uz citām vietām) dokumenti «noklīst» vai tiem zūd konteksts.</a:t>
            </a:r>
          </a:p>
          <a:p>
            <a:pPr algn="just">
              <a:buFont typeface="Wingdings" panose="05000000000000000000" pitchFamily="2" charset="2"/>
              <a:buChar char="ü"/>
            </a:pPr>
            <a:r>
              <a:rPr lang="lv-LV" sz="2400" dirty="0"/>
              <a:t>Ar ĢIS palīdzību datus (dokumentus) var apkopot un </a:t>
            </a:r>
            <a:r>
              <a:rPr lang="lv-LV" sz="2400" dirty="0" err="1"/>
              <a:t>digitalizēt</a:t>
            </a:r>
            <a:r>
              <a:rPr lang="lv-LV" sz="2400" dirty="0"/>
              <a:t>, kā arī izveidot interaktīvas kartes un aplikācijas turpmākai datu ievadīšanai, analizēšanai un grafiskai attēlošanai.</a:t>
            </a:r>
          </a:p>
          <a:p>
            <a:pPr algn="just">
              <a:buFont typeface="Wingdings" panose="05000000000000000000" pitchFamily="2" charset="2"/>
              <a:buChar char="ü"/>
            </a:pPr>
            <a:r>
              <a:rPr lang="lv-LV" sz="2400" dirty="0"/>
              <a:t>Pašvaldībai būtu savs (vienots) informācijas avots un datu krātuve, kas uzlabotu datu apriti starp tās iestādēm un struktūrvienībām.</a:t>
            </a:r>
          </a:p>
          <a:p>
            <a:pPr algn="just">
              <a:buFont typeface="Wingdings" panose="05000000000000000000" pitchFamily="2" charset="2"/>
              <a:buChar char="ü"/>
            </a:pPr>
            <a:r>
              <a:rPr lang="lv-LV" sz="2400" dirty="0"/>
              <a:t>ĢIS aplikāciju idejas:</a:t>
            </a:r>
          </a:p>
          <a:p>
            <a:pPr lvl="1" algn="just"/>
            <a:r>
              <a:rPr lang="lv-LV" sz="2000" dirty="0"/>
              <a:t>Jaunā TP interaktīvā karte pašvaldības mājaslapā (līdzīgi kā Mārupes pašvaldībai);</a:t>
            </a:r>
          </a:p>
          <a:p>
            <a:pPr lvl="1" algn="just"/>
            <a:r>
              <a:rPr lang="lv-LV" sz="2000" dirty="0"/>
              <a:t>DPL un LPL interaktīvā lietotne un datu slāņi;</a:t>
            </a:r>
          </a:p>
          <a:p>
            <a:pPr lvl="1" algn="just"/>
            <a:r>
              <a:rPr lang="lv-LV" sz="2000" dirty="0"/>
              <a:t>Pašvaldības nekustamo īpašumu karte un datubāze;</a:t>
            </a:r>
          </a:p>
          <a:p>
            <a:pPr lvl="1"/>
            <a:r>
              <a:rPr lang="lv-LV" sz="2000" dirty="0"/>
              <a:t>Sabiedrības iesaistei – aplikācijas publiskai izmantošanai, aptauju veikšanai;</a:t>
            </a:r>
          </a:p>
          <a:p>
            <a:pPr lvl="1"/>
            <a:r>
              <a:rPr lang="lv-LV" sz="2000" dirty="0"/>
              <a:t>Tematisko karšu vai lietotņu izgatavošana (piem., tūrisms, atkritumu apsaimniekošanas punkti, UKT tīkli, ceļu tīkls, mazdārziņi, iedzīvotāju statistika un tml.);</a:t>
            </a:r>
          </a:p>
          <a:p>
            <a:pPr lvl="1"/>
            <a:endParaRPr lang="lv-LV" sz="2000" dirty="0"/>
          </a:p>
          <a:p>
            <a:pPr>
              <a:buFont typeface="Wingdings" panose="05000000000000000000" pitchFamily="2" charset="2"/>
              <a:buChar char="ü"/>
            </a:pPr>
            <a:endParaRPr lang="lv-LV" sz="2400" dirty="0"/>
          </a:p>
        </p:txBody>
      </p:sp>
    </p:spTree>
    <p:extLst>
      <p:ext uri="{BB962C8B-B14F-4D97-AF65-F5344CB8AC3E}">
        <p14:creationId xmlns:p14="http://schemas.microsoft.com/office/powerpoint/2010/main" val="3070271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A4D7-1E8E-A4F9-E140-D64EA5D145C2}"/>
              </a:ext>
            </a:extLst>
          </p:cNvPr>
          <p:cNvSpPr>
            <a:spLocks noGrp="1"/>
          </p:cNvSpPr>
          <p:nvPr>
            <p:ph type="title"/>
          </p:nvPr>
        </p:nvSpPr>
        <p:spPr>
          <a:xfrm>
            <a:off x="838200" y="98954"/>
            <a:ext cx="10515600" cy="1325563"/>
          </a:xfrm>
        </p:spPr>
        <p:txBody>
          <a:bodyPr/>
          <a:lstStyle/>
          <a:p>
            <a:r>
              <a:rPr lang="lv-LV" b="1" dirty="0">
                <a:solidFill>
                  <a:schemeClr val="accent6">
                    <a:lumMod val="50000"/>
                  </a:schemeClr>
                </a:solidFill>
              </a:rPr>
              <a:t>Mārupes pašvaldības piemēri</a:t>
            </a:r>
            <a:endParaRPr lang="lv-LV" dirty="0">
              <a:solidFill>
                <a:srgbClr val="FF0000"/>
              </a:solidFill>
            </a:endParaRPr>
          </a:p>
        </p:txBody>
      </p:sp>
      <p:pic>
        <p:nvPicPr>
          <p:cNvPr id="5" name="Content Placeholder 4">
            <a:extLst>
              <a:ext uri="{FF2B5EF4-FFF2-40B4-BE49-F238E27FC236}">
                <a16:creationId xmlns:a16="http://schemas.microsoft.com/office/drawing/2014/main" id="{AAC39814-3553-A880-1F2C-236DA38A85E3}"/>
              </a:ext>
            </a:extLst>
          </p:cNvPr>
          <p:cNvPicPr>
            <a:picLocks noGrp="1" noChangeAspect="1"/>
          </p:cNvPicPr>
          <p:nvPr>
            <p:ph idx="1"/>
          </p:nvPr>
        </p:nvPicPr>
        <p:blipFill>
          <a:blip r:embed="rId2"/>
          <a:stretch>
            <a:fillRect/>
          </a:stretch>
        </p:blipFill>
        <p:spPr>
          <a:xfrm>
            <a:off x="445615" y="1069226"/>
            <a:ext cx="7868652" cy="5372391"/>
          </a:xfrm>
        </p:spPr>
      </p:pic>
      <p:sp>
        <p:nvSpPr>
          <p:cNvPr id="6" name="TextBox 5">
            <a:extLst>
              <a:ext uri="{FF2B5EF4-FFF2-40B4-BE49-F238E27FC236}">
                <a16:creationId xmlns:a16="http://schemas.microsoft.com/office/drawing/2014/main" id="{5555F407-D99E-4DE4-C1EB-BA86203E5BDB}"/>
              </a:ext>
            </a:extLst>
          </p:cNvPr>
          <p:cNvSpPr txBox="1"/>
          <p:nvPr/>
        </p:nvSpPr>
        <p:spPr>
          <a:xfrm>
            <a:off x="8509001" y="3278369"/>
            <a:ext cx="3378200" cy="954107"/>
          </a:xfrm>
          <a:prstGeom prst="rect">
            <a:avLst/>
          </a:prstGeom>
          <a:noFill/>
        </p:spPr>
        <p:txBody>
          <a:bodyPr wrap="square" rtlCol="0">
            <a:spAutoFit/>
          </a:bodyPr>
          <a:lstStyle/>
          <a:p>
            <a:r>
              <a:rPr lang="lv-LV" sz="2800" b="1" dirty="0">
                <a:solidFill>
                  <a:schemeClr val="accent6">
                    <a:lumMod val="50000"/>
                  </a:schemeClr>
                </a:solidFill>
              </a:rPr>
              <a:t>Teritorijas plānojuma aplikācija mājaslapā</a:t>
            </a:r>
            <a:endParaRPr lang="lv-LV" sz="2800" dirty="0"/>
          </a:p>
        </p:txBody>
      </p:sp>
    </p:spTree>
    <p:extLst>
      <p:ext uri="{BB962C8B-B14F-4D97-AF65-F5344CB8AC3E}">
        <p14:creationId xmlns:p14="http://schemas.microsoft.com/office/powerpoint/2010/main" val="145495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E4D6-7881-59B3-97B3-18FFB509E0F8}"/>
              </a:ext>
            </a:extLst>
          </p:cNvPr>
          <p:cNvSpPr>
            <a:spLocks noGrp="1"/>
          </p:cNvSpPr>
          <p:nvPr>
            <p:ph type="title"/>
          </p:nvPr>
        </p:nvSpPr>
        <p:spPr>
          <a:xfrm>
            <a:off x="431800" y="193668"/>
            <a:ext cx="10515600" cy="1325563"/>
          </a:xfrm>
        </p:spPr>
        <p:txBody>
          <a:bodyPr/>
          <a:lstStyle/>
          <a:p>
            <a:r>
              <a:rPr lang="lv-LV" b="1" dirty="0">
                <a:solidFill>
                  <a:schemeClr val="accent6">
                    <a:lumMod val="50000"/>
                  </a:schemeClr>
                </a:solidFill>
              </a:rPr>
              <a:t>Mārupes pašvaldības piemēri</a:t>
            </a:r>
            <a:endParaRPr lang="lv-LV" dirty="0"/>
          </a:p>
        </p:txBody>
      </p:sp>
      <p:sp>
        <p:nvSpPr>
          <p:cNvPr id="6" name="TextBox 5">
            <a:extLst>
              <a:ext uri="{FF2B5EF4-FFF2-40B4-BE49-F238E27FC236}">
                <a16:creationId xmlns:a16="http://schemas.microsoft.com/office/drawing/2014/main" id="{C89F3921-FE6D-CC14-AD4D-0AF272776C62}"/>
              </a:ext>
            </a:extLst>
          </p:cNvPr>
          <p:cNvSpPr txBox="1"/>
          <p:nvPr/>
        </p:nvSpPr>
        <p:spPr>
          <a:xfrm>
            <a:off x="9372979" y="2951946"/>
            <a:ext cx="3022599" cy="954107"/>
          </a:xfrm>
          <a:prstGeom prst="rect">
            <a:avLst/>
          </a:prstGeom>
          <a:noFill/>
        </p:spPr>
        <p:txBody>
          <a:bodyPr wrap="square" rtlCol="0">
            <a:spAutoFit/>
          </a:bodyPr>
          <a:lstStyle/>
          <a:p>
            <a:r>
              <a:rPr lang="lv-LV" sz="2800" b="1" dirty="0">
                <a:solidFill>
                  <a:schemeClr val="accent6">
                    <a:lumMod val="50000"/>
                  </a:schemeClr>
                </a:solidFill>
              </a:rPr>
              <a:t>Pašvaldības īpašumu lietotne</a:t>
            </a:r>
            <a:endParaRPr lang="lv-LV" sz="2800" dirty="0"/>
          </a:p>
        </p:txBody>
      </p:sp>
      <p:pic>
        <p:nvPicPr>
          <p:cNvPr id="8" name="Content Placeholder 7">
            <a:extLst>
              <a:ext uri="{FF2B5EF4-FFF2-40B4-BE49-F238E27FC236}">
                <a16:creationId xmlns:a16="http://schemas.microsoft.com/office/drawing/2014/main" id="{3C2F7300-9007-7E9A-FADF-C0B2D45369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26" y="1346200"/>
            <a:ext cx="9071253" cy="4431236"/>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8B1D0E09-BE95-F6B3-1001-981AF72586AD}"/>
                  </a:ext>
                </a:extLst>
              </p14:cNvPr>
              <p14:cNvContentPartPr/>
              <p14:nvPr/>
            </p14:nvContentPartPr>
            <p14:xfrm>
              <a:off x="1735533" y="4943933"/>
              <a:ext cx="245160" cy="18000"/>
            </p14:xfrm>
          </p:contentPart>
        </mc:Choice>
        <mc:Fallback xmlns="">
          <p:pic>
            <p:nvPicPr>
              <p:cNvPr id="9" name="Ink 8">
                <a:extLst>
                  <a:ext uri="{FF2B5EF4-FFF2-40B4-BE49-F238E27FC236}">
                    <a16:creationId xmlns:a16="http://schemas.microsoft.com/office/drawing/2014/main" id="{8B1D0E09-BE95-F6B3-1001-981AF72586AD}"/>
                  </a:ext>
                </a:extLst>
              </p:cNvPr>
              <p:cNvPicPr/>
              <p:nvPr/>
            </p:nvPicPr>
            <p:blipFill>
              <a:blip r:embed="rId4"/>
              <a:stretch>
                <a:fillRect/>
              </a:stretch>
            </p:blipFill>
            <p:spPr>
              <a:xfrm>
                <a:off x="1681533" y="4835933"/>
                <a:ext cx="352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68144175-A018-C9D1-4DD3-355312B26F10}"/>
                  </a:ext>
                </a:extLst>
              </p14:cNvPr>
              <p14:cNvContentPartPr/>
              <p14:nvPr/>
            </p14:nvContentPartPr>
            <p14:xfrm>
              <a:off x="1718613" y="5122133"/>
              <a:ext cx="315360" cy="24840"/>
            </p14:xfrm>
          </p:contentPart>
        </mc:Choice>
        <mc:Fallback xmlns="">
          <p:pic>
            <p:nvPicPr>
              <p:cNvPr id="10" name="Ink 9">
                <a:extLst>
                  <a:ext uri="{FF2B5EF4-FFF2-40B4-BE49-F238E27FC236}">
                    <a16:creationId xmlns:a16="http://schemas.microsoft.com/office/drawing/2014/main" id="{68144175-A018-C9D1-4DD3-355312B26F10}"/>
                  </a:ext>
                </a:extLst>
              </p:cNvPr>
              <p:cNvPicPr/>
              <p:nvPr/>
            </p:nvPicPr>
            <p:blipFill>
              <a:blip r:embed="rId6"/>
              <a:stretch>
                <a:fillRect/>
              </a:stretch>
            </p:blipFill>
            <p:spPr>
              <a:xfrm>
                <a:off x="1664613" y="5014493"/>
                <a:ext cx="4230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93F047CA-263B-492A-10F5-11A73AA7AC2C}"/>
                  </a:ext>
                </a:extLst>
              </p14:cNvPr>
              <p14:cNvContentPartPr/>
              <p14:nvPr/>
            </p14:nvContentPartPr>
            <p14:xfrm>
              <a:off x="1735533" y="5299973"/>
              <a:ext cx="318240" cy="9000"/>
            </p14:xfrm>
          </p:contentPart>
        </mc:Choice>
        <mc:Fallback xmlns="">
          <p:pic>
            <p:nvPicPr>
              <p:cNvPr id="11" name="Ink 10">
                <a:extLst>
                  <a:ext uri="{FF2B5EF4-FFF2-40B4-BE49-F238E27FC236}">
                    <a16:creationId xmlns:a16="http://schemas.microsoft.com/office/drawing/2014/main" id="{93F047CA-263B-492A-10F5-11A73AA7AC2C}"/>
                  </a:ext>
                </a:extLst>
              </p:cNvPr>
              <p:cNvPicPr/>
              <p:nvPr/>
            </p:nvPicPr>
            <p:blipFill>
              <a:blip r:embed="rId8"/>
              <a:stretch>
                <a:fillRect/>
              </a:stretch>
            </p:blipFill>
            <p:spPr>
              <a:xfrm>
                <a:off x="1681533" y="5192333"/>
                <a:ext cx="425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24771151-06FF-FAC2-2D31-079617DEBE35}"/>
                  </a:ext>
                </a:extLst>
              </p14:cNvPr>
              <p14:cNvContentPartPr/>
              <p14:nvPr/>
            </p14:nvContentPartPr>
            <p14:xfrm>
              <a:off x="1727253" y="5452253"/>
              <a:ext cx="262440" cy="25920"/>
            </p14:xfrm>
          </p:contentPart>
        </mc:Choice>
        <mc:Fallback xmlns="">
          <p:pic>
            <p:nvPicPr>
              <p:cNvPr id="12" name="Ink 11">
                <a:extLst>
                  <a:ext uri="{FF2B5EF4-FFF2-40B4-BE49-F238E27FC236}">
                    <a16:creationId xmlns:a16="http://schemas.microsoft.com/office/drawing/2014/main" id="{24771151-06FF-FAC2-2D31-079617DEBE35}"/>
                  </a:ext>
                </a:extLst>
              </p:cNvPr>
              <p:cNvPicPr/>
              <p:nvPr/>
            </p:nvPicPr>
            <p:blipFill>
              <a:blip r:embed="rId10"/>
              <a:stretch>
                <a:fillRect/>
              </a:stretch>
            </p:blipFill>
            <p:spPr>
              <a:xfrm>
                <a:off x="1673253" y="5344613"/>
                <a:ext cx="3700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6E8E401A-A362-A3D4-8009-A36A70772FDE}"/>
                  </a:ext>
                </a:extLst>
              </p14:cNvPr>
              <p14:cNvContentPartPr/>
              <p14:nvPr/>
            </p14:nvContentPartPr>
            <p14:xfrm>
              <a:off x="1752453" y="5630093"/>
              <a:ext cx="214200" cy="18000"/>
            </p14:xfrm>
          </p:contentPart>
        </mc:Choice>
        <mc:Fallback xmlns="">
          <p:pic>
            <p:nvPicPr>
              <p:cNvPr id="13" name="Ink 12">
                <a:extLst>
                  <a:ext uri="{FF2B5EF4-FFF2-40B4-BE49-F238E27FC236}">
                    <a16:creationId xmlns:a16="http://schemas.microsoft.com/office/drawing/2014/main" id="{6E8E401A-A362-A3D4-8009-A36A70772FDE}"/>
                  </a:ext>
                </a:extLst>
              </p:cNvPr>
              <p:cNvPicPr/>
              <p:nvPr/>
            </p:nvPicPr>
            <p:blipFill>
              <a:blip r:embed="rId12"/>
              <a:stretch>
                <a:fillRect/>
              </a:stretch>
            </p:blipFill>
            <p:spPr>
              <a:xfrm>
                <a:off x="1698453" y="5522093"/>
                <a:ext cx="321840" cy="233640"/>
              </a:xfrm>
              <a:prstGeom prst="rect">
                <a:avLst/>
              </a:prstGeom>
            </p:spPr>
          </p:pic>
        </mc:Fallback>
      </mc:AlternateContent>
    </p:spTree>
    <p:extLst>
      <p:ext uri="{BB962C8B-B14F-4D97-AF65-F5344CB8AC3E}">
        <p14:creationId xmlns:p14="http://schemas.microsoft.com/office/powerpoint/2010/main" val="40115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p:txBody>
          <a:bodyPr/>
          <a:lstStyle/>
          <a:p>
            <a:r>
              <a:rPr lang="lv-LV" b="1" dirty="0">
                <a:solidFill>
                  <a:schemeClr val="accent6">
                    <a:lumMod val="50000"/>
                  </a:schemeClr>
                </a:solidFill>
              </a:rPr>
              <a:t>Nodaļa izveidota 2022. gada 2. janvārī</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825625"/>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10" name="Content Placeholder 2">
            <a:extLst>
              <a:ext uri="{FF2B5EF4-FFF2-40B4-BE49-F238E27FC236}">
                <a16:creationId xmlns:a16="http://schemas.microsoft.com/office/drawing/2014/main" id="{53A7C4AD-75D3-E5D0-211D-13CFF5FA496C}"/>
              </a:ext>
            </a:extLst>
          </p:cNvPr>
          <p:cNvSpPr txBox="1">
            <a:spLocks/>
          </p:cNvSpPr>
          <p:nvPr/>
        </p:nvSpPr>
        <p:spPr>
          <a:xfrm>
            <a:off x="1171575" y="1960563"/>
            <a:ext cx="10182225" cy="4534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b="1" dirty="0">
                <a:solidFill>
                  <a:schemeClr val="accent6">
                    <a:lumMod val="50000"/>
                  </a:schemeClr>
                </a:solidFill>
              </a:rPr>
              <a:t>Darbinieki:</a:t>
            </a:r>
          </a:p>
          <a:p>
            <a:pPr>
              <a:buFont typeface="Wingdings" panose="05000000000000000000" pitchFamily="2" charset="2"/>
              <a:buChar char="ü"/>
            </a:pPr>
            <a:r>
              <a:rPr lang="lv-LV" sz="2400" dirty="0"/>
              <a:t>Nodaļas vadītāja </a:t>
            </a:r>
            <a:r>
              <a:rPr lang="lv-LV" sz="2400" dirty="0" err="1"/>
              <a:t>p.i</a:t>
            </a:r>
            <a:r>
              <a:rPr lang="lv-LV" sz="2400" dirty="0"/>
              <a:t>., vecākā juriste – Inga Švarce</a:t>
            </a:r>
          </a:p>
          <a:p>
            <a:pPr algn="just">
              <a:buFont typeface="Wingdings" panose="05000000000000000000" pitchFamily="2" charset="2"/>
              <a:buChar char="ü"/>
            </a:pPr>
            <a:r>
              <a:rPr lang="lv-LV" sz="2400" dirty="0"/>
              <a:t>Vecākais teritorijas plānotājs – Silvis Grīnbergs</a:t>
            </a:r>
          </a:p>
          <a:p>
            <a:pPr>
              <a:buFont typeface="Wingdings" panose="05000000000000000000" pitchFamily="2" charset="2"/>
              <a:buChar char="ü"/>
            </a:pPr>
            <a:r>
              <a:rPr lang="lv-LV" sz="2400" dirty="0"/>
              <a:t>Vecākais teritorijas plānotājs – Zintis Varts</a:t>
            </a:r>
          </a:p>
          <a:p>
            <a:pPr>
              <a:buFont typeface="Wingdings" panose="05000000000000000000" pitchFamily="2" charset="2"/>
              <a:buChar char="ü"/>
            </a:pPr>
            <a:r>
              <a:rPr lang="lv-LV" sz="2400" dirty="0"/>
              <a:t>Teritorijas plānotāja – Indra Murziņa</a:t>
            </a:r>
          </a:p>
          <a:p>
            <a:pPr>
              <a:buFont typeface="Wingdings" panose="05000000000000000000" pitchFamily="2" charset="2"/>
              <a:buChar char="ü"/>
            </a:pPr>
            <a:r>
              <a:rPr lang="lv-LV" sz="2400" dirty="0"/>
              <a:t>Teritorijas plānotājs – Miķelis Cinis</a:t>
            </a:r>
          </a:p>
          <a:p>
            <a:pPr>
              <a:buFont typeface="Wingdings" panose="05000000000000000000" pitchFamily="2" charset="2"/>
              <a:buChar char="ü"/>
            </a:pPr>
            <a:r>
              <a:rPr lang="lv-LV" sz="2400" dirty="0"/>
              <a:t>ĢIS speciāliste – Lauma Vītoliņa</a:t>
            </a:r>
          </a:p>
        </p:txBody>
      </p:sp>
    </p:spTree>
    <p:extLst>
      <p:ext uri="{BB962C8B-B14F-4D97-AF65-F5344CB8AC3E}">
        <p14:creationId xmlns:p14="http://schemas.microsoft.com/office/powerpoint/2010/main" val="125378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200" y="206828"/>
            <a:ext cx="10515600" cy="1325563"/>
          </a:xfrm>
        </p:spPr>
        <p:txBody>
          <a:bodyPr/>
          <a:lstStyle/>
          <a:p>
            <a:r>
              <a:rPr lang="lv-LV" b="1" dirty="0">
                <a:solidFill>
                  <a:schemeClr val="accent6">
                    <a:lumMod val="50000"/>
                  </a:schemeClr>
                </a:solidFill>
              </a:rPr>
              <a:t>Svarīgākie pienākumi</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466396"/>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68E7147F-46E9-A9DA-EDA0-5A2AFBDB7AE3}"/>
              </a:ext>
            </a:extLst>
          </p:cNvPr>
          <p:cNvSpPr txBox="1"/>
          <p:nvPr/>
        </p:nvSpPr>
        <p:spPr>
          <a:xfrm>
            <a:off x="838200" y="1763486"/>
            <a:ext cx="5040000" cy="4308872"/>
          </a:xfrm>
          <a:prstGeom prst="rect">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lv-LV" b="1" dirty="0">
                <a:solidFill>
                  <a:schemeClr val="accent6">
                    <a:lumMod val="50000"/>
                  </a:schemeClr>
                </a:solidFill>
              </a:rPr>
              <a:t>Inga Švarce</a:t>
            </a:r>
          </a:p>
          <a:p>
            <a:r>
              <a:rPr lang="lv-LV" sz="1600" u="sng" dirty="0"/>
              <a:t>Nodaļas vadītāja </a:t>
            </a:r>
            <a:r>
              <a:rPr lang="lv-LV" sz="1600" u="sng" dirty="0" err="1"/>
              <a:t>p.i</a:t>
            </a:r>
            <a:r>
              <a:rPr lang="lv-LV" sz="1600" u="sng" dirty="0"/>
              <a:t>., vecākā juriste</a:t>
            </a:r>
          </a:p>
          <a:p>
            <a:pPr marL="285750" indent="-285750" algn="just">
              <a:buFont typeface="Arial" panose="020B0604020202020204" pitchFamily="34" charset="0"/>
              <a:buChar char="•"/>
            </a:pPr>
            <a:r>
              <a:rPr lang="lv-LV" sz="1600" dirty="0"/>
              <a:t>Nodaļas administratīvā vadīšana</a:t>
            </a:r>
          </a:p>
          <a:p>
            <a:pPr marL="285750" indent="-285750" algn="just">
              <a:buFont typeface="Arial" panose="020B0604020202020204" pitchFamily="34" charset="0"/>
              <a:buChar char="•"/>
            </a:pPr>
            <a:r>
              <a:rPr lang="lv-LV" sz="1600" dirty="0"/>
              <a:t>Pašvaldības pārstāvība tiesu iestādēs teritorijas plānošanas jautājumos. </a:t>
            </a:r>
          </a:p>
          <a:p>
            <a:pPr marL="285750" indent="-285750" algn="just">
              <a:buFont typeface="Arial" panose="020B0604020202020204" pitchFamily="34" charset="0"/>
              <a:buChar char="•"/>
            </a:pPr>
            <a:r>
              <a:rPr lang="lv-LV" sz="1600" dirty="0"/>
              <a:t>Lēmumprojektu un citu dokumentu sagatavošana.</a:t>
            </a:r>
          </a:p>
          <a:p>
            <a:pPr marL="285750" indent="-285750" algn="just">
              <a:buFont typeface="Arial" panose="020B0604020202020204" pitchFamily="34" charset="0"/>
              <a:buChar char="•"/>
            </a:pPr>
            <a:r>
              <a:rPr lang="lv-LV" sz="1600" dirty="0"/>
              <a:t>Nodaļas sagatavoto lēmumprojektu un citu dokumentu juridiskā pārbaude.</a:t>
            </a:r>
          </a:p>
          <a:p>
            <a:pPr marL="285750" indent="-285750" algn="just">
              <a:buFont typeface="Arial" panose="020B0604020202020204" pitchFamily="34" charset="0"/>
              <a:buChar char="•"/>
            </a:pPr>
            <a:r>
              <a:rPr lang="lv-LV" sz="1600" dirty="0"/>
              <a:t>Teritorijas plānojuma izstrāde.</a:t>
            </a:r>
          </a:p>
          <a:p>
            <a:pPr marL="285750" indent="-285750" algn="just">
              <a:buFont typeface="Arial" panose="020B0604020202020204" pitchFamily="34" charset="0"/>
              <a:buChar char="•"/>
            </a:pPr>
            <a:r>
              <a:rPr lang="lv-LV" sz="1600" dirty="0"/>
              <a:t>Pašvaldības pirmpirkuma tiesību izskatīšana Ādažos un Ādažu pagastā.</a:t>
            </a:r>
          </a:p>
          <a:p>
            <a:pPr marL="285750" indent="-285750" algn="just">
              <a:buFont typeface="Arial" panose="020B0604020202020204" pitchFamily="34" charset="0"/>
              <a:buChar char="•"/>
            </a:pPr>
            <a:r>
              <a:rPr lang="lv-LV" sz="1600" dirty="0"/>
              <a:t>Nodaļas kompetencē esošo normatīvo aktu un atzinumu par normatīvo aktu projektiem sagatavošana</a:t>
            </a:r>
          </a:p>
          <a:p>
            <a:pPr marL="285750" indent="-285750" algn="just">
              <a:buFont typeface="Arial" panose="020B0604020202020204" pitchFamily="34" charset="0"/>
              <a:buChar char="•"/>
            </a:pPr>
            <a:r>
              <a:rPr lang="lv-LV" sz="1600" dirty="0"/>
              <a:t>Spēkā esošo detālplānojumu izvērtēšana.</a:t>
            </a:r>
          </a:p>
          <a:p>
            <a:pPr marL="285750" indent="-285750" algn="just">
              <a:buFont typeface="Arial" panose="020B0604020202020204" pitchFamily="34" charset="0"/>
              <a:buChar char="•"/>
            </a:pPr>
            <a:r>
              <a:rPr lang="lv-LV" sz="1600" dirty="0"/>
              <a:t>Konsultēšana.</a:t>
            </a:r>
          </a:p>
          <a:p>
            <a:pPr marL="285750" indent="-285750" algn="just">
              <a:buFont typeface="Arial" panose="020B0604020202020204" pitchFamily="34" charset="0"/>
              <a:buChar char="•"/>
            </a:pPr>
            <a:r>
              <a:rPr lang="lv-LV" sz="1600" dirty="0"/>
              <a:t>Atbildes vēstules uz iesniegumiem.</a:t>
            </a:r>
          </a:p>
          <a:p>
            <a:pPr marL="285750" indent="-285750" algn="just">
              <a:buFont typeface="Arial" panose="020B0604020202020204" pitchFamily="34" charset="0"/>
              <a:buChar char="•"/>
            </a:pPr>
            <a:r>
              <a:rPr lang="lv-LV" sz="1600" dirty="0"/>
              <a:t>Darbs komisijās un darba grupās u.c.</a:t>
            </a:r>
          </a:p>
        </p:txBody>
      </p:sp>
      <p:sp>
        <p:nvSpPr>
          <p:cNvPr id="3" name="TextBox 2">
            <a:extLst>
              <a:ext uri="{FF2B5EF4-FFF2-40B4-BE49-F238E27FC236}">
                <a16:creationId xmlns:a16="http://schemas.microsoft.com/office/drawing/2014/main" id="{2A2E8617-A70D-D754-D70B-A7DB38597DD2}"/>
              </a:ext>
            </a:extLst>
          </p:cNvPr>
          <p:cNvSpPr txBox="1"/>
          <p:nvPr/>
        </p:nvSpPr>
        <p:spPr>
          <a:xfrm>
            <a:off x="6381749" y="1763486"/>
            <a:ext cx="5040000" cy="5047536"/>
          </a:xfrm>
          <a:prstGeom prst="rect">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lv-LV" b="1" dirty="0">
                <a:solidFill>
                  <a:schemeClr val="accent6">
                    <a:lumMod val="50000"/>
                  </a:schemeClr>
                </a:solidFill>
              </a:rPr>
              <a:t>Indra Murziņa</a:t>
            </a:r>
          </a:p>
          <a:p>
            <a:r>
              <a:rPr lang="lv-LV" sz="1600" u="sng" dirty="0"/>
              <a:t>Teritorijas plānotāja</a:t>
            </a:r>
          </a:p>
          <a:p>
            <a:pPr marL="285750" indent="-285750" algn="just">
              <a:buFont typeface="Arial" panose="020B0604020202020204" pitchFamily="34" charset="0"/>
              <a:buChar char="•"/>
            </a:pPr>
            <a:r>
              <a:rPr lang="lv-LV" sz="1600" dirty="0"/>
              <a:t>Detālplānojumu, </a:t>
            </a:r>
            <a:r>
              <a:rPr lang="lv-LV" sz="1600" dirty="0" err="1"/>
              <a:t>lokālplānojumu</a:t>
            </a:r>
            <a:r>
              <a:rPr lang="lv-LV" sz="1600" dirty="0"/>
              <a:t>, teritorijas plānojumu informācijas pārvaldība un publicēšana TAPIS sistēmā.</a:t>
            </a:r>
          </a:p>
          <a:p>
            <a:pPr marL="285750" indent="-285750" algn="just">
              <a:buFont typeface="Arial" panose="020B0604020202020204" pitchFamily="34" charset="0"/>
              <a:buChar char="•"/>
            </a:pPr>
            <a:r>
              <a:rPr lang="lv-LV" sz="1600" dirty="0"/>
              <a:t>Paziņojumu par plānojumu uzsākšanu, publiskām apspriešanām, apstiprināšanu sagatavošana publicēšanai izdevumā «Ādažu Vēstis», pašvaldības mājaslapā. </a:t>
            </a:r>
          </a:p>
          <a:p>
            <a:pPr marL="285750" indent="-285750" algn="just">
              <a:buFont typeface="Arial" panose="020B0604020202020204" pitchFamily="34" charset="0"/>
              <a:buChar char="•"/>
            </a:pPr>
            <a:r>
              <a:rPr lang="lv-LV" sz="1600" dirty="0"/>
              <a:t>Plānojumu izstrādes vadīšana, t.sk. jaunā Ādažu novada teritorijas plānojuma. TP izstrāde. </a:t>
            </a:r>
          </a:p>
          <a:p>
            <a:pPr marL="285750" indent="-285750" algn="just">
              <a:buFont typeface="Arial" panose="020B0604020202020204" pitchFamily="34" charset="0"/>
              <a:buChar char="•"/>
            </a:pPr>
            <a:r>
              <a:rPr lang="lv-LV" sz="1600" dirty="0"/>
              <a:t>Publisko apspriešanu organizēšana un vadīšana. </a:t>
            </a:r>
          </a:p>
          <a:p>
            <a:pPr marL="285750" indent="-285750" algn="just">
              <a:buFont typeface="Arial" panose="020B0604020202020204" pitchFamily="34" charset="0"/>
              <a:buChar char="•"/>
            </a:pPr>
            <a:r>
              <a:rPr lang="lv-LV" sz="1600" dirty="0"/>
              <a:t>TP Vides pārskatu monitoringa ziņojumu sagatavošana.</a:t>
            </a:r>
          </a:p>
          <a:p>
            <a:pPr marL="285750" indent="-285750" algn="just">
              <a:buFont typeface="Arial" panose="020B0604020202020204" pitchFamily="34" charset="0"/>
              <a:buChar char="•"/>
            </a:pPr>
            <a:r>
              <a:rPr lang="lv-LV" sz="1600" dirty="0"/>
              <a:t>Spēkā esošo detālplānojumu inventarizācija, izvērtēšana, atzinumu sagatavošana normatīvo aktu projektiem, dažāda līmeņa plānošanas dokumentiem u.c. darbi.</a:t>
            </a:r>
          </a:p>
          <a:p>
            <a:pPr marL="285750" indent="-285750" algn="just">
              <a:buFont typeface="Arial" panose="020B0604020202020204" pitchFamily="34" charset="0"/>
              <a:buChar char="•"/>
            </a:pPr>
            <a:r>
              <a:rPr lang="lv-LV" sz="1600" dirty="0"/>
              <a:t>Konsultēšana. </a:t>
            </a:r>
          </a:p>
          <a:p>
            <a:pPr marL="285750" indent="-285750" algn="just">
              <a:buFont typeface="Arial" panose="020B0604020202020204" pitchFamily="34" charset="0"/>
              <a:buChar char="•"/>
            </a:pPr>
            <a:r>
              <a:rPr lang="lv-LV" sz="1600" dirty="0"/>
              <a:t>Atbildes vēstules uz iesniegumiem.</a:t>
            </a:r>
          </a:p>
          <a:p>
            <a:pPr marL="285750" indent="-285750" algn="just">
              <a:buFont typeface="Arial" panose="020B0604020202020204" pitchFamily="34" charset="0"/>
              <a:buChar char="•"/>
            </a:pPr>
            <a:r>
              <a:rPr lang="lv-LV" sz="1600" dirty="0"/>
              <a:t>Darbs komisijās un darba grupās.</a:t>
            </a:r>
          </a:p>
          <a:p>
            <a:pPr marL="285750" indent="-285750" algn="just">
              <a:buFont typeface="Arial" panose="020B0604020202020204" pitchFamily="34" charset="0"/>
              <a:buChar char="•"/>
            </a:pPr>
            <a:endParaRPr lang="lv-LV" sz="1600" dirty="0"/>
          </a:p>
        </p:txBody>
      </p:sp>
    </p:spTree>
    <p:extLst>
      <p:ext uri="{BB962C8B-B14F-4D97-AF65-F5344CB8AC3E}">
        <p14:creationId xmlns:p14="http://schemas.microsoft.com/office/powerpoint/2010/main" val="3731808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200" y="206828"/>
            <a:ext cx="10515600" cy="1325563"/>
          </a:xfrm>
        </p:spPr>
        <p:txBody>
          <a:bodyPr/>
          <a:lstStyle/>
          <a:p>
            <a:r>
              <a:rPr lang="lv-LV" b="1" dirty="0">
                <a:solidFill>
                  <a:schemeClr val="accent6">
                    <a:lumMod val="50000"/>
                  </a:schemeClr>
                </a:solidFill>
              </a:rPr>
              <a:t>Svarīgākie pienākumi</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466396"/>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17" name="TextBox 16">
            <a:extLst>
              <a:ext uri="{FF2B5EF4-FFF2-40B4-BE49-F238E27FC236}">
                <a16:creationId xmlns:a16="http://schemas.microsoft.com/office/drawing/2014/main" id="{DDD4BB8F-C63A-E3D8-B6E2-C17427137791}"/>
              </a:ext>
            </a:extLst>
          </p:cNvPr>
          <p:cNvSpPr txBox="1"/>
          <p:nvPr/>
        </p:nvSpPr>
        <p:spPr>
          <a:xfrm>
            <a:off x="6313800" y="1769193"/>
            <a:ext cx="5040000" cy="4062651"/>
          </a:xfrm>
          <a:prstGeom prst="rect">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lv-LV" b="1" dirty="0">
                <a:solidFill>
                  <a:schemeClr val="accent6">
                    <a:lumMod val="50000"/>
                  </a:schemeClr>
                </a:solidFill>
              </a:rPr>
              <a:t>Silvis Grīnbergs</a:t>
            </a:r>
          </a:p>
          <a:p>
            <a:r>
              <a:rPr lang="lv-LV" sz="1600" u="sng" dirty="0"/>
              <a:t>Vecākais teritorijas plānotājs, </a:t>
            </a:r>
            <a:r>
              <a:rPr lang="lv-LV" sz="1600" dirty="0"/>
              <a:t>Ādažu pilsēta un pagasts</a:t>
            </a:r>
          </a:p>
          <a:p>
            <a:pPr marL="285750" indent="-285750" algn="just">
              <a:buFont typeface="Arial" panose="020B0604020202020204" pitchFamily="34" charset="0"/>
              <a:buChar char="•"/>
            </a:pPr>
            <a:r>
              <a:rPr lang="lv-LV" sz="1600" dirty="0"/>
              <a:t>Arhitektūras projektu skaņošana BIS.</a:t>
            </a:r>
          </a:p>
          <a:p>
            <a:pPr marL="285750" indent="-285750" algn="just">
              <a:buFont typeface="Arial" panose="020B0604020202020204" pitchFamily="34" charset="0"/>
              <a:buChar char="•"/>
            </a:pPr>
            <a:r>
              <a:rPr lang="lv-LV" sz="1600" dirty="0"/>
              <a:t>Sarkano līniju saskaņošana.</a:t>
            </a:r>
          </a:p>
          <a:p>
            <a:pPr marL="285750" indent="-285750" algn="just">
              <a:buFont typeface="Arial" panose="020B0604020202020204" pitchFamily="34" charset="0"/>
              <a:buChar char="•"/>
            </a:pPr>
            <a:r>
              <a:rPr lang="lv-LV" sz="1600" dirty="0"/>
              <a:t>Lēmumprojektu un citu dokumentu sagatavošana.</a:t>
            </a:r>
          </a:p>
          <a:p>
            <a:pPr marL="285750" indent="-285750">
              <a:buFont typeface="Arial" panose="020B0604020202020204" pitchFamily="34" charset="0"/>
              <a:buChar char="•"/>
            </a:pPr>
            <a:r>
              <a:rPr lang="lv-LV" sz="1600" dirty="0"/>
              <a:t>Konsultēšana. </a:t>
            </a:r>
          </a:p>
          <a:p>
            <a:pPr marL="285750" indent="-285750" algn="just">
              <a:buFont typeface="Arial" panose="020B0604020202020204" pitchFamily="34" charset="0"/>
              <a:buChar char="•"/>
            </a:pPr>
            <a:r>
              <a:rPr lang="lv-LV" sz="1600" dirty="0"/>
              <a:t>Detālplānojumu un </a:t>
            </a:r>
            <a:r>
              <a:rPr lang="lv-LV" sz="1600" dirty="0" err="1"/>
              <a:t>lokālplānojumu</a:t>
            </a:r>
            <a:r>
              <a:rPr lang="lv-LV" sz="1600" dirty="0"/>
              <a:t> izskatīšana, vadīšana.</a:t>
            </a:r>
          </a:p>
          <a:p>
            <a:pPr marL="285750" indent="-285750" algn="just">
              <a:buFont typeface="Arial" panose="020B0604020202020204" pitchFamily="34" charset="0"/>
              <a:buChar char="•"/>
            </a:pPr>
            <a:r>
              <a:rPr lang="lv-LV" sz="1600" dirty="0"/>
              <a:t>ZIP saskaņošana.</a:t>
            </a:r>
          </a:p>
          <a:p>
            <a:pPr marL="285750" indent="-285750" algn="just">
              <a:buFont typeface="Arial" panose="020B0604020202020204" pitchFamily="34" charset="0"/>
              <a:buChar char="•"/>
            </a:pPr>
            <a:r>
              <a:rPr lang="lv-LV" sz="1600" dirty="0"/>
              <a:t>Teritorijas plānojuma izstrāde.</a:t>
            </a:r>
          </a:p>
          <a:p>
            <a:pPr marL="285750" indent="-285750" algn="just">
              <a:buFont typeface="Arial" panose="020B0604020202020204" pitchFamily="34" charset="0"/>
              <a:buChar char="•"/>
            </a:pPr>
            <a:r>
              <a:rPr lang="lv-LV" sz="1600" dirty="0"/>
              <a:t>Atbildes vēstules uz iesniegumiem.</a:t>
            </a:r>
          </a:p>
          <a:p>
            <a:pPr marL="285750" indent="-285750" algn="just">
              <a:buFont typeface="Arial" panose="020B0604020202020204" pitchFamily="34" charset="0"/>
              <a:buChar char="•"/>
            </a:pPr>
            <a:r>
              <a:rPr lang="lv-LV" sz="1600" dirty="0"/>
              <a:t>Darbs komisijās un darba grupās.</a:t>
            </a:r>
          </a:p>
          <a:p>
            <a:pPr marL="285750" indent="-285750" algn="just">
              <a:buFont typeface="Arial" panose="020B0604020202020204" pitchFamily="34" charset="0"/>
              <a:buChar char="•"/>
            </a:pPr>
            <a:endParaRPr lang="lv-LV" sz="1600" dirty="0"/>
          </a:p>
          <a:p>
            <a:pPr marL="285750" indent="-285750" algn="just">
              <a:buFont typeface="Arial" panose="020B0604020202020204" pitchFamily="34" charset="0"/>
              <a:buChar char="•"/>
            </a:pPr>
            <a:endParaRPr lang="lv-LV" sz="1600" dirty="0"/>
          </a:p>
          <a:p>
            <a:pPr marL="285750" indent="-285750" algn="just">
              <a:buFont typeface="Arial" panose="020B0604020202020204" pitchFamily="34" charset="0"/>
              <a:buChar char="•"/>
            </a:pPr>
            <a:endParaRPr lang="lv-LV" sz="1600" dirty="0"/>
          </a:p>
          <a:p>
            <a:pPr marL="285750" indent="-285750" algn="just">
              <a:buFont typeface="Arial" panose="020B0604020202020204" pitchFamily="34" charset="0"/>
              <a:buChar char="•"/>
            </a:pPr>
            <a:endParaRPr lang="lv-LV" sz="1600" dirty="0"/>
          </a:p>
        </p:txBody>
      </p:sp>
      <p:sp>
        <p:nvSpPr>
          <p:cNvPr id="18" name="TextBox 17">
            <a:extLst>
              <a:ext uri="{FF2B5EF4-FFF2-40B4-BE49-F238E27FC236}">
                <a16:creationId xmlns:a16="http://schemas.microsoft.com/office/drawing/2014/main" id="{B404288A-2E34-7506-86C4-5BA472F6289E}"/>
              </a:ext>
            </a:extLst>
          </p:cNvPr>
          <p:cNvSpPr txBox="1"/>
          <p:nvPr/>
        </p:nvSpPr>
        <p:spPr>
          <a:xfrm>
            <a:off x="838200" y="1769193"/>
            <a:ext cx="5040000" cy="3570208"/>
          </a:xfrm>
          <a:prstGeom prst="rect">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lv-LV" b="1" dirty="0">
                <a:solidFill>
                  <a:schemeClr val="accent6">
                    <a:lumMod val="50000"/>
                  </a:schemeClr>
                </a:solidFill>
              </a:rPr>
              <a:t>Zintis Varts</a:t>
            </a:r>
          </a:p>
          <a:p>
            <a:r>
              <a:rPr lang="lv-LV" sz="1600" u="sng" dirty="0"/>
              <a:t>Vecākais teritorijas plānotājs</a:t>
            </a:r>
            <a:r>
              <a:rPr lang="lv-LV" sz="1600" dirty="0"/>
              <a:t>, Carnikavas pagasts</a:t>
            </a:r>
          </a:p>
          <a:p>
            <a:pPr marL="285750" indent="-285750" algn="just">
              <a:buFont typeface="Arial" panose="020B0604020202020204" pitchFamily="34" charset="0"/>
              <a:buChar char="•"/>
            </a:pPr>
            <a:r>
              <a:rPr lang="lv-LV" sz="1600" dirty="0"/>
              <a:t>Arhitektūras projektu skaņošana BIS.</a:t>
            </a:r>
          </a:p>
          <a:p>
            <a:pPr marL="285750" indent="-285750" algn="just">
              <a:buFont typeface="Arial" panose="020B0604020202020204" pitchFamily="34" charset="0"/>
              <a:buChar char="•"/>
            </a:pPr>
            <a:r>
              <a:rPr lang="lv-LV" sz="1600" dirty="0"/>
              <a:t>Sarkano līniju un topogrāfisko plānu saskaņošana.</a:t>
            </a:r>
          </a:p>
          <a:p>
            <a:pPr marL="285750" indent="-285750">
              <a:buFont typeface="Arial" panose="020B0604020202020204" pitchFamily="34" charset="0"/>
              <a:buChar char="•"/>
            </a:pPr>
            <a:r>
              <a:rPr lang="lv-LV" sz="1600" dirty="0"/>
              <a:t>ZIP saskaņošana.</a:t>
            </a:r>
          </a:p>
          <a:p>
            <a:pPr marL="285750" indent="-285750" algn="just">
              <a:buFont typeface="Arial" panose="020B0604020202020204" pitchFamily="34" charset="0"/>
              <a:buChar char="•"/>
            </a:pPr>
            <a:r>
              <a:rPr lang="lv-LV" sz="1600" dirty="0"/>
              <a:t>Lēmumprojektu un citu dokumentu sagatavošana.</a:t>
            </a:r>
          </a:p>
          <a:p>
            <a:pPr marL="285750" indent="-285750" algn="just">
              <a:buFont typeface="Arial" panose="020B0604020202020204" pitchFamily="34" charset="0"/>
              <a:buChar char="•"/>
            </a:pPr>
            <a:r>
              <a:rPr lang="lv-LV" sz="1600" dirty="0"/>
              <a:t>Detālplānojumu un </a:t>
            </a:r>
            <a:r>
              <a:rPr lang="lv-LV" sz="1600" dirty="0" err="1"/>
              <a:t>lokālplānojumu</a:t>
            </a:r>
            <a:r>
              <a:rPr lang="lv-LV" sz="1600" dirty="0"/>
              <a:t> izskatīšana, vadīšana.</a:t>
            </a:r>
          </a:p>
          <a:p>
            <a:pPr marL="285750" indent="-285750" algn="just">
              <a:buFont typeface="Arial" panose="020B0604020202020204" pitchFamily="34" charset="0"/>
              <a:buChar char="•"/>
            </a:pPr>
            <a:r>
              <a:rPr lang="lv-LV" sz="1600" dirty="0"/>
              <a:t>Teritorijas plānojuma izstrāde.</a:t>
            </a:r>
          </a:p>
          <a:p>
            <a:pPr marL="285750" indent="-285750" algn="just">
              <a:buFont typeface="Arial" panose="020B0604020202020204" pitchFamily="34" charset="0"/>
              <a:buChar char="•"/>
            </a:pPr>
            <a:r>
              <a:rPr lang="lv-LV" sz="1600" dirty="0"/>
              <a:t>Konsultēšana. </a:t>
            </a:r>
          </a:p>
          <a:p>
            <a:pPr marL="285750" indent="-285750" algn="just">
              <a:buFont typeface="Arial" panose="020B0604020202020204" pitchFamily="34" charset="0"/>
              <a:buChar char="•"/>
            </a:pPr>
            <a:r>
              <a:rPr lang="lv-LV" sz="1600" dirty="0"/>
              <a:t>Atbildes vēstules uz iesniegumiem.</a:t>
            </a:r>
          </a:p>
          <a:p>
            <a:pPr marL="285750" indent="-285750" algn="just">
              <a:buFont typeface="Arial" panose="020B0604020202020204" pitchFamily="34" charset="0"/>
              <a:buChar char="•"/>
            </a:pPr>
            <a:r>
              <a:rPr lang="lv-LV" sz="1600" dirty="0"/>
              <a:t>Darbs komisijās un darba grupās.</a:t>
            </a:r>
          </a:p>
          <a:p>
            <a:pPr algn="just"/>
            <a:endParaRPr lang="lv-LV" sz="1600" dirty="0"/>
          </a:p>
          <a:p>
            <a:endParaRPr lang="lv-LV" sz="1600" dirty="0"/>
          </a:p>
        </p:txBody>
      </p:sp>
    </p:spTree>
    <p:extLst>
      <p:ext uri="{BB962C8B-B14F-4D97-AF65-F5344CB8AC3E}">
        <p14:creationId xmlns:p14="http://schemas.microsoft.com/office/powerpoint/2010/main" val="329638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198" y="306746"/>
            <a:ext cx="10515600" cy="1079630"/>
          </a:xfrm>
        </p:spPr>
        <p:txBody>
          <a:bodyPr/>
          <a:lstStyle/>
          <a:p>
            <a:r>
              <a:rPr lang="lv-LV" b="1" dirty="0">
                <a:solidFill>
                  <a:schemeClr val="accent6">
                    <a:lumMod val="50000"/>
                  </a:schemeClr>
                </a:solidFill>
              </a:rPr>
              <a:t>Svarīgākie pienākumi</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292224"/>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17" name="TextBox 16">
            <a:extLst>
              <a:ext uri="{FF2B5EF4-FFF2-40B4-BE49-F238E27FC236}">
                <a16:creationId xmlns:a16="http://schemas.microsoft.com/office/drawing/2014/main" id="{DDD4BB8F-C63A-E3D8-B6E2-C17427137791}"/>
              </a:ext>
            </a:extLst>
          </p:cNvPr>
          <p:cNvSpPr txBox="1"/>
          <p:nvPr/>
        </p:nvSpPr>
        <p:spPr>
          <a:xfrm>
            <a:off x="6095998" y="1597513"/>
            <a:ext cx="5040000" cy="4308872"/>
          </a:xfrm>
          <a:prstGeom prst="rect">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lv-LV" b="1" dirty="0">
                <a:solidFill>
                  <a:schemeClr val="accent6">
                    <a:lumMod val="50000"/>
                  </a:schemeClr>
                </a:solidFill>
              </a:rPr>
              <a:t>Lauma Vītoliņa</a:t>
            </a:r>
          </a:p>
          <a:p>
            <a:r>
              <a:rPr lang="lv-LV" sz="1600" u="sng" dirty="0"/>
              <a:t>ĢIS speciāliste</a:t>
            </a:r>
          </a:p>
          <a:p>
            <a:pPr marL="285750" indent="-285750">
              <a:buFont typeface="Arial" panose="020B0604020202020204" pitchFamily="34" charset="0"/>
              <a:buChar char="•"/>
            </a:pPr>
            <a:r>
              <a:rPr lang="lv-LV" sz="1600" dirty="0"/>
              <a:t>Koordinēt nodaļas kompetencē esošu datu bāžu izveidi un nodrošināt datu ievadīšanu/ uzglabāšanu/ atjaunošanu.</a:t>
            </a:r>
          </a:p>
          <a:p>
            <a:pPr marL="285750" indent="-285750">
              <a:buFont typeface="Arial" panose="020B0604020202020204" pitchFamily="34" charset="0"/>
              <a:buChar char="•"/>
            </a:pPr>
            <a:r>
              <a:rPr lang="lv-LV" sz="1600" dirty="0"/>
              <a:t>Veikt teritorijas plānojuma, pašvaldības ierosinātu </a:t>
            </a:r>
            <a:r>
              <a:rPr lang="lv-LV" sz="1600" dirty="0" err="1"/>
              <a:t>lokālplānojumu</a:t>
            </a:r>
            <a:r>
              <a:rPr lang="lv-LV" sz="1600" dirty="0"/>
              <a:t>, tematisko plānojumu grafisko daļu izstrādi un sagatavošanu, kā arī to integrēšanu TAPIS vidē.</a:t>
            </a:r>
          </a:p>
          <a:p>
            <a:pPr marL="285750" indent="-285750">
              <a:buFont typeface="Arial" panose="020B0604020202020204" pitchFamily="34" charset="0"/>
              <a:buChar char="•"/>
            </a:pPr>
            <a:r>
              <a:rPr lang="lv-LV" sz="1600" dirty="0"/>
              <a:t>Apkopot un analizēt grafiski dažādus datus un rādītājus, atbilstoši TPN vajadzībām.</a:t>
            </a:r>
          </a:p>
          <a:p>
            <a:pPr marL="285750" indent="-285750">
              <a:buFont typeface="Arial" panose="020B0604020202020204" pitchFamily="34" charset="0"/>
              <a:buChar char="•"/>
            </a:pPr>
            <a:r>
              <a:rPr lang="lv-LV" sz="1600" dirty="0"/>
              <a:t>Izstrādāt un ieviest ĢIS risinājumus.</a:t>
            </a:r>
          </a:p>
          <a:p>
            <a:pPr marL="285750" indent="-285750">
              <a:buFont typeface="Arial" panose="020B0604020202020204" pitchFamily="34" charset="0"/>
              <a:buChar char="•"/>
            </a:pPr>
            <a:r>
              <a:rPr lang="lv-LV" sz="1600" dirty="0"/>
              <a:t>Piedalīties plānošanas dokumentu izstrādē.</a:t>
            </a:r>
          </a:p>
          <a:p>
            <a:pPr marL="285750" indent="-285750">
              <a:buFont typeface="Arial" panose="020B0604020202020204" pitchFamily="34" charset="0"/>
              <a:buChar char="•"/>
            </a:pPr>
            <a:r>
              <a:rPr lang="lv-LV" sz="1600" dirty="0"/>
              <a:t>Darbs komisijās un darba grupās.</a:t>
            </a:r>
          </a:p>
          <a:p>
            <a:pPr marL="285750" indent="-285750">
              <a:buFont typeface="Arial" panose="020B0604020202020204" pitchFamily="34" charset="0"/>
              <a:buChar char="•"/>
            </a:pPr>
            <a:endParaRPr lang="lv-LV" sz="1600" dirty="0"/>
          </a:p>
          <a:p>
            <a:pPr marL="285750" indent="-285750">
              <a:buFont typeface="Arial" panose="020B0604020202020204" pitchFamily="34" charset="0"/>
              <a:buChar char="•"/>
            </a:pPr>
            <a:endParaRPr lang="lv-LV" sz="1600" dirty="0"/>
          </a:p>
          <a:p>
            <a:pPr marL="285750" indent="-285750">
              <a:buFont typeface="Arial" panose="020B0604020202020204" pitchFamily="34" charset="0"/>
              <a:buChar char="•"/>
            </a:pPr>
            <a:endParaRPr lang="lv-LV" sz="1600" dirty="0"/>
          </a:p>
        </p:txBody>
      </p:sp>
      <p:sp>
        <p:nvSpPr>
          <p:cNvPr id="3" name="Content Placeholder 3">
            <a:extLst>
              <a:ext uri="{FF2B5EF4-FFF2-40B4-BE49-F238E27FC236}">
                <a16:creationId xmlns:a16="http://schemas.microsoft.com/office/drawing/2014/main" id="{12833DE1-BA51-EC20-36EB-41ED28DD7512}"/>
              </a:ext>
            </a:extLst>
          </p:cNvPr>
          <p:cNvSpPr txBox="1">
            <a:spLocks noGrp="1"/>
          </p:cNvSpPr>
          <p:nvPr>
            <p:ph idx="1"/>
          </p:nvPr>
        </p:nvSpPr>
        <p:spPr>
          <a:xfrm>
            <a:off x="838198" y="1597025"/>
            <a:ext cx="4819650" cy="4138569"/>
          </a:xfrm>
          <a:prstGeom prst="rect">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lv-LV" sz="1800" b="1" dirty="0">
                <a:solidFill>
                  <a:schemeClr val="accent6">
                    <a:lumMod val="50000"/>
                  </a:schemeClr>
                </a:solidFill>
              </a:rPr>
              <a:t>Miķelis Cinis</a:t>
            </a:r>
          </a:p>
          <a:p>
            <a:pPr>
              <a:lnSpc>
                <a:spcPct val="100000"/>
              </a:lnSpc>
              <a:spcBef>
                <a:spcPts val="0"/>
              </a:spcBef>
            </a:pPr>
            <a:r>
              <a:rPr lang="lv-LV" sz="1600" u="sng" dirty="0"/>
              <a:t>Teritorijas plānotājs</a:t>
            </a:r>
          </a:p>
          <a:p>
            <a:pPr marL="285750" indent="-285750" algn="just">
              <a:lnSpc>
                <a:spcPct val="100000"/>
              </a:lnSpc>
              <a:spcBef>
                <a:spcPts val="0"/>
              </a:spcBef>
              <a:buFont typeface="Arial" panose="020B0604020202020204" pitchFamily="34" charset="0"/>
              <a:buChar char="•"/>
            </a:pPr>
            <a:r>
              <a:rPr lang="lv-LV" sz="1600" dirty="0"/>
              <a:t>Arhitektūras projektu skaņošana BIS.</a:t>
            </a:r>
          </a:p>
          <a:p>
            <a:pPr marL="285750" indent="-285750" algn="just">
              <a:lnSpc>
                <a:spcPct val="100000"/>
              </a:lnSpc>
              <a:spcBef>
                <a:spcPts val="0"/>
              </a:spcBef>
              <a:buFont typeface="Arial" panose="020B0604020202020204" pitchFamily="34" charset="0"/>
              <a:buChar char="•"/>
            </a:pPr>
            <a:r>
              <a:rPr lang="lv-LV" sz="1600" dirty="0"/>
              <a:t>Sarkano līniju saskaņošana.</a:t>
            </a:r>
          </a:p>
          <a:p>
            <a:pPr marL="285750" indent="-285750" algn="just">
              <a:lnSpc>
                <a:spcPct val="100000"/>
              </a:lnSpc>
              <a:spcBef>
                <a:spcPts val="0"/>
              </a:spcBef>
              <a:buFont typeface="Arial" panose="020B0604020202020204" pitchFamily="34" charset="0"/>
              <a:buChar char="•"/>
            </a:pPr>
            <a:r>
              <a:rPr lang="lv-LV" sz="1600" dirty="0"/>
              <a:t>Lēmumprojektu un citu dokumentu sagatavošana.</a:t>
            </a:r>
          </a:p>
          <a:p>
            <a:pPr marL="285750" indent="-285750" algn="just">
              <a:lnSpc>
                <a:spcPct val="100000"/>
              </a:lnSpc>
              <a:spcBef>
                <a:spcPts val="0"/>
              </a:spcBef>
              <a:buFont typeface="Arial" panose="020B0604020202020204" pitchFamily="34" charset="0"/>
              <a:buChar char="•"/>
            </a:pPr>
            <a:r>
              <a:rPr lang="lv-LV" sz="1600" dirty="0"/>
              <a:t>Detālplānojumu un </a:t>
            </a:r>
            <a:r>
              <a:rPr lang="lv-LV" sz="1600" dirty="0" err="1"/>
              <a:t>lokālplānojumu</a:t>
            </a:r>
            <a:r>
              <a:rPr lang="lv-LV" sz="1600" dirty="0"/>
              <a:t> izskatīšana, vadīšana.</a:t>
            </a:r>
          </a:p>
          <a:p>
            <a:pPr marL="285750" indent="-285750" algn="just">
              <a:lnSpc>
                <a:spcPct val="100000"/>
              </a:lnSpc>
              <a:spcBef>
                <a:spcPts val="0"/>
              </a:spcBef>
              <a:buFont typeface="Arial" panose="020B0604020202020204" pitchFamily="34" charset="0"/>
              <a:buChar char="•"/>
            </a:pPr>
            <a:r>
              <a:rPr lang="lv-LV" sz="1600" dirty="0"/>
              <a:t>Darbs pie sabiedrības iesaistes pasākumiem teritorijas plānojuma izstrādes laikā.</a:t>
            </a:r>
          </a:p>
          <a:p>
            <a:pPr marL="285750" indent="-285750" algn="just">
              <a:lnSpc>
                <a:spcPct val="100000"/>
              </a:lnSpc>
              <a:spcBef>
                <a:spcPts val="0"/>
              </a:spcBef>
              <a:buFont typeface="Arial" panose="020B0604020202020204" pitchFamily="34" charset="0"/>
              <a:buChar char="•"/>
            </a:pPr>
            <a:r>
              <a:rPr lang="lv-LV" sz="1600" dirty="0"/>
              <a:t>Adresācijas darba grupa un ar to saistītie sabiedrības informēšanas pasākumi.</a:t>
            </a:r>
          </a:p>
          <a:p>
            <a:pPr marL="285750" indent="-285750" algn="just">
              <a:lnSpc>
                <a:spcPct val="100000"/>
              </a:lnSpc>
              <a:spcBef>
                <a:spcPts val="0"/>
              </a:spcBef>
              <a:buFont typeface="Arial" panose="020B0604020202020204" pitchFamily="34" charset="0"/>
              <a:buChar char="•"/>
            </a:pPr>
            <a:r>
              <a:rPr lang="lv-LV" sz="1600" dirty="0"/>
              <a:t>Teritorijas plānojuma izstrāde.</a:t>
            </a:r>
          </a:p>
          <a:p>
            <a:pPr marL="285750" indent="-285750" algn="just">
              <a:lnSpc>
                <a:spcPct val="100000"/>
              </a:lnSpc>
              <a:spcBef>
                <a:spcPts val="0"/>
              </a:spcBef>
              <a:buFont typeface="Arial" panose="020B0604020202020204" pitchFamily="34" charset="0"/>
              <a:buChar char="•"/>
            </a:pPr>
            <a:r>
              <a:rPr lang="lv-LV" sz="1600" dirty="0"/>
              <a:t>Konsultēšana. </a:t>
            </a:r>
          </a:p>
          <a:p>
            <a:pPr marL="285750" indent="-285750" algn="just">
              <a:lnSpc>
                <a:spcPct val="100000"/>
              </a:lnSpc>
              <a:spcBef>
                <a:spcPts val="0"/>
              </a:spcBef>
            </a:pPr>
            <a:r>
              <a:rPr lang="lv-LV" sz="1600" dirty="0"/>
              <a:t>Darbs komisijās un darba grupās.</a:t>
            </a:r>
          </a:p>
          <a:p>
            <a:pPr marL="285750" indent="-285750" algn="just">
              <a:lnSpc>
                <a:spcPct val="100000"/>
              </a:lnSpc>
              <a:spcBef>
                <a:spcPts val="0"/>
              </a:spcBef>
              <a:buFont typeface="Arial" panose="020B0604020202020204" pitchFamily="34" charset="0"/>
              <a:buChar char="•"/>
            </a:pPr>
            <a:endParaRPr lang="lv-LV" sz="1600" dirty="0"/>
          </a:p>
          <a:p>
            <a:pPr algn="just"/>
            <a:endParaRPr lang="lv-LV" sz="1600" dirty="0"/>
          </a:p>
        </p:txBody>
      </p:sp>
    </p:spTree>
    <p:extLst>
      <p:ext uri="{BB962C8B-B14F-4D97-AF65-F5344CB8AC3E}">
        <p14:creationId xmlns:p14="http://schemas.microsoft.com/office/powerpoint/2010/main" val="175584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198" y="306746"/>
            <a:ext cx="10515600" cy="1079630"/>
          </a:xfrm>
        </p:spPr>
        <p:txBody>
          <a:bodyPr/>
          <a:lstStyle/>
          <a:p>
            <a:r>
              <a:rPr lang="lv-LV" sz="4400" b="1" dirty="0">
                <a:solidFill>
                  <a:schemeClr val="accent6">
                    <a:lumMod val="50000"/>
                  </a:schemeClr>
                </a:solidFill>
              </a:rPr>
              <a:t>Iespējamie papildus pienākumi nodaļai</a:t>
            </a:r>
            <a:endParaRPr lang="lv-LV" sz="4400" b="1" dirty="0">
              <a:solidFill>
                <a:srgbClr val="FF0000"/>
              </a:solidFill>
            </a:endParaRP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292224"/>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18" name="TextBox 17">
            <a:extLst>
              <a:ext uri="{FF2B5EF4-FFF2-40B4-BE49-F238E27FC236}">
                <a16:creationId xmlns:a16="http://schemas.microsoft.com/office/drawing/2014/main" id="{B404288A-2E34-7506-86C4-5BA472F6289E}"/>
              </a:ext>
            </a:extLst>
          </p:cNvPr>
          <p:cNvSpPr txBox="1"/>
          <p:nvPr/>
        </p:nvSpPr>
        <p:spPr>
          <a:xfrm>
            <a:off x="804860" y="1584858"/>
            <a:ext cx="10515600" cy="4524315"/>
          </a:xfrm>
          <a:prstGeom prst="rect">
            <a:avLst/>
          </a:prstGeom>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lv-LV" sz="2400" dirty="0"/>
              <a:t>MK noteikumu Nr. 628 «Noteikumi par pašvaldību teritorijas attīstības plānošanas dokumentiem» grozījumu projekts attiecībā uz detālplānojumiem paredz vairākus pienākumus pārlikt no izstrādātāja uz izstrādes vadītāju (pašvaldību), piemēram:</a:t>
            </a:r>
          </a:p>
          <a:p>
            <a:pPr marL="342900" indent="-342900" algn="just">
              <a:buFont typeface="Arial" panose="020B0604020202020204" pitchFamily="34" charset="0"/>
              <a:buChar char="•"/>
            </a:pPr>
            <a:r>
              <a:rPr lang="lv-LV" sz="2400" dirty="0"/>
              <a:t> paziņojumu sagatavošanu un nosūtīšanu zemes īpašniekiem un kaimiņiem par publisko apspriešanu;</a:t>
            </a:r>
          </a:p>
          <a:p>
            <a:pPr marL="342900" indent="-342900" algn="just">
              <a:buFont typeface="Arial" panose="020B0604020202020204" pitchFamily="34" charset="0"/>
              <a:buChar char="•"/>
            </a:pPr>
            <a:r>
              <a:rPr lang="lv-LV" sz="2400" dirty="0"/>
              <a:t>ziņojuma par izstrādi (pārskata) sagatavošanu;</a:t>
            </a:r>
          </a:p>
          <a:p>
            <a:pPr marL="342900" indent="-342900" algn="just">
              <a:buFont typeface="Arial" panose="020B0604020202020204" pitchFamily="34" charset="0"/>
              <a:buChar char="•"/>
            </a:pPr>
            <a:r>
              <a:rPr lang="lv-LV" sz="2400" dirty="0"/>
              <a:t>no 01.02.2023. plānots, ka nosacījumu un atzinumu pārskati tiek veidoti tikai TAPIS sistēmā un pašvaldība to nevar deleģēt izstrādātājam. </a:t>
            </a:r>
          </a:p>
          <a:p>
            <a:pPr marL="342900" indent="-342900" algn="just">
              <a:buFont typeface="Arial" panose="020B0604020202020204" pitchFamily="34" charset="0"/>
              <a:buChar char="•"/>
            </a:pPr>
            <a:endParaRPr lang="lv-LV" sz="2400" dirty="0"/>
          </a:p>
          <a:p>
            <a:pPr algn="just"/>
            <a:r>
              <a:rPr lang="lv-LV" sz="2400" dirty="0"/>
              <a:t>Ņemot vērā, ka vairums institūciju TAPIS neizmanto, tas būs apjomīgs papildus darbs nodrošināt visu nosacījumu un atzinumu tekstu ievadīšanu un apstrādi TAPIS vidē. </a:t>
            </a:r>
          </a:p>
        </p:txBody>
      </p:sp>
    </p:spTree>
    <p:extLst>
      <p:ext uri="{BB962C8B-B14F-4D97-AF65-F5344CB8AC3E}">
        <p14:creationId xmlns:p14="http://schemas.microsoft.com/office/powerpoint/2010/main" val="3161999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200" y="206828"/>
            <a:ext cx="10515600" cy="1325563"/>
          </a:xfrm>
        </p:spPr>
        <p:txBody>
          <a:bodyPr/>
          <a:lstStyle/>
          <a:p>
            <a:r>
              <a:rPr lang="lv-LV" b="1" dirty="0">
                <a:solidFill>
                  <a:schemeClr val="accent6">
                    <a:lumMod val="50000"/>
                  </a:schemeClr>
                </a:solidFill>
              </a:rPr>
              <a:t>Nozīmīgākie 2022. gada darbi</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335767"/>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838200" y="1532390"/>
            <a:ext cx="10515600" cy="49881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2400" b="1" dirty="0">
                <a:solidFill>
                  <a:schemeClr val="accent6">
                    <a:lumMod val="50000"/>
                  </a:schemeClr>
                </a:solidFill>
              </a:rPr>
              <a:t>Zemes ierīcības projekti:</a:t>
            </a:r>
          </a:p>
          <a:p>
            <a:pPr>
              <a:buFont typeface="Wingdings" panose="05000000000000000000" pitchFamily="2" charset="2"/>
              <a:buChar char="ü"/>
            </a:pPr>
            <a:r>
              <a:rPr lang="lv-LV" sz="2000" dirty="0"/>
              <a:t>Lēmumi par izstrādes uzsākšanu, darba uzdevumi – 44</a:t>
            </a:r>
          </a:p>
          <a:p>
            <a:pPr>
              <a:buFont typeface="Wingdings" panose="05000000000000000000" pitchFamily="2" charset="2"/>
              <a:buChar char="ü"/>
            </a:pPr>
            <a:r>
              <a:rPr lang="lv-LV" sz="2000" dirty="0"/>
              <a:t>Iesniegto izvērtēšana, lēmumi par apstiprināšanu – 38</a:t>
            </a:r>
          </a:p>
          <a:p>
            <a:pPr>
              <a:buFont typeface="Wingdings" panose="05000000000000000000" pitchFamily="2" charset="2"/>
              <a:buChar char="ü"/>
            </a:pPr>
            <a:endParaRPr lang="lv-LV" sz="2400" dirty="0"/>
          </a:p>
          <a:p>
            <a:pPr marL="0" indent="0">
              <a:buNone/>
            </a:pPr>
            <a:r>
              <a:rPr lang="lv-LV" sz="2400" b="1" dirty="0">
                <a:solidFill>
                  <a:schemeClr val="accent6">
                    <a:lumMod val="50000"/>
                  </a:schemeClr>
                </a:solidFill>
              </a:rPr>
              <a:t>Būvniecības informācijas sistēmā (BIS):</a:t>
            </a:r>
          </a:p>
          <a:p>
            <a:pPr>
              <a:buFont typeface="Wingdings" panose="05000000000000000000" pitchFamily="2" charset="2"/>
              <a:buChar char="ü"/>
            </a:pPr>
            <a:r>
              <a:rPr lang="lv-LV" sz="2400" dirty="0"/>
              <a:t> </a:t>
            </a:r>
            <a:r>
              <a:rPr lang="lv-LV" sz="2000" dirty="0"/>
              <a:t>izskatītās lietas - 760</a:t>
            </a:r>
          </a:p>
          <a:p>
            <a:pPr>
              <a:buFont typeface="Wingdings" panose="05000000000000000000" pitchFamily="2" charset="2"/>
              <a:buChar char="ü"/>
            </a:pPr>
            <a:endParaRPr lang="lv-LV" sz="2400" dirty="0"/>
          </a:p>
          <a:p>
            <a:pPr marL="0" indent="0">
              <a:buNone/>
            </a:pPr>
            <a:r>
              <a:rPr lang="lv-LV" sz="2400" b="1" dirty="0">
                <a:solidFill>
                  <a:schemeClr val="accent6">
                    <a:lumMod val="50000"/>
                  </a:schemeClr>
                </a:solidFill>
              </a:rPr>
              <a:t>Detālplānojumi:</a:t>
            </a:r>
          </a:p>
          <a:p>
            <a:pPr>
              <a:buFont typeface="Wingdings" panose="05000000000000000000" pitchFamily="2" charset="2"/>
              <a:buChar char="ü"/>
            </a:pPr>
            <a:r>
              <a:rPr lang="lv-LV" sz="1900" dirty="0"/>
              <a:t>Lēmumi par izstrādes uzsākšanu, darba uzdevumi – 8</a:t>
            </a:r>
          </a:p>
          <a:p>
            <a:pPr>
              <a:buFont typeface="Wingdings" panose="05000000000000000000" pitchFamily="2" charset="2"/>
              <a:buChar char="ü"/>
            </a:pPr>
            <a:r>
              <a:rPr lang="lv-LV" sz="1900" dirty="0"/>
              <a:t>Publiskās apspriešanas – 5</a:t>
            </a:r>
          </a:p>
          <a:p>
            <a:pPr>
              <a:buFont typeface="Wingdings" panose="05000000000000000000" pitchFamily="2" charset="2"/>
              <a:buChar char="ü"/>
            </a:pPr>
            <a:r>
              <a:rPr lang="lv-LV" sz="1900" dirty="0"/>
              <a:t>Iesniegto DPL izvērtēšana, lēmumi par apstiprināšanu, administratīvie līgumi, publicēšana TAPIS – 5</a:t>
            </a:r>
          </a:p>
          <a:p>
            <a:pPr>
              <a:buFont typeface="Wingdings" panose="05000000000000000000" pitchFamily="2" charset="2"/>
              <a:buChar char="ü"/>
            </a:pPr>
            <a:r>
              <a:rPr lang="lv-LV" sz="1900" dirty="0"/>
              <a:t>Lēmumi par atcelšanu, atcelšanu daļā, darba uzdevumu termiņa pagarināšanu - 6</a:t>
            </a:r>
          </a:p>
        </p:txBody>
      </p:sp>
      <p:pic>
        <p:nvPicPr>
          <p:cNvPr id="5" name="Picture 4">
            <a:extLst>
              <a:ext uri="{FF2B5EF4-FFF2-40B4-BE49-F238E27FC236}">
                <a16:creationId xmlns:a16="http://schemas.microsoft.com/office/drawing/2014/main" id="{C99AB464-066E-E86E-C39A-22B6CA7D7DBC}"/>
              </a:ext>
            </a:extLst>
          </p:cNvPr>
          <p:cNvPicPr>
            <a:picLocks noChangeAspect="1"/>
          </p:cNvPicPr>
          <p:nvPr/>
        </p:nvPicPr>
        <p:blipFill>
          <a:blip r:embed="rId2"/>
          <a:stretch>
            <a:fillRect/>
          </a:stretch>
        </p:blipFill>
        <p:spPr>
          <a:xfrm>
            <a:off x="7783286" y="1857339"/>
            <a:ext cx="3080657" cy="3484372"/>
          </a:xfrm>
          <a:prstGeom prst="rect">
            <a:avLst/>
          </a:prstGeom>
        </p:spPr>
      </p:pic>
    </p:spTree>
    <p:extLst>
      <p:ext uri="{BB962C8B-B14F-4D97-AF65-F5344CB8AC3E}">
        <p14:creationId xmlns:p14="http://schemas.microsoft.com/office/powerpoint/2010/main" val="429255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200" y="206828"/>
            <a:ext cx="10515600" cy="1325563"/>
          </a:xfrm>
        </p:spPr>
        <p:txBody>
          <a:bodyPr/>
          <a:lstStyle/>
          <a:p>
            <a:r>
              <a:rPr lang="lv-LV" b="1" dirty="0">
                <a:solidFill>
                  <a:schemeClr val="accent6">
                    <a:lumMod val="50000"/>
                  </a:schemeClr>
                </a:solidFill>
              </a:rPr>
              <a:t>Nozīmīgākie 2022. gada darbi</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335767"/>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838200" y="1532390"/>
            <a:ext cx="7163342" cy="49881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2400" b="1" dirty="0" err="1">
                <a:solidFill>
                  <a:schemeClr val="accent6">
                    <a:lumMod val="50000"/>
                  </a:schemeClr>
                </a:solidFill>
              </a:rPr>
              <a:t>Lokālplānojumi</a:t>
            </a:r>
            <a:r>
              <a:rPr lang="lv-LV" sz="2400" b="1" dirty="0">
                <a:solidFill>
                  <a:schemeClr val="accent6">
                    <a:lumMod val="50000"/>
                  </a:schemeClr>
                </a:solidFill>
              </a:rPr>
              <a:t>:</a:t>
            </a:r>
          </a:p>
          <a:p>
            <a:pPr>
              <a:buFont typeface="Wingdings" panose="05000000000000000000" pitchFamily="2" charset="2"/>
              <a:buChar char="ü"/>
            </a:pPr>
            <a:r>
              <a:rPr lang="lv-LV" sz="2000" dirty="0"/>
              <a:t>Lēmumi par izstrādes uzsākšanu, darba uzdevumi – 6</a:t>
            </a:r>
          </a:p>
          <a:p>
            <a:pPr>
              <a:buFont typeface="Wingdings" panose="05000000000000000000" pitchFamily="2" charset="2"/>
              <a:buChar char="ü"/>
            </a:pPr>
            <a:r>
              <a:rPr lang="lv-LV" sz="2000" dirty="0"/>
              <a:t>Publiskās apspriešanas – 3</a:t>
            </a:r>
          </a:p>
          <a:p>
            <a:pPr>
              <a:buFont typeface="Wingdings" panose="05000000000000000000" pitchFamily="2" charset="2"/>
              <a:buChar char="ü"/>
            </a:pPr>
            <a:r>
              <a:rPr lang="lv-LV" sz="2000" dirty="0"/>
              <a:t>Iesniegto redakciju izvērtēšana, lēmumi par apstiprināšanu, VARAM atļaujas īstenot – 2</a:t>
            </a:r>
          </a:p>
          <a:p>
            <a:pPr marL="0" indent="0">
              <a:buNone/>
            </a:pPr>
            <a:r>
              <a:rPr lang="lv-LV" sz="2400" b="1" dirty="0">
                <a:solidFill>
                  <a:schemeClr val="accent6">
                    <a:lumMod val="50000"/>
                  </a:schemeClr>
                </a:solidFill>
              </a:rPr>
              <a:t>Ādažu novada teritorijas plānojums 2025.-2037.gadam:</a:t>
            </a:r>
          </a:p>
          <a:p>
            <a:pPr>
              <a:buFont typeface="Wingdings" panose="05000000000000000000" pitchFamily="2" charset="2"/>
              <a:buChar char="ü"/>
            </a:pPr>
            <a:r>
              <a:rPr lang="lv-LV" sz="2000" dirty="0"/>
              <a:t>23.11.2022. pašvaldības domes lēmums par izstrādes uzsākšanu un darba uzdevuma apstiprināšanu</a:t>
            </a:r>
          </a:p>
          <a:p>
            <a:pPr marL="0" indent="0">
              <a:buNone/>
            </a:pPr>
            <a:endParaRPr lang="lv-LV" sz="2000" dirty="0"/>
          </a:p>
          <a:p>
            <a:pPr marL="0" indent="0">
              <a:buNone/>
            </a:pPr>
            <a:r>
              <a:rPr lang="lv-LV" sz="2400" b="1" dirty="0">
                <a:solidFill>
                  <a:schemeClr val="accent6">
                    <a:lumMod val="50000"/>
                  </a:schemeClr>
                </a:solidFill>
              </a:rPr>
              <a:t>KOPĀ nodaļā 2022. gadā sagatavoti 132 lēmumprojekti.</a:t>
            </a:r>
            <a:endParaRPr lang="lv-LV" sz="2400" b="1" dirty="0">
              <a:solidFill>
                <a:srgbClr val="FF0000"/>
              </a:solidFill>
            </a:endParaRPr>
          </a:p>
          <a:p>
            <a:pPr marL="0" indent="0">
              <a:buNone/>
            </a:pPr>
            <a:endParaRPr lang="lv-LV" sz="1200" b="1" dirty="0">
              <a:solidFill>
                <a:srgbClr val="FF0000"/>
              </a:solidFill>
            </a:endParaRPr>
          </a:p>
          <a:p>
            <a:pPr marL="0" indent="0" algn="just">
              <a:buNone/>
            </a:pPr>
            <a:r>
              <a:rPr lang="lv-LV" sz="2400" b="1" dirty="0">
                <a:solidFill>
                  <a:schemeClr val="accent6">
                    <a:lumMod val="50000"/>
                  </a:schemeClr>
                </a:solidFill>
              </a:rPr>
              <a:t>Sagatavots un 2022. gada decembrī Vides pārraudzības valsts birojam iesniegts  Ādažu un Carnikavas novadu teritorijas plānojumu Vides pārskatu Monitoringa ziņojums.</a:t>
            </a:r>
          </a:p>
          <a:p>
            <a:pPr marL="0" indent="0" algn="just">
              <a:buNone/>
            </a:pPr>
            <a:r>
              <a:rPr lang="lv-LV" sz="2400" b="1" dirty="0">
                <a:solidFill>
                  <a:schemeClr val="accent6">
                    <a:lumMod val="50000"/>
                  </a:schemeClr>
                </a:solidFill>
              </a:rPr>
              <a:t>Sagatavots un iesniegts pieteikums Eiropas Padomes Ainavas balvai «Carnikavas Novadpētniecības centrs un Gaujas ainava», par ko saņemta VARAM atzinība.</a:t>
            </a:r>
          </a:p>
          <a:p>
            <a:pPr marL="0" indent="0">
              <a:buNone/>
            </a:pPr>
            <a:endParaRPr lang="lv-LV" sz="2400" b="1" dirty="0">
              <a:solidFill>
                <a:schemeClr val="accent6">
                  <a:lumMod val="50000"/>
                </a:schemeClr>
              </a:solidFill>
            </a:endParaRPr>
          </a:p>
        </p:txBody>
      </p:sp>
      <p:pic>
        <p:nvPicPr>
          <p:cNvPr id="5" name="Picture 4">
            <a:extLst>
              <a:ext uri="{FF2B5EF4-FFF2-40B4-BE49-F238E27FC236}">
                <a16:creationId xmlns:a16="http://schemas.microsoft.com/office/drawing/2014/main" id="{EC0665B7-F023-A907-97C1-C9C495EA8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5342" y="1464578"/>
            <a:ext cx="4036302" cy="3138262"/>
          </a:xfrm>
          <a:prstGeom prst="rect">
            <a:avLst/>
          </a:prstGeom>
        </p:spPr>
      </p:pic>
    </p:spTree>
    <p:extLst>
      <p:ext uri="{BB962C8B-B14F-4D97-AF65-F5344CB8AC3E}">
        <p14:creationId xmlns:p14="http://schemas.microsoft.com/office/powerpoint/2010/main" val="296818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200" y="325891"/>
            <a:ext cx="10515600" cy="1325563"/>
          </a:xfrm>
        </p:spPr>
        <p:txBody>
          <a:bodyPr>
            <a:normAutofit fontScale="90000"/>
          </a:bodyPr>
          <a:lstStyle/>
          <a:p>
            <a:r>
              <a:rPr lang="lv-LV" b="1" dirty="0">
                <a:solidFill>
                  <a:schemeClr val="accent6">
                    <a:lumMod val="50000"/>
                  </a:schemeClr>
                </a:solidFill>
              </a:rPr>
              <a:t>Ādažu novada teritorijas plānojuma 2025. -2037. gadam izstrādes uzsākšana</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335767"/>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635000" y="1651454"/>
            <a:ext cx="7066188" cy="4988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lv-LV" sz="2000" dirty="0"/>
              <a:t>Sagatavots darba uzdevums izstrādei un sastādīts izstrādes laika grafiks</a:t>
            </a:r>
          </a:p>
          <a:p>
            <a:pPr algn="just">
              <a:buFont typeface="Wingdings" panose="05000000000000000000" pitchFamily="2" charset="2"/>
              <a:buChar char="ü"/>
            </a:pPr>
            <a:r>
              <a:rPr lang="lv-LV" sz="2000" dirty="0"/>
              <a:t>Sagatavoti darba uzdevumi 3 tematisko plānojumu izstrādei (transporta, ainavu, ūdenssaimniecības) un veiktas tirgus izpētes divu tematisko plānojumu un Stratēģiskā ietekmes uz vidi novērtējuma izstrādei</a:t>
            </a:r>
          </a:p>
          <a:p>
            <a:pPr algn="just">
              <a:buFont typeface="Wingdings" panose="05000000000000000000" pitchFamily="2" charset="2"/>
              <a:buChar char="ü"/>
            </a:pPr>
            <a:r>
              <a:rPr lang="lv-LV" sz="2000" dirty="0"/>
              <a:t>Sagatavoti un nosūtīti pieprasījumi nosacījumu sniegšanai 32 institūcijām un pakalpojumu sniedzējiem, saņemto nosacījumu apkopošana</a:t>
            </a:r>
          </a:p>
          <a:p>
            <a:pPr algn="just">
              <a:buFont typeface="Wingdings" panose="05000000000000000000" pitchFamily="2" charset="2"/>
              <a:buChar char="ü"/>
            </a:pPr>
            <a:r>
              <a:rPr lang="lv-LV" sz="2000" dirty="0"/>
              <a:t>Veikta spēkā esošo detālplānojumu inventarizācija un sakārtošana, pārbaudīta to esamība TAPIS vidē.</a:t>
            </a:r>
          </a:p>
          <a:p>
            <a:pPr algn="just">
              <a:buFont typeface="Wingdings" panose="05000000000000000000" pitchFamily="2" charset="2"/>
              <a:buChar char="ü"/>
            </a:pPr>
            <a:r>
              <a:rPr lang="lv-LV" sz="2000" dirty="0"/>
              <a:t>Carnikavas novada spēkā esošo &gt; 90 detālplānojumu sagatavošana (skenēšana, datu konvertēšana, robežu sagatavošana) un publicēšana TAPIS (pašvaldībām vēsturiskā informācija bija sistēmā jāievieto līdz 2015. gadam).</a:t>
            </a:r>
          </a:p>
          <a:p>
            <a:pPr algn="just">
              <a:buFont typeface="Wingdings" panose="05000000000000000000" pitchFamily="2" charset="2"/>
              <a:buChar char="ü"/>
            </a:pPr>
            <a:endParaRPr lang="lv-LV" sz="2000" dirty="0"/>
          </a:p>
          <a:p>
            <a:pPr>
              <a:buFont typeface="Wingdings" panose="05000000000000000000" pitchFamily="2" charset="2"/>
              <a:buChar char="ü"/>
            </a:pPr>
            <a:endParaRPr lang="lv-LV" sz="2400" dirty="0"/>
          </a:p>
        </p:txBody>
      </p:sp>
      <p:pic>
        <p:nvPicPr>
          <p:cNvPr id="5" name="Picture 4">
            <a:extLst>
              <a:ext uri="{FF2B5EF4-FFF2-40B4-BE49-F238E27FC236}">
                <a16:creationId xmlns:a16="http://schemas.microsoft.com/office/drawing/2014/main" id="{56020412-72AA-AFDB-2851-88482CB28495}"/>
              </a:ext>
            </a:extLst>
          </p:cNvPr>
          <p:cNvPicPr>
            <a:picLocks noChangeAspect="1"/>
          </p:cNvPicPr>
          <p:nvPr/>
        </p:nvPicPr>
        <p:blipFill>
          <a:blip r:embed="rId2"/>
          <a:stretch>
            <a:fillRect/>
          </a:stretch>
        </p:blipFill>
        <p:spPr>
          <a:xfrm>
            <a:off x="7893804" y="2661330"/>
            <a:ext cx="4080827" cy="2588001"/>
          </a:xfrm>
          <a:prstGeom prst="rect">
            <a:avLst/>
          </a:prstGeom>
        </p:spPr>
      </p:pic>
    </p:spTree>
    <p:extLst>
      <p:ext uri="{BB962C8B-B14F-4D97-AF65-F5344CB8AC3E}">
        <p14:creationId xmlns:p14="http://schemas.microsoft.com/office/powerpoint/2010/main" val="1621414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1332</TotalTime>
  <Words>1686</Words>
  <Application>Microsoft Office PowerPoint</Application>
  <PresentationFormat>Widescreen</PresentationFormat>
  <Paragraphs>183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TERITORIJAS PLĀNOŠANAS NODAĻAS  PAVEIKTAIS UN PLĀNOTAIS  ĢEOTELPISKO DATU IZMANTOŠANAS IESPĒJAS</vt:lpstr>
      <vt:lpstr>Nodaļa izveidota 2022. gada 2. janvārī</vt:lpstr>
      <vt:lpstr>Svarīgākie pienākumi</vt:lpstr>
      <vt:lpstr>Svarīgākie pienākumi</vt:lpstr>
      <vt:lpstr>Svarīgākie pienākumi</vt:lpstr>
      <vt:lpstr>Iespējamie papildus pienākumi nodaļai</vt:lpstr>
      <vt:lpstr>Nozīmīgākie 2022. gada darbi</vt:lpstr>
      <vt:lpstr>Nozīmīgākie 2022. gada darbi</vt:lpstr>
      <vt:lpstr>Ādažu novada teritorijas plānojuma 2025. -2037. gadam izstrādes uzsākšana </vt:lpstr>
      <vt:lpstr>Paveiktie darbi ĢIS jomā: </vt:lpstr>
      <vt:lpstr>Nodaļas plānotie darbi</vt:lpstr>
      <vt:lpstr>Nodaļas plānotie darbi</vt:lpstr>
      <vt:lpstr>Nodaļas plānotie darbi</vt:lpstr>
      <vt:lpstr>Nodaļas plānotie darbi</vt:lpstr>
      <vt:lpstr>Ģeogrāfisko informāciju sistēmu ieviešanas nozīme pašvaldības darbā</vt:lpstr>
      <vt:lpstr>Mārupes pašvaldības piemēri</vt:lpstr>
      <vt:lpstr>Mārupes pašvaldības piemēri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TERITORIJAS PLĀNOŠANAS NODAĻAS  PAVEIKTAIS UN PLĀNOTAIS</dc:title>
  <dc:creator>Indra Murzina</dc:creator>
  <cp:lastModifiedBy>Sintija Tenisa</cp:lastModifiedBy>
  <cp:revision>22</cp:revision>
  <dcterms:created xsi:type="dcterms:W3CDTF">2023-01-03T08:26:33Z</dcterms:created>
  <dcterms:modified xsi:type="dcterms:W3CDTF">2023-01-26T07:55:06Z</dcterms:modified>
</cp:coreProperties>
</file>