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53374A2-7BAD-8BD7-D7E2-EBC88020B4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400" b="1" dirty="0">
                <a:latin typeface="Book Antiqua" panose="02040602050305030304" pitchFamily="18" charset="0"/>
              </a:rPr>
              <a:t>Saistošo noteikumu «Par pašvaldības nodevu par būvatļaujas izdošanu vai būvniecības ieceres akceptu, izdarot atzīmi paskaidrojuma rakstā </a:t>
            </a:r>
            <a:r>
              <a:rPr lang="lv-LV" sz="2400" b="1" strike="sngStrike" dirty="0">
                <a:latin typeface="Book Antiqua" panose="02040602050305030304" pitchFamily="18" charset="0"/>
              </a:rPr>
              <a:t>vai apliecinājuma kartē»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861CA229-D006-A4ED-D4B9-18859565FC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lv-LV" dirty="0"/>
              <a:t>Grozījumu priekšlikums</a:t>
            </a:r>
          </a:p>
        </p:txBody>
      </p:sp>
    </p:spTree>
    <p:extLst>
      <p:ext uri="{BB962C8B-B14F-4D97-AF65-F5344CB8AC3E}">
        <p14:creationId xmlns:p14="http://schemas.microsoft.com/office/powerpoint/2010/main" val="3933061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748D857-75F4-27F7-74E7-296FBBC3B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400" b="1" dirty="0">
                <a:effectLst/>
                <a:latin typeface="Book Antiqua" panose="02040602050305030304" pitchFamily="18" charset="0"/>
              </a:rPr>
              <a:t>Objekta </a:t>
            </a:r>
            <a:r>
              <a:rPr lang="lv-LV" sz="2400" b="1" dirty="0" err="1">
                <a:effectLst/>
                <a:latin typeface="Book Antiqua" panose="02040602050305030304" pitchFamily="18" charset="0"/>
              </a:rPr>
              <a:t>būvapjoma</a:t>
            </a:r>
            <a:r>
              <a:rPr lang="lv-LV" sz="2400" b="1" dirty="0">
                <a:effectLst/>
                <a:latin typeface="Book Antiqua" panose="02040602050305030304" pitchFamily="18" charset="0"/>
              </a:rPr>
              <a:t> (likme L) noteikšana– ēku (būvju) kopējā platība</a:t>
            </a:r>
            <a:endParaRPr lang="lv-LV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8" name="Satura vietturis 7">
            <a:extLst>
              <a:ext uri="{FF2B5EF4-FFF2-40B4-BE49-F238E27FC236}">
                <a16:creationId xmlns:a16="http://schemas.microsoft.com/office/drawing/2014/main" id="{B78BE29D-22F8-CB51-58BC-A7E02FC0A9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120626"/>
              </p:ext>
            </p:extLst>
          </p:nvPr>
        </p:nvGraphicFramePr>
        <p:xfrm>
          <a:off x="2639727" y="2407449"/>
          <a:ext cx="7013115" cy="1895094"/>
        </p:xfrm>
        <a:graphic>
          <a:graphicData uri="http://schemas.openxmlformats.org/drawingml/2006/table">
            <a:tbl>
              <a:tblPr firstRow="1" firstCol="1" bandRow="1"/>
              <a:tblGrid>
                <a:gridCol w="1024850">
                  <a:extLst>
                    <a:ext uri="{9D8B030D-6E8A-4147-A177-3AD203B41FA5}">
                      <a16:colId xmlns:a16="http://schemas.microsoft.com/office/drawing/2014/main" val="3995098286"/>
                    </a:ext>
                  </a:extLst>
                </a:gridCol>
                <a:gridCol w="1024850">
                  <a:extLst>
                    <a:ext uri="{9D8B030D-6E8A-4147-A177-3AD203B41FA5}">
                      <a16:colId xmlns:a16="http://schemas.microsoft.com/office/drawing/2014/main" val="15319510"/>
                    </a:ext>
                  </a:extLst>
                </a:gridCol>
                <a:gridCol w="1024850">
                  <a:extLst>
                    <a:ext uri="{9D8B030D-6E8A-4147-A177-3AD203B41FA5}">
                      <a16:colId xmlns:a16="http://schemas.microsoft.com/office/drawing/2014/main" val="1669230463"/>
                    </a:ext>
                  </a:extLst>
                </a:gridCol>
                <a:gridCol w="1691563">
                  <a:extLst>
                    <a:ext uri="{9D8B030D-6E8A-4147-A177-3AD203B41FA5}">
                      <a16:colId xmlns:a16="http://schemas.microsoft.com/office/drawing/2014/main" val="2023786029"/>
                    </a:ext>
                  </a:extLst>
                </a:gridCol>
                <a:gridCol w="2247002">
                  <a:extLst>
                    <a:ext uri="{9D8B030D-6E8A-4147-A177-3AD203B41FA5}">
                      <a16:colId xmlns:a16="http://schemas.microsoft.com/office/drawing/2014/main" val="154442092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Likme L (EUR)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Būves kopējā platība (m</a:t>
                      </a:r>
                      <a:r>
                        <a:rPr lang="lv-LV" sz="1000" b="1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lv-LV" sz="10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) vai kopgarums (m)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1736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1000" b="1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esošs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10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≈50%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10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≈70%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 b="1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no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 b="1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līdz (ieskaitot)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4379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70 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265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 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150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170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61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2692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200 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300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340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101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4124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270 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400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460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201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500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457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360 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540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610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501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835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540 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800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920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1001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2000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360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700 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1000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1200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 dirty="0">
                          <a:solidFill>
                            <a:srgbClr val="41414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vairāk par 2001</a:t>
                      </a:r>
                      <a:endParaRPr lang="lv-LV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584044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3936B6D-ED25-6AF4-B3C6-4CD14E354BAB}"/>
              </a:ext>
            </a:extLst>
          </p:cNvPr>
          <p:cNvSpPr txBox="1"/>
          <p:nvPr/>
        </p:nvSpPr>
        <p:spPr>
          <a:xfrm>
            <a:off x="1797627" y="4735656"/>
            <a:ext cx="8807038" cy="675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lv-LV" sz="1800" dirty="0">
                <a:solidFill>
                  <a:srgbClr val="414142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3. Nodeva par būvniecības ieceres akcepta izdarīšanu, izdarot atzīmi paskaidrojuma rakstā </a:t>
            </a:r>
            <a:r>
              <a:rPr lang="lv-LV" sz="1800" strike="sngStrike" dirty="0">
                <a:solidFill>
                  <a:srgbClr val="414142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vai apliecinājuma kartē</a:t>
            </a:r>
            <a:r>
              <a:rPr lang="lv-LV" sz="1800" dirty="0">
                <a:solidFill>
                  <a:srgbClr val="414142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, ir </a:t>
            </a:r>
            <a:r>
              <a:rPr lang="lv-LV" sz="1800" strike="sngStrike" dirty="0">
                <a:solidFill>
                  <a:srgbClr val="414142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60</a:t>
            </a:r>
            <a:r>
              <a:rPr lang="lv-LV" sz="1800" dirty="0">
                <a:solidFill>
                  <a:srgbClr val="414142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 </a:t>
            </a:r>
            <a:r>
              <a:rPr lang="lv-LV" sz="1800" dirty="0">
                <a:solidFill>
                  <a:srgbClr val="FF0000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100 </a:t>
            </a:r>
            <a:r>
              <a:rPr lang="lv-LV" sz="1800" i="1" dirty="0" err="1">
                <a:solidFill>
                  <a:srgbClr val="414142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euro</a:t>
            </a:r>
            <a:r>
              <a:rPr lang="lv-LV" sz="1800" dirty="0">
                <a:solidFill>
                  <a:srgbClr val="414142"/>
                </a:solidFill>
                <a:effectLst/>
                <a:latin typeface="Book Antiqua" panose="02040602050305030304" pitchFamily="18" charset="0"/>
                <a:ea typeface="Calibri" panose="020F0502020204030204" pitchFamily="34" charset="0"/>
              </a:rPr>
              <a:t>.</a:t>
            </a:r>
            <a:endParaRPr lang="lv-LV" sz="2800" dirty="0">
              <a:effectLst/>
              <a:latin typeface="Book Antiqua" panose="0204060205030503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301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A72EF47-13AB-FFB8-9370-3C6351C81B2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87625" y="436563"/>
            <a:ext cx="9604375" cy="447675"/>
          </a:xfrm>
        </p:spPr>
        <p:txBody>
          <a:bodyPr>
            <a:noAutofit/>
          </a:bodyPr>
          <a:lstStyle/>
          <a:p>
            <a:pPr algn="ctr"/>
            <a:br>
              <a:rPr lang="lv-LV" sz="2000" dirty="0">
                <a:effectLst/>
                <a:latin typeface="Book Antiqua" panose="02040602050305030304" pitchFamily="18" charset="0"/>
              </a:rPr>
            </a:br>
            <a:br>
              <a:rPr lang="lv-LV" sz="2000" dirty="0">
                <a:effectLst/>
                <a:latin typeface="Book Antiqua" panose="02040602050305030304" pitchFamily="18" charset="0"/>
              </a:rPr>
            </a:br>
            <a:endParaRPr lang="lv-LV" sz="2000" dirty="0">
              <a:latin typeface="Book Antiqua" panose="02040602050305030304" pitchFamily="18" charset="0"/>
            </a:endParaRPr>
          </a:p>
        </p:txBody>
      </p:sp>
      <p:graphicFrame>
        <p:nvGraphicFramePr>
          <p:cNvPr id="8" name="Tabula 7">
            <a:extLst>
              <a:ext uri="{FF2B5EF4-FFF2-40B4-BE49-F238E27FC236}">
                <a16:creationId xmlns:a16="http://schemas.microsoft.com/office/drawing/2014/main" id="{11F78649-8CD9-1FAE-0EA3-F6E54CF29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086539"/>
              </p:ext>
            </p:extLst>
          </p:nvPr>
        </p:nvGraphicFramePr>
        <p:xfrm>
          <a:off x="872836" y="754083"/>
          <a:ext cx="4868883" cy="52866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2120">
                  <a:extLst>
                    <a:ext uri="{9D8B030D-6E8A-4147-A177-3AD203B41FA5}">
                      <a16:colId xmlns:a16="http://schemas.microsoft.com/office/drawing/2014/main" val="2338828991"/>
                    </a:ext>
                  </a:extLst>
                </a:gridCol>
                <a:gridCol w="2152081">
                  <a:extLst>
                    <a:ext uri="{9D8B030D-6E8A-4147-A177-3AD203B41FA5}">
                      <a16:colId xmlns:a16="http://schemas.microsoft.com/office/drawing/2014/main" val="4273278766"/>
                    </a:ext>
                  </a:extLst>
                </a:gridCol>
                <a:gridCol w="2104682">
                  <a:extLst>
                    <a:ext uri="{9D8B030D-6E8A-4147-A177-3AD203B41FA5}">
                      <a16:colId xmlns:a16="http://schemas.microsoft.com/office/drawing/2014/main" val="3544726732"/>
                    </a:ext>
                  </a:extLst>
                </a:gridCol>
              </a:tblGrid>
              <a:tr h="155271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CC Kods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Ēkas vai būves tips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k1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60289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1121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Viesnīcu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3.5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3788705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1220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Biroju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491329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1230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Vairumtirdzniecības un mazumtirdzniecības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3.0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5184082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1261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 err="1">
                          <a:solidFill>
                            <a:schemeClr val="tx1"/>
                          </a:solidFill>
                          <a:effectLst/>
                        </a:rPr>
                        <a:t>Pašizklaides</a:t>
                      </a: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 pasākumu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22158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1252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Rezervuāri, bunkuri, </a:t>
                      </a:r>
                      <a:r>
                        <a:rPr lang="lv-LV" sz="700" dirty="0" err="1">
                          <a:solidFill>
                            <a:schemeClr val="tx1"/>
                          </a:solidFill>
                          <a:effectLst/>
                        </a:rPr>
                        <a:t>silosi</a:t>
                      </a: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 un noliktavas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247036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1241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Sakaru ēkas, stacijas, termināli un ar tām saistītās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2.5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467058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211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Autostāvvietas komerciāliem nolūkiem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104838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1122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Triju vai vairāku dzīvokļu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2.0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976226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1110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Viendzīvokļa mājas komercnolūkiem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134675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1121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Divu dzīvokļu mājas komercnolūkiem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398488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1251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Rūpnieciskās ražošanas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508193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Rūpnieciskās kompleksās būves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688292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1242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Garāžu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462081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241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Sporta un atpūtas būves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688865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1212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Citas īslaicīgās apmešanās vietas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394797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2420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Citas iepriekš neklasificētas, inženierbūves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24064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1274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Citas iepriekš nekvalificētas, nedzīvojamās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768972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1130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Dažādu sociālo grupu koplietošanas mājas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1.5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318757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1262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Muzeji un bibliotēkas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100811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1263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Skolas, universitātes un zinātniskās pētniecības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015493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1264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Ārstniecības vai veselības aprūpes iestāžu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634381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1265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Sporta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084168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1272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Kulta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892095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1273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Vēsturiskie vai aizsargājamie pieminekļi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269560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1110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Viendzīvokļa mājas fiziskas personas individuālai lietošanai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1.0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932841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1121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Divu dzīvokļu mājas fiziskas personas individuālai lietošanai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999661"/>
                  </a:ext>
                </a:extLst>
              </a:tr>
              <a:tr h="168220">
                <a:tc>
                  <a:txBody>
                    <a:bodyPr/>
                    <a:lstStyle/>
                    <a:p>
                      <a:pPr indent="190500"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1271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Lauku saimniecību nedzīvojamās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113181"/>
                  </a:ext>
                </a:extLst>
              </a:tr>
              <a:tr h="52808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Infrastruktūru veidojošie lineārie objekti (atbilstoši Būvju klasifikācijas CC klasifikatoram): šosejas, ielas un ceļi; dzelzceļi; lidlauku skrejceļi; tilti un estakādes, tuneļi un pazemes ceļi; ostas, ūdensceļi, dambji un citas hidrobūves; cauruļvadi, sakaru un elektropārvades līnijas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112" marR="9112" marT="9112" marB="91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12" marR="9112" marT="9112" marB="91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9670401"/>
                  </a:ext>
                </a:extLst>
              </a:tr>
            </a:tbl>
          </a:graphicData>
        </a:graphic>
      </p:graphicFrame>
      <p:graphicFrame>
        <p:nvGraphicFramePr>
          <p:cNvPr id="9" name="Tabula 8">
            <a:extLst>
              <a:ext uri="{FF2B5EF4-FFF2-40B4-BE49-F238E27FC236}">
                <a16:creationId xmlns:a16="http://schemas.microsoft.com/office/drawing/2014/main" id="{978503EA-4E9C-36B0-FBDC-CE00AD577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082452"/>
              </p:ext>
            </p:extLst>
          </p:nvPr>
        </p:nvGraphicFramePr>
        <p:xfrm>
          <a:off x="5919852" y="463427"/>
          <a:ext cx="5991099" cy="5605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2517">
                  <a:extLst>
                    <a:ext uri="{9D8B030D-6E8A-4147-A177-3AD203B41FA5}">
                      <a16:colId xmlns:a16="http://schemas.microsoft.com/office/drawing/2014/main" val="3914240452"/>
                    </a:ext>
                  </a:extLst>
                </a:gridCol>
                <a:gridCol w="3307278">
                  <a:extLst>
                    <a:ext uri="{9D8B030D-6E8A-4147-A177-3AD203B41FA5}">
                      <a16:colId xmlns:a16="http://schemas.microsoft.com/office/drawing/2014/main" val="509399961"/>
                    </a:ext>
                  </a:extLst>
                </a:gridCol>
                <a:gridCol w="1971304">
                  <a:extLst>
                    <a:ext uri="{9D8B030D-6E8A-4147-A177-3AD203B41FA5}">
                      <a16:colId xmlns:a16="http://schemas.microsoft.com/office/drawing/2014/main" val="933959722"/>
                    </a:ext>
                  </a:extLst>
                </a:gridCol>
              </a:tblGrid>
              <a:tr h="172609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CC Kods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Ēkas vai būves tips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k1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941778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 1121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Viesnīcu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3.5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843635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1220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Biroju ēkas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771355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1230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Vairumtirdzniecības un mazumtirdzniecības ēkas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3.0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1223302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1261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Pašizklaides pasākumu ēkas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2386232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1252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Rezervuāri, bunkuri, </a:t>
                      </a:r>
                      <a:r>
                        <a:rPr lang="lv-LV" sz="700" dirty="0" err="1">
                          <a:solidFill>
                            <a:schemeClr val="tx1"/>
                          </a:solidFill>
                          <a:effectLst/>
                        </a:rPr>
                        <a:t>silosi</a:t>
                      </a: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 un noliktavas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254855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1241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Sakaru ēkas, stacijas, termināli un ar tām saistītās ēkas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2.5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8404542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211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Autostāvvietas komerciāliem nolūkiem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624123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1122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Triju vai vairāku dzīvokļu ēkas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2.0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0162841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1110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Viendzīvokļa mājas komercnolūkiem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464553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1121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Divu dzīvokļu mājas komercnolūkiem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499694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1251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Rūpnieciskās ražošanas ēkas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914838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Rūpnieciskās kompleksās būves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603670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241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Sporta un atpūtas būves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932488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1130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Dažādu sociālo grupu koplietošanas mājas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1.5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699363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1262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Muzeji un bibliotēkas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0849911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1263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Skolas, universitātes un zinātniskās pētniecības ēkas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436110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1264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Ārstniecības vai veselības aprūpes iestāžu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345351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1265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Sporta ēkas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643997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1272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Kulta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929097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1273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Vēsturiskie vai aizsargājamie pieminekļi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0483221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1110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Viendzīvokļa mājas fiziskas personas individuālai lietošanai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1.0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0249" marR="10249" marT="10249" marB="10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5551992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1121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Divu dzīvokļu mājas fiziskas personas individuālai lietošanai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8255185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1271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Lauku saimniecību nedzīvojamās ēkas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845212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rgbClr val="FF0000"/>
                          </a:solidFill>
                          <a:effectLst/>
                        </a:rPr>
                        <a:t>1242</a:t>
                      </a:r>
                      <a:endParaRPr lang="lv-LV" sz="7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rgbClr val="FF0000"/>
                          </a:solidFill>
                          <a:effectLst/>
                        </a:rPr>
                        <a:t>Garāžu ēkas</a:t>
                      </a:r>
                      <a:endParaRPr lang="lv-LV" sz="7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2102947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rgbClr val="FF0000"/>
                          </a:solidFill>
                          <a:effectLst/>
                        </a:rPr>
                        <a:t>1212</a:t>
                      </a:r>
                      <a:endParaRPr lang="lv-LV" sz="7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rgbClr val="FF0000"/>
                          </a:solidFill>
                          <a:effectLst/>
                        </a:rPr>
                        <a:t>Citas īslaicīgās apmešanās vietas</a:t>
                      </a:r>
                      <a:endParaRPr lang="lv-LV" sz="7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294645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rgbClr val="FF0000"/>
                          </a:solidFill>
                          <a:effectLst/>
                        </a:rPr>
                        <a:t>2420</a:t>
                      </a:r>
                      <a:endParaRPr lang="lv-LV" sz="7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rgbClr val="FF0000"/>
                          </a:solidFill>
                          <a:effectLst/>
                        </a:rPr>
                        <a:t>Citas iepriekš neklasificētas, inženierbūves</a:t>
                      </a:r>
                      <a:endParaRPr lang="lv-LV" sz="7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616375"/>
                  </a:ext>
                </a:extLst>
              </a:tr>
              <a:tr h="170961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rgbClr val="FF0000"/>
                          </a:solidFill>
                          <a:effectLst/>
                        </a:rPr>
                        <a:t>1274</a:t>
                      </a:r>
                      <a:endParaRPr lang="lv-LV" sz="7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rgbClr val="FF0000"/>
                          </a:solidFill>
                          <a:effectLst/>
                        </a:rPr>
                        <a:t>Citas iepriekš nekvalificētas, nedzīvojamās ēkas</a:t>
                      </a:r>
                      <a:endParaRPr lang="lv-LV" sz="7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8013633"/>
                  </a:ext>
                </a:extLst>
              </a:tr>
              <a:tr h="4369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lv-LV" sz="7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Infrastruktūru veidojošie lineārie objekti (atbilstoši Būvju klasifikācijas CC klasifikatoram): šosejas, ielas un ceļi; dzelzceļi; lidlauku skrejceļi; tilti un estakādes, tuneļi un pazemes ceļi; ostas, ūdensceļi, dambji un citas hidrobūves; cauruļvadi, sakaru un elektropārvades līnijas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700" dirty="0">
                          <a:solidFill>
                            <a:schemeClr val="tx1"/>
                          </a:solidFill>
                          <a:effectLst/>
                        </a:rPr>
                        <a:t>1.0</a:t>
                      </a:r>
                      <a:endParaRPr lang="lv-LV" sz="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0249" marR="10249" marT="10249" marB="102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97237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AE23A9C-7B2F-5AAC-9F64-9FA6168471ED}"/>
              </a:ext>
            </a:extLst>
          </p:cNvPr>
          <p:cNvSpPr txBox="1"/>
          <p:nvPr/>
        </p:nvSpPr>
        <p:spPr>
          <a:xfrm>
            <a:off x="1203265" y="100375"/>
            <a:ext cx="61009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dirty="0">
                <a:solidFill>
                  <a:srgbClr val="0070C0"/>
                </a:solidFill>
                <a:effectLst/>
                <a:latin typeface="Book Antiqua" panose="02040602050305030304" pitchFamily="18" charset="0"/>
              </a:rPr>
              <a:t>Plānotās būves tipa koeficients – k1</a:t>
            </a:r>
            <a:endParaRPr lang="lv-LV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555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6AD1594-8344-3F6A-3794-5F1DD710923E}"/>
              </a:ext>
            </a:extLst>
          </p:cNvPr>
          <p:cNvSpPr txBox="1"/>
          <p:nvPr/>
        </p:nvSpPr>
        <p:spPr>
          <a:xfrm>
            <a:off x="2997035" y="637699"/>
            <a:ext cx="61009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dirty="0">
                <a:effectLst/>
                <a:latin typeface="Book Antiqua" panose="02040602050305030304" pitchFamily="18" charset="0"/>
              </a:rPr>
              <a:t>Veicamās būvniecības rakstura koeficients – k2</a:t>
            </a:r>
            <a:endParaRPr lang="lv-LV" dirty="0">
              <a:latin typeface="Book Antiqua" panose="02040602050305030304" pitchFamily="18" charset="0"/>
            </a:endParaRPr>
          </a:p>
        </p:txBody>
      </p:sp>
      <p:graphicFrame>
        <p:nvGraphicFramePr>
          <p:cNvPr id="6" name="Tabula 5">
            <a:extLst>
              <a:ext uri="{FF2B5EF4-FFF2-40B4-BE49-F238E27FC236}">
                <a16:creationId xmlns:a16="http://schemas.microsoft.com/office/drawing/2014/main" id="{86545E01-BDB2-2DF4-7CB7-4E4940A0B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553026"/>
              </p:ext>
            </p:extLst>
          </p:nvPr>
        </p:nvGraphicFramePr>
        <p:xfrm>
          <a:off x="1293812" y="1967620"/>
          <a:ext cx="9604375" cy="10582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4831">
                  <a:extLst>
                    <a:ext uri="{9D8B030D-6E8A-4147-A177-3AD203B41FA5}">
                      <a16:colId xmlns:a16="http://schemas.microsoft.com/office/drawing/2014/main" val="1419603568"/>
                    </a:ext>
                  </a:extLst>
                </a:gridCol>
                <a:gridCol w="5858669">
                  <a:extLst>
                    <a:ext uri="{9D8B030D-6E8A-4147-A177-3AD203B41FA5}">
                      <a16:colId xmlns:a16="http://schemas.microsoft.com/office/drawing/2014/main" val="240265777"/>
                    </a:ext>
                  </a:extLst>
                </a:gridCol>
                <a:gridCol w="1920875">
                  <a:extLst>
                    <a:ext uri="{9D8B030D-6E8A-4147-A177-3AD203B41FA5}">
                      <a16:colId xmlns:a16="http://schemas.microsoft.com/office/drawing/2014/main" val="31715099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</a:rPr>
                        <a:t>Nr.</a:t>
                      </a:r>
                      <a:endParaRPr lang="lv-LV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chemeClr val="tx1"/>
                          </a:solidFill>
                          <a:effectLst/>
                        </a:rPr>
                        <a:t>Būvdarbu raksturs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chemeClr val="tx1"/>
                          </a:solidFill>
                          <a:effectLst/>
                        </a:rPr>
                        <a:t>k2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48055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endParaRPr lang="lv-LV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chemeClr val="tx1"/>
                          </a:solidFill>
                          <a:effectLst/>
                        </a:rPr>
                        <a:t>Pārbūve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39770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 strike="sngStrike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1000" strike="sngStrike" dirty="0">
                          <a:solidFill>
                            <a:schemeClr val="tx1"/>
                          </a:solidFill>
                          <a:effectLst/>
                        </a:rPr>
                        <a:t>Atjaunošana</a:t>
                      </a:r>
                      <a:endParaRPr lang="lv-LV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 strike="sngStrike">
                          <a:solidFill>
                            <a:schemeClr val="tx1"/>
                          </a:solidFill>
                          <a:effectLst/>
                        </a:rPr>
                        <a:t>1.2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5032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chemeClr val="tx1"/>
                          </a:solidFill>
                          <a:effectLst/>
                        </a:rPr>
                        <a:t>3.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</a:rPr>
                        <a:t>Jaunbūve</a:t>
                      </a:r>
                      <a:endParaRPr lang="lv-LV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chemeClr val="tx1"/>
                          </a:solidFill>
                          <a:effectLst/>
                        </a:rPr>
                        <a:t>1.0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18945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>
                          <a:solidFill>
                            <a:schemeClr val="tx1"/>
                          </a:solidFill>
                          <a:effectLst/>
                        </a:rPr>
                        <a:t>4.</a:t>
                      </a:r>
                      <a:endParaRPr lang="lv-LV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975"/>
                        </a:spcBef>
                        <a:spcAft>
                          <a:spcPts val="60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</a:rPr>
                        <a:t>Nojaukšana</a:t>
                      </a:r>
                      <a:endParaRPr lang="lv-LV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5"/>
                        </a:lnSpc>
                        <a:spcAft>
                          <a:spcPts val="60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</a:rPr>
                        <a:t>0.5</a:t>
                      </a:r>
                      <a:endParaRPr lang="lv-LV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2812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573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44651CB-11C6-519B-0F73-39765AAF0A75}"/>
              </a:ext>
            </a:extLst>
          </p:cNvPr>
          <p:cNvSpPr txBox="1"/>
          <p:nvPr/>
        </p:nvSpPr>
        <p:spPr>
          <a:xfrm>
            <a:off x="2124198" y="3008455"/>
            <a:ext cx="6100948" cy="1981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lv-LV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50%                                                  70%</a:t>
            </a: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Dzīvojamā māja- 180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kvm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             Dzīvojamā māja 180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kvm</a:t>
            </a: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N= 300x1x1= </a:t>
            </a:r>
            <a:r>
              <a:rPr lang="lv-LV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300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N= 340x1x1= </a:t>
            </a:r>
            <a:r>
              <a:rPr lang="lv-LV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340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</a:t>
            </a: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Dzīvojamā māja 250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kvm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               Dzīvojamā māja 250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kvm</a:t>
            </a: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N=400x1x1= </a:t>
            </a:r>
            <a:r>
              <a:rPr lang="lv-LV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400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N=460x1x1= </a:t>
            </a:r>
            <a:r>
              <a:rPr lang="lv-LV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460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Eur</a:t>
            </a: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FE9025-FC33-C3C5-95ED-C224AA5B8FF1}"/>
              </a:ext>
            </a:extLst>
          </p:cNvPr>
          <p:cNvSpPr txBox="1"/>
          <p:nvPr/>
        </p:nvSpPr>
        <p:spPr>
          <a:xfrm>
            <a:off x="2462645" y="423944"/>
            <a:ext cx="61009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effectLst/>
                <a:latin typeface="Book Antiqua" panose="02040602050305030304" pitchFamily="18" charset="0"/>
              </a:rPr>
              <a:t>Nodeva (N) = L x k1 x k2</a:t>
            </a:r>
            <a:endParaRPr lang="lv-LV" dirty="0">
              <a:latin typeface="Book Antiqua" panose="0204060205030503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298FCF-C625-7753-4129-FCB933947862}"/>
              </a:ext>
            </a:extLst>
          </p:cNvPr>
          <p:cNvSpPr txBox="1"/>
          <p:nvPr/>
        </p:nvSpPr>
        <p:spPr>
          <a:xfrm>
            <a:off x="1465117" y="1130526"/>
            <a:ext cx="79460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dirty="0">
                <a:effectLst/>
                <a:latin typeface="Book Antiqua" panose="02040602050305030304" pitchFamily="18" charset="0"/>
              </a:rPr>
              <a:t>L</a:t>
            </a:r>
            <a:r>
              <a:rPr lang="lv-LV" dirty="0">
                <a:effectLst/>
                <a:latin typeface="Book Antiqua" panose="02040602050305030304" pitchFamily="18" charset="0"/>
              </a:rPr>
              <a:t> – likme </a:t>
            </a:r>
            <a:r>
              <a:rPr lang="lv-LV" i="1" dirty="0" err="1">
                <a:effectLst/>
                <a:latin typeface="Book Antiqua" panose="02040602050305030304" pitchFamily="18" charset="0"/>
              </a:rPr>
              <a:t>euro</a:t>
            </a:r>
            <a:r>
              <a:rPr lang="lv-LV" dirty="0">
                <a:effectLst/>
                <a:latin typeface="Book Antiqua" panose="02040602050305030304" pitchFamily="18" charset="0"/>
              </a:rPr>
              <a:t>, kas atkarīga no plānotā objekta </a:t>
            </a:r>
            <a:r>
              <a:rPr lang="lv-LV" dirty="0" err="1">
                <a:effectLst/>
                <a:latin typeface="Book Antiqua" panose="02040602050305030304" pitchFamily="18" charset="0"/>
              </a:rPr>
              <a:t>būvapjoma</a:t>
            </a:r>
            <a:r>
              <a:rPr lang="lv-LV" dirty="0">
                <a:effectLst/>
                <a:latin typeface="Book Antiqua" panose="02040602050305030304" pitchFamily="18" charset="0"/>
              </a:rPr>
              <a:t> kopējās platības </a:t>
            </a:r>
            <a:endParaRPr lang="lv-LV" dirty="0">
              <a:latin typeface="Book Antiqua" panose="0204060205030503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474EBE-BBA6-E5BF-1F5B-42C7F30D4C89}"/>
              </a:ext>
            </a:extLst>
          </p:cNvPr>
          <p:cNvSpPr txBox="1"/>
          <p:nvPr/>
        </p:nvSpPr>
        <p:spPr>
          <a:xfrm>
            <a:off x="1465117" y="1614577"/>
            <a:ext cx="61009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dirty="0">
                <a:effectLst/>
                <a:latin typeface="Book Antiqua" panose="02040602050305030304" pitchFamily="18" charset="0"/>
              </a:rPr>
              <a:t>k1</a:t>
            </a:r>
            <a:r>
              <a:rPr lang="lv-LV" dirty="0">
                <a:effectLst/>
                <a:latin typeface="Book Antiqua" panose="02040602050305030304" pitchFamily="18" charset="0"/>
              </a:rPr>
              <a:t> – plānotās būves tipa koeficients</a:t>
            </a:r>
            <a:endParaRPr lang="lv-LV" dirty="0">
              <a:latin typeface="Book Antiqua" panose="0204060205030503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CC578B-101E-A89B-183A-B738176288E5}"/>
              </a:ext>
            </a:extLst>
          </p:cNvPr>
          <p:cNvSpPr txBox="1"/>
          <p:nvPr/>
        </p:nvSpPr>
        <p:spPr>
          <a:xfrm>
            <a:off x="1465117" y="2082401"/>
            <a:ext cx="89079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dirty="0">
                <a:effectLst/>
                <a:latin typeface="Book Antiqua" panose="02040602050305030304" pitchFamily="18" charset="0"/>
              </a:rPr>
              <a:t>k2</a:t>
            </a:r>
            <a:r>
              <a:rPr lang="lv-LV" dirty="0">
                <a:effectLst/>
                <a:latin typeface="Book Antiqua" panose="02040602050305030304" pitchFamily="18" charset="0"/>
              </a:rPr>
              <a:t> – koeficients, ko piemēro atkarībā no tā, vai paredzētās būvniecības veids ir jaunbūve, pārbūve, atjaunošana, vai nojaukšana</a:t>
            </a:r>
            <a:endParaRPr lang="lv-LV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11897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Galerija</Template>
  <TotalTime>51</TotalTime>
  <Words>672</Words>
  <Application>Microsoft Office PowerPoint</Application>
  <PresentationFormat>Widescreen</PresentationFormat>
  <Paragraphs>207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Book Antiqua</vt:lpstr>
      <vt:lpstr>Gill Sans MT</vt:lpstr>
      <vt:lpstr>Times New Roman</vt:lpstr>
      <vt:lpstr>Galerija</vt:lpstr>
      <vt:lpstr>Saistošo noteikumu «Par pašvaldības nodevu par būvatļaujas izdošanu vai būvniecības ieceres akceptu, izdarot atzīmi paskaidrojuma rakstā vai apliecinājuma kartē»</vt:lpstr>
      <vt:lpstr>Objekta būvapjoma (likme L) noteikšana– ēku (būvju) kopējā platība</vt:lpstr>
      <vt:lpstr>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Saistošo noteikumu «Par pašvaldības nodevu par būvatļaujas izdošanu vai būvniecības ieceres akceptu, izdarot atzīmi paskaidrojuma rakstā vai apliecinājuma kartē»</dc:title>
  <dc:creator>Liene Krūze</dc:creator>
  <cp:lastModifiedBy>Linda Pavlovska</cp:lastModifiedBy>
  <cp:revision>1</cp:revision>
  <dcterms:created xsi:type="dcterms:W3CDTF">2023-02-09T11:39:59Z</dcterms:created>
  <dcterms:modified xsi:type="dcterms:W3CDTF">2023-02-21T09:27:40Z</dcterms:modified>
</cp:coreProperties>
</file>