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6" r:id="rId4"/>
    <p:sldId id="267" r:id="rId5"/>
    <p:sldId id="265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vars Bergs" initials="IB" lastIdx="1" clrIdx="0">
    <p:extLst>
      <p:ext uri="{19B8F6BF-5375-455C-9EA6-DF929625EA0E}">
        <p15:presenceInfo xmlns:p15="http://schemas.microsoft.com/office/powerpoint/2012/main" userId="Ivars Bergs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ējs stils 2 - izcēlum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lv-LV"/>
              <a:t>Noklikšķiniet, lai rediģētu šablona apakšvirsraksta stilu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60CA8-D157-423F-B16A-06FF08205592}" type="datetimeFigureOut">
              <a:rPr lang="lv-LV" smtClean="0"/>
              <a:t>03.02.2023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B15D1-45EE-4657-9715-7927BE08757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88641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irsraksts un pa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60CA8-D157-423F-B16A-06FF08205592}" type="datetimeFigureOut">
              <a:rPr lang="lv-LV" smtClean="0"/>
              <a:t>03.02.2023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B15D1-45EE-4657-9715-7927BE08757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6970700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āt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60CA8-D157-423F-B16A-06FF08205592}" type="datetimeFigureOut">
              <a:rPr lang="lv-LV" smtClean="0"/>
              <a:t>03.02.2023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B15D1-45EE-4657-9715-7927BE08757B}" type="slidenum">
              <a:rPr lang="lv-LV" smtClean="0"/>
              <a:t>‹#›</a:t>
            </a:fld>
            <a:endParaRPr lang="lv-LV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923330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izīt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60CA8-D157-423F-B16A-06FF08205592}" type="datetimeFigureOut">
              <a:rPr lang="lv-LV" smtClean="0"/>
              <a:t>03.02.2023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B15D1-45EE-4657-9715-7927BE08757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007131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ēt vizītkar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60CA8-D157-423F-B16A-06FF08205592}" type="datetimeFigureOut">
              <a:rPr lang="lv-LV" smtClean="0"/>
              <a:t>03.02.2023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B15D1-45EE-4657-9715-7927BE08757B}" type="slidenum">
              <a:rPr lang="lv-LV" smtClean="0"/>
              <a:t>‹#›</a:t>
            </a:fld>
            <a:endParaRPr lang="lv-LV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172272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tiess vai apla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60CA8-D157-423F-B16A-06FF08205592}" type="datetimeFigureOut">
              <a:rPr lang="lv-LV" smtClean="0"/>
              <a:t>03.02.2023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B15D1-45EE-4657-9715-7927BE08757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964191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60CA8-D157-423F-B16A-06FF08205592}" type="datetimeFigureOut">
              <a:rPr lang="lv-LV" smtClean="0"/>
              <a:t>03.02.2023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B15D1-45EE-4657-9715-7927BE08757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4888426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60CA8-D157-423F-B16A-06FF08205592}" type="datetimeFigureOut">
              <a:rPr lang="lv-LV" smtClean="0"/>
              <a:t>03.02.2023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B15D1-45EE-4657-9715-7927BE08757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063217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60CA8-D157-423F-B16A-06FF08205592}" type="datetimeFigureOut">
              <a:rPr lang="lv-LV" smtClean="0"/>
              <a:t>03.02.2023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B15D1-45EE-4657-9715-7927BE08757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956646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60CA8-D157-423F-B16A-06FF08205592}" type="datetimeFigureOut">
              <a:rPr lang="lv-LV" smtClean="0"/>
              <a:t>03.02.2023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B15D1-45EE-4657-9715-7927BE08757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2416852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a blo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60CA8-D157-423F-B16A-06FF08205592}" type="datetimeFigureOut">
              <a:rPr lang="lv-LV" smtClean="0"/>
              <a:t>03.02.2023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B15D1-45EE-4657-9715-7927BE08757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282601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60CA8-D157-423F-B16A-06FF08205592}" type="datetimeFigureOut">
              <a:rPr lang="lv-LV" smtClean="0"/>
              <a:t>03.02.2023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B15D1-45EE-4657-9715-7927BE08757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734485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60CA8-D157-423F-B16A-06FF08205592}" type="datetimeFigureOut">
              <a:rPr lang="lv-LV" smtClean="0"/>
              <a:t>03.02.2023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B15D1-45EE-4657-9715-7927BE08757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3813416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60CA8-D157-423F-B16A-06FF08205592}" type="datetimeFigureOut">
              <a:rPr lang="lv-LV" smtClean="0"/>
              <a:t>03.02.2023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B15D1-45EE-4657-9715-7927BE08757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0053795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60CA8-D157-423F-B16A-06FF08205592}" type="datetimeFigureOut">
              <a:rPr lang="lv-LV" smtClean="0"/>
              <a:t>03.02.2023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B15D1-45EE-4657-9715-7927BE08757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524526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lv-LV"/>
              <a:t>Noklikšķiniet uz ikonas, lai pievienotu attēlu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60CA8-D157-423F-B16A-06FF08205592}" type="datetimeFigureOut">
              <a:rPr lang="lv-LV" smtClean="0"/>
              <a:t>03.02.2023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B15D1-45EE-4657-9715-7927BE08757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25138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C60CA8-D157-423F-B16A-06FF08205592}" type="datetimeFigureOut">
              <a:rPr lang="lv-LV" smtClean="0"/>
              <a:t>03.02.2023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A9B15D1-45EE-4657-9715-7927BE08757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085350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5CF2506E-2080-D388-08A6-CBA8EDCB97B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lv-LV" sz="3200" dirty="0"/>
              <a:t>P/A “Carnikavas komunālserviss” siltumenerģijas tarifu projekts</a:t>
            </a:r>
          </a:p>
        </p:txBody>
      </p:sp>
      <p:sp>
        <p:nvSpPr>
          <p:cNvPr id="3" name="Apakšvirsraksts 2">
            <a:extLst>
              <a:ext uri="{FF2B5EF4-FFF2-40B4-BE49-F238E27FC236}">
                <a16:creationId xmlns:a16="http://schemas.microsoft.com/office/drawing/2014/main" id="{3BD68894-69F8-FDD0-374C-5DF9659A8A7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lv-LV" dirty="0"/>
              <a:t>Ādažu novada dome. 202</a:t>
            </a:r>
            <a:r>
              <a:rPr lang="en-US" dirty="0"/>
              <a:t>3</a:t>
            </a:r>
            <a:r>
              <a:rPr lang="lv-LV" dirty="0"/>
              <a:t>. gada </a:t>
            </a:r>
            <a:r>
              <a:rPr lang="en-US" dirty="0"/>
              <a:t>18</a:t>
            </a:r>
            <a:r>
              <a:rPr lang="lv-LV" dirty="0"/>
              <a:t>. janvāris</a:t>
            </a:r>
          </a:p>
        </p:txBody>
      </p:sp>
    </p:spTree>
    <p:extLst>
      <p:ext uri="{BB962C8B-B14F-4D97-AF65-F5344CB8AC3E}">
        <p14:creationId xmlns:p14="http://schemas.microsoft.com/office/powerpoint/2010/main" val="17630114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65CDD810-AF7B-D65E-5BD9-516D291CF2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Galvenie tarifu pieauguma cēloņi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8CD37B03-BD4F-FF3F-51F0-BC158FAE12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/>
              <a:t>Saražotās kritums no 10 085 MWh gadā līdz 8 990 MWh gadā (siltā ūdens patēriņš, piemēram, no vidēji 1 410 m</a:t>
            </a:r>
            <a:r>
              <a:rPr lang="lv-LV" baseline="30000" dirty="0"/>
              <a:t>3</a:t>
            </a:r>
            <a:r>
              <a:rPr lang="lv-LV" dirty="0"/>
              <a:t> mēnesī līdz 740 m</a:t>
            </a:r>
            <a:r>
              <a:rPr lang="lv-LV" baseline="30000" dirty="0"/>
              <a:t>3</a:t>
            </a:r>
            <a:r>
              <a:rPr lang="lv-LV" dirty="0"/>
              <a:t> mēnesī</a:t>
            </a:r>
            <a:r>
              <a:rPr lang="en-US" dirty="0"/>
              <a:t>):</a:t>
            </a:r>
          </a:p>
          <a:p>
            <a:pPr lvl="1"/>
            <a:r>
              <a:rPr lang="lv-LV" dirty="0"/>
              <a:t>Relatīvi lielāki zudumi dēļ katlu efektivitātes un lielāki zudumi siltumapgādes tīklos (pieaugums no 15% līdz 19%).</a:t>
            </a:r>
            <a:endParaRPr lang="en-US" dirty="0"/>
          </a:p>
          <a:p>
            <a:pPr lvl="1"/>
            <a:r>
              <a:rPr lang="lv-LV" dirty="0"/>
              <a:t>PA “Carnikavas komunālserviss” dēļ patēriņa izmaiņām “izkrīt” no ceturtās patēriņa grupas uz piekto. Sadales tarifs pieaug no 2,87 EUR/MWh līdz 5,85 EUR/MWh</a:t>
            </a:r>
            <a:r>
              <a:rPr lang="en-US" dirty="0"/>
              <a:t>;</a:t>
            </a:r>
          </a:p>
          <a:p>
            <a:r>
              <a:rPr lang="lv-LV" dirty="0"/>
              <a:t>Nedaudz lielāks elektroenerģijas patēriņš un būtiski lielāka elektroenerģijas cena</a:t>
            </a:r>
            <a:r>
              <a:rPr lang="en-US" dirty="0"/>
              <a:t>;</a:t>
            </a:r>
          </a:p>
          <a:p>
            <a:r>
              <a:rPr lang="lv-LV" dirty="0"/>
              <a:t>Citas </a:t>
            </a:r>
            <a:r>
              <a:rPr lang="en-US" dirty="0"/>
              <a:t>i</a:t>
            </a:r>
            <a:r>
              <a:rPr lang="lv-LV" dirty="0" err="1"/>
              <a:t>zmaksas</a:t>
            </a:r>
            <a:r>
              <a:rPr lang="lv-LV" dirty="0"/>
              <a:t> arī ir nedaudz pieaugušas.</a:t>
            </a:r>
          </a:p>
          <a:p>
            <a:pPr marL="0" indent="0">
              <a:buNone/>
            </a:pPr>
            <a:endParaRPr lang="lv-LV" dirty="0"/>
          </a:p>
          <a:p>
            <a:pPr lvl="1"/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8854376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095486E7-FB2A-7E09-05A6-C4E6BC616B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Tarifa pieaugums</a:t>
            </a:r>
            <a:endParaRPr lang="lv-LV" dirty="0"/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C59A6B11-9960-CE71-04A4-B2C6844C49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51519"/>
            <a:ext cx="5695474" cy="4389844"/>
          </a:xfrm>
        </p:spPr>
        <p:txBody>
          <a:bodyPr/>
          <a:lstStyle/>
          <a:p>
            <a:r>
              <a:rPr lang="lv-LV" dirty="0"/>
              <a:t>Gāzes cena pēdējā rēķinā – EUR 117 MWh</a:t>
            </a:r>
            <a:r>
              <a:rPr lang="en-US" dirty="0"/>
              <a:t>;</a:t>
            </a:r>
            <a:endParaRPr lang="lv-LV" dirty="0"/>
          </a:p>
          <a:p>
            <a:r>
              <a:rPr lang="lv-LV" dirty="0"/>
              <a:t>Pie šādas gāzes cenas vidējais</a:t>
            </a:r>
            <a:r>
              <a:rPr lang="en-US" dirty="0"/>
              <a:t> </a:t>
            </a:r>
            <a:r>
              <a:rPr lang="lv-LV" dirty="0"/>
              <a:t>tarifs dažādiem lietotājiem</a:t>
            </a:r>
            <a:r>
              <a:rPr lang="en-US" dirty="0"/>
              <a:t> </a:t>
            </a:r>
            <a:r>
              <a:rPr lang="lv-LV" dirty="0"/>
              <a:t>pieaugtu par </a:t>
            </a:r>
            <a:r>
              <a:rPr lang="en-US" dirty="0"/>
              <a:t>25 - </a:t>
            </a:r>
            <a:r>
              <a:rPr lang="lv-LV" dirty="0"/>
              <a:t>27% no vidēji</a:t>
            </a:r>
            <a:r>
              <a:rPr lang="en-US" dirty="0"/>
              <a:t> 171,40 </a:t>
            </a:r>
            <a:r>
              <a:rPr lang="lv-LV" dirty="0"/>
              <a:t>līdz</a:t>
            </a:r>
            <a:r>
              <a:rPr lang="en-US" dirty="0"/>
              <a:t> </a:t>
            </a:r>
            <a:r>
              <a:rPr lang="lv-LV" dirty="0"/>
              <a:t>vidēji</a:t>
            </a:r>
            <a:r>
              <a:rPr lang="en-US" dirty="0"/>
              <a:t> 217,80 EUR/MWh;</a:t>
            </a:r>
          </a:p>
          <a:p>
            <a:r>
              <a:rPr lang="lv-LV" dirty="0"/>
              <a:t>Faktiskie iedzīvotāju maksājumi pieaugtu nenozīmīgi. </a:t>
            </a:r>
            <a:r>
              <a:rPr lang="en-US" dirty="0"/>
              <a:t>Tarifa </a:t>
            </a:r>
            <a:r>
              <a:rPr lang="lv-LV" dirty="0"/>
              <a:t>pieaugumu virs 150 EUR MWh 90% apmērā sedz valsts. </a:t>
            </a:r>
          </a:p>
          <a:p>
            <a:r>
              <a:rPr lang="lv-LV" dirty="0"/>
              <a:t>Tas nozīmē, ka iedzīvotājiem piemērotais siltumapgādes tarifs</a:t>
            </a:r>
            <a:r>
              <a:rPr lang="en-US" dirty="0"/>
              <a:t> </a:t>
            </a:r>
            <a:r>
              <a:rPr lang="lv-LV" dirty="0"/>
              <a:t>pieaugtu</a:t>
            </a:r>
            <a:r>
              <a:rPr lang="en-US" dirty="0"/>
              <a:t> par EUR 4.64 MWh (217,80 – 171,40)* 10%.</a:t>
            </a:r>
            <a:endParaRPr lang="lv-LV" dirty="0"/>
          </a:p>
          <a:p>
            <a:endParaRPr lang="lv-LV" dirty="0"/>
          </a:p>
        </p:txBody>
      </p:sp>
      <p:pic>
        <p:nvPicPr>
          <p:cNvPr id="5" name="Attēls 4">
            <a:extLst>
              <a:ext uri="{FF2B5EF4-FFF2-40B4-BE49-F238E27FC236}">
                <a16:creationId xmlns:a16="http://schemas.microsoft.com/office/drawing/2014/main" id="{0D9F8005-69E3-5898-696B-E9BD1525B2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89375" y="1723069"/>
            <a:ext cx="4435224" cy="2629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78649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EE3A7401-C04F-BCD7-691E-9D7BCFE51C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Tarifi pie dažādām g</a:t>
            </a:r>
            <a:r>
              <a:rPr lang="en-US" dirty="0" err="1"/>
              <a:t>āzes</a:t>
            </a:r>
            <a:r>
              <a:rPr lang="lv-LV" dirty="0"/>
              <a:t> cenām</a:t>
            </a:r>
          </a:p>
        </p:txBody>
      </p:sp>
      <p:graphicFrame>
        <p:nvGraphicFramePr>
          <p:cNvPr id="4" name="Tabula 3">
            <a:extLst>
              <a:ext uri="{FF2B5EF4-FFF2-40B4-BE49-F238E27FC236}">
                <a16:creationId xmlns:a16="http://schemas.microsoft.com/office/drawing/2014/main" id="{3340776B-92BB-B0C4-B097-540CCA8101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9861508"/>
              </p:ext>
            </p:extLst>
          </p:nvPr>
        </p:nvGraphicFramePr>
        <p:xfrm>
          <a:off x="815135" y="1358446"/>
          <a:ext cx="9010000" cy="530253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37135">
                  <a:extLst>
                    <a:ext uri="{9D8B030D-6E8A-4147-A177-3AD203B41FA5}">
                      <a16:colId xmlns:a16="http://schemas.microsoft.com/office/drawing/2014/main" val="1619196288"/>
                    </a:ext>
                  </a:extLst>
                </a:gridCol>
                <a:gridCol w="1126250">
                  <a:extLst>
                    <a:ext uri="{9D8B030D-6E8A-4147-A177-3AD203B41FA5}">
                      <a16:colId xmlns:a16="http://schemas.microsoft.com/office/drawing/2014/main" val="1579853214"/>
                    </a:ext>
                  </a:extLst>
                </a:gridCol>
                <a:gridCol w="1438134">
                  <a:extLst>
                    <a:ext uri="{9D8B030D-6E8A-4147-A177-3AD203B41FA5}">
                      <a16:colId xmlns:a16="http://schemas.microsoft.com/office/drawing/2014/main" val="138931798"/>
                    </a:ext>
                  </a:extLst>
                </a:gridCol>
                <a:gridCol w="1438134">
                  <a:extLst>
                    <a:ext uri="{9D8B030D-6E8A-4147-A177-3AD203B41FA5}">
                      <a16:colId xmlns:a16="http://schemas.microsoft.com/office/drawing/2014/main" val="836941880"/>
                    </a:ext>
                  </a:extLst>
                </a:gridCol>
                <a:gridCol w="1438134">
                  <a:extLst>
                    <a:ext uri="{9D8B030D-6E8A-4147-A177-3AD203B41FA5}">
                      <a16:colId xmlns:a16="http://schemas.microsoft.com/office/drawing/2014/main" val="847065183"/>
                    </a:ext>
                  </a:extLst>
                </a:gridCol>
                <a:gridCol w="1524769">
                  <a:extLst>
                    <a:ext uri="{9D8B030D-6E8A-4147-A177-3AD203B41FA5}">
                      <a16:colId xmlns:a16="http://schemas.microsoft.com/office/drawing/2014/main" val="1530695645"/>
                    </a:ext>
                  </a:extLst>
                </a:gridCol>
                <a:gridCol w="1507444">
                  <a:extLst>
                    <a:ext uri="{9D8B030D-6E8A-4147-A177-3AD203B41FA5}">
                      <a16:colId xmlns:a16="http://schemas.microsoft.com/office/drawing/2014/main" val="2548737047"/>
                    </a:ext>
                  </a:extLst>
                </a:gridCol>
              </a:tblGrid>
              <a:tr h="178337">
                <a:tc rowSpan="2"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1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2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3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u="none" strike="noStrike">
                          <a:effectLst/>
                        </a:rPr>
                        <a:t>4</a:t>
                      </a:r>
                      <a:endParaRPr lang="lv-LV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u="none" strike="noStrike">
                          <a:effectLst/>
                        </a:rPr>
                        <a:t>5</a:t>
                      </a:r>
                      <a:endParaRPr lang="lv-LV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u="none" strike="noStrike">
                          <a:effectLst/>
                        </a:rPr>
                        <a:t>6</a:t>
                      </a:r>
                      <a:endParaRPr lang="lv-LV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u="none" strike="noStrike" dirty="0">
                          <a:effectLst/>
                        </a:rPr>
                        <a:t>7</a:t>
                      </a:r>
                      <a:endParaRPr lang="lv-LV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392445642"/>
                  </a:ext>
                </a:extLst>
              </a:tr>
              <a:tr h="186442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lv-LV" sz="1200" b="1" i="0" u="none" strike="noStrike" noProof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Jaunais tarifs</a:t>
                      </a: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lv-LV" sz="12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Vecais tarifs</a:t>
                      </a: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4606117"/>
                  </a:ext>
                </a:extLst>
              </a:tr>
              <a:tr h="1232142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 Nr.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 dirty="0">
                          <a:effectLst/>
                        </a:rPr>
                        <a:t>Dabasgāzes tirgus cena (EUR/MWh bez PVN)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 dirty="0">
                          <a:effectLst/>
                        </a:rPr>
                        <a:t>Dabasgāzes gala tirdzniecības tarifs ar tirgot</a:t>
                      </a:r>
                      <a:r>
                        <a:rPr lang="en-US" sz="1200" u="none" strike="noStrike" dirty="0">
                          <a:effectLst/>
                        </a:rPr>
                        <a:t>ā</a:t>
                      </a:r>
                      <a:r>
                        <a:rPr lang="lv-LV" sz="1200" u="none" strike="noStrike" dirty="0">
                          <a:effectLst/>
                        </a:rPr>
                        <a:t>ja uzcenojumu, akcīzes nodokli un sadales tarifiem (EUR/MWh bez PVN)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 dirty="0">
                          <a:effectLst/>
                        </a:rPr>
                        <a:t> P/a Carnikavas Komunālserviss siltumenerģijas kopējā maksa, bez siltummezglu apsaimniekošanas (EUR/MWh bez PVN)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 dirty="0">
                          <a:effectLst/>
                        </a:rPr>
                        <a:t> P/a Carnikavas Komunālserviss siltumenerģijas kopējā maksa, ar siltummezglu apsaimniekošanas (EUR/MWh bez PVN)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 dirty="0">
                          <a:effectLst/>
                        </a:rPr>
                        <a:t> P/a Carnikavas Komunālserviss siltumenerģijas kopējā maksa, bez siltummezglu apsaimniekošanas (EUR/MWh bez PVN)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 dirty="0">
                          <a:effectLst/>
                        </a:rPr>
                        <a:t> P/a Carnikavas Komunālserviss siltumenerģijas kopējā maksa, ar siltummezglu apsaimniekošanas (EUR/MWh bez PVN)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562332095"/>
                  </a:ext>
                </a:extLst>
              </a:tr>
              <a:tr h="178337"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1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50,00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66,60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124,25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125,83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94,39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96,33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729638438"/>
                  </a:ext>
                </a:extLst>
              </a:tr>
              <a:tr h="178337"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2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60,00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76,60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139,00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140,58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106,33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108,27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23994057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3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70,00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86,60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153,75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155,33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118,28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120,22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511287950"/>
                  </a:ext>
                </a:extLst>
              </a:tr>
              <a:tr h="178337"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4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80,00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96,60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168,49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170,07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130,23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132,17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897138793"/>
                  </a:ext>
                </a:extLst>
              </a:tr>
              <a:tr h="178337"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5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90,00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106,60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183,24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184,82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142,17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144,11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637492312"/>
                  </a:ext>
                </a:extLst>
              </a:tr>
              <a:tr h="178337"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6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100,00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116,60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197,99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199,57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154,12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156,06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56666655"/>
                  </a:ext>
                </a:extLst>
              </a:tr>
              <a:tr h="178337"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7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110,00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126,60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212,73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214,31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166,07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168,01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317700286"/>
                  </a:ext>
                </a:extLst>
              </a:tr>
              <a:tr h="178337"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8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120,00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136,60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227,48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229,06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178,01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179,95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748513741"/>
                  </a:ext>
                </a:extLst>
              </a:tr>
              <a:tr h="178337"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9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130,00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146,60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242,23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243,81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189,96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191,90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978669323"/>
                  </a:ext>
                </a:extLst>
              </a:tr>
              <a:tr h="178337"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10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140,00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156,60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256,97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258,55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201,91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203,85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477346317"/>
                  </a:ext>
                </a:extLst>
              </a:tr>
              <a:tr h="178337"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11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150,00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166,60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271,72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273,30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213,85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215,79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453253929"/>
                  </a:ext>
                </a:extLst>
              </a:tr>
              <a:tr h="178337"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12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160,00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176,60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286,47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288,05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225,80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227,74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048441481"/>
                  </a:ext>
                </a:extLst>
              </a:tr>
              <a:tr h="178337"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13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170,00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186,60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301,21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302,79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237,75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239,69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41332730"/>
                  </a:ext>
                </a:extLst>
              </a:tr>
              <a:tr h="178337"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14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180,00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196,60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315,96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317,54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249,70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251,64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600695590"/>
                  </a:ext>
                </a:extLst>
              </a:tr>
              <a:tr h="178337"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15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190,00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206,60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330,71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332,29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261,64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263,58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288461591"/>
                  </a:ext>
                </a:extLst>
              </a:tr>
              <a:tr h="178337"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16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200,00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216,60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345,45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347,03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273,59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275,53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167513701"/>
                  </a:ext>
                </a:extLst>
              </a:tr>
              <a:tr h="178337"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17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210,00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226,60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360,20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361,78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285,54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287,48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752521494"/>
                  </a:ext>
                </a:extLst>
              </a:tr>
              <a:tr h="153283"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18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220,00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236,60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374,95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376,53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297,48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299,42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654713399"/>
                  </a:ext>
                </a:extLst>
              </a:tr>
              <a:tr h="178337"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19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230,00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246,60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389,69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391,27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309,43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311,37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44636714"/>
                  </a:ext>
                </a:extLst>
              </a:tr>
              <a:tr h="178337"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20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240,00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256,60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404,44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406,02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321,38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323,32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9329230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38292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65CDD810-AF7B-D65E-5BD9-516D291CF2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8676" y="3018503"/>
            <a:ext cx="8596668" cy="1320800"/>
          </a:xfrm>
        </p:spPr>
        <p:txBody>
          <a:bodyPr/>
          <a:lstStyle/>
          <a:p>
            <a:r>
              <a:rPr lang="lv-LV" dirty="0"/>
              <a:t>Paldies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8CD37B03-BD4F-FF3F-51F0-BC158FAE12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lv-LV" i="1" dirty="0"/>
          </a:p>
        </p:txBody>
      </p:sp>
    </p:spTree>
    <p:extLst>
      <p:ext uri="{BB962C8B-B14F-4D97-AF65-F5344CB8AC3E}">
        <p14:creationId xmlns:p14="http://schemas.microsoft.com/office/powerpoint/2010/main" val="3905318747"/>
      </p:ext>
    </p:extLst>
  </p:cSld>
  <p:clrMapOvr>
    <a:masterClrMapping/>
  </p:clrMapOvr>
</p:sld>
</file>

<file path=ppt/theme/theme1.xml><?xml version="1.0" encoding="utf-8"?>
<a:theme xmlns:a="http://schemas.openxmlformats.org/drawingml/2006/main" name="Šķautne">
  <a:themeElements>
    <a:clrScheme name="Šķautn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Šķautn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Šķautn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259</TotalTime>
  <Words>470</Words>
  <Application>Microsoft Office PowerPoint</Application>
  <PresentationFormat>Widescreen</PresentationFormat>
  <Paragraphs>179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Trebuchet MS</vt:lpstr>
      <vt:lpstr>Wingdings 3</vt:lpstr>
      <vt:lpstr>Šķautne</vt:lpstr>
      <vt:lpstr>P/A “Carnikavas komunālserviss” siltumenerģijas tarifu projekts</vt:lpstr>
      <vt:lpstr>Galvenie tarifu pieauguma cēloņi</vt:lpstr>
      <vt:lpstr>Tarifa pieaugums</vt:lpstr>
      <vt:lpstr>Tarifi pie dažādām gāzes cenām</vt:lpstr>
      <vt:lpstr>Paldies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P/A “Carnikavas komunālserviss” siltumenerģijas tarifu projekts</dc:title>
  <dc:creator>Ivars Bergs</dc:creator>
  <cp:lastModifiedBy>Sintija Tenisa</cp:lastModifiedBy>
  <cp:revision>14</cp:revision>
  <dcterms:created xsi:type="dcterms:W3CDTF">2022-06-01T11:31:30Z</dcterms:created>
  <dcterms:modified xsi:type="dcterms:W3CDTF">2023-02-03T10:52:16Z</dcterms:modified>
</cp:coreProperties>
</file>