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36" r:id="rId4"/>
    <p:sldId id="337" r:id="rId5"/>
    <p:sldId id="338" r:id="rId6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4"/>
    <a:srgbClr val="58585B"/>
    <a:srgbClr val="7395AD"/>
    <a:srgbClr val="828847"/>
    <a:srgbClr val="C95B46"/>
    <a:srgbClr val="595959"/>
    <a:srgbClr val="F2F2F2"/>
    <a:srgbClr val="ECD9C8"/>
    <a:srgbClr val="FFFFF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7FE425-CD97-415C-B960-0AD0C6C699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DE3AB-AD9C-4020-BC6D-E7FBDCC4A6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B82E-1D18-45C3-8431-1C4B6CFC49C4}" type="datetimeFigureOut">
              <a:rPr lang="lv-LV" smtClean="0"/>
              <a:t>03.02.2023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0C3C8-6994-4AC0-898F-ED06E5E844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DEAD-A9FB-4CA3-91E2-BEED1A32EE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13B4A-0BEE-432F-879B-7BC0D40B64E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753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472E0-ECD0-43BE-88B0-74F6AA3BC271}" type="datetimeFigureOut">
              <a:rPr lang="lv-LV" smtClean="0"/>
              <a:t>03.02.2023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56E0-E0BC-4A91-B5C9-9C2726B1534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55408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68BE-471D-4BD1-B490-1B7298241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0E50E-2379-4DA8-AE8F-50B961D59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57DC-D36E-4C2B-B37B-701A0063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32C-B890-4E08-92AF-A17028689865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AC51-4BDE-45ED-8737-DF2283DF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64C3-30F9-4518-A2CB-D1D8230B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548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25B5-2D3D-4A62-AAC8-37F46DB4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BBCBB-F4FE-48BF-8970-47BACADE1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5CF36-ACF8-43C7-AAE4-75ADC0E2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DA8F-D63C-49DB-924D-5FDF0698992A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130DC-49F8-4C09-9587-F7C0552E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94B49-F709-413C-A371-179B0CBE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926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6C43E-5F95-4601-9B8A-923C4C97C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DB442-3310-4637-AA00-200FB1601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76EF-3EAD-4FED-B426-AC02F9B9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7D58-2836-442B-BFF2-9C3FF439A5F5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BBC75-BAD3-4EDE-BC61-606C0BE5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D3E6-9FE2-4AE3-8BE5-CD3C6467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24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32C-B890-4E08-92AF-A17028689865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946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87C-79CC-42A1-9D0F-C3E36E1D9440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6686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1A2A-CE6B-4FFE-96E6-4C74430ACD2F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3751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DA4-C475-45AD-AB2F-56DBE5742147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983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47F3-DD01-446B-97B8-ED276D0CB00A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068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76-21FB-48EA-B440-561D9AB97740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3896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AA6F-B5A9-41B1-9A1F-2F30CA4B7441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6587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2195-6EA6-4018-8AB5-1B06D2B4636E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550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3F12-8D78-44C4-A26D-F2967446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318B-9077-41A8-B36F-9CC6B93A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80FE-5E04-426C-A2A8-1280F57A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87C-79CC-42A1-9D0F-C3E36E1D9440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E399-04B3-4F4C-9806-0D37DB77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14904-0E0B-485A-BA3F-85FF9D8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7880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EA0C-6D84-4017-835E-48E5D4942C86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1015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DA8F-D63C-49DB-924D-5FDF0698992A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856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7D58-2836-442B-BFF2-9C3FF439A5F5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0526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A441-005A-44B0-814A-EA1A9F7B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843F9-4E65-4083-8F1C-D7836366C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BC84-A6B5-4E1A-B023-15407CC4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1A2A-CE6B-4FFE-96E6-4C74430ACD2F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93916-F9CF-4FD4-8729-C2960E43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16291-8F15-406A-B8F6-E07D6251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2995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B98D-9705-4881-8EF6-A41FD7BD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C7F7-89E4-42BC-BEA5-D8E000DAC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C82E1-713D-4C00-8D6E-35BEA88D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FEF09-82EB-4CD9-AECE-1C344461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DA4-C475-45AD-AB2F-56DBE5742147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573D5-38BC-4DD6-883A-73D8E030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7C8EB-E9DE-494A-897D-10CEDF11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33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A803-0E47-475F-8194-975E1B36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78731-67DC-4362-83E5-A4DA0040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E3938-E331-485C-88BC-95F6B2B3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743D3-5093-42B3-A5C0-7E46B7DA9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B28C0E-C951-420E-B483-E717292C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2E0EE-DC1B-442F-A528-25AA7254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47F3-DD01-446B-97B8-ED276D0CB00A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3D9E3-4C81-4A44-8C29-50B64DBE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33EF3-A788-49D0-A9DE-247EFE88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959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8852-272C-4155-892B-E4940A2C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14C24-C003-420B-A783-AC179DEF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76-21FB-48EA-B440-561D9AB97740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3EFF6-5444-49CA-A90D-43751E40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C12B3-FE04-4A3F-ACE8-EA166D6A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73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41F3B-ABF0-4E14-8910-EADAF4A7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AA6F-B5A9-41B1-9A1F-2F30CA4B7441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AD972-9D2A-4C7F-BCAD-72F9C4C2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2FBD3-CDA2-4B3B-91F3-E578561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849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F99A-2FE9-47EE-A93C-3A49E0EE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62C1-1DA4-4AD1-97CE-D5D90C6F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ABE0-44D0-4B81-A760-84F055D46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4DEF-D3FF-49E8-94A2-CA1208E2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2195-6EA6-4018-8AB5-1B06D2B4636E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CC5D0-92FA-47C8-89FF-6BB58827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E5258-1B56-4D96-BA5E-42D9889F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136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E67FB-0B1F-4CD7-B92C-FECA681F5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F0E1C-212D-4878-932B-4A16BF913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F6163-C465-4282-A86C-7240F4AE4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1F3CB-27B5-4DC9-ACC9-74A1B7E4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EA0C-6D84-4017-835E-48E5D4942C86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0FBB2-EB3C-465C-AD68-8B3B5632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4E09B-E482-4C05-9885-16A4B7A0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968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0D780-3926-429F-9A5A-2B99556C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3B4AB-5FDD-4253-B393-9B4FDA565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09BFE-FA7F-4B4E-B610-3CA71AC24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7E73-7DEE-465E-BA19-0413B5F8F182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E9D70-B8A9-4A5C-9F81-EC2CDD8A7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6C027-8C89-4B10-A3FD-65903D7A2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710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7E73-7DEE-465E-BA19-0413B5F8F182}" type="datetime1">
              <a:rPr lang="lv-LV" smtClean="0"/>
              <a:t>03.02.2023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5614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F468-7E80-4807-A857-854552DEB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7438"/>
            <a:ext cx="9144000" cy="1261475"/>
          </a:xfrm>
          <a:effectLst/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lv-LV" altLang="lv-LV" sz="2800" b="1" i="0" u="none" strike="noStrike" cap="none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AĢENTŪRAS </a:t>
            </a:r>
            <a:br>
              <a:rPr kumimoji="0" lang="lv-LV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lang="lv-LV" sz="2800" dirty="0">
              <a:solidFill>
                <a:srgbClr val="808284"/>
              </a:solidFill>
              <a:latin typeface="Montserrat" panose="00000500000000000000" pitchFamily="2" charset="-7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0258E-CEC9-460A-B042-D06D84F0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8646"/>
            <a:ext cx="9144000" cy="3046958"/>
          </a:xfrm>
        </p:spPr>
        <p:txBody>
          <a:bodyPr>
            <a:normAutofit fontScale="92500" lnSpcReduction="2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3200" b="1" i="0" u="none" strike="noStrike" cap="all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ZIŅOJUMS</a:t>
            </a:r>
            <a:r>
              <a:rPr kumimoji="0" lang="lv-LV" altLang="lv-LV" sz="3200" b="1" i="0" u="none" strike="noStrike" cap="all" normalizeH="0" dirty="0">
                <a:ln>
                  <a:noFill/>
                </a:ln>
                <a:solidFill>
                  <a:srgbClr val="375E7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 ENERGO RESURSU IZMANTOŠANAS REZULTĀTIEM ĀDAŽU NOVADA PAŠVALDĪBĀ 2022. GADA </a:t>
            </a:r>
            <a:r>
              <a:rPr lang="lv-LV" altLang="lv-LV" sz="3200" b="1" cap="all" dirty="0">
                <a:solidFill>
                  <a:srgbClr val="375E7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decembrī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dirty="0">
              <a:solidFill>
                <a:srgbClr val="375E72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dirty="0">
              <a:solidFill>
                <a:srgbClr val="375E72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800" b="0" i="0" u="none" strike="noStrike" cap="none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27F33B-8AD7-46F8-8083-4FFE637A2BB8}"/>
              </a:ext>
            </a:extLst>
          </p:cNvPr>
          <p:cNvCxnSpPr>
            <a:cxnSpLocks/>
          </p:cNvCxnSpPr>
          <p:nvPr/>
        </p:nvCxnSpPr>
        <p:spPr>
          <a:xfrm>
            <a:off x="0" y="6215605"/>
            <a:ext cx="12192000" cy="0"/>
          </a:xfrm>
          <a:prstGeom prst="line">
            <a:avLst/>
          </a:prstGeom>
          <a:ln>
            <a:solidFill>
              <a:srgbClr val="80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A4DD4D5-C4A0-4A7D-A80D-7EFE64AAEE8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35" y="409575"/>
            <a:ext cx="1269930" cy="1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0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0021" y="0"/>
            <a:ext cx="12051957" cy="68108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Ādažu pagasta sabiedrisko ēku un ielu apgaismojuma enerģijas patēriņi 2022. dec./2021. </a:t>
            </a:r>
            <a:r>
              <a:rPr lang="lv-LV" altLang="lv-LV" sz="1600" b="1" cap="all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br>
              <a:rPr lang="lv-LV" altLang="lv-LV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altLang="lv-LV" sz="1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 18.01.2023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2</a:t>
            </a:fld>
            <a:endParaRPr lang="lv-LV" dirty="0"/>
          </a:p>
        </p:txBody>
      </p:sp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33580"/>
              </p:ext>
            </p:extLst>
          </p:nvPr>
        </p:nvGraphicFramePr>
        <p:xfrm>
          <a:off x="890716" y="547043"/>
          <a:ext cx="3788376" cy="2657475"/>
        </p:xfrm>
        <a:graphic>
          <a:graphicData uri="http://schemas.openxmlformats.org/drawingml/2006/table">
            <a:tbl>
              <a:tblPr/>
              <a:tblGrid>
                <a:gridCol w="828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544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Siltumenerģija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Decembris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depo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9360,81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9457,92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-97,11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30 (vidussk)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399119,99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354081,44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45038,55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176009,99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130455,34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45554,65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Mažavēji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88937,63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76796,27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12141,36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ĀPII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174491,44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185021,05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-10529,61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Pirmā iela 42A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23992,95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25271,04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-1278,09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Attekas 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989912,81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875083,06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114829,75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Temperatūra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544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Klimata korekcija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989912,8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902187,0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87725,8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5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" name="Tab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91286"/>
              </p:ext>
            </p:extLst>
          </p:nvPr>
        </p:nvGraphicFramePr>
        <p:xfrm>
          <a:off x="4679092" y="2141528"/>
          <a:ext cx="4419599" cy="1062990"/>
        </p:xfrm>
        <a:graphic>
          <a:graphicData uri="http://schemas.openxmlformats.org/drawingml/2006/table">
            <a:tbl>
              <a:tblPr/>
              <a:tblGrid>
                <a:gridCol w="82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74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17242,1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Silt.en.cena 2022. 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€/MWH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Enerģijas ekon. Ādažu pagastā kopā 12.2022.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22 737,9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7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7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12383,5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83855"/>
              </p:ext>
            </p:extLst>
          </p:nvPr>
        </p:nvGraphicFramePr>
        <p:xfrm>
          <a:off x="6117626" y="2916393"/>
          <a:ext cx="5341206" cy="3728085"/>
        </p:xfrm>
        <a:graphic>
          <a:graphicData uri="http://schemas.openxmlformats.org/drawingml/2006/table">
            <a:tbl>
              <a:tblPr/>
              <a:tblGrid>
                <a:gridCol w="47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5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9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Decembris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32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Ekonomija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El.en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patēriņš (</a:t>
                      </a:r>
                      <a:r>
                        <a:rPr lang="lv-LV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ĀPII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13286,6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-291,6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KPII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11857,7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2253,4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-150,6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5671,1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52252,5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5601,6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Attekas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25770,3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23104,0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2666,3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1276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Pirmā iela 42A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-2597,5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 Enerģijas cena (</a:t>
                      </a: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147903,0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134947,8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12955,2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4416,8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032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El.En</a:t>
                      </a:r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Ekon. 2022. nov.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10354,4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4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Klimata korekcija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147903,0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139127,5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8775,4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47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2991,8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0" name="Tab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0380"/>
              </p:ext>
            </p:extLst>
          </p:nvPr>
        </p:nvGraphicFramePr>
        <p:xfrm>
          <a:off x="1891957" y="4035532"/>
          <a:ext cx="2032000" cy="1200150"/>
        </p:xfrm>
        <a:graphic>
          <a:graphicData uri="http://schemas.openxmlformats.org/drawingml/2006/table">
            <a:tbl>
              <a:tblPr/>
              <a:tblGrid>
                <a:gridCol w="49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IA (kWh)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2021.dec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2022.dec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36628,3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21595,6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7362,59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7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80085" y="216844"/>
            <a:ext cx="11656541" cy="755221"/>
          </a:xfrm>
        </p:spPr>
        <p:txBody>
          <a:bodyPr>
            <a:normAutofit/>
          </a:bodyPr>
          <a:lstStyle/>
          <a:p>
            <a:pPr algn="ctr"/>
            <a:r>
              <a:rPr lang="lv-LV" altLang="lv-LV" sz="1600" b="1" cap="all" dirty="0">
                <a:solidFill>
                  <a:srgbClr val="375E7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Carnikavas pagasta sabiedrisko ēku un ielu apgaismojuma enerģijas patēriņi 2022. gada decembrī/2021. GADA decembrī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4050955" y="6445464"/>
            <a:ext cx="4114800" cy="365125"/>
          </a:xfrm>
        </p:spPr>
        <p:txBody>
          <a:bodyPr/>
          <a:lstStyle/>
          <a:p>
            <a:r>
              <a:rPr lang="lv-LV" dirty="0"/>
              <a:t>CARNIKAVAS KOMUNĀLSERVISS  18.01.2023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3</a:t>
            </a:fld>
            <a:endParaRPr lang="lv-LV" dirty="0"/>
          </a:p>
        </p:txBody>
      </p:sp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88255"/>
              </p:ext>
            </p:extLst>
          </p:nvPr>
        </p:nvGraphicFramePr>
        <p:xfrm>
          <a:off x="345990" y="2441125"/>
          <a:ext cx="5486400" cy="3400425"/>
        </p:xfrm>
        <a:graphic>
          <a:graphicData uri="http://schemas.openxmlformats.org/drawingml/2006/table">
            <a:tbl>
              <a:tblPr/>
              <a:tblGrid>
                <a:gridCol w="61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Elektroenerģijas patēriņš (kWh)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CARNIKAVAS NOVADA DOMES ĒKA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6410,97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KULTŪRAS NAMS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3188,51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NOVADPĒTNIECĪBAS MUZEJS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4379,98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3599,94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MŪZIKAS UN MĀKSLAS SKOLA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BRĪVĀ LAIKA PAVADĪŠANAS CENTRS KADIĶIS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MĀCĪBU IESTĀDE garā iela 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749,29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MĀCĪBU TELPAS siguļi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19830,01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15879,2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CARNIKAVAS 9.GADĪGĀ SKOLA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40106,13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22975,07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BĒRNUDĀRZS Riekstiņs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11586,28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13228,5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93230,11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63649,21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29580,9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10085,02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Klimata korekcija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93230,11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65620,62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27609,49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9412,90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43588"/>
              </p:ext>
            </p:extLst>
          </p:nvPr>
        </p:nvGraphicFramePr>
        <p:xfrm>
          <a:off x="5410198" y="2341112"/>
          <a:ext cx="6400803" cy="3600450"/>
        </p:xfrm>
        <a:graphic>
          <a:graphicData uri="http://schemas.openxmlformats.org/drawingml/2006/table">
            <a:tbl>
              <a:tblPr/>
              <a:tblGrid>
                <a:gridCol w="60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1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97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Siltumerģijas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patēriņš (</a:t>
                      </a:r>
                      <a:r>
                        <a:rPr lang="lv-L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PII Riekstiņš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96777,13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88919,39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TN Ozolaine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7232,52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Nākotnes 1 (Skola)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60173,31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Jūras 4 (Mūz. sk.)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</a:rPr>
                        <a:t>8252,15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7232,52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Cīruļu iela 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</a:rPr>
                        <a:t>3441,01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</a:rPr>
                        <a:t>2310,4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Garā iela 20A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</a:rPr>
                        <a:t>42095,23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</a:rPr>
                        <a:t>10282,98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PII Piejūra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246671,5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227301,1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19370,4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3472,3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Enerģijas ekon. Carnikavas pagastā kopā 12.2022.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24 025,91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Klimata korekcija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246671,5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234341,3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2210,31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0" name="Tab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002890"/>
              </p:ext>
            </p:extLst>
          </p:nvPr>
        </p:nvGraphicFramePr>
        <p:xfrm>
          <a:off x="8712200" y="1206532"/>
          <a:ext cx="2540000" cy="1000125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IA (kWh)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80070,8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43691,8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36379,0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12402,7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5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altLang="lv-LV" sz="1600" b="1" cap="all" dirty="0">
                <a:solidFill>
                  <a:srgbClr val="375E7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Ādažu NOVADA PAŠVALDĪBAS sabiedrisko ēku un ielu apgaismojuma enerģijas patēriņi 2022. gada decembrī/2021.GADA decembrī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18.01.2023.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4</a:t>
            </a:fld>
            <a:endParaRPr lang="lv-LV" dirty="0"/>
          </a:p>
        </p:txBody>
      </p:sp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31117"/>
              </p:ext>
            </p:extLst>
          </p:nvPr>
        </p:nvGraphicFramePr>
        <p:xfrm>
          <a:off x="2949146" y="2924770"/>
          <a:ext cx="6017055" cy="1968504"/>
        </p:xfrm>
        <a:graphic>
          <a:graphicData uri="http://schemas.openxmlformats.org/drawingml/2006/table">
            <a:tbl>
              <a:tblPr/>
              <a:tblGrid>
                <a:gridCol w="798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4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6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Decembris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Siltumenerģija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1236584,3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1136528,3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100056,0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Elektroenerģija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241133,1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204748,1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36384,9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Ielu apgaismojums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138294,8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80320,1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57974,7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1616012,2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1421596,6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194415,6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46 763,80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Enerģijas ekonomija ĀNP 2022. dec.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74810"/>
              </p:ext>
            </p:extLst>
          </p:nvPr>
        </p:nvGraphicFramePr>
        <p:xfrm>
          <a:off x="8479653" y="1904249"/>
          <a:ext cx="2070099" cy="800100"/>
        </p:xfrm>
        <a:graphic>
          <a:graphicData uri="http://schemas.openxmlformats.org/drawingml/2006/table">
            <a:tbl>
              <a:tblPr/>
              <a:tblGrid>
                <a:gridCol w="849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Tarifi (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Siltumenerģija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Elektroenerģija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4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64814</TotalTime>
  <Words>546</Words>
  <Application>Microsoft Office PowerPoint</Application>
  <PresentationFormat>Widescreen</PresentationFormat>
  <Paragraphs>296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Times New Roman</vt:lpstr>
      <vt:lpstr>Office Theme</vt:lpstr>
      <vt:lpstr>1_Office Theme</vt:lpstr>
      <vt:lpstr> PAŠVALDĪBAS AĢENTŪRAS  “CARNIKAVAS KOMUNĀLSERVISS”</vt:lpstr>
      <vt:lpstr>Ādažu pagasta sabiedrisko ēku un ielu apgaismojuma enerģijas patēriņi 2022. dec./2021. dec .</vt:lpstr>
      <vt:lpstr>Carnikavas pagasta sabiedrisko ēku un ielu apgaismojuma enerģijas patēriņi 2022. gada decembrī/2021. GADA decembrī</vt:lpstr>
      <vt:lpstr>Ādažu NOVADA PAŠVALDĪBAS sabiedrisko ēku un ielu apgaismojuma enerģijas patēriņi 2022. gada decembrī/2021.GADA decembrī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PAŠVALDĪBAS AĢENTŪRAS   “CARNIKAVAS KOMUNĀLSERVISS”</dc:title>
  <dc:creator>Laura</dc:creator>
  <cp:lastModifiedBy>Sintija Tenisa</cp:lastModifiedBy>
  <cp:revision>266</cp:revision>
  <cp:lastPrinted>2022-02-04T07:37:53Z</cp:lastPrinted>
  <dcterms:created xsi:type="dcterms:W3CDTF">2022-01-06T13:54:42Z</dcterms:created>
  <dcterms:modified xsi:type="dcterms:W3CDTF">2023-02-03T10:53:28Z</dcterms:modified>
</cp:coreProperties>
</file>