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9" r:id="rId4"/>
    <p:sldId id="276" r:id="rId5"/>
    <p:sldId id="257" r:id="rId6"/>
    <p:sldId id="264" r:id="rId7"/>
    <p:sldId id="265" r:id="rId8"/>
    <p:sldId id="267" r:id="rId9"/>
    <p:sldId id="268" r:id="rId10"/>
    <p:sldId id="269" r:id="rId11"/>
    <p:sldId id="266" r:id="rId12"/>
    <p:sldId id="270" r:id="rId13"/>
    <p:sldId id="271" r:id="rId14"/>
    <p:sldId id="273" r:id="rId15"/>
    <p:sldId id="274" r:id="rId16"/>
    <p:sldId id="261" r:id="rId17"/>
    <p:sldId id="275" r:id="rId18"/>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E9EBF5"/>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6B21E9F-98D8-48D7-991F-11AFCC1EE3B4}"/>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67972B50-0E98-4C07-B88C-859EEA69F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FB739A17-85A4-4EC8-B160-5F1AF9E3CB0C}"/>
              </a:ext>
            </a:extLst>
          </p:cNvPr>
          <p:cNvSpPr>
            <a:spLocks noGrp="1"/>
          </p:cNvSpPr>
          <p:nvPr>
            <p:ph type="dt" sz="half" idx="10"/>
          </p:nvPr>
        </p:nvSpPr>
        <p:spPr/>
        <p:txBody>
          <a:bodyPr/>
          <a:lstStyle/>
          <a:p>
            <a:fld id="{0025C4EE-9D58-4FD6-8621-46635CE6C34F}" type="datetimeFigureOut">
              <a:rPr lang="lv-LV" smtClean="0"/>
              <a:t>03.05.2022</a:t>
            </a:fld>
            <a:endParaRPr lang="lv-LV"/>
          </a:p>
        </p:txBody>
      </p:sp>
      <p:sp>
        <p:nvSpPr>
          <p:cNvPr id="5" name="Kājenes vietturis 4">
            <a:extLst>
              <a:ext uri="{FF2B5EF4-FFF2-40B4-BE49-F238E27FC236}">
                <a16:creationId xmlns:a16="http://schemas.microsoft.com/office/drawing/2014/main" id="{55030713-0011-4381-93B3-CEED7A85C22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7A8941F5-7AF5-4962-8799-05A61B93F45E}"/>
              </a:ext>
            </a:extLst>
          </p:cNvPr>
          <p:cNvSpPr>
            <a:spLocks noGrp="1"/>
          </p:cNvSpPr>
          <p:nvPr>
            <p:ph type="sldNum" sz="quarter" idx="12"/>
          </p:nvPr>
        </p:nvSpPr>
        <p:spPr/>
        <p:txBody>
          <a:bodyPr/>
          <a:lstStyle/>
          <a:p>
            <a:fld id="{A9B4BE5A-DCBB-41D3-BA09-F3B7FA39ADBE}" type="slidenum">
              <a:rPr lang="lv-LV" smtClean="0"/>
              <a:t>‹#›</a:t>
            </a:fld>
            <a:endParaRPr lang="lv-LV"/>
          </a:p>
        </p:txBody>
      </p:sp>
    </p:spTree>
    <p:extLst>
      <p:ext uri="{BB962C8B-B14F-4D97-AF65-F5344CB8AC3E}">
        <p14:creationId xmlns:p14="http://schemas.microsoft.com/office/powerpoint/2010/main" val="145983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386943D-3F8D-4B9D-A33A-109348AB2929}"/>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A45DF337-6E92-4671-A2B8-331595E8331D}"/>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D4868160-64E5-4F61-AE8E-A2C3F14B9A56}"/>
              </a:ext>
            </a:extLst>
          </p:cNvPr>
          <p:cNvSpPr>
            <a:spLocks noGrp="1"/>
          </p:cNvSpPr>
          <p:nvPr>
            <p:ph type="dt" sz="half" idx="10"/>
          </p:nvPr>
        </p:nvSpPr>
        <p:spPr/>
        <p:txBody>
          <a:bodyPr/>
          <a:lstStyle/>
          <a:p>
            <a:fld id="{0025C4EE-9D58-4FD6-8621-46635CE6C34F}" type="datetimeFigureOut">
              <a:rPr lang="lv-LV" smtClean="0"/>
              <a:t>03.05.2022</a:t>
            </a:fld>
            <a:endParaRPr lang="lv-LV"/>
          </a:p>
        </p:txBody>
      </p:sp>
      <p:sp>
        <p:nvSpPr>
          <p:cNvPr id="5" name="Kājenes vietturis 4">
            <a:extLst>
              <a:ext uri="{FF2B5EF4-FFF2-40B4-BE49-F238E27FC236}">
                <a16:creationId xmlns:a16="http://schemas.microsoft.com/office/drawing/2014/main" id="{FEA189F7-AC0A-4F23-9EC7-B659D7CB57F2}"/>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B735DE97-1423-41C6-810B-DB1B5BD39524}"/>
              </a:ext>
            </a:extLst>
          </p:cNvPr>
          <p:cNvSpPr>
            <a:spLocks noGrp="1"/>
          </p:cNvSpPr>
          <p:nvPr>
            <p:ph type="sldNum" sz="quarter" idx="12"/>
          </p:nvPr>
        </p:nvSpPr>
        <p:spPr/>
        <p:txBody>
          <a:bodyPr/>
          <a:lstStyle/>
          <a:p>
            <a:fld id="{A9B4BE5A-DCBB-41D3-BA09-F3B7FA39ADBE}" type="slidenum">
              <a:rPr lang="lv-LV" smtClean="0"/>
              <a:t>‹#›</a:t>
            </a:fld>
            <a:endParaRPr lang="lv-LV"/>
          </a:p>
        </p:txBody>
      </p:sp>
    </p:spTree>
    <p:extLst>
      <p:ext uri="{BB962C8B-B14F-4D97-AF65-F5344CB8AC3E}">
        <p14:creationId xmlns:p14="http://schemas.microsoft.com/office/powerpoint/2010/main" val="1830602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B3D8F477-3DD8-463E-8FCE-C8227C1F742F}"/>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16F7A534-1D8C-4019-AE71-AD9E310FA048}"/>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F72912F1-536D-48D7-AE48-111E8D17ED2A}"/>
              </a:ext>
            </a:extLst>
          </p:cNvPr>
          <p:cNvSpPr>
            <a:spLocks noGrp="1"/>
          </p:cNvSpPr>
          <p:nvPr>
            <p:ph type="dt" sz="half" idx="10"/>
          </p:nvPr>
        </p:nvSpPr>
        <p:spPr/>
        <p:txBody>
          <a:bodyPr/>
          <a:lstStyle/>
          <a:p>
            <a:fld id="{0025C4EE-9D58-4FD6-8621-46635CE6C34F}" type="datetimeFigureOut">
              <a:rPr lang="lv-LV" smtClean="0"/>
              <a:t>03.05.2022</a:t>
            </a:fld>
            <a:endParaRPr lang="lv-LV"/>
          </a:p>
        </p:txBody>
      </p:sp>
      <p:sp>
        <p:nvSpPr>
          <p:cNvPr id="5" name="Kājenes vietturis 4">
            <a:extLst>
              <a:ext uri="{FF2B5EF4-FFF2-40B4-BE49-F238E27FC236}">
                <a16:creationId xmlns:a16="http://schemas.microsoft.com/office/drawing/2014/main" id="{D77D7C64-4664-4948-A380-D99617569BDF}"/>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20D45D66-F97E-499C-A956-CF60574BB34C}"/>
              </a:ext>
            </a:extLst>
          </p:cNvPr>
          <p:cNvSpPr>
            <a:spLocks noGrp="1"/>
          </p:cNvSpPr>
          <p:nvPr>
            <p:ph type="sldNum" sz="quarter" idx="12"/>
          </p:nvPr>
        </p:nvSpPr>
        <p:spPr/>
        <p:txBody>
          <a:bodyPr/>
          <a:lstStyle/>
          <a:p>
            <a:fld id="{A9B4BE5A-DCBB-41D3-BA09-F3B7FA39ADBE}" type="slidenum">
              <a:rPr lang="lv-LV" smtClean="0"/>
              <a:t>‹#›</a:t>
            </a:fld>
            <a:endParaRPr lang="lv-LV"/>
          </a:p>
        </p:txBody>
      </p:sp>
    </p:spTree>
    <p:extLst>
      <p:ext uri="{BB962C8B-B14F-4D97-AF65-F5344CB8AC3E}">
        <p14:creationId xmlns:p14="http://schemas.microsoft.com/office/powerpoint/2010/main" val="168027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76B551B-5671-429E-BA95-2B6562A23CD8}"/>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B6A1F848-442D-434B-AFDE-7989468AB2EE}"/>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62D90F48-90CB-4A68-A146-16EFE1AC1288}"/>
              </a:ext>
            </a:extLst>
          </p:cNvPr>
          <p:cNvSpPr>
            <a:spLocks noGrp="1"/>
          </p:cNvSpPr>
          <p:nvPr>
            <p:ph type="dt" sz="half" idx="10"/>
          </p:nvPr>
        </p:nvSpPr>
        <p:spPr/>
        <p:txBody>
          <a:bodyPr/>
          <a:lstStyle/>
          <a:p>
            <a:fld id="{0025C4EE-9D58-4FD6-8621-46635CE6C34F}" type="datetimeFigureOut">
              <a:rPr lang="lv-LV" smtClean="0"/>
              <a:t>03.05.2022</a:t>
            </a:fld>
            <a:endParaRPr lang="lv-LV"/>
          </a:p>
        </p:txBody>
      </p:sp>
      <p:sp>
        <p:nvSpPr>
          <p:cNvPr id="5" name="Kājenes vietturis 4">
            <a:extLst>
              <a:ext uri="{FF2B5EF4-FFF2-40B4-BE49-F238E27FC236}">
                <a16:creationId xmlns:a16="http://schemas.microsoft.com/office/drawing/2014/main" id="{05035762-24F6-4B34-AFD0-5D88F0EDB97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0EAA74BA-B941-4FEF-9CC3-4A6521ABB014}"/>
              </a:ext>
            </a:extLst>
          </p:cNvPr>
          <p:cNvSpPr>
            <a:spLocks noGrp="1"/>
          </p:cNvSpPr>
          <p:nvPr>
            <p:ph type="sldNum" sz="quarter" idx="12"/>
          </p:nvPr>
        </p:nvSpPr>
        <p:spPr/>
        <p:txBody>
          <a:bodyPr/>
          <a:lstStyle/>
          <a:p>
            <a:fld id="{A9B4BE5A-DCBB-41D3-BA09-F3B7FA39ADBE}" type="slidenum">
              <a:rPr lang="lv-LV" smtClean="0"/>
              <a:t>‹#›</a:t>
            </a:fld>
            <a:endParaRPr lang="lv-LV"/>
          </a:p>
        </p:txBody>
      </p:sp>
    </p:spTree>
    <p:extLst>
      <p:ext uri="{BB962C8B-B14F-4D97-AF65-F5344CB8AC3E}">
        <p14:creationId xmlns:p14="http://schemas.microsoft.com/office/powerpoint/2010/main" val="71951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BBB28E8-2962-4107-9D7C-1188CBB67537}"/>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4443681B-DE30-4438-8574-C2B64416D0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6507F931-2DD8-4124-979B-4AEAE8FEC17E}"/>
              </a:ext>
            </a:extLst>
          </p:cNvPr>
          <p:cNvSpPr>
            <a:spLocks noGrp="1"/>
          </p:cNvSpPr>
          <p:nvPr>
            <p:ph type="dt" sz="half" idx="10"/>
          </p:nvPr>
        </p:nvSpPr>
        <p:spPr/>
        <p:txBody>
          <a:bodyPr/>
          <a:lstStyle/>
          <a:p>
            <a:fld id="{0025C4EE-9D58-4FD6-8621-46635CE6C34F}" type="datetimeFigureOut">
              <a:rPr lang="lv-LV" smtClean="0"/>
              <a:t>03.05.2022</a:t>
            </a:fld>
            <a:endParaRPr lang="lv-LV"/>
          </a:p>
        </p:txBody>
      </p:sp>
      <p:sp>
        <p:nvSpPr>
          <p:cNvPr id="5" name="Kājenes vietturis 4">
            <a:extLst>
              <a:ext uri="{FF2B5EF4-FFF2-40B4-BE49-F238E27FC236}">
                <a16:creationId xmlns:a16="http://schemas.microsoft.com/office/drawing/2014/main" id="{85CCC0A0-F249-4622-9F2E-634B47AACB19}"/>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AC139004-16E8-418F-9EE1-9D66C175F111}"/>
              </a:ext>
            </a:extLst>
          </p:cNvPr>
          <p:cNvSpPr>
            <a:spLocks noGrp="1"/>
          </p:cNvSpPr>
          <p:nvPr>
            <p:ph type="sldNum" sz="quarter" idx="12"/>
          </p:nvPr>
        </p:nvSpPr>
        <p:spPr/>
        <p:txBody>
          <a:bodyPr/>
          <a:lstStyle/>
          <a:p>
            <a:fld id="{A9B4BE5A-DCBB-41D3-BA09-F3B7FA39ADBE}" type="slidenum">
              <a:rPr lang="lv-LV" smtClean="0"/>
              <a:t>‹#›</a:t>
            </a:fld>
            <a:endParaRPr lang="lv-LV"/>
          </a:p>
        </p:txBody>
      </p:sp>
    </p:spTree>
    <p:extLst>
      <p:ext uri="{BB962C8B-B14F-4D97-AF65-F5344CB8AC3E}">
        <p14:creationId xmlns:p14="http://schemas.microsoft.com/office/powerpoint/2010/main" val="246664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92145F6-70C2-4D9A-84AC-2F51D9593CF9}"/>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A0FFA0A8-DFD6-4988-AB97-B86D3D9C2C89}"/>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28B52729-9493-455C-A7A9-9614A78C389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17054682-4809-4A33-A713-828E217A6603}"/>
              </a:ext>
            </a:extLst>
          </p:cNvPr>
          <p:cNvSpPr>
            <a:spLocks noGrp="1"/>
          </p:cNvSpPr>
          <p:nvPr>
            <p:ph type="dt" sz="half" idx="10"/>
          </p:nvPr>
        </p:nvSpPr>
        <p:spPr/>
        <p:txBody>
          <a:bodyPr/>
          <a:lstStyle/>
          <a:p>
            <a:fld id="{0025C4EE-9D58-4FD6-8621-46635CE6C34F}" type="datetimeFigureOut">
              <a:rPr lang="lv-LV" smtClean="0"/>
              <a:t>03.05.2022</a:t>
            </a:fld>
            <a:endParaRPr lang="lv-LV"/>
          </a:p>
        </p:txBody>
      </p:sp>
      <p:sp>
        <p:nvSpPr>
          <p:cNvPr id="6" name="Kājenes vietturis 5">
            <a:extLst>
              <a:ext uri="{FF2B5EF4-FFF2-40B4-BE49-F238E27FC236}">
                <a16:creationId xmlns:a16="http://schemas.microsoft.com/office/drawing/2014/main" id="{4AC897FD-C296-4CEB-9E9B-E62E134AEE49}"/>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E3836FB6-1104-4152-9FC2-EF70B615F803}"/>
              </a:ext>
            </a:extLst>
          </p:cNvPr>
          <p:cNvSpPr>
            <a:spLocks noGrp="1"/>
          </p:cNvSpPr>
          <p:nvPr>
            <p:ph type="sldNum" sz="quarter" idx="12"/>
          </p:nvPr>
        </p:nvSpPr>
        <p:spPr/>
        <p:txBody>
          <a:bodyPr/>
          <a:lstStyle/>
          <a:p>
            <a:fld id="{A9B4BE5A-DCBB-41D3-BA09-F3B7FA39ADBE}" type="slidenum">
              <a:rPr lang="lv-LV" smtClean="0"/>
              <a:t>‹#›</a:t>
            </a:fld>
            <a:endParaRPr lang="lv-LV"/>
          </a:p>
        </p:txBody>
      </p:sp>
    </p:spTree>
    <p:extLst>
      <p:ext uri="{BB962C8B-B14F-4D97-AF65-F5344CB8AC3E}">
        <p14:creationId xmlns:p14="http://schemas.microsoft.com/office/powerpoint/2010/main" val="179842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CDFC3DF-1297-4930-A792-981E357F293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9BBA977C-5B96-4616-BF49-5A3D417642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C335EBBE-770E-4A47-9B37-91F8E5D73EB6}"/>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F27F059D-1305-4830-BF8E-9E13AB9943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5A13973B-5C70-4C4E-9375-614AD4F8F28F}"/>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11AB8C35-3470-43A5-9619-CADB9791D6DA}"/>
              </a:ext>
            </a:extLst>
          </p:cNvPr>
          <p:cNvSpPr>
            <a:spLocks noGrp="1"/>
          </p:cNvSpPr>
          <p:nvPr>
            <p:ph type="dt" sz="half" idx="10"/>
          </p:nvPr>
        </p:nvSpPr>
        <p:spPr/>
        <p:txBody>
          <a:bodyPr/>
          <a:lstStyle/>
          <a:p>
            <a:fld id="{0025C4EE-9D58-4FD6-8621-46635CE6C34F}" type="datetimeFigureOut">
              <a:rPr lang="lv-LV" smtClean="0"/>
              <a:t>03.05.2022</a:t>
            </a:fld>
            <a:endParaRPr lang="lv-LV"/>
          </a:p>
        </p:txBody>
      </p:sp>
      <p:sp>
        <p:nvSpPr>
          <p:cNvPr id="8" name="Kājenes vietturis 7">
            <a:extLst>
              <a:ext uri="{FF2B5EF4-FFF2-40B4-BE49-F238E27FC236}">
                <a16:creationId xmlns:a16="http://schemas.microsoft.com/office/drawing/2014/main" id="{4A60D999-D2E6-4841-8A3D-3F1F71A98950}"/>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235B3D1B-FEC7-4D69-93DB-6E0E4BB28BD4}"/>
              </a:ext>
            </a:extLst>
          </p:cNvPr>
          <p:cNvSpPr>
            <a:spLocks noGrp="1"/>
          </p:cNvSpPr>
          <p:nvPr>
            <p:ph type="sldNum" sz="quarter" idx="12"/>
          </p:nvPr>
        </p:nvSpPr>
        <p:spPr/>
        <p:txBody>
          <a:bodyPr/>
          <a:lstStyle/>
          <a:p>
            <a:fld id="{A9B4BE5A-DCBB-41D3-BA09-F3B7FA39ADBE}" type="slidenum">
              <a:rPr lang="lv-LV" smtClean="0"/>
              <a:t>‹#›</a:t>
            </a:fld>
            <a:endParaRPr lang="lv-LV"/>
          </a:p>
        </p:txBody>
      </p:sp>
    </p:spTree>
    <p:extLst>
      <p:ext uri="{BB962C8B-B14F-4D97-AF65-F5344CB8AC3E}">
        <p14:creationId xmlns:p14="http://schemas.microsoft.com/office/powerpoint/2010/main" val="2726617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7C7970A-C43B-4C50-A620-A98C3A16C5D4}"/>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5FCFE12B-3D0E-4F18-9C31-A9C2C12CA6E2}"/>
              </a:ext>
            </a:extLst>
          </p:cNvPr>
          <p:cNvSpPr>
            <a:spLocks noGrp="1"/>
          </p:cNvSpPr>
          <p:nvPr>
            <p:ph type="dt" sz="half" idx="10"/>
          </p:nvPr>
        </p:nvSpPr>
        <p:spPr/>
        <p:txBody>
          <a:bodyPr/>
          <a:lstStyle/>
          <a:p>
            <a:fld id="{0025C4EE-9D58-4FD6-8621-46635CE6C34F}" type="datetimeFigureOut">
              <a:rPr lang="lv-LV" smtClean="0"/>
              <a:t>03.05.2022</a:t>
            </a:fld>
            <a:endParaRPr lang="lv-LV"/>
          </a:p>
        </p:txBody>
      </p:sp>
      <p:sp>
        <p:nvSpPr>
          <p:cNvPr id="4" name="Kājenes vietturis 3">
            <a:extLst>
              <a:ext uri="{FF2B5EF4-FFF2-40B4-BE49-F238E27FC236}">
                <a16:creationId xmlns:a16="http://schemas.microsoft.com/office/drawing/2014/main" id="{A2929741-2A02-4C6F-9603-6B58CB206534}"/>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D44D7F55-F133-4581-8F4F-17D8841EB2DC}"/>
              </a:ext>
            </a:extLst>
          </p:cNvPr>
          <p:cNvSpPr>
            <a:spLocks noGrp="1"/>
          </p:cNvSpPr>
          <p:nvPr>
            <p:ph type="sldNum" sz="quarter" idx="12"/>
          </p:nvPr>
        </p:nvSpPr>
        <p:spPr/>
        <p:txBody>
          <a:bodyPr/>
          <a:lstStyle/>
          <a:p>
            <a:fld id="{A9B4BE5A-DCBB-41D3-BA09-F3B7FA39ADBE}" type="slidenum">
              <a:rPr lang="lv-LV" smtClean="0"/>
              <a:t>‹#›</a:t>
            </a:fld>
            <a:endParaRPr lang="lv-LV"/>
          </a:p>
        </p:txBody>
      </p:sp>
    </p:spTree>
    <p:extLst>
      <p:ext uri="{BB962C8B-B14F-4D97-AF65-F5344CB8AC3E}">
        <p14:creationId xmlns:p14="http://schemas.microsoft.com/office/powerpoint/2010/main" val="387387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25DC63EE-73BB-4032-8B1B-5B492EDA8120}"/>
              </a:ext>
            </a:extLst>
          </p:cNvPr>
          <p:cNvSpPr>
            <a:spLocks noGrp="1"/>
          </p:cNvSpPr>
          <p:nvPr>
            <p:ph type="dt" sz="half" idx="10"/>
          </p:nvPr>
        </p:nvSpPr>
        <p:spPr/>
        <p:txBody>
          <a:bodyPr/>
          <a:lstStyle/>
          <a:p>
            <a:fld id="{0025C4EE-9D58-4FD6-8621-46635CE6C34F}" type="datetimeFigureOut">
              <a:rPr lang="lv-LV" smtClean="0"/>
              <a:t>03.05.2022</a:t>
            </a:fld>
            <a:endParaRPr lang="lv-LV"/>
          </a:p>
        </p:txBody>
      </p:sp>
      <p:sp>
        <p:nvSpPr>
          <p:cNvPr id="3" name="Kājenes vietturis 2">
            <a:extLst>
              <a:ext uri="{FF2B5EF4-FFF2-40B4-BE49-F238E27FC236}">
                <a16:creationId xmlns:a16="http://schemas.microsoft.com/office/drawing/2014/main" id="{FE9DE565-391D-43AC-8D6D-C4616BC94C20}"/>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E58EF54A-6CB8-4425-B6EE-690E879D9AF1}"/>
              </a:ext>
            </a:extLst>
          </p:cNvPr>
          <p:cNvSpPr>
            <a:spLocks noGrp="1"/>
          </p:cNvSpPr>
          <p:nvPr>
            <p:ph type="sldNum" sz="quarter" idx="12"/>
          </p:nvPr>
        </p:nvSpPr>
        <p:spPr/>
        <p:txBody>
          <a:bodyPr/>
          <a:lstStyle/>
          <a:p>
            <a:fld id="{A9B4BE5A-DCBB-41D3-BA09-F3B7FA39ADBE}" type="slidenum">
              <a:rPr lang="lv-LV" smtClean="0"/>
              <a:t>‹#›</a:t>
            </a:fld>
            <a:endParaRPr lang="lv-LV"/>
          </a:p>
        </p:txBody>
      </p:sp>
    </p:spTree>
    <p:extLst>
      <p:ext uri="{BB962C8B-B14F-4D97-AF65-F5344CB8AC3E}">
        <p14:creationId xmlns:p14="http://schemas.microsoft.com/office/powerpoint/2010/main" val="42265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6AC4DFF-1AC5-4C46-AFE7-E111B29AB3C6}"/>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8B906332-004B-49A8-949B-F29597B709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4AC9F92F-6409-455B-8305-96D3AE948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22819CCD-2EE3-48F4-BB81-3B32B0FCF993}"/>
              </a:ext>
            </a:extLst>
          </p:cNvPr>
          <p:cNvSpPr>
            <a:spLocks noGrp="1"/>
          </p:cNvSpPr>
          <p:nvPr>
            <p:ph type="dt" sz="half" idx="10"/>
          </p:nvPr>
        </p:nvSpPr>
        <p:spPr/>
        <p:txBody>
          <a:bodyPr/>
          <a:lstStyle/>
          <a:p>
            <a:fld id="{0025C4EE-9D58-4FD6-8621-46635CE6C34F}" type="datetimeFigureOut">
              <a:rPr lang="lv-LV" smtClean="0"/>
              <a:t>03.05.2022</a:t>
            </a:fld>
            <a:endParaRPr lang="lv-LV"/>
          </a:p>
        </p:txBody>
      </p:sp>
      <p:sp>
        <p:nvSpPr>
          <p:cNvPr id="6" name="Kājenes vietturis 5">
            <a:extLst>
              <a:ext uri="{FF2B5EF4-FFF2-40B4-BE49-F238E27FC236}">
                <a16:creationId xmlns:a16="http://schemas.microsoft.com/office/drawing/2014/main" id="{70FC5B2C-3BB1-42BC-B71C-E47538C87E3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7825F761-53BA-4E77-A223-2869B4651680}"/>
              </a:ext>
            </a:extLst>
          </p:cNvPr>
          <p:cNvSpPr>
            <a:spLocks noGrp="1"/>
          </p:cNvSpPr>
          <p:nvPr>
            <p:ph type="sldNum" sz="quarter" idx="12"/>
          </p:nvPr>
        </p:nvSpPr>
        <p:spPr/>
        <p:txBody>
          <a:bodyPr/>
          <a:lstStyle/>
          <a:p>
            <a:fld id="{A9B4BE5A-DCBB-41D3-BA09-F3B7FA39ADBE}" type="slidenum">
              <a:rPr lang="lv-LV" smtClean="0"/>
              <a:t>‹#›</a:t>
            </a:fld>
            <a:endParaRPr lang="lv-LV"/>
          </a:p>
        </p:txBody>
      </p:sp>
    </p:spTree>
    <p:extLst>
      <p:ext uri="{BB962C8B-B14F-4D97-AF65-F5344CB8AC3E}">
        <p14:creationId xmlns:p14="http://schemas.microsoft.com/office/powerpoint/2010/main" val="334817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697372D-2196-4B09-8823-67794D3924C2}"/>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34BD1EA2-6645-486E-9668-1FDCC6C272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5A4CA258-0EEE-4EB3-8D6D-2479E324AD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7D90381D-4AA2-4255-9610-97EEAF969359}"/>
              </a:ext>
            </a:extLst>
          </p:cNvPr>
          <p:cNvSpPr>
            <a:spLocks noGrp="1"/>
          </p:cNvSpPr>
          <p:nvPr>
            <p:ph type="dt" sz="half" idx="10"/>
          </p:nvPr>
        </p:nvSpPr>
        <p:spPr/>
        <p:txBody>
          <a:bodyPr/>
          <a:lstStyle/>
          <a:p>
            <a:fld id="{0025C4EE-9D58-4FD6-8621-46635CE6C34F}" type="datetimeFigureOut">
              <a:rPr lang="lv-LV" smtClean="0"/>
              <a:t>03.05.2022</a:t>
            </a:fld>
            <a:endParaRPr lang="lv-LV"/>
          </a:p>
        </p:txBody>
      </p:sp>
      <p:sp>
        <p:nvSpPr>
          <p:cNvPr id="6" name="Kājenes vietturis 5">
            <a:extLst>
              <a:ext uri="{FF2B5EF4-FFF2-40B4-BE49-F238E27FC236}">
                <a16:creationId xmlns:a16="http://schemas.microsoft.com/office/drawing/2014/main" id="{CC3F0D32-2A29-48BC-8E24-A3A7C81F6882}"/>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D1ECAD62-55E6-472A-9983-3B85ABFC6E62}"/>
              </a:ext>
            </a:extLst>
          </p:cNvPr>
          <p:cNvSpPr>
            <a:spLocks noGrp="1"/>
          </p:cNvSpPr>
          <p:nvPr>
            <p:ph type="sldNum" sz="quarter" idx="12"/>
          </p:nvPr>
        </p:nvSpPr>
        <p:spPr/>
        <p:txBody>
          <a:bodyPr/>
          <a:lstStyle/>
          <a:p>
            <a:fld id="{A9B4BE5A-DCBB-41D3-BA09-F3B7FA39ADBE}" type="slidenum">
              <a:rPr lang="lv-LV" smtClean="0"/>
              <a:t>‹#›</a:t>
            </a:fld>
            <a:endParaRPr lang="lv-LV"/>
          </a:p>
        </p:txBody>
      </p:sp>
    </p:spTree>
    <p:extLst>
      <p:ext uri="{BB962C8B-B14F-4D97-AF65-F5344CB8AC3E}">
        <p14:creationId xmlns:p14="http://schemas.microsoft.com/office/powerpoint/2010/main" val="2874616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E5D6C1D7-5EAB-469F-94D4-18E9D1687B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F94EB70B-3395-41C1-914F-B8A08905F5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D550563-BD83-4234-BEFE-89A404B598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5C4EE-9D58-4FD6-8621-46635CE6C34F}" type="datetimeFigureOut">
              <a:rPr lang="lv-LV" smtClean="0"/>
              <a:t>03.05.2022</a:t>
            </a:fld>
            <a:endParaRPr lang="lv-LV"/>
          </a:p>
        </p:txBody>
      </p:sp>
      <p:sp>
        <p:nvSpPr>
          <p:cNvPr id="5" name="Kājenes vietturis 4">
            <a:extLst>
              <a:ext uri="{FF2B5EF4-FFF2-40B4-BE49-F238E27FC236}">
                <a16:creationId xmlns:a16="http://schemas.microsoft.com/office/drawing/2014/main" id="{BA021FF1-5339-4613-8532-A91ED136CF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4B626618-8728-4C08-834A-BE841425E6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4BE5A-DCBB-41D3-BA09-F3B7FA39ADBE}" type="slidenum">
              <a:rPr lang="lv-LV" smtClean="0"/>
              <a:t>‹#›</a:t>
            </a:fld>
            <a:endParaRPr lang="lv-LV"/>
          </a:p>
        </p:txBody>
      </p:sp>
    </p:spTree>
    <p:extLst>
      <p:ext uri="{BB962C8B-B14F-4D97-AF65-F5344CB8AC3E}">
        <p14:creationId xmlns:p14="http://schemas.microsoft.com/office/powerpoint/2010/main" val="3349020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1E910C3-AF0E-4E21-86F2-202ACF18A2EF}"/>
              </a:ext>
            </a:extLst>
          </p:cNvPr>
          <p:cNvSpPr>
            <a:spLocks noGrp="1"/>
          </p:cNvSpPr>
          <p:nvPr>
            <p:ph type="ctrTitle"/>
          </p:nvPr>
        </p:nvSpPr>
        <p:spPr/>
        <p:txBody>
          <a:bodyPr>
            <a:normAutofit/>
          </a:bodyPr>
          <a:lstStyle/>
          <a:p>
            <a:r>
              <a:rPr lang="lv-LV" sz="4000" b="1" dirty="0" err="1" smtClean="0"/>
              <a:t>Lokālplānojums</a:t>
            </a:r>
            <a:r>
              <a:rPr lang="lv-LV" sz="4000" b="1" dirty="0" smtClean="0"/>
              <a:t> teritorijai </a:t>
            </a:r>
            <a:r>
              <a:rPr lang="lv-LV" sz="4000" b="1" dirty="0"/>
              <a:t>starp Gaujas ielu, Lauku ielu, Druvas ielu un </a:t>
            </a:r>
            <a:r>
              <a:rPr lang="lv-LV" sz="4000" b="1" dirty="0" err="1"/>
              <a:t>Vējupi</a:t>
            </a:r>
            <a:endParaRPr lang="lv-LV" sz="4000" b="1" dirty="0"/>
          </a:p>
        </p:txBody>
      </p:sp>
      <p:sp>
        <p:nvSpPr>
          <p:cNvPr id="3" name="Apakšvirsraksts 2">
            <a:extLst>
              <a:ext uri="{FF2B5EF4-FFF2-40B4-BE49-F238E27FC236}">
                <a16:creationId xmlns:a16="http://schemas.microsoft.com/office/drawing/2014/main" id="{CF8C0F47-F279-4996-9878-9F9DDF5B2072}"/>
              </a:ext>
            </a:extLst>
          </p:cNvPr>
          <p:cNvSpPr>
            <a:spLocks noGrp="1"/>
          </p:cNvSpPr>
          <p:nvPr>
            <p:ph type="subTitle" idx="1"/>
          </p:nvPr>
        </p:nvSpPr>
        <p:spPr/>
        <p:txBody>
          <a:bodyPr/>
          <a:lstStyle/>
          <a:p>
            <a:endParaRPr lang="lv-LV" dirty="0"/>
          </a:p>
          <a:p>
            <a:endParaRPr lang="lv-LV" dirty="0"/>
          </a:p>
          <a:p>
            <a:r>
              <a:rPr lang="lv-LV" dirty="0" smtClean="0"/>
              <a:t>1.1. redakcija</a:t>
            </a:r>
            <a:endParaRPr lang="lv-LV" dirty="0"/>
          </a:p>
        </p:txBody>
      </p:sp>
    </p:spTree>
    <p:extLst>
      <p:ext uri="{BB962C8B-B14F-4D97-AF65-F5344CB8AC3E}">
        <p14:creationId xmlns:p14="http://schemas.microsoft.com/office/powerpoint/2010/main" val="2446244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Izmaiņas funkcionālajā zonējumā:</a:t>
            </a:r>
            <a:endParaRPr lang="lv-LV" dirty="0"/>
          </a:p>
        </p:txBody>
      </p:sp>
      <p:pic>
        <p:nvPicPr>
          <p:cNvPr id="4" name="Attēls 3"/>
          <p:cNvPicPr>
            <a:picLocks noChangeAspect="1"/>
          </p:cNvPicPr>
          <p:nvPr/>
        </p:nvPicPr>
        <p:blipFill>
          <a:blip r:embed="rId2"/>
          <a:stretch>
            <a:fillRect/>
          </a:stretch>
        </p:blipFill>
        <p:spPr>
          <a:xfrm>
            <a:off x="73429" y="2396963"/>
            <a:ext cx="5720937" cy="3960000"/>
          </a:xfrm>
          <a:prstGeom prst="rect">
            <a:avLst/>
          </a:prstGeom>
        </p:spPr>
      </p:pic>
      <p:pic>
        <p:nvPicPr>
          <p:cNvPr id="5" name="Attēls 4"/>
          <p:cNvPicPr>
            <a:picLocks noChangeAspect="1"/>
          </p:cNvPicPr>
          <p:nvPr/>
        </p:nvPicPr>
        <p:blipFill>
          <a:blip r:embed="rId3"/>
          <a:stretch>
            <a:fillRect/>
          </a:stretch>
        </p:blipFill>
        <p:spPr>
          <a:xfrm>
            <a:off x="5794366" y="2396963"/>
            <a:ext cx="6341606" cy="3960000"/>
          </a:xfrm>
          <a:prstGeom prst="rect">
            <a:avLst/>
          </a:prstGeom>
        </p:spPr>
      </p:pic>
      <p:sp>
        <p:nvSpPr>
          <p:cNvPr id="6" name="Ovāls 5"/>
          <p:cNvSpPr/>
          <p:nvPr/>
        </p:nvSpPr>
        <p:spPr>
          <a:xfrm rot="19593259">
            <a:off x="6375535" y="4069197"/>
            <a:ext cx="985011" cy="18620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7" name="Attēls 6"/>
          <p:cNvPicPr>
            <a:picLocks noChangeAspect="1"/>
          </p:cNvPicPr>
          <p:nvPr/>
        </p:nvPicPr>
        <p:blipFill>
          <a:blip r:embed="rId4"/>
          <a:stretch>
            <a:fillRect/>
          </a:stretch>
        </p:blipFill>
        <p:spPr>
          <a:xfrm>
            <a:off x="328015" y="4221406"/>
            <a:ext cx="1377815" cy="1707028"/>
          </a:xfrm>
          <a:prstGeom prst="rect">
            <a:avLst/>
          </a:prstGeom>
        </p:spPr>
      </p:pic>
    </p:spTree>
    <p:extLst>
      <p:ext uri="{BB962C8B-B14F-4D97-AF65-F5344CB8AC3E}">
        <p14:creationId xmlns:p14="http://schemas.microsoft.com/office/powerpoint/2010/main" val="607259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Ielu </a:t>
            </a:r>
            <a:r>
              <a:rPr lang="lv-LV" dirty="0" smtClean="0"/>
              <a:t>šķērsprofili</a:t>
            </a:r>
            <a:endParaRPr lang="lv-LV" dirty="0"/>
          </a:p>
        </p:txBody>
      </p:sp>
      <p:sp>
        <p:nvSpPr>
          <p:cNvPr id="4" name="Satura vietturis 3"/>
          <p:cNvSpPr>
            <a:spLocks noGrp="1"/>
          </p:cNvSpPr>
          <p:nvPr>
            <p:ph idx="1"/>
          </p:nvPr>
        </p:nvSpPr>
        <p:spPr>
          <a:xfrm>
            <a:off x="838200" y="1825625"/>
            <a:ext cx="10515600" cy="4610493"/>
          </a:xfrm>
          <a:prstGeom prst="rect">
            <a:avLst/>
          </a:prstGeom>
        </p:spPr>
        <p:txBody>
          <a:bodyPr wrap="square">
            <a:spAutoFit/>
          </a:bodyPr>
          <a:lstStyle/>
          <a:p>
            <a:pPr indent="457200" algn="just">
              <a:spcBef>
                <a:spcPts val="600"/>
              </a:spcBef>
              <a:spcAft>
                <a:spcPts val="0"/>
              </a:spcAft>
            </a:pPr>
            <a:r>
              <a:rPr lang="lv-LV" sz="1600" dirty="0">
                <a:latin typeface="Calibri" panose="020F0502020204030204" pitchFamily="34" charset="0"/>
                <a:ea typeface="Calibri" panose="020F0502020204030204" pitchFamily="34" charset="0"/>
                <a:cs typeface="Times New Roman" panose="02020603050405020304" pitchFamily="18" charset="0"/>
              </a:rPr>
              <a:t>Paredzot ielu šķērsprofilu risinājumus, visās </a:t>
            </a:r>
            <a:r>
              <a:rPr lang="lv-LV" sz="1600" dirty="0" err="1">
                <a:latin typeface="Calibri" panose="020F0502020204030204" pitchFamily="34" charset="0"/>
                <a:ea typeface="Calibri" panose="020F0502020204030204" pitchFamily="34" charset="0"/>
                <a:cs typeface="Times New Roman" panose="02020603050405020304" pitchFamily="18" charset="0"/>
              </a:rPr>
              <a:t>lokālplānojuma</a:t>
            </a:r>
            <a:r>
              <a:rPr lang="lv-LV" sz="1600" dirty="0">
                <a:latin typeface="Calibri" panose="020F0502020204030204" pitchFamily="34" charset="0"/>
                <a:ea typeface="Calibri" panose="020F0502020204030204" pitchFamily="34" charset="0"/>
                <a:cs typeface="Times New Roman" panose="02020603050405020304" pitchFamily="18" charset="0"/>
              </a:rPr>
              <a:t> teritorijas iekšējās ielās ar </a:t>
            </a:r>
            <a:r>
              <a:rPr lang="lv-LV" sz="1600" dirty="0" err="1">
                <a:latin typeface="Calibri" panose="020F0502020204030204" pitchFamily="34" charset="0"/>
                <a:ea typeface="Calibri" panose="020F0502020204030204" pitchFamily="34" charset="0"/>
                <a:cs typeface="Times New Roman" panose="02020603050405020304" pitchFamily="18" charset="0"/>
              </a:rPr>
              <a:t>divvirzienu</a:t>
            </a:r>
            <a:r>
              <a:rPr lang="lv-LV" sz="1600" dirty="0">
                <a:latin typeface="Calibri" panose="020F0502020204030204" pitchFamily="34" charset="0"/>
                <a:ea typeface="Calibri" panose="020F0502020204030204" pitchFamily="34" charset="0"/>
                <a:cs typeface="Times New Roman" panose="02020603050405020304" pitchFamily="18" charset="0"/>
              </a:rPr>
              <a:t> satiksmi paredzēts samazināts ielu brauktuves platums – </a:t>
            </a:r>
            <a:r>
              <a:rPr lang="lv-LV" sz="1600" b="1" dirty="0">
                <a:latin typeface="Calibri" panose="020F0502020204030204" pitchFamily="34" charset="0"/>
                <a:ea typeface="Calibri" panose="020F0502020204030204" pitchFamily="34" charset="0"/>
                <a:cs typeface="Times New Roman" panose="02020603050405020304" pitchFamily="18" charset="0"/>
              </a:rPr>
              <a:t>4.5 m</a:t>
            </a:r>
            <a:r>
              <a:rPr lang="lv-LV" sz="1600" dirty="0">
                <a:latin typeface="Calibri" panose="020F0502020204030204" pitchFamily="34" charset="0"/>
                <a:ea typeface="Calibri" panose="020F0502020204030204" pitchFamily="34" charset="0"/>
                <a:cs typeface="Times New Roman" panose="02020603050405020304" pitchFamily="18" charset="0"/>
              </a:rPr>
              <a:t>. Ielu brauktuves platumu pieļaujams samazināt gadījumos, ja plānotais automašīnu pārvietošanās ātrums ir līdz </a:t>
            </a:r>
            <a:r>
              <a:rPr lang="lv-LV" sz="1600" b="1" dirty="0">
                <a:latin typeface="Calibri" panose="020F0502020204030204" pitchFamily="34" charset="0"/>
                <a:ea typeface="Calibri" panose="020F0502020204030204" pitchFamily="34" charset="0"/>
                <a:cs typeface="Times New Roman" panose="02020603050405020304" pitchFamily="18" charset="0"/>
              </a:rPr>
              <a:t>30 km/h</a:t>
            </a:r>
            <a:r>
              <a:rPr lang="lv-LV" sz="1600" dirty="0">
                <a:latin typeface="Calibri" panose="020F0502020204030204" pitchFamily="34" charset="0"/>
                <a:ea typeface="Calibri" panose="020F0502020204030204" pitchFamily="34" charset="0"/>
                <a:cs typeface="Times New Roman" panose="02020603050405020304" pitchFamily="18" charset="0"/>
              </a:rPr>
              <a:t>. Līdz ar to piedāvātie ielu šķērsprofilu risinājumi </a:t>
            </a:r>
            <a:r>
              <a:rPr lang="lv-LV" sz="1600" dirty="0" err="1">
                <a:latin typeface="Calibri" panose="020F0502020204030204" pitchFamily="34" charset="0"/>
                <a:ea typeface="Calibri" panose="020F0502020204030204" pitchFamily="34" charset="0"/>
                <a:cs typeface="Times New Roman" panose="02020603050405020304" pitchFamily="18" charset="0"/>
              </a:rPr>
              <a:t>lokālplānojuma</a:t>
            </a:r>
            <a:r>
              <a:rPr lang="lv-LV" sz="1600" dirty="0">
                <a:latin typeface="Calibri" panose="020F0502020204030204" pitchFamily="34" charset="0"/>
                <a:ea typeface="Calibri" panose="020F0502020204030204" pitchFamily="34" charset="0"/>
                <a:cs typeface="Times New Roman" panose="02020603050405020304" pitchFamily="18" charset="0"/>
              </a:rPr>
              <a:t> teritorijā  pieļauj automašīnu  </a:t>
            </a:r>
            <a:r>
              <a:rPr lang="lv-LV" sz="1600" dirty="0" smtClean="0">
                <a:latin typeface="Calibri" panose="020F0502020204030204" pitchFamily="34" charset="0"/>
                <a:ea typeface="Calibri" panose="020F0502020204030204" pitchFamily="34" charset="0"/>
                <a:cs typeface="Times New Roman" panose="02020603050405020304" pitchFamily="18" charset="0"/>
              </a:rPr>
              <a:t>kustības maksimālo </a:t>
            </a:r>
            <a:r>
              <a:rPr lang="lv-LV" sz="1600" dirty="0">
                <a:latin typeface="Calibri" panose="020F0502020204030204" pitchFamily="34" charset="0"/>
                <a:ea typeface="Calibri" panose="020F0502020204030204" pitchFamily="34" charset="0"/>
                <a:cs typeface="Times New Roman" panose="02020603050405020304" pitchFamily="18" charset="0"/>
              </a:rPr>
              <a:t>ātrumu  </a:t>
            </a:r>
            <a:r>
              <a:rPr lang="lv-LV" sz="1600" dirty="0" smtClean="0">
                <a:latin typeface="Calibri" panose="020F0502020204030204" pitchFamily="34" charset="0"/>
                <a:ea typeface="Calibri" panose="020F0502020204030204" pitchFamily="34" charset="0"/>
                <a:cs typeface="Times New Roman" panose="02020603050405020304" pitchFamily="18" charset="0"/>
              </a:rPr>
              <a:t>līdz</a:t>
            </a:r>
            <a:r>
              <a:rPr lang="lv-LV" sz="1600" dirty="0" smtClean="0">
                <a:latin typeface="Calibri" panose="020F0502020204030204" pitchFamily="34" charset="0"/>
                <a:ea typeface="Calibri" panose="020F0502020204030204" pitchFamily="34" charset="0"/>
                <a:cs typeface="Times New Roman" panose="02020603050405020304" pitchFamily="18" charset="0"/>
              </a:rPr>
              <a:t> </a:t>
            </a:r>
            <a:r>
              <a:rPr lang="lv-LV" sz="1600" dirty="0">
                <a:latin typeface="Calibri" panose="020F0502020204030204" pitchFamily="34" charset="0"/>
                <a:ea typeface="Calibri" panose="020F0502020204030204" pitchFamily="34" charset="0"/>
                <a:cs typeface="Times New Roman" panose="02020603050405020304" pitchFamily="18" charset="0"/>
              </a:rPr>
              <a:t>30 km/h. </a:t>
            </a:r>
            <a:endParaRPr lang="lv-LV" sz="1600" dirty="0" smtClean="0">
              <a:latin typeface="Calibri" panose="020F0502020204030204" pitchFamily="34" charset="0"/>
              <a:ea typeface="Calibri" panose="020F0502020204030204" pitchFamily="34" charset="0"/>
              <a:cs typeface="Times New Roman" panose="02020603050405020304" pitchFamily="18" charset="0"/>
            </a:endParaRPr>
          </a:p>
          <a:p>
            <a:pPr indent="457200" algn="just">
              <a:spcBef>
                <a:spcPts val="600"/>
              </a:spcBef>
              <a:spcAft>
                <a:spcPts val="0"/>
              </a:spcAft>
            </a:pPr>
            <a:r>
              <a:rPr lang="lv-LV" sz="1600" dirty="0"/>
              <a:t>Esošās apbūves </a:t>
            </a:r>
            <a:r>
              <a:rPr lang="lv-LV" sz="1600" dirty="0" smtClean="0"/>
              <a:t>situācijā, </a:t>
            </a:r>
            <a:r>
              <a:rPr lang="lv-LV" sz="1600" dirty="0"/>
              <a:t>lai </a:t>
            </a:r>
            <a:r>
              <a:rPr lang="lv-LV" sz="1600" dirty="0" err="1"/>
              <a:t>Vējupes</a:t>
            </a:r>
            <a:r>
              <a:rPr lang="lv-LV" sz="1600" dirty="0"/>
              <a:t> kvartālam saglabātu tā unikālo izskatu un raksturu un iespēju robežās saudzētu vitālus un vizuāli pievilcīgus kokaugus, pieļaujama </a:t>
            </a:r>
            <a:r>
              <a:rPr lang="lv-LV" sz="1600" dirty="0" err="1"/>
              <a:t>divvirziena</a:t>
            </a:r>
            <a:r>
              <a:rPr lang="lv-LV" sz="1600" dirty="0"/>
              <a:t> ceļa brauktuvju sašaurinājumu veidošana. Brauktuves sašaurinājumi līdz 3.5 m platumam nodrošinātu iespēju pārvietoties vienai automašīnai. Sašaurinājuma vietas vienlaicīgi būtu arī satiksmes lēnināšanas objekti. Satiksmes lēnināšanas objekti ir obligāti nepieciešamie risinājumi Dzīvojamās </a:t>
            </a:r>
            <a:r>
              <a:rPr lang="lv-LV" sz="1600" dirty="0" smtClean="0"/>
              <a:t>zonās.</a:t>
            </a:r>
          </a:p>
          <a:p>
            <a:pPr indent="457200" algn="just">
              <a:spcBef>
                <a:spcPts val="600"/>
              </a:spcBef>
              <a:spcAft>
                <a:spcPts val="0"/>
              </a:spcAft>
            </a:pPr>
            <a:r>
              <a:rPr lang="lv-LV" sz="1600" dirty="0">
                <a:latin typeface="Calibri" panose="020F0502020204030204" pitchFamily="34" charset="0"/>
                <a:ea typeface="Calibri" panose="020F0502020204030204" pitchFamily="34" charset="0"/>
                <a:cs typeface="Times New Roman" panose="02020603050405020304" pitchFamily="18" charset="0"/>
              </a:rPr>
              <a:t>Sašaurinātas brauktuves gadījumā ( 4,5 m brauktuve ir sašaurināta brauktuve) ielu telpā nav pieļaujama automašīnu apstāšanās uz ielas brauktuves daļas. Tādēļ, lai nodrošinātu </a:t>
            </a:r>
            <a:r>
              <a:rPr lang="lv-LV" sz="1600" dirty="0" err="1">
                <a:latin typeface="Calibri" panose="020F0502020204030204" pitchFamily="34" charset="0"/>
                <a:ea typeface="Calibri" panose="020F0502020204030204" pitchFamily="34" charset="0"/>
                <a:cs typeface="Times New Roman" panose="02020603050405020304" pitchFamily="18" charset="0"/>
              </a:rPr>
              <a:t>lokālplānojuma</a:t>
            </a:r>
            <a:r>
              <a:rPr lang="lv-LV" sz="1600" dirty="0">
                <a:latin typeface="Calibri" panose="020F0502020204030204" pitchFamily="34" charset="0"/>
                <a:ea typeface="Calibri" panose="020F0502020204030204" pitchFamily="34" charset="0"/>
                <a:cs typeface="Times New Roman" panose="02020603050405020304" pitchFamily="18" charset="0"/>
              </a:rPr>
              <a:t> teritorijā esošo iedzīvotāju un viņu viesu ērtības, lai kurjeri varētu veikt piegādes vai pakalpojumu sniedzēji piekļūt iespējami tuvu objektiem, vietās, kur ielu koridora platums to pieļauj, veidot apstāšanās kabatas. Apstāšanās kabatas vēlams bloķēt ar iebrauktuvēm pagalmu teritorijās</a:t>
            </a:r>
            <a:r>
              <a:rPr lang="lv-LV" sz="1600" dirty="0" smtClean="0">
                <a:latin typeface="Calibri" panose="020F0502020204030204" pitchFamily="34" charset="0"/>
                <a:ea typeface="Calibri" panose="020F0502020204030204" pitchFamily="34" charset="0"/>
                <a:cs typeface="Times New Roman" panose="02020603050405020304" pitchFamily="18" charset="0"/>
              </a:rPr>
              <a:t>.</a:t>
            </a:r>
          </a:p>
          <a:p>
            <a:pPr indent="457200" algn="just">
              <a:spcBef>
                <a:spcPts val="600"/>
              </a:spcBef>
              <a:spcAft>
                <a:spcPts val="0"/>
              </a:spcAft>
            </a:pPr>
            <a:r>
              <a:rPr lang="lv-LV" sz="1600" dirty="0">
                <a:latin typeface="Calibri" panose="020F0502020204030204" pitchFamily="34" charset="0"/>
                <a:ea typeface="Calibri" panose="020F0502020204030204" pitchFamily="34" charset="0"/>
                <a:cs typeface="Times New Roman" panose="02020603050405020304" pitchFamily="18" charset="0"/>
              </a:rPr>
              <a:t>Ielās, kas ir svarīgi savienojumi velobraucējiem un paredzams liels velobraucēju skaits, īpaši bērni, pusaudži un jaunieši – </a:t>
            </a:r>
            <a:r>
              <a:rPr lang="lv-LV" sz="1600" dirty="0" err="1">
                <a:latin typeface="Calibri" panose="020F0502020204030204" pitchFamily="34" charset="0"/>
                <a:ea typeface="Calibri" panose="020F0502020204030204" pitchFamily="34" charset="0"/>
                <a:cs typeface="Times New Roman" panose="02020603050405020304" pitchFamily="18" charset="0"/>
              </a:rPr>
              <a:t>Vējupes</a:t>
            </a:r>
            <a:r>
              <a:rPr lang="lv-LV" sz="1600" dirty="0">
                <a:latin typeface="Calibri" panose="020F0502020204030204" pitchFamily="34" charset="0"/>
                <a:ea typeface="Calibri" panose="020F0502020204030204" pitchFamily="34" charset="0"/>
                <a:cs typeface="Times New Roman" panose="02020603050405020304" pitchFamily="18" charset="0"/>
              </a:rPr>
              <a:t> iela, </a:t>
            </a:r>
            <a:r>
              <a:rPr lang="lv-LV" sz="1600" dirty="0" err="1">
                <a:latin typeface="Calibri" panose="020F0502020204030204" pitchFamily="34" charset="0"/>
                <a:ea typeface="Calibri" panose="020F0502020204030204" pitchFamily="34" charset="0"/>
                <a:cs typeface="Times New Roman" panose="02020603050405020304" pitchFamily="18" charset="0"/>
              </a:rPr>
              <a:t>Brīvuļu</a:t>
            </a:r>
            <a:r>
              <a:rPr lang="lv-LV" sz="1600" dirty="0">
                <a:latin typeface="Calibri" panose="020F0502020204030204" pitchFamily="34" charset="0"/>
                <a:ea typeface="Calibri" panose="020F0502020204030204" pitchFamily="34" charset="0"/>
                <a:cs typeface="Times New Roman" panose="02020603050405020304" pitchFamily="18" charset="0"/>
              </a:rPr>
              <a:t> ielas posms, Gundegu ielas posms, Lauku  iela – ielu izbūves projektos vēlams </a:t>
            </a:r>
            <a:r>
              <a:rPr lang="lv-LV" sz="1600" dirty="0" smtClean="0">
                <a:latin typeface="Calibri" panose="020F0502020204030204" pitchFamily="34" charset="0"/>
                <a:ea typeface="Calibri" panose="020F0502020204030204" pitchFamily="34" charset="0"/>
                <a:cs typeface="Times New Roman" panose="02020603050405020304" pitchFamily="18" charset="0"/>
              </a:rPr>
              <a:t>paredzēt  </a:t>
            </a:r>
            <a:r>
              <a:rPr lang="lv-LV" sz="1600" dirty="0">
                <a:latin typeface="Calibri" panose="020F0502020204030204" pitchFamily="34" charset="0"/>
                <a:ea typeface="Calibri" panose="020F0502020204030204" pitchFamily="34" charset="0"/>
                <a:cs typeface="Times New Roman" panose="02020603050405020304" pitchFamily="18" charset="0"/>
              </a:rPr>
              <a:t>apvienoto gājēju – velo ietvi ar minimālo platumu 2.5 m. </a:t>
            </a:r>
            <a:r>
              <a:rPr lang="lv-LV" sz="1600" dirty="0" smtClean="0">
                <a:latin typeface="Calibri" panose="020F0502020204030204" pitchFamily="34" charset="0"/>
                <a:ea typeface="Calibri" panose="020F0502020204030204" pitchFamily="34" charset="0"/>
                <a:cs typeface="Times New Roman" panose="02020603050405020304" pitchFamily="18" charset="0"/>
              </a:rPr>
              <a:t>Cits </a:t>
            </a:r>
            <a:r>
              <a:rPr lang="lv-LV" sz="1600" dirty="0">
                <a:latin typeface="Calibri" panose="020F0502020204030204" pitchFamily="34" charset="0"/>
                <a:ea typeface="Calibri" panose="020F0502020204030204" pitchFamily="34" charset="0"/>
                <a:cs typeface="Times New Roman" panose="02020603050405020304" pitchFamily="18" charset="0"/>
              </a:rPr>
              <a:t>risinājums varētu  būt viena </a:t>
            </a:r>
            <a:r>
              <a:rPr lang="lv-LV" sz="1600" dirty="0" smtClean="0">
                <a:latin typeface="Calibri" panose="020F0502020204030204" pitchFamily="34" charset="0"/>
                <a:ea typeface="Calibri" panose="020F0502020204030204" pitchFamily="34" charset="0"/>
                <a:cs typeface="Times New Roman" panose="02020603050405020304" pitchFamily="18" charset="0"/>
              </a:rPr>
              <a:t>brauktuve </a:t>
            </a:r>
            <a:r>
              <a:rPr lang="lv-LV" sz="1600" dirty="0">
                <a:latin typeface="Calibri" panose="020F0502020204030204" pitchFamily="34" charset="0"/>
                <a:ea typeface="Calibri" panose="020F0502020204030204" pitchFamily="34" charset="0"/>
                <a:cs typeface="Times New Roman" panose="02020603050405020304" pitchFamily="18" charset="0"/>
              </a:rPr>
              <a:t>automašīnām un velo </a:t>
            </a:r>
            <a:r>
              <a:rPr lang="lv-LV" sz="1600" dirty="0" smtClean="0">
                <a:latin typeface="Calibri" panose="020F0502020204030204" pitchFamily="34" charset="0"/>
                <a:ea typeface="Calibri" panose="020F0502020204030204" pitchFamily="34" charset="0"/>
                <a:cs typeface="Times New Roman" panose="02020603050405020304" pitchFamily="18" charset="0"/>
              </a:rPr>
              <a:t>(</a:t>
            </a:r>
            <a:r>
              <a:rPr lang="lv-LV" sz="1600" dirty="0" err="1" smtClean="0">
                <a:latin typeface="Calibri" panose="020F0502020204030204" pitchFamily="34" charset="0"/>
                <a:ea typeface="Calibri" panose="020F0502020204030204" pitchFamily="34" charset="0"/>
                <a:cs typeface="Times New Roman" panose="02020603050405020304" pitchFamily="18" charset="0"/>
              </a:rPr>
              <a:t>veloiela</a:t>
            </a:r>
            <a:r>
              <a:rPr lang="lv-LV" sz="1600" dirty="0">
                <a:latin typeface="Calibri" panose="020F0502020204030204" pitchFamily="34" charset="0"/>
                <a:ea typeface="Calibri" panose="020F0502020204030204" pitchFamily="34" charset="0"/>
                <a:cs typeface="Times New Roman" panose="02020603050405020304" pitchFamily="18" charset="0"/>
              </a:rPr>
              <a:t>), kas pieļautu raitāku pārvietošanos ar visiem tehniskajiem pārvietošanās līdzekļiem, bet </a:t>
            </a:r>
            <a:r>
              <a:rPr lang="lv-LV" sz="1600" dirty="0" smtClean="0">
                <a:latin typeface="Calibri" panose="020F0502020204030204" pitchFamily="34" charset="0"/>
                <a:ea typeface="Calibri" panose="020F0502020204030204" pitchFamily="34" charset="0"/>
                <a:cs typeface="Times New Roman" panose="02020603050405020304" pitchFamily="18" charset="0"/>
              </a:rPr>
              <a:t>gājējiem paredzēt iespēju pārvietoties </a:t>
            </a:r>
            <a:r>
              <a:rPr lang="lv-LV" sz="1600" dirty="0">
                <a:latin typeface="Calibri" panose="020F0502020204030204" pitchFamily="34" charset="0"/>
                <a:ea typeface="Calibri" panose="020F0502020204030204" pitchFamily="34" charset="0"/>
                <a:cs typeface="Times New Roman" panose="02020603050405020304" pitchFamily="18" charset="0"/>
              </a:rPr>
              <a:t>pa joslu bez vertikāliem šķēršļiem</a:t>
            </a:r>
            <a:r>
              <a:rPr lang="lv-LV" sz="1600" dirty="0" smtClean="0">
                <a:latin typeface="Calibri" panose="020F0502020204030204" pitchFamily="34" charset="0"/>
                <a:ea typeface="Calibri" panose="020F0502020204030204" pitchFamily="34" charset="0"/>
                <a:cs typeface="Times New Roman" panose="02020603050405020304" pitchFamily="18" charset="0"/>
              </a:rPr>
              <a:t>.</a:t>
            </a:r>
          </a:p>
          <a:p>
            <a:pPr indent="0" algn="just">
              <a:spcBef>
                <a:spcPts val="600"/>
              </a:spcBef>
              <a:spcAft>
                <a:spcPts val="0"/>
              </a:spcAft>
              <a:buNone/>
            </a:pPr>
            <a:r>
              <a:rPr lang="lv-LV" sz="1600" dirty="0" smtClean="0">
                <a:latin typeface="Calibri" panose="020F0502020204030204" pitchFamily="34" charset="0"/>
                <a:ea typeface="Calibri" panose="020F0502020204030204" pitchFamily="34" charset="0"/>
                <a:cs typeface="Times New Roman" panose="02020603050405020304" pitchFamily="18" charset="0"/>
              </a:rPr>
              <a:t>(Ielu šķērsprofilu piedāvājumus skatīt Grafiskā daļa – Ielu </a:t>
            </a:r>
            <a:r>
              <a:rPr lang="lv-LV" sz="1600" dirty="0" err="1" smtClean="0">
                <a:latin typeface="Calibri" panose="020F0502020204030204" pitchFamily="34" charset="0"/>
                <a:ea typeface="Calibri" panose="020F0502020204030204" pitchFamily="34" charset="0"/>
                <a:cs typeface="Times New Roman" panose="02020603050405020304" pitchFamily="18" charset="0"/>
              </a:rPr>
              <a:t>šķersprofili</a:t>
            </a:r>
            <a:r>
              <a:rPr lang="lv-LV" sz="1600" dirty="0" smtClean="0">
                <a:latin typeface="Calibri" panose="020F0502020204030204" pitchFamily="34" charset="0"/>
                <a:ea typeface="Calibri" panose="020F0502020204030204" pitchFamily="34" charset="0"/>
                <a:cs typeface="Times New Roman" panose="02020603050405020304" pitchFamily="18" charset="0"/>
              </a:rPr>
              <a:t>)</a:t>
            </a:r>
            <a:endParaRPr lang="lv-LV"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6636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Apbūves noteikumi:</a:t>
            </a:r>
            <a:endParaRPr lang="lv-LV" dirty="0"/>
          </a:p>
        </p:txBody>
      </p:sp>
      <p:sp>
        <p:nvSpPr>
          <p:cNvPr id="3" name="Satura vietturis 2"/>
          <p:cNvSpPr>
            <a:spLocks noGrp="1"/>
          </p:cNvSpPr>
          <p:nvPr>
            <p:ph idx="1"/>
          </p:nvPr>
        </p:nvSpPr>
        <p:spPr>
          <a:xfrm>
            <a:off x="838199" y="1463040"/>
            <a:ext cx="10758055" cy="5054137"/>
          </a:xfrm>
        </p:spPr>
        <p:txBody>
          <a:bodyPr>
            <a:noAutofit/>
          </a:bodyPr>
          <a:lstStyle/>
          <a:p>
            <a:pPr indent="0">
              <a:spcBef>
                <a:spcPts val="600"/>
              </a:spcBef>
              <a:buNone/>
            </a:pPr>
            <a:r>
              <a:rPr lang="lv-LV" sz="1700" dirty="0">
                <a:latin typeface="Calibri" panose="020F0502020204030204" pitchFamily="34" charset="0"/>
                <a:ea typeface="Calibri" panose="020F0502020204030204" pitchFamily="34" charset="0"/>
                <a:cs typeface="Times New Roman" panose="02020603050405020304" pitchFamily="18" charset="0"/>
              </a:rPr>
              <a:t>3.1. PRASĪBAS TRANSPORTA </a:t>
            </a:r>
            <a:r>
              <a:rPr lang="lv-LV" sz="1700" dirty="0" smtClean="0">
                <a:latin typeface="Calibri" panose="020F0502020204030204" pitchFamily="34" charset="0"/>
                <a:ea typeface="Calibri" panose="020F0502020204030204" pitchFamily="34" charset="0"/>
                <a:cs typeface="Times New Roman" panose="02020603050405020304" pitchFamily="18" charset="0"/>
              </a:rPr>
              <a:t>INFRASTRUKTŪRAI</a:t>
            </a:r>
            <a:r>
              <a:rPr lang="lv-LV" sz="1700" dirty="0">
                <a:latin typeface="Calibri" panose="020F0502020204030204" pitchFamily="34" charset="0"/>
                <a:ea typeface="Calibri" panose="020F0502020204030204" pitchFamily="34" charset="0"/>
                <a:cs typeface="Times New Roman" panose="02020603050405020304" pitchFamily="18" charset="0"/>
              </a:rPr>
              <a:t> </a:t>
            </a:r>
          </a:p>
          <a:p>
            <a:pPr marL="0" lvl="0" indent="0" algn="just">
              <a:spcBef>
                <a:spcPts val="1800"/>
              </a:spcBef>
              <a:buNone/>
            </a:pPr>
            <a:r>
              <a:rPr lang="lv-LV" sz="1700" dirty="0"/>
              <a:t>1</a:t>
            </a:r>
            <a:r>
              <a:rPr lang="lv-LV" sz="1700" dirty="0" smtClean="0"/>
              <a:t>. </a:t>
            </a:r>
            <a:r>
              <a:rPr lang="lv-LV" sz="1700" dirty="0" smtClean="0"/>
              <a:t>Ielas </a:t>
            </a:r>
            <a:r>
              <a:rPr lang="lv-LV" sz="1700" dirty="0" err="1"/>
              <a:t>lokālplānojuma</a:t>
            </a:r>
            <a:r>
              <a:rPr lang="lv-LV" sz="1700" dirty="0"/>
              <a:t> teritorijā izbūvējamas atbilstoši Grafiskajā daļā noteiktajam sarkano līniju robežām, balstoties uz ieteicamajiem ielu </a:t>
            </a:r>
            <a:r>
              <a:rPr lang="lv-LV" sz="1700" dirty="0" smtClean="0"/>
              <a:t>šķērsprofilu </a:t>
            </a:r>
            <a:r>
              <a:rPr lang="lv-LV" sz="1700" dirty="0"/>
              <a:t>risinājumiem, atbilstoši ielu klasifikācijai (1.pielikums-Lokālplānojuma ielu klasifikācija), precizējot tos būvprojektos.</a:t>
            </a:r>
          </a:p>
          <a:p>
            <a:pPr marL="0" lvl="0" indent="0" algn="just">
              <a:spcBef>
                <a:spcPts val="1800"/>
              </a:spcBef>
              <a:buNone/>
            </a:pPr>
            <a:r>
              <a:rPr lang="lv-LV" sz="1700" dirty="0" smtClean="0"/>
              <a:t>2. </a:t>
            </a:r>
            <a:r>
              <a:rPr lang="lv-LV" sz="1700" dirty="0"/>
              <a:t>Izstrādājot ielu būvprojektus, jāievēro </a:t>
            </a:r>
            <a:r>
              <a:rPr lang="lv-LV" sz="1700" dirty="0" err="1"/>
              <a:t>Lokālplānojuma</a:t>
            </a:r>
            <a:r>
              <a:rPr lang="lv-LV" sz="1700" dirty="0"/>
              <a:t> teritorijā paredzēto gājēju un transporta perspektīvo plūsmu, saskaņā ar transporta attīstības shēmām un atbildīgo institūciju tehniskajiem noteikumiem, ievērojot spēkā esošo normatīvo aktu un Latvijas standartu prasības.</a:t>
            </a:r>
          </a:p>
          <a:p>
            <a:pPr marL="0" lvl="0" indent="0" algn="just">
              <a:spcBef>
                <a:spcPts val="1800"/>
              </a:spcBef>
              <a:buNone/>
            </a:pPr>
            <a:r>
              <a:rPr lang="lv-LV" sz="1700" dirty="0"/>
              <a:t>3</a:t>
            </a:r>
            <a:r>
              <a:rPr lang="lv-LV" sz="1700" dirty="0" smtClean="0"/>
              <a:t>. </a:t>
            </a:r>
            <a:r>
              <a:rPr lang="lv-LV" sz="1700" dirty="0" smtClean="0"/>
              <a:t>Projektējot </a:t>
            </a:r>
            <a:r>
              <a:rPr lang="lv-LV" sz="1700" dirty="0"/>
              <a:t>ielu izbūvi vai rekonstrukciju, jāparedz speciāli pasākumi (arī speciāls aprīkojums) pieejamas vides nodrošināšanai cilvēkiem ar funkcionāliem traucējumiem, kā arī pēc nepieciešamības būvprojektā paredzot satiksmes mierināšanas pasākumus. </a:t>
            </a:r>
          </a:p>
          <a:p>
            <a:pPr marL="0" lvl="0" indent="0" algn="just">
              <a:spcBef>
                <a:spcPts val="1800"/>
              </a:spcBef>
              <a:buNone/>
            </a:pPr>
            <a:r>
              <a:rPr lang="lv-LV" sz="1700" dirty="0"/>
              <a:t>4</a:t>
            </a:r>
            <a:r>
              <a:rPr lang="lv-LV" sz="1700" dirty="0" smtClean="0"/>
              <a:t>. </a:t>
            </a:r>
            <a:r>
              <a:rPr lang="lv-LV" sz="1700" dirty="0" smtClean="0"/>
              <a:t>Darba </a:t>
            </a:r>
            <a:r>
              <a:rPr lang="lv-LV" sz="1700" dirty="0"/>
              <a:t>uzdevumu sagatavošanai  </a:t>
            </a:r>
            <a:r>
              <a:rPr lang="lv-LV" sz="1700" dirty="0" err="1"/>
              <a:t>lokālplānojuma</a:t>
            </a:r>
            <a:r>
              <a:rPr lang="lv-LV" sz="1700" dirty="0"/>
              <a:t> teritorijā esošo ielu rekonstrukcijas projektu izstrādei vadīties pēc definētajām prasībām un nosacījumiem ( 2.pielikums – nosacījumi ielu būvprojektu izstrādei un pārbūvei).</a:t>
            </a:r>
          </a:p>
          <a:p>
            <a:pPr marL="0" lvl="0" indent="0" algn="just">
              <a:spcBef>
                <a:spcPts val="1800"/>
              </a:spcBef>
              <a:buNone/>
            </a:pPr>
            <a:r>
              <a:rPr lang="lv-LV" sz="1700" dirty="0"/>
              <a:t>5</a:t>
            </a:r>
            <a:r>
              <a:rPr lang="lv-LV" sz="1700" dirty="0" smtClean="0"/>
              <a:t>. </a:t>
            </a:r>
            <a:r>
              <a:rPr lang="lv-LV" sz="1700" dirty="0" smtClean="0"/>
              <a:t>Autostāvvietu  </a:t>
            </a:r>
            <a:r>
              <a:rPr lang="lv-LV" sz="1700" dirty="0"/>
              <a:t>skaitu </a:t>
            </a:r>
            <a:r>
              <a:rPr lang="lv-LV" sz="1700" dirty="0" err="1"/>
              <a:t>lokālplānojuma</a:t>
            </a:r>
            <a:r>
              <a:rPr lang="lv-LV" sz="1700" dirty="0"/>
              <a:t> teritorijā precizē jaunu sabiedrībai pieejamu objektu būvniecības ieceres izstrādes laikā, pamatojot ar detālplānojumu un/vai būvprojektu. Nepieciešamo automašīnu novietņu (autostāvvietu) skaitu nosaka katram objektam individuāli, izvērtējot pieguļošo teritoriju automašīnu novietņu kapacitāti, jaunā objekta funkcionalitāti un nepieciešamību pēc papildus automašīnu novietņu skaita. Esošās dabas pamatņu teritorijas iespēju robežās saglabājamas, jaunas automašīnu novietnes paredzot ielu teritorijās vai degradētās teritorijās. </a:t>
            </a:r>
          </a:p>
          <a:p>
            <a:pPr marL="408940" indent="457200" algn="just">
              <a:spcAft>
                <a:spcPts val="0"/>
              </a:spcAft>
            </a:pPr>
            <a:endParaRPr lang="lv-LV" sz="1700" dirty="0"/>
          </a:p>
        </p:txBody>
      </p:sp>
    </p:spTree>
    <p:extLst>
      <p:ext uri="{BB962C8B-B14F-4D97-AF65-F5344CB8AC3E}">
        <p14:creationId xmlns:p14="http://schemas.microsoft.com/office/powerpoint/2010/main" val="2424884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Apbūves noteikumi:</a:t>
            </a:r>
            <a:endParaRPr lang="lv-LV" dirty="0"/>
          </a:p>
        </p:txBody>
      </p:sp>
      <p:sp>
        <p:nvSpPr>
          <p:cNvPr id="3" name="Satura vietturis 2"/>
          <p:cNvSpPr>
            <a:spLocks noGrp="1"/>
          </p:cNvSpPr>
          <p:nvPr>
            <p:ph idx="1"/>
          </p:nvPr>
        </p:nvSpPr>
        <p:spPr>
          <a:xfrm>
            <a:off x="838200" y="1825624"/>
            <a:ext cx="10515600" cy="4691553"/>
          </a:xfrm>
        </p:spPr>
        <p:txBody>
          <a:bodyPr>
            <a:normAutofit/>
          </a:bodyPr>
          <a:lstStyle/>
          <a:p>
            <a:pPr marL="457200" lvl="1" indent="0" algn="just">
              <a:spcBef>
                <a:spcPts val="600"/>
              </a:spcBef>
              <a:spcAft>
                <a:spcPts val="0"/>
              </a:spcAft>
              <a:buNone/>
            </a:pPr>
            <a:r>
              <a:rPr lang="lv-LV" dirty="0" smtClean="0">
                <a:latin typeface="Calibri" panose="020F0502020204030204" pitchFamily="34" charset="0"/>
                <a:ea typeface="Calibri" panose="020F0502020204030204" pitchFamily="34" charset="0"/>
                <a:cs typeface="Times New Roman" panose="02020603050405020304" pitchFamily="18" charset="0"/>
              </a:rPr>
              <a:t>3.2. PRASĪBAS </a:t>
            </a:r>
            <a:r>
              <a:rPr lang="lv-LV" dirty="0">
                <a:latin typeface="Calibri" panose="020F0502020204030204" pitchFamily="34" charset="0"/>
                <a:ea typeface="Calibri" panose="020F0502020204030204" pitchFamily="34" charset="0"/>
                <a:cs typeface="Times New Roman" panose="02020603050405020304" pitchFamily="18" charset="0"/>
              </a:rPr>
              <a:t>INŽENIERTEHNISKĀS APGĀDES TĪKLIEM UN OBJEKTIEM</a:t>
            </a:r>
          </a:p>
          <a:p>
            <a:pPr marL="540385" indent="0" algn="just">
              <a:spcAft>
                <a:spcPts val="0"/>
              </a:spcAft>
              <a:buNone/>
            </a:pPr>
            <a:r>
              <a:rPr lang="lv-LV" dirty="0">
                <a:latin typeface="Calibri" panose="020F0502020204030204" pitchFamily="34" charset="0"/>
                <a:ea typeface="Calibri" panose="020F0502020204030204" pitchFamily="34" charset="0"/>
                <a:cs typeface="Times New Roman" panose="02020603050405020304" pitchFamily="18" charset="0"/>
              </a:rPr>
              <a:t> </a:t>
            </a:r>
          </a:p>
          <a:p>
            <a:pPr marL="0" lvl="0" indent="0" algn="just">
              <a:spcAft>
                <a:spcPts val="0"/>
              </a:spcAft>
              <a:buNone/>
            </a:pPr>
            <a:r>
              <a:rPr lang="lv-LV" sz="2400" dirty="0">
                <a:latin typeface="Calibri" panose="020F0502020204030204" pitchFamily="34" charset="0"/>
                <a:ea typeface="Calibri" panose="020F0502020204030204" pitchFamily="34" charset="0"/>
                <a:cs typeface="Times New Roman" panose="02020603050405020304" pitchFamily="18" charset="0"/>
              </a:rPr>
              <a:t>1</a:t>
            </a:r>
            <a:r>
              <a:rPr lang="lv-LV" sz="2400" dirty="0" smtClean="0">
                <a:latin typeface="Calibri" panose="020F0502020204030204" pitchFamily="34" charset="0"/>
                <a:ea typeface="Calibri" panose="020F0502020204030204" pitchFamily="34" charset="0"/>
                <a:cs typeface="Times New Roman" panose="02020603050405020304" pitchFamily="18" charset="0"/>
              </a:rPr>
              <a:t>. </a:t>
            </a:r>
            <a:r>
              <a:rPr lang="lv-LV" sz="2400" dirty="0" smtClean="0">
                <a:latin typeface="Calibri" panose="020F0502020204030204" pitchFamily="34" charset="0"/>
                <a:ea typeface="Calibri" panose="020F0502020204030204" pitchFamily="34" charset="0"/>
                <a:cs typeface="Times New Roman" panose="02020603050405020304" pitchFamily="18" charset="0"/>
              </a:rPr>
              <a:t>Ielu </a:t>
            </a:r>
            <a:r>
              <a:rPr lang="lv-LV" sz="2400" dirty="0">
                <a:latin typeface="Calibri" panose="020F0502020204030204" pitchFamily="34" charset="0"/>
                <a:ea typeface="Calibri" panose="020F0502020204030204" pitchFamily="34" charset="0"/>
                <a:cs typeface="Times New Roman" panose="02020603050405020304" pitchFamily="18" charset="0"/>
              </a:rPr>
              <a:t>rekonstrukciju gadījumā jānodrošina virszemes ūdeņu novadīšana no ielas klātnes vaļējā un/vai slēgtā </a:t>
            </a:r>
            <a:r>
              <a:rPr lang="lv-LV" sz="2400" dirty="0" err="1">
                <a:latin typeface="Calibri" panose="020F0502020204030204" pitchFamily="34" charset="0"/>
                <a:ea typeface="Calibri" panose="020F0502020204030204" pitchFamily="34" charset="0"/>
                <a:cs typeface="Times New Roman" panose="02020603050405020304" pitchFamily="18" charset="0"/>
              </a:rPr>
              <a:t>lietusūdens</a:t>
            </a:r>
            <a:r>
              <a:rPr lang="lv-LV" sz="2400" dirty="0">
                <a:latin typeface="Calibri" panose="020F0502020204030204" pitchFamily="34" charset="0"/>
                <a:ea typeface="Calibri" panose="020F0502020204030204" pitchFamily="34" charset="0"/>
                <a:cs typeface="Times New Roman" panose="02020603050405020304" pitchFamily="18" charset="0"/>
              </a:rPr>
              <a:t> savākšanas sistēma, konkrētus risinājumus precizējot būvprojekta izstrādes ietvaros. Prioritāri pielietojami ilgtspējīgi lietus ūdens apsaimniekošanas pasākumi. Nepieciešamības gadījumā būvprojektā jāparedz arī </a:t>
            </a:r>
            <a:r>
              <a:rPr lang="lv-LV" sz="2400" dirty="0" err="1">
                <a:latin typeface="Calibri" panose="020F0502020204030204" pitchFamily="34" charset="0"/>
                <a:ea typeface="Calibri" panose="020F0502020204030204" pitchFamily="34" charset="0"/>
                <a:cs typeface="Times New Roman" panose="02020603050405020304" pitchFamily="18" charset="0"/>
              </a:rPr>
              <a:t>lietusūdens</a:t>
            </a:r>
            <a:r>
              <a:rPr lang="lv-LV" sz="2400" dirty="0">
                <a:latin typeface="Calibri" panose="020F0502020204030204" pitchFamily="34" charset="0"/>
                <a:ea typeface="Calibri" panose="020F0502020204030204" pitchFamily="34" charset="0"/>
                <a:cs typeface="Times New Roman" panose="02020603050405020304" pitchFamily="18" charset="0"/>
              </a:rPr>
              <a:t> attīrīšanu</a:t>
            </a:r>
            <a:r>
              <a:rPr lang="lv-LV" sz="2400" dirty="0" smtClean="0">
                <a:latin typeface="Calibri" panose="020F0502020204030204" pitchFamily="34" charset="0"/>
                <a:ea typeface="Calibri" panose="020F0502020204030204" pitchFamily="34" charset="0"/>
                <a:cs typeface="Times New Roman" panose="02020603050405020304" pitchFamily="18" charset="0"/>
              </a:rPr>
              <a:t>.</a:t>
            </a:r>
          </a:p>
          <a:p>
            <a:pPr marL="0" lvl="0" indent="0" algn="just">
              <a:spcAft>
                <a:spcPts val="0"/>
              </a:spcAft>
              <a:buNone/>
            </a:pPr>
            <a:endParaRPr lang="lv-LV" sz="2400"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0"/>
              </a:spcAft>
              <a:buNone/>
            </a:pPr>
            <a:r>
              <a:rPr lang="lv-LV" sz="2400" dirty="0">
                <a:latin typeface="Calibri" panose="020F0502020204030204" pitchFamily="34" charset="0"/>
                <a:ea typeface="Calibri" panose="020F0502020204030204" pitchFamily="34" charset="0"/>
                <a:cs typeface="Times New Roman" panose="02020603050405020304" pitchFamily="18" charset="0"/>
              </a:rPr>
              <a:t>2</a:t>
            </a:r>
            <a:r>
              <a:rPr lang="lv-LV" sz="2400" dirty="0" smtClean="0">
                <a:latin typeface="Calibri" panose="020F0502020204030204" pitchFamily="34" charset="0"/>
                <a:ea typeface="Calibri" panose="020F0502020204030204" pitchFamily="34" charset="0"/>
                <a:cs typeface="Times New Roman" panose="02020603050405020304" pitchFamily="18" charset="0"/>
              </a:rPr>
              <a:t>. </a:t>
            </a:r>
            <a:r>
              <a:rPr lang="lv-LV" sz="2400" dirty="0" err="1" smtClean="0">
                <a:latin typeface="Calibri" panose="020F0502020204030204" pitchFamily="34" charset="0"/>
                <a:ea typeface="Calibri" panose="020F0502020204030204" pitchFamily="34" charset="0"/>
                <a:cs typeface="Times New Roman" panose="02020603050405020304" pitchFamily="18" charset="0"/>
              </a:rPr>
              <a:t>Lokālplānojuma</a:t>
            </a:r>
            <a:r>
              <a:rPr lang="lv-LV" sz="2400" dirty="0" smtClean="0">
                <a:latin typeface="Calibri" panose="020F0502020204030204" pitchFamily="34" charset="0"/>
                <a:ea typeface="Calibri" panose="020F0502020204030204" pitchFamily="34" charset="0"/>
                <a:cs typeface="Times New Roman" panose="02020603050405020304" pitchFamily="18" charset="0"/>
              </a:rPr>
              <a:t> </a:t>
            </a:r>
            <a:r>
              <a:rPr lang="lv-LV" sz="2400" dirty="0">
                <a:latin typeface="Calibri" panose="020F0502020204030204" pitchFamily="34" charset="0"/>
                <a:ea typeface="Calibri" panose="020F0502020204030204" pitchFamily="34" charset="0"/>
                <a:cs typeface="Times New Roman" panose="02020603050405020304" pitchFamily="18" charset="0"/>
              </a:rPr>
              <a:t>īstenošanas rezultātā, nav pieļaujama melioratīvā stāvokļa pasliktināšanās </a:t>
            </a:r>
            <a:r>
              <a:rPr lang="lv-LV" sz="2400" dirty="0" err="1">
                <a:latin typeface="Calibri" panose="020F0502020204030204" pitchFamily="34" charset="0"/>
                <a:ea typeface="Calibri" panose="020F0502020204030204" pitchFamily="34" charset="0"/>
                <a:cs typeface="Times New Roman" panose="02020603050405020304" pitchFamily="18" charset="0"/>
              </a:rPr>
              <a:t>lokālplānojuma</a:t>
            </a:r>
            <a:r>
              <a:rPr lang="lv-LV" sz="2400" dirty="0">
                <a:latin typeface="Calibri" panose="020F0502020204030204" pitchFamily="34" charset="0"/>
                <a:ea typeface="Calibri" panose="020F0502020204030204" pitchFamily="34" charset="0"/>
                <a:cs typeface="Times New Roman" panose="02020603050405020304" pitchFamily="18" charset="0"/>
              </a:rPr>
              <a:t> teritorijā</a:t>
            </a:r>
            <a:r>
              <a:rPr lang="lv-LV" dirty="0">
                <a:latin typeface="Calibri" panose="020F0502020204030204" pitchFamily="34" charset="0"/>
                <a:ea typeface="Calibri" panose="020F0502020204030204" pitchFamily="34" charset="0"/>
                <a:cs typeface="Times New Roman" panose="02020603050405020304" pitchFamily="18" charset="0"/>
              </a:rPr>
              <a:t>.</a:t>
            </a:r>
          </a:p>
          <a:p>
            <a:pPr marL="408940" indent="457200" algn="just">
              <a:spcAft>
                <a:spcPts val="0"/>
              </a:spcAft>
            </a:pPr>
            <a:endParaRPr lang="lv-LV" dirty="0"/>
          </a:p>
        </p:txBody>
      </p:sp>
    </p:spTree>
    <p:extLst>
      <p:ext uri="{BB962C8B-B14F-4D97-AF65-F5344CB8AC3E}">
        <p14:creationId xmlns:p14="http://schemas.microsoft.com/office/powerpoint/2010/main" val="1966279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Apbūves noteikumi:</a:t>
            </a:r>
            <a:endParaRPr lang="lv-LV" dirty="0"/>
          </a:p>
        </p:txBody>
      </p:sp>
      <p:sp>
        <p:nvSpPr>
          <p:cNvPr id="3" name="Satura vietturis 2"/>
          <p:cNvSpPr>
            <a:spLocks noGrp="1"/>
          </p:cNvSpPr>
          <p:nvPr>
            <p:ph idx="1"/>
          </p:nvPr>
        </p:nvSpPr>
        <p:spPr>
          <a:xfrm>
            <a:off x="365759" y="1496291"/>
            <a:ext cx="11346873" cy="5278581"/>
          </a:xfrm>
        </p:spPr>
        <p:txBody>
          <a:bodyPr>
            <a:normAutofit fontScale="77500" lnSpcReduction="20000"/>
          </a:bodyPr>
          <a:lstStyle/>
          <a:p>
            <a:pPr marL="457200" lvl="1" indent="0" algn="just">
              <a:spcBef>
                <a:spcPts val="1200"/>
              </a:spcBef>
              <a:spcAft>
                <a:spcPts val="0"/>
              </a:spcAft>
              <a:buNone/>
            </a:pPr>
            <a:r>
              <a:rPr lang="lv-LV" dirty="0">
                <a:latin typeface="Calibri" panose="020F0502020204030204" pitchFamily="34" charset="0"/>
                <a:ea typeface="Calibri" panose="020F0502020204030204" pitchFamily="34" charset="0"/>
                <a:cs typeface="Times New Roman" panose="02020603050405020304" pitchFamily="18" charset="0"/>
              </a:rPr>
              <a:t>3.4.	PRASĪBAS TERITORIJAS LABIEKĀRTOJUMAM</a:t>
            </a:r>
          </a:p>
          <a:p>
            <a:pPr marL="457200" lvl="1" indent="0" algn="just">
              <a:spcBef>
                <a:spcPts val="1800"/>
              </a:spcBef>
              <a:spcAft>
                <a:spcPts val="0"/>
              </a:spcAft>
              <a:buNone/>
            </a:pPr>
            <a:r>
              <a:rPr lang="lv-LV" dirty="0" smtClean="0">
                <a:latin typeface="Calibri" panose="020F0502020204030204" pitchFamily="34" charset="0"/>
                <a:ea typeface="Calibri" panose="020F0502020204030204" pitchFamily="34" charset="0"/>
                <a:cs typeface="Times New Roman" panose="02020603050405020304" pitchFamily="18" charset="0"/>
              </a:rPr>
              <a:t>1.</a:t>
            </a:r>
            <a:r>
              <a:rPr lang="lv-LV" dirty="0">
                <a:latin typeface="Calibri" panose="020F0502020204030204" pitchFamily="34" charset="0"/>
                <a:ea typeface="Calibri" panose="020F0502020204030204" pitchFamily="34" charset="0"/>
                <a:cs typeface="Times New Roman" panose="02020603050405020304" pitchFamily="18" charset="0"/>
              </a:rPr>
              <a:t>	</a:t>
            </a:r>
            <a:r>
              <a:rPr lang="lv-LV" dirty="0" err="1">
                <a:latin typeface="Calibri" panose="020F0502020204030204" pitchFamily="34" charset="0"/>
                <a:ea typeface="Calibri" panose="020F0502020204030204" pitchFamily="34" charset="0"/>
                <a:cs typeface="Times New Roman" panose="02020603050405020304" pitchFamily="18" charset="0"/>
              </a:rPr>
              <a:t>Lokālplānojuma</a:t>
            </a:r>
            <a:r>
              <a:rPr lang="lv-LV" dirty="0">
                <a:latin typeface="Calibri" panose="020F0502020204030204" pitchFamily="34" charset="0"/>
                <a:ea typeface="Calibri" panose="020F0502020204030204" pitchFamily="34" charset="0"/>
                <a:cs typeface="Times New Roman" panose="02020603050405020304" pitchFamily="18" charset="0"/>
              </a:rPr>
              <a:t> teritorijā pirms jaunu objektu būvniecības jāveic esošo kokaugu </a:t>
            </a:r>
            <a:r>
              <a:rPr lang="lv-LV" dirty="0" err="1" smtClean="0">
                <a:latin typeface="Calibri" panose="020F0502020204030204" pitchFamily="34" charset="0"/>
                <a:ea typeface="Calibri" panose="020F0502020204030204" pitchFamily="34" charset="0"/>
                <a:cs typeface="Times New Roman" panose="02020603050405020304" pitchFamily="18" charset="0"/>
              </a:rPr>
              <a:t>izvērtējums</a:t>
            </a:r>
            <a:r>
              <a:rPr lang="lv-LV" dirty="0" smtClean="0">
                <a:latin typeface="Calibri" panose="020F0502020204030204" pitchFamily="34" charset="0"/>
                <a:ea typeface="Calibri" panose="020F0502020204030204" pitchFamily="34" charset="0"/>
                <a:cs typeface="Times New Roman" panose="02020603050405020304" pitchFamily="18" charset="0"/>
              </a:rPr>
              <a:t> </a:t>
            </a:r>
            <a:r>
              <a:rPr lang="lv-LV" dirty="0">
                <a:latin typeface="Calibri" panose="020F0502020204030204" pitchFamily="34" charset="0"/>
                <a:ea typeface="Calibri" panose="020F0502020204030204" pitchFamily="34" charset="0"/>
                <a:cs typeface="Times New Roman" panose="02020603050405020304" pitchFamily="18" charset="0"/>
              </a:rPr>
              <a:t>pieaicinot nozares speciālistu (sertificētu ainavu arhitektu, sertificētu </a:t>
            </a:r>
            <a:r>
              <a:rPr lang="lv-LV" dirty="0" err="1">
                <a:latin typeface="Calibri" panose="020F0502020204030204" pitchFamily="34" charset="0"/>
                <a:ea typeface="Calibri" panose="020F0502020204030204" pitchFamily="34" charset="0"/>
                <a:cs typeface="Times New Roman" panose="02020603050405020304" pitchFamily="18" charset="0"/>
              </a:rPr>
              <a:t>arboristu</a:t>
            </a:r>
            <a:r>
              <a:rPr lang="lv-LV" dirty="0">
                <a:latin typeface="Calibri" panose="020F0502020204030204" pitchFamily="34" charset="0"/>
                <a:ea typeface="Calibri" panose="020F0502020204030204" pitchFamily="34" charset="0"/>
                <a:cs typeface="Times New Roman" panose="02020603050405020304" pitchFamily="18" charset="0"/>
              </a:rPr>
              <a:t>), </a:t>
            </a:r>
            <a:r>
              <a:rPr lang="lv-LV" dirty="0" smtClean="0">
                <a:latin typeface="Calibri" panose="020F0502020204030204" pitchFamily="34" charset="0"/>
                <a:ea typeface="Calibri" panose="020F0502020204030204" pitchFamily="34" charset="0"/>
                <a:cs typeface="Times New Roman" panose="02020603050405020304" pitchFamily="18" charset="0"/>
              </a:rPr>
              <a:t> </a:t>
            </a:r>
            <a:r>
              <a:rPr lang="lv-LV" dirty="0">
                <a:latin typeface="Calibri" panose="020F0502020204030204" pitchFamily="34" charset="0"/>
                <a:ea typeface="Calibri" panose="020F0502020204030204" pitchFamily="34" charset="0"/>
                <a:cs typeface="Times New Roman" panose="02020603050405020304" pitchFamily="18" charset="0"/>
              </a:rPr>
              <a:t>jāsaglabā kokus, kuri atzīti par vērtīgiem, pielietojot piemērotus būvju un labiekārtojuma risinājumus. Esošo kokaugu </a:t>
            </a:r>
            <a:r>
              <a:rPr lang="lv-LV" dirty="0" smtClean="0">
                <a:latin typeface="Calibri" panose="020F0502020204030204" pitchFamily="34" charset="0"/>
                <a:ea typeface="Calibri" panose="020F0502020204030204" pitchFamily="34" charset="0"/>
                <a:cs typeface="Times New Roman" panose="02020603050405020304" pitchFamily="18" charset="0"/>
              </a:rPr>
              <a:t>invertējums </a:t>
            </a:r>
            <a:r>
              <a:rPr lang="lv-LV" dirty="0">
                <a:latin typeface="Calibri" panose="020F0502020204030204" pitchFamily="34" charset="0"/>
                <a:ea typeface="Calibri" panose="020F0502020204030204" pitchFamily="34" charset="0"/>
                <a:cs typeface="Times New Roman" panose="02020603050405020304" pitchFamily="18" charset="0"/>
              </a:rPr>
              <a:t>jāveic arī meža zemē un atmežošanas pasākumi veicamai balstoties uz speciālistu sagatavoto atzinumu.</a:t>
            </a:r>
          </a:p>
          <a:p>
            <a:pPr marL="457200" lvl="1" indent="0" algn="just">
              <a:spcBef>
                <a:spcPts val="1800"/>
              </a:spcBef>
              <a:spcAft>
                <a:spcPts val="0"/>
              </a:spcAft>
              <a:buNone/>
            </a:pPr>
            <a:r>
              <a:rPr lang="lv-LV" dirty="0" smtClean="0">
                <a:latin typeface="Calibri" panose="020F0502020204030204" pitchFamily="34" charset="0"/>
                <a:ea typeface="Calibri" panose="020F0502020204030204" pitchFamily="34" charset="0"/>
                <a:cs typeface="Times New Roman" panose="02020603050405020304" pitchFamily="18" charset="0"/>
              </a:rPr>
              <a:t>2</a:t>
            </a:r>
            <a:r>
              <a:rPr lang="lv-LV" dirty="0">
                <a:latin typeface="Calibri" panose="020F0502020204030204" pitchFamily="34" charset="0"/>
                <a:ea typeface="Calibri" panose="020F0502020204030204" pitchFamily="34" charset="0"/>
                <a:cs typeface="Times New Roman" panose="02020603050405020304" pitchFamily="18" charset="0"/>
              </a:rPr>
              <a:t>.	Jāsaglabā bioloģiski un ainaviski vērtīgākie koki, koku grupas, mežaudzes daļas.</a:t>
            </a:r>
          </a:p>
          <a:p>
            <a:pPr marL="457200" lvl="1" indent="0" algn="just">
              <a:spcBef>
                <a:spcPts val="1800"/>
              </a:spcBef>
              <a:spcAft>
                <a:spcPts val="0"/>
              </a:spcAft>
              <a:buNone/>
            </a:pPr>
            <a:r>
              <a:rPr lang="lv-LV" dirty="0" smtClean="0">
                <a:latin typeface="Calibri" panose="020F0502020204030204" pitchFamily="34" charset="0"/>
                <a:ea typeface="Calibri" panose="020F0502020204030204" pitchFamily="34" charset="0"/>
                <a:cs typeface="Times New Roman" panose="02020603050405020304" pitchFamily="18" charset="0"/>
              </a:rPr>
              <a:t>3</a:t>
            </a:r>
            <a:r>
              <a:rPr lang="lv-LV" dirty="0">
                <a:latin typeface="Calibri" panose="020F0502020204030204" pitchFamily="34" charset="0"/>
                <a:ea typeface="Calibri" panose="020F0502020204030204" pitchFamily="34" charset="0"/>
                <a:cs typeface="Times New Roman" panose="02020603050405020304" pitchFamily="18" charset="0"/>
              </a:rPr>
              <a:t>.	Veidojot apbūvi, maksimāli jāsaglabā augsnes virskārta un </a:t>
            </a:r>
            <a:r>
              <a:rPr lang="lv-LV" dirty="0" smtClean="0">
                <a:latin typeface="Calibri" panose="020F0502020204030204" pitchFamily="34" charset="0"/>
                <a:ea typeface="Calibri" panose="020F0502020204030204" pitchFamily="34" charset="0"/>
                <a:cs typeface="Times New Roman" panose="02020603050405020304" pitchFamily="18" charset="0"/>
              </a:rPr>
              <a:t>reljefs. </a:t>
            </a:r>
            <a:r>
              <a:rPr lang="lv-LV" dirty="0" err="1">
                <a:latin typeface="Calibri" panose="020F0502020204030204" pitchFamily="34" charset="0"/>
                <a:ea typeface="Calibri" panose="020F0502020204030204" pitchFamily="34" charset="0"/>
                <a:cs typeface="Times New Roman" panose="02020603050405020304" pitchFamily="18" charset="0"/>
              </a:rPr>
              <a:t>Vējupes</a:t>
            </a:r>
            <a:r>
              <a:rPr lang="lv-LV" dirty="0">
                <a:latin typeface="Calibri" panose="020F0502020204030204" pitchFamily="34" charset="0"/>
                <a:ea typeface="Calibri" panose="020F0502020204030204" pitchFamily="34" charset="0"/>
                <a:cs typeface="Times New Roman" panose="02020603050405020304" pitchFamily="18" charset="0"/>
              </a:rPr>
              <a:t> piekrastes joslā jāveido jauni ainaviski stādījumi integrējot ēkas meža vidē. Pārējā zemes vienības daļa saglabājama kā meža zeme.</a:t>
            </a:r>
          </a:p>
          <a:p>
            <a:pPr marL="457200" lvl="1" indent="0" algn="just">
              <a:spcBef>
                <a:spcPts val="1800"/>
              </a:spcBef>
              <a:spcAft>
                <a:spcPts val="0"/>
              </a:spcAft>
              <a:buNone/>
            </a:pPr>
            <a:r>
              <a:rPr lang="lv-LV" dirty="0" smtClean="0">
                <a:latin typeface="Calibri" panose="020F0502020204030204" pitchFamily="34" charset="0"/>
                <a:ea typeface="Calibri" panose="020F0502020204030204" pitchFamily="34" charset="0"/>
                <a:cs typeface="Times New Roman" panose="02020603050405020304" pitchFamily="18" charset="0"/>
              </a:rPr>
              <a:t>4</a:t>
            </a:r>
            <a:r>
              <a:rPr lang="lv-LV" dirty="0">
                <a:latin typeface="Calibri" panose="020F0502020204030204" pitchFamily="34" charset="0"/>
                <a:ea typeface="Calibri" panose="020F0502020204030204" pitchFamily="34" charset="0"/>
                <a:cs typeface="Times New Roman" panose="02020603050405020304" pitchFamily="18" charset="0"/>
              </a:rPr>
              <a:t>.	Koku izciršana projektēšanas gaitā jāsaskaņo Pašvaldībā un, uzsākot būvniecību, jāsaņem ciršanas atļauja koku nociršanai. Koku ciršana atļauta tikai zem projektētām ēkām un ne tālāk par 4 m no tām. </a:t>
            </a:r>
            <a:r>
              <a:rPr lang="lv-LV" dirty="0" err="1">
                <a:latin typeface="Calibri" panose="020F0502020204030204" pitchFamily="34" charset="0"/>
                <a:ea typeface="Calibri" panose="020F0502020204030204" pitchFamily="34" charset="0"/>
                <a:cs typeface="Times New Roman" panose="02020603050405020304" pitchFamily="18" charset="0"/>
              </a:rPr>
              <a:t>Vējupes</a:t>
            </a:r>
            <a:r>
              <a:rPr lang="lv-LV" dirty="0">
                <a:latin typeface="Calibri" panose="020F0502020204030204" pitchFamily="34" charset="0"/>
                <a:ea typeface="Calibri" panose="020F0502020204030204" pitchFamily="34" charset="0"/>
                <a:cs typeface="Times New Roman" panose="02020603050405020304" pitchFamily="18" charset="0"/>
              </a:rPr>
              <a:t> 20 m aizsargjoslā, koku ciršana nav atļauta.</a:t>
            </a:r>
          </a:p>
          <a:p>
            <a:pPr marL="457200" lvl="1" indent="0" algn="just">
              <a:spcBef>
                <a:spcPts val="1800"/>
              </a:spcBef>
              <a:spcAft>
                <a:spcPts val="0"/>
              </a:spcAft>
              <a:buNone/>
            </a:pPr>
            <a:r>
              <a:rPr lang="lv-LV" dirty="0" smtClean="0">
                <a:latin typeface="Calibri" panose="020F0502020204030204" pitchFamily="34" charset="0"/>
                <a:ea typeface="Calibri" panose="020F0502020204030204" pitchFamily="34" charset="0"/>
                <a:cs typeface="Times New Roman" panose="02020603050405020304" pitchFamily="18" charset="0"/>
              </a:rPr>
              <a:t>5</a:t>
            </a:r>
            <a:r>
              <a:rPr lang="lv-LV" dirty="0">
                <a:latin typeface="Calibri" panose="020F0502020204030204" pitchFamily="34" charset="0"/>
                <a:ea typeface="Calibri" panose="020F0502020204030204" pitchFamily="34" charset="0"/>
                <a:cs typeface="Times New Roman" panose="02020603050405020304" pitchFamily="18" charset="0"/>
              </a:rPr>
              <a:t>.	Mazo arhitektūras formu un citu labiekārtošanas elementu izvietojumu, ja tādi nepieciešami ielu sarkanajās līnijās, nosaka ielas izbūves vai pārbūves būvprojektā vai būvprojektos.</a:t>
            </a:r>
          </a:p>
          <a:p>
            <a:pPr marL="457200" lvl="1" indent="0" algn="just">
              <a:spcBef>
                <a:spcPts val="1800"/>
              </a:spcBef>
              <a:spcAft>
                <a:spcPts val="0"/>
              </a:spcAft>
              <a:buNone/>
            </a:pPr>
            <a:r>
              <a:rPr lang="lv-LV" dirty="0" smtClean="0">
                <a:latin typeface="Calibri" panose="020F0502020204030204" pitchFamily="34" charset="0"/>
                <a:ea typeface="Calibri" panose="020F0502020204030204" pitchFamily="34" charset="0"/>
                <a:cs typeface="Times New Roman" panose="02020603050405020304" pitchFamily="18" charset="0"/>
              </a:rPr>
              <a:t>6</a:t>
            </a:r>
            <a:r>
              <a:rPr lang="lv-LV" dirty="0">
                <a:latin typeface="Calibri" panose="020F0502020204030204" pitchFamily="34" charset="0"/>
                <a:ea typeface="Calibri" panose="020F0502020204030204" pitchFamily="34" charset="0"/>
                <a:cs typeface="Times New Roman" panose="02020603050405020304" pitchFamily="18" charset="0"/>
              </a:rPr>
              <a:t>.	</a:t>
            </a:r>
            <a:r>
              <a:rPr lang="lv-LV" dirty="0" err="1">
                <a:latin typeface="Calibri" panose="020F0502020204030204" pitchFamily="34" charset="0"/>
                <a:ea typeface="Calibri" panose="020F0502020204030204" pitchFamily="34" charset="0"/>
                <a:cs typeface="Times New Roman" panose="02020603050405020304" pitchFamily="18" charset="0"/>
              </a:rPr>
              <a:t>Lokālplānojuma</a:t>
            </a:r>
            <a:r>
              <a:rPr lang="lv-LV" dirty="0">
                <a:latin typeface="Calibri" panose="020F0502020204030204" pitchFamily="34" charset="0"/>
                <a:ea typeface="Calibri" panose="020F0502020204030204" pitchFamily="34" charset="0"/>
                <a:cs typeface="Times New Roman" panose="02020603050405020304" pitchFamily="18" charset="0"/>
              </a:rPr>
              <a:t> teritorijas publisko objektu ierīkošanā un teritorijas labiekārtošanā jāievēro universālā dizaina principi, nodrošinot visu plānoto pakalpojumu, produktu un informācijas pieejamību dažāda vecuma cilvēkiem kā arī cilvēkiem ar funkcionāliem traucējumiem</a:t>
            </a:r>
            <a:r>
              <a:rPr lang="lv-LV" dirty="0" smtClean="0">
                <a:latin typeface="Calibri" panose="020F0502020204030204" pitchFamily="34" charset="0"/>
                <a:ea typeface="Calibri" panose="020F0502020204030204" pitchFamily="34" charset="0"/>
                <a:cs typeface="Times New Roman" panose="02020603050405020304" pitchFamily="18" charset="0"/>
              </a:rPr>
              <a:t>.</a:t>
            </a:r>
            <a:endParaRPr lang="lv-LV" dirty="0"/>
          </a:p>
        </p:txBody>
      </p:sp>
    </p:spTree>
    <p:extLst>
      <p:ext uri="{BB962C8B-B14F-4D97-AF65-F5344CB8AC3E}">
        <p14:creationId xmlns:p14="http://schemas.microsoft.com/office/powerpoint/2010/main" val="3005244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a:t>Apbūves noteikumi:</a:t>
            </a:r>
          </a:p>
        </p:txBody>
      </p:sp>
      <p:sp>
        <p:nvSpPr>
          <p:cNvPr id="3" name="Satura vietturis 2"/>
          <p:cNvSpPr>
            <a:spLocks noGrp="1"/>
          </p:cNvSpPr>
          <p:nvPr>
            <p:ph idx="1"/>
          </p:nvPr>
        </p:nvSpPr>
        <p:spPr>
          <a:xfrm>
            <a:off x="838200" y="1825625"/>
            <a:ext cx="10515600" cy="4774680"/>
          </a:xfrm>
        </p:spPr>
        <p:txBody>
          <a:bodyPr>
            <a:normAutofit fontScale="70000" lnSpcReduction="20000"/>
          </a:bodyPr>
          <a:lstStyle/>
          <a:p>
            <a:pPr marL="0" indent="0">
              <a:buNone/>
            </a:pPr>
            <a:r>
              <a:rPr lang="lv-LV" dirty="0"/>
              <a:t>3.5.	PRASĪBAS VIDES RISKU SAMAZINĀŠANAI</a:t>
            </a:r>
          </a:p>
          <a:p>
            <a:pPr marL="0" indent="-576000">
              <a:spcBef>
                <a:spcPts val="1800"/>
              </a:spcBef>
              <a:buNone/>
            </a:pPr>
            <a:r>
              <a:rPr lang="lv-LV" dirty="0" smtClean="0"/>
              <a:t>1. </a:t>
            </a:r>
            <a:r>
              <a:rPr lang="lv-LV" dirty="0" smtClean="0"/>
              <a:t>Meža </a:t>
            </a:r>
            <a:r>
              <a:rPr lang="lv-LV" dirty="0"/>
              <a:t>zemes atmežošanu veic tikai zem ēkas, piebraucamā ceļa un </a:t>
            </a:r>
            <a:r>
              <a:rPr lang="lv-LV" dirty="0" err="1"/>
              <a:t>autonovietnes</a:t>
            </a:r>
            <a:r>
              <a:rPr lang="lv-LV" dirty="0"/>
              <a:t>, atbilstoši normatīvo aktu prasībām. Saglabājamos kokus norāda būvniecības ieceres dokumentācijā.</a:t>
            </a:r>
          </a:p>
          <a:p>
            <a:pPr marL="0" indent="-576000">
              <a:spcBef>
                <a:spcPts val="1800"/>
              </a:spcBef>
              <a:buNone/>
            </a:pPr>
            <a:r>
              <a:rPr lang="lv-LV" dirty="0"/>
              <a:t>2</a:t>
            </a:r>
            <a:r>
              <a:rPr lang="lv-LV" dirty="0" smtClean="0"/>
              <a:t>. </a:t>
            </a:r>
            <a:r>
              <a:rPr lang="lv-LV" dirty="0" err="1" smtClean="0"/>
              <a:t>Lokālplānojuma</a:t>
            </a:r>
            <a:r>
              <a:rPr lang="lv-LV" dirty="0" smtClean="0"/>
              <a:t> </a:t>
            </a:r>
            <a:r>
              <a:rPr lang="lv-LV" dirty="0"/>
              <a:t>teritorijā, gadījumā, ja vēja, būvniecības vai citu procesu rezultātā tiek zaudēti vai bojāti koki un nepieciešama to izciršana, koku stādījumi jāatjauno līdzvērtīgā apjomā.</a:t>
            </a:r>
          </a:p>
          <a:p>
            <a:pPr marL="0" indent="-576000" algn="just">
              <a:spcBef>
                <a:spcPts val="1800"/>
              </a:spcBef>
              <a:buNone/>
            </a:pPr>
            <a:r>
              <a:rPr lang="lv-LV" dirty="0"/>
              <a:t>3</a:t>
            </a:r>
            <a:r>
              <a:rPr lang="lv-LV" dirty="0" smtClean="0"/>
              <a:t>. </a:t>
            </a:r>
            <a:r>
              <a:rPr lang="lv-LV" dirty="0" smtClean="0"/>
              <a:t>Izstrādājot </a:t>
            </a:r>
            <a:r>
              <a:rPr lang="lv-LV" dirty="0"/>
              <a:t>ielu būvprojektus maksimāli saglabā esošos vērtīgos kokus un kokaugu grupas, pirms būvdarbu uzsākšanas nodrošināt koku stumbru, sakņu (sakņu kritiskās aizsardzības zonas platībā) un vainaga aizsardzības pasākumus un koku vainagu sakopšanu atbilstoši attiecīgās jomas speciālistu (sertificēta ainavu arhitekta, sertificēta </a:t>
            </a:r>
            <a:r>
              <a:rPr lang="lv-LV" dirty="0" err="1"/>
              <a:t>arborista</a:t>
            </a:r>
            <a:r>
              <a:rPr lang="lv-LV" dirty="0"/>
              <a:t>) rekomendācijām. Lai saglabātu vērtīgus kokus vai kokaugu grupas ir pieļaujams ielas brauktuves sašaurinājums līdz 3.5 m platumam.</a:t>
            </a:r>
          </a:p>
          <a:p>
            <a:pPr marL="0" indent="-576000">
              <a:spcBef>
                <a:spcPts val="1800"/>
              </a:spcBef>
              <a:buNone/>
            </a:pPr>
            <a:r>
              <a:rPr lang="lv-LV" dirty="0"/>
              <a:t>4</a:t>
            </a:r>
            <a:r>
              <a:rPr lang="lv-LV" dirty="0" smtClean="0"/>
              <a:t>. </a:t>
            </a:r>
            <a:r>
              <a:rPr lang="lv-LV" dirty="0" smtClean="0"/>
              <a:t>Ja </a:t>
            </a:r>
            <a:r>
              <a:rPr lang="lv-LV" dirty="0"/>
              <a:t>vērtīga koka saglabāšana nav tehniski - ekonomiski pamatota, nodrošina tā aizvietošanu, ar līdzvērtīgas dendroloģiskas vērtības </a:t>
            </a:r>
            <a:r>
              <a:rPr lang="lv-LV" dirty="0" err="1"/>
              <a:t>dižstādu</a:t>
            </a:r>
            <a:r>
              <a:rPr lang="lv-LV" dirty="0"/>
              <a:t> atbilstoši attiecīgās jomas speciālistu (sertificēta ainavu arhitekta, sertificēta </a:t>
            </a:r>
            <a:r>
              <a:rPr lang="lv-LV" dirty="0" err="1"/>
              <a:t>arborista</a:t>
            </a:r>
            <a:r>
              <a:rPr lang="lv-LV" dirty="0"/>
              <a:t>) rekomendācijām.</a:t>
            </a:r>
          </a:p>
          <a:p>
            <a:pPr marL="0" indent="-576000">
              <a:spcBef>
                <a:spcPts val="1800"/>
              </a:spcBef>
              <a:buNone/>
            </a:pPr>
            <a:r>
              <a:rPr lang="lv-LV" dirty="0"/>
              <a:t>5</a:t>
            </a:r>
            <a:r>
              <a:rPr lang="lv-LV" dirty="0" smtClean="0"/>
              <a:t>. </a:t>
            </a:r>
            <a:r>
              <a:rPr lang="lv-LV" dirty="0" smtClean="0"/>
              <a:t>Ja </a:t>
            </a:r>
            <a:r>
              <a:rPr lang="lv-LV" dirty="0"/>
              <a:t>zemes virsmas līmenis ap esošo koku tiek mainīts, īsteno koka saglabāšanas risinājumus, kurus nosaka būvniecības ieceres dokumentācijā. </a:t>
            </a:r>
          </a:p>
          <a:p>
            <a:pPr marL="0" indent="0">
              <a:buNone/>
            </a:pPr>
            <a:endParaRPr lang="lv-LV" dirty="0"/>
          </a:p>
        </p:txBody>
      </p:sp>
    </p:spTree>
    <p:extLst>
      <p:ext uri="{BB962C8B-B14F-4D97-AF65-F5344CB8AC3E}">
        <p14:creationId xmlns:p14="http://schemas.microsoft.com/office/powerpoint/2010/main" val="1644668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tura vietturis 2">
            <a:extLst>
              <a:ext uri="{FF2B5EF4-FFF2-40B4-BE49-F238E27FC236}">
                <a16:creationId xmlns:a16="http://schemas.microsoft.com/office/drawing/2014/main" id="{62215F77-B583-4EB0-BB97-63D795BA7CD3}"/>
              </a:ext>
            </a:extLst>
          </p:cNvPr>
          <p:cNvSpPr>
            <a:spLocks noGrp="1"/>
          </p:cNvSpPr>
          <p:nvPr>
            <p:ph idx="1"/>
          </p:nvPr>
        </p:nvSpPr>
        <p:spPr>
          <a:xfrm>
            <a:off x="374073" y="1321724"/>
            <a:ext cx="10979727" cy="5536276"/>
          </a:xfrm>
        </p:spPr>
        <p:txBody>
          <a:bodyPr>
            <a:normAutofit fontScale="85000" lnSpcReduction="20000"/>
          </a:bodyPr>
          <a:lstStyle/>
          <a:p>
            <a:pPr marL="457200" lvl="1" indent="0" algn="just">
              <a:spcBef>
                <a:spcPts val="1200"/>
              </a:spcBef>
              <a:buNone/>
            </a:pPr>
            <a:r>
              <a:rPr lang="lv-LV" dirty="0" smtClean="0"/>
              <a:t>6</a:t>
            </a:r>
            <a:r>
              <a:rPr lang="lv-LV" dirty="0"/>
              <a:t>. TERITORIJAS PLĀNOJUMA ĪSTENOŠANAS KĀRTĪBA</a:t>
            </a:r>
          </a:p>
          <a:p>
            <a:pPr marL="457200" lvl="1" indent="0" algn="just">
              <a:spcBef>
                <a:spcPts val="1200"/>
              </a:spcBef>
              <a:buNone/>
            </a:pPr>
            <a:r>
              <a:rPr lang="lv-LV" dirty="0" smtClean="0"/>
              <a:t>1</a:t>
            </a:r>
            <a:r>
              <a:rPr lang="lv-LV" dirty="0"/>
              <a:t>. </a:t>
            </a:r>
            <a:r>
              <a:rPr lang="lv-LV" dirty="0" err="1"/>
              <a:t>Lokālplānojuma</a:t>
            </a:r>
            <a:r>
              <a:rPr lang="lv-LV" dirty="0"/>
              <a:t> īstenošanu veic Ādažu novada pašvaldība pakāpeniski, izstrādājot būvprojektus kā arī visus nepieciešamos inženiertīklu izbūves/pārbūves būvprojektus, atbilstoši šī </a:t>
            </a:r>
            <a:r>
              <a:rPr lang="lv-LV" dirty="0" err="1"/>
              <a:t>lokālplānojuma</a:t>
            </a:r>
            <a:r>
              <a:rPr lang="lv-LV" dirty="0"/>
              <a:t> prasībām un risinājumiem.</a:t>
            </a:r>
          </a:p>
          <a:p>
            <a:pPr marL="457200" lvl="1" indent="0" algn="just">
              <a:spcBef>
                <a:spcPts val="1200"/>
              </a:spcBef>
              <a:buNone/>
            </a:pPr>
            <a:r>
              <a:rPr lang="lv-LV" dirty="0" smtClean="0"/>
              <a:t>2</a:t>
            </a:r>
            <a:r>
              <a:rPr lang="lv-LV" dirty="0" smtClean="0"/>
              <a:t>. </a:t>
            </a:r>
            <a:r>
              <a:rPr lang="lv-LV" dirty="0" err="1" smtClean="0"/>
              <a:t>Lokālplānojumā</a:t>
            </a:r>
            <a:r>
              <a:rPr lang="lv-LV" dirty="0" smtClean="0"/>
              <a:t> </a:t>
            </a:r>
            <a:r>
              <a:rPr lang="lv-LV" dirty="0"/>
              <a:t>nenosaka ielu, to posmu un inženiertīklu izbūves kārtas.</a:t>
            </a:r>
          </a:p>
          <a:p>
            <a:pPr marL="457200" lvl="1" indent="0" algn="just">
              <a:spcBef>
                <a:spcPts val="1200"/>
              </a:spcBef>
              <a:buNone/>
            </a:pPr>
            <a:r>
              <a:rPr lang="lv-LV" dirty="0" smtClean="0"/>
              <a:t>3</a:t>
            </a:r>
            <a:r>
              <a:rPr lang="lv-LV" dirty="0" smtClean="0"/>
              <a:t>. </a:t>
            </a:r>
            <a:r>
              <a:rPr lang="lv-LV" dirty="0" err="1" smtClean="0"/>
              <a:t>Lokalplānojumā</a:t>
            </a:r>
            <a:r>
              <a:rPr lang="lv-LV" dirty="0" smtClean="0"/>
              <a:t> </a:t>
            </a:r>
            <a:r>
              <a:rPr lang="lv-LV" dirty="0"/>
              <a:t>iekļautie nosacījumi un prasības ielu izbūvei iestrādājami plānoto ielu izbūves vai rekonstrukcijas projektu tehniskajās specifikācijās un darba uzdevumos.</a:t>
            </a:r>
          </a:p>
          <a:p>
            <a:pPr marL="457200" lvl="1" indent="0" algn="just">
              <a:spcBef>
                <a:spcPts val="1200"/>
              </a:spcBef>
              <a:buNone/>
            </a:pPr>
            <a:r>
              <a:rPr lang="lv-LV" dirty="0" smtClean="0"/>
              <a:t>4</a:t>
            </a:r>
            <a:r>
              <a:rPr lang="lv-LV" dirty="0" smtClean="0"/>
              <a:t>. Sarkano </a:t>
            </a:r>
            <a:r>
              <a:rPr lang="lv-LV" dirty="0"/>
              <a:t>līniju precizēšana dabā realizējama vienlaicīgi ar ielu, būvju vai labiekārtojuma būvprojektu izbūvi. Jaunas apbūves gadījumā ņem vērā aktuālo sarkano līniju.</a:t>
            </a:r>
          </a:p>
          <a:p>
            <a:pPr marL="457200" lvl="1" indent="0" algn="just">
              <a:spcBef>
                <a:spcPts val="1200"/>
              </a:spcBef>
              <a:buNone/>
            </a:pPr>
            <a:r>
              <a:rPr lang="lv-LV" dirty="0" smtClean="0"/>
              <a:t>5</a:t>
            </a:r>
            <a:r>
              <a:rPr lang="lv-LV" dirty="0"/>
              <a:t>.	Esošos žogus, kas atrodas sarkano līniju koridorā neaiztiek, līdz brīdim, kad tiek izstrādāti inženierbūvju projekti un sarkano līniju koridors nepieciešams projektu realizācijai. Projekta realizācijas laikā žogus, kas jāpārceļ atbilstoši noteiktajai sarkanajai līnijai, pārceļ projekta realizētājs, savukārt žogus , kas atrodas ārpus īpašuma teritorijas, atbilstoši noteiktajai sarkanajai līnijai pārceļ pats īpašnieks.</a:t>
            </a:r>
          </a:p>
          <a:p>
            <a:pPr marL="457200" lvl="1" indent="0" algn="just">
              <a:spcBef>
                <a:spcPts val="1200"/>
              </a:spcBef>
              <a:buNone/>
            </a:pPr>
            <a:r>
              <a:rPr lang="lv-LV" dirty="0" smtClean="0"/>
              <a:t>6</a:t>
            </a:r>
            <a:r>
              <a:rPr lang="lv-LV" dirty="0" smtClean="0"/>
              <a:t>. Ja </a:t>
            </a:r>
            <a:r>
              <a:rPr lang="lv-LV" dirty="0"/>
              <a:t>vēlas teritorija izbūvēt pirti vai kādu citu būvi, kas neskar </a:t>
            </a:r>
            <a:r>
              <a:rPr lang="lv-LV" dirty="0" err="1"/>
              <a:t>lokālplānojumā</a:t>
            </a:r>
            <a:r>
              <a:rPr lang="lv-LV" dirty="0"/>
              <a:t> precizētās sarkanās līnijas, netiek prasīts pārcelt esošo žogu atbilstoši mainītajām sarkanajām līnijām, izņēmums, ja tiek plānots mainīt vai pārbūvēt žogu – tas jāizbūvē pa aktuālo sarkano līniju.</a:t>
            </a:r>
          </a:p>
          <a:p>
            <a:pPr marL="457200" lvl="1" indent="0" algn="just">
              <a:spcBef>
                <a:spcPts val="1200"/>
              </a:spcBef>
              <a:buNone/>
            </a:pPr>
            <a:r>
              <a:rPr lang="lv-LV" dirty="0" smtClean="0"/>
              <a:t>7</a:t>
            </a:r>
            <a:r>
              <a:rPr lang="lv-LV" dirty="0"/>
              <a:t>.	Saistošie noteikumi stājas spēkā nākamajā dienā pēc tam, kad paziņojums par saistošo noteikumu pieņemšanu publicēts oficiālajā izdevumā “Latvijas Vēstnesis”</a:t>
            </a:r>
          </a:p>
          <a:p>
            <a:pPr lvl="1"/>
            <a:endParaRPr lang="lv-LV" dirty="0"/>
          </a:p>
          <a:p>
            <a:pPr lvl="1"/>
            <a:endParaRPr lang="lv-LV" dirty="0"/>
          </a:p>
          <a:p>
            <a:endParaRPr lang="lv-LV" dirty="0"/>
          </a:p>
        </p:txBody>
      </p:sp>
      <p:sp>
        <p:nvSpPr>
          <p:cNvPr id="3" name="Virsraksts 1"/>
          <p:cNvSpPr>
            <a:spLocks noGrp="1"/>
          </p:cNvSpPr>
          <p:nvPr>
            <p:ph type="title"/>
          </p:nvPr>
        </p:nvSpPr>
        <p:spPr>
          <a:xfrm>
            <a:off x="838200" y="108065"/>
            <a:ext cx="10515600" cy="1396539"/>
          </a:xfrm>
        </p:spPr>
        <p:txBody>
          <a:bodyPr/>
          <a:lstStyle/>
          <a:p>
            <a:r>
              <a:rPr lang="lv-LV" dirty="0" smtClean="0"/>
              <a:t>Apbūves noteikumi:</a:t>
            </a:r>
            <a:endParaRPr lang="lv-LV" dirty="0"/>
          </a:p>
        </p:txBody>
      </p:sp>
    </p:spTree>
    <p:extLst>
      <p:ext uri="{BB962C8B-B14F-4D97-AF65-F5344CB8AC3E}">
        <p14:creationId xmlns:p14="http://schemas.microsoft.com/office/powerpoint/2010/main" val="150298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tura vietturis 2">
            <a:extLst>
              <a:ext uri="{FF2B5EF4-FFF2-40B4-BE49-F238E27FC236}">
                <a16:creationId xmlns:a16="http://schemas.microsoft.com/office/drawing/2014/main" id="{62215F77-B583-4EB0-BB97-63D795BA7CD3}"/>
              </a:ext>
            </a:extLst>
          </p:cNvPr>
          <p:cNvSpPr>
            <a:spLocks noGrp="1"/>
          </p:cNvSpPr>
          <p:nvPr>
            <p:ph idx="1"/>
          </p:nvPr>
        </p:nvSpPr>
        <p:spPr>
          <a:xfrm>
            <a:off x="374073" y="1321724"/>
            <a:ext cx="10979727" cy="4979323"/>
          </a:xfrm>
        </p:spPr>
        <p:txBody>
          <a:bodyPr>
            <a:normAutofit/>
          </a:bodyPr>
          <a:lstStyle/>
          <a:p>
            <a:pPr marL="914400" lvl="1" indent="-457200" algn="just">
              <a:spcBef>
                <a:spcPts val="1200"/>
              </a:spcBef>
              <a:buAutoNum type="arabicPeriod" startAt="7"/>
            </a:pPr>
            <a:r>
              <a:rPr lang="lv-LV" dirty="0" smtClean="0"/>
              <a:t>CITI NOSACĪJUMI/PRASĪBAS</a:t>
            </a:r>
          </a:p>
          <a:p>
            <a:pPr marL="457200" lvl="1" indent="0" algn="just">
              <a:spcBef>
                <a:spcPts val="1200"/>
              </a:spcBef>
              <a:buNone/>
            </a:pPr>
            <a:endParaRPr lang="lv-LV" dirty="0"/>
          </a:p>
          <a:p>
            <a:pPr marL="457200" lvl="1" indent="0" algn="just">
              <a:spcBef>
                <a:spcPts val="1200"/>
              </a:spcBef>
              <a:buNone/>
            </a:pPr>
            <a:r>
              <a:rPr lang="lv-LV" sz="2000" dirty="0"/>
              <a:t>1</a:t>
            </a:r>
            <a:r>
              <a:rPr lang="lv-LV" sz="2000" dirty="0" smtClean="0"/>
              <a:t>.</a:t>
            </a:r>
            <a:r>
              <a:rPr lang="lv-LV" sz="2000" dirty="0"/>
              <a:t>	Aizsargjoslas </a:t>
            </a:r>
            <a:r>
              <a:rPr lang="lv-LV" sz="2000" dirty="0" err="1"/>
              <a:t>lokālplānojuma</a:t>
            </a:r>
            <a:r>
              <a:rPr lang="lv-LV" sz="2000" dirty="0"/>
              <a:t> teritorijā ir noteiktas un attēlotas saskaņā ar Aizsargjoslu likuma un citu normatīvo aktu prasībām.</a:t>
            </a:r>
          </a:p>
          <a:p>
            <a:pPr marL="457200" lvl="1" indent="0" algn="just">
              <a:spcBef>
                <a:spcPts val="1200"/>
              </a:spcBef>
              <a:buNone/>
            </a:pPr>
            <a:r>
              <a:rPr lang="lv-LV" sz="2000" dirty="0"/>
              <a:t>2</a:t>
            </a:r>
            <a:r>
              <a:rPr lang="lv-LV" sz="2000" dirty="0" smtClean="0"/>
              <a:t>.</a:t>
            </a:r>
            <a:r>
              <a:rPr lang="lv-LV" sz="2000" dirty="0"/>
              <a:t>	Dīķim, kas atrodas četru zemesgabalu robežās (zemes gabali ar kadastra Nr. 80440080346; 80440080337; 80440080336; 80440080335), lai nodrošinātu ūdenstilpnes apsaimniekošanu – attīrīšanu un uzturēšanu, veidotu vienotu dīķa ainavu, nepieļautu dīķa ekosistēmas pasliktināšanos un novērstu iespēju mainīt dīķa krasta līniju, noteikta vides un dabas resursu aizsargjosla - virszemes ūdensobjekta aizsargjosla – 10 m platumā no vidējā ūdens līmeņa.</a:t>
            </a:r>
          </a:p>
          <a:p>
            <a:pPr lvl="1"/>
            <a:endParaRPr lang="lv-LV" dirty="0"/>
          </a:p>
          <a:p>
            <a:pPr lvl="1"/>
            <a:endParaRPr lang="lv-LV" dirty="0"/>
          </a:p>
          <a:p>
            <a:endParaRPr lang="lv-LV" dirty="0"/>
          </a:p>
        </p:txBody>
      </p:sp>
      <p:sp>
        <p:nvSpPr>
          <p:cNvPr id="3" name="Virsraksts 1"/>
          <p:cNvSpPr>
            <a:spLocks noGrp="1"/>
          </p:cNvSpPr>
          <p:nvPr>
            <p:ph type="title"/>
          </p:nvPr>
        </p:nvSpPr>
        <p:spPr>
          <a:xfrm>
            <a:off x="838200" y="108065"/>
            <a:ext cx="10515600" cy="1396539"/>
          </a:xfrm>
        </p:spPr>
        <p:txBody>
          <a:bodyPr/>
          <a:lstStyle/>
          <a:p>
            <a:r>
              <a:rPr lang="lv-LV" dirty="0" smtClean="0"/>
              <a:t>Apbūves noteikumi:</a:t>
            </a:r>
            <a:endParaRPr lang="lv-LV" dirty="0"/>
          </a:p>
        </p:txBody>
      </p:sp>
    </p:spTree>
    <p:extLst>
      <p:ext uri="{BB962C8B-B14F-4D97-AF65-F5344CB8AC3E}">
        <p14:creationId xmlns:p14="http://schemas.microsoft.com/office/powerpoint/2010/main" val="231783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E1F17A1-DB16-43F7-B340-FE4A4F231762}"/>
              </a:ext>
            </a:extLst>
          </p:cNvPr>
          <p:cNvSpPr>
            <a:spLocks noGrp="1"/>
          </p:cNvSpPr>
          <p:nvPr>
            <p:ph type="title"/>
          </p:nvPr>
        </p:nvSpPr>
        <p:spPr/>
        <p:txBody>
          <a:bodyPr/>
          <a:lstStyle/>
          <a:p>
            <a:r>
              <a:rPr lang="lv-LV" b="1" dirty="0" err="1"/>
              <a:t>Lokālplānojuma</a:t>
            </a:r>
            <a:r>
              <a:rPr lang="lv-LV" b="1" dirty="0"/>
              <a:t> izstrādes uzsākšana</a:t>
            </a:r>
          </a:p>
        </p:txBody>
      </p:sp>
      <p:sp>
        <p:nvSpPr>
          <p:cNvPr id="3" name="Satura vietturis 2">
            <a:extLst>
              <a:ext uri="{FF2B5EF4-FFF2-40B4-BE49-F238E27FC236}">
                <a16:creationId xmlns:a16="http://schemas.microsoft.com/office/drawing/2014/main" id="{013B59AF-9E28-420B-BE68-CF0E4DDE68C9}"/>
              </a:ext>
            </a:extLst>
          </p:cNvPr>
          <p:cNvSpPr>
            <a:spLocks noGrp="1"/>
          </p:cNvSpPr>
          <p:nvPr>
            <p:ph idx="1"/>
          </p:nvPr>
        </p:nvSpPr>
        <p:spPr/>
        <p:txBody>
          <a:bodyPr/>
          <a:lstStyle/>
          <a:p>
            <a:pPr indent="457200" algn="just">
              <a:spcBef>
                <a:spcPts val="600"/>
              </a:spcBef>
            </a:pPr>
            <a:r>
              <a:rPr lang="lv-LV" sz="2800" dirty="0" err="1">
                <a:effectLst/>
                <a:latin typeface="Calibri" panose="020F0502020204030204" pitchFamily="34" charset="0"/>
                <a:ea typeface="Calibri" panose="020F0502020204030204" pitchFamily="34" charset="0"/>
                <a:cs typeface="Times New Roman" panose="02020603050405020304" pitchFamily="18" charset="0"/>
              </a:rPr>
              <a:t>Lokālplānojuma</a:t>
            </a:r>
            <a:r>
              <a:rPr lang="lv-LV" sz="2800" dirty="0">
                <a:effectLst/>
                <a:latin typeface="Calibri" panose="020F0502020204030204" pitchFamily="34" charset="0"/>
                <a:ea typeface="Calibri" panose="020F0502020204030204" pitchFamily="34" charset="0"/>
                <a:cs typeface="Times New Roman" panose="02020603050405020304" pitchFamily="18" charset="0"/>
              </a:rPr>
              <a:t> izstrāde uzsākta </a:t>
            </a:r>
            <a:r>
              <a:rPr lang="lv-LV" dirty="0">
                <a:latin typeface="Calibri" panose="020F0502020204030204" pitchFamily="34" charset="0"/>
                <a:ea typeface="Calibri" panose="020F0502020204030204" pitchFamily="34" charset="0"/>
                <a:cs typeface="Times New Roman" panose="02020603050405020304" pitchFamily="18" charset="0"/>
              </a:rPr>
              <a:t>pamatojoties uz 29.01.2019. </a:t>
            </a:r>
            <a:r>
              <a:rPr lang="lv-LV" sz="2800" dirty="0">
                <a:effectLst/>
                <a:latin typeface="Calibri" panose="020F0502020204030204" pitchFamily="34" charset="0"/>
                <a:ea typeface="Calibri" panose="020F0502020204030204" pitchFamily="34" charset="0"/>
                <a:cs typeface="Times New Roman" panose="02020603050405020304" pitchFamily="18" charset="0"/>
              </a:rPr>
              <a:t>Ādažu novada pašvaldības domes pieņemto lēmumu Nr. 18 „Par </a:t>
            </a:r>
            <a:r>
              <a:rPr lang="lv-LV" sz="2800" dirty="0" err="1">
                <a:effectLst/>
                <a:latin typeface="Calibri" panose="020F0502020204030204" pitchFamily="34" charset="0"/>
                <a:ea typeface="Calibri" panose="020F0502020204030204" pitchFamily="34" charset="0"/>
                <a:cs typeface="Times New Roman" panose="02020603050405020304" pitchFamily="18" charset="0"/>
              </a:rPr>
              <a:t>lokālplānojuma</a:t>
            </a:r>
            <a:r>
              <a:rPr lang="lv-LV" sz="2800" dirty="0">
                <a:effectLst/>
                <a:latin typeface="Calibri" panose="020F0502020204030204" pitchFamily="34" charset="0"/>
                <a:ea typeface="Calibri" panose="020F0502020204030204" pitchFamily="34" charset="0"/>
                <a:cs typeface="Times New Roman" panose="02020603050405020304" pitchFamily="18" charset="0"/>
              </a:rPr>
              <a:t> projekta izstrādi teritorijai starp Gaujas ielu, Lauku ielu , Druvas ielu un </a:t>
            </a:r>
            <a:r>
              <a:rPr lang="lv-LV" sz="2800" dirty="0" err="1">
                <a:effectLst/>
                <a:latin typeface="Calibri" panose="020F0502020204030204" pitchFamily="34" charset="0"/>
                <a:ea typeface="Calibri" panose="020F0502020204030204" pitchFamily="34" charset="0"/>
                <a:cs typeface="Times New Roman" panose="02020603050405020304" pitchFamily="18" charset="0"/>
              </a:rPr>
              <a:t>Vējupi</a:t>
            </a:r>
            <a:r>
              <a:rPr lang="lv-LV" sz="2800" dirty="0">
                <a:effectLst/>
                <a:latin typeface="Calibri" panose="020F0502020204030204" pitchFamily="34" charset="0"/>
                <a:ea typeface="Calibri" panose="020F0502020204030204" pitchFamily="34" charset="0"/>
                <a:cs typeface="Times New Roman" panose="02020603050405020304" pitchFamily="18" charset="0"/>
              </a:rPr>
              <a:t>”. </a:t>
            </a:r>
          </a:p>
          <a:p>
            <a:pPr indent="457200" algn="just">
              <a:spcBef>
                <a:spcPts val="600"/>
              </a:spcBef>
            </a:pPr>
            <a:r>
              <a:rPr lang="lv-LV" sz="2800" dirty="0" err="1">
                <a:effectLst/>
                <a:latin typeface="Calibri" panose="020F0502020204030204" pitchFamily="34" charset="0"/>
                <a:ea typeface="Calibri" panose="020F0502020204030204" pitchFamily="34" charset="0"/>
                <a:cs typeface="Times New Roman" panose="02020603050405020304" pitchFamily="18" charset="0"/>
              </a:rPr>
              <a:t>Lokālplānojuma</a:t>
            </a:r>
            <a:r>
              <a:rPr lang="lv-LV" sz="2800" dirty="0">
                <a:effectLst/>
                <a:latin typeface="Calibri" panose="020F0502020204030204" pitchFamily="34" charset="0"/>
                <a:ea typeface="Calibri" panose="020F0502020204030204" pitchFamily="34" charset="0"/>
                <a:cs typeface="Times New Roman" panose="02020603050405020304" pitchFamily="18" charset="0"/>
              </a:rPr>
              <a:t> izstrādes ierosinātājs ir Ādažu novada dome. </a:t>
            </a:r>
          </a:p>
          <a:p>
            <a:pPr indent="457200" algn="just">
              <a:spcBef>
                <a:spcPts val="600"/>
              </a:spcBef>
            </a:pPr>
            <a:r>
              <a:rPr lang="lv-LV" sz="2800" dirty="0" err="1">
                <a:effectLst/>
                <a:latin typeface="Calibri" panose="020F0502020204030204" pitchFamily="34" charset="0"/>
                <a:ea typeface="Calibri" panose="020F0502020204030204" pitchFamily="34" charset="0"/>
                <a:cs typeface="Times New Roman" panose="02020603050405020304" pitchFamily="18" charset="0"/>
              </a:rPr>
              <a:t>Lokālplānojuma</a:t>
            </a:r>
            <a:r>
              <a:rPr lang="lv-LV" sz="2800" dirty="0">
                <a:effectLst/>
                <a:latin typeface="Calibri" panose="020F0502020204030204" pitchFamily="34" charset="0"/>
                <a:ea typeface="Calibri" panose="020F0502020204030204" pitchFamily="34" charset="0"/>
                <a:cs typeface="Times New Roman" panose="02020603050405020304" pitchFamily="18" charset="0"/>
              </a:rPr>
              <a:t> teritorijas kopplatība – ~</a:t>
            </a:r>
            <a:r>
              <a:rPr lang="lv-LV" sz="2800" dirty="0" smtClean="0">
                <a:effectLst/>
                <a:latin typeface="Calibri" panose="020F0502020204030204" pitchFamily="34" charset="0"/>
                <a:ea typeface="Calibri" panose="020F0502020204030204" pitchFamily="34" charset="0"/>
                <a:cs typeface="Times New Roman" panose="02020603050405020304" pitchFamily="18" charset="0"/>
              </a:rPr>
              <a:t>745 315 </a:t>
            </a:r>
            <a:r>
              <a:rPr lang="lv-LV" sz="2800" dirty="0">
                <a:effectLst/>
                <a:latin typeface="Calibri" panose="020F0502020204030204" pitchFamily="34" charset="0"/>
                <a:ea typeface="Calibri" panose="020F0502020204030204" pitchFamily="34" charset="0"/>
                <a:cs typeface="Times New Roman" panose="02020603050405020304" pitchFamily="18" charset="0"/>
              </a:rPr>
              <a:t>m</a:t>
            </a:r>
            <a:r>
              <a:rPr lang="lv-LV" sz="2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lv-LV" sz="2800" dirty="0">
                <a:effectLst/>
                <a:latin typeface="Calibri" panose="020F0502020204030204" pitchFamily="34" charset="0"/>
                <a:ea typeface="Calibri" panose="020F0502020204030204" pitchFamily="34" charset="0"/>
                <a:cs typeface="Times New Roman" panose="02020603050405020304" pitchFamily="18" charset="0"/>
              </a:rPr>
              <a:t>.</a:t>
            </a:r>
          </a:p>
          <a:p>
            <a:endParaRPr lang="lv-LV" dirty="0"/>
          </a:p>
        </p:txBody>
      </p:sp>
    </p:spTree>
    <p:extLst>
      <p:ext uri="{BB962C8B-B14F-4D97-AF65-F5344CB8AC3E}">
        <p14:creationId xmlns:p14="http://schemas.microsoft.com/office/powerpoint/2010/main" val="356636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813583A-71C3-4574-9FE0-AFDA18FA088E}"/>
              </a:ext>
            </a:extLst>
          </p:cNvPr>
          <p:cNvSpPr>
            <a:spLocks noGrp="1"/>
          </p:cNvSpPr>
          <p:nvPr>
            <p:ph type="title"/>
          </p:nvPr>
        </p:nvSpPr>
        <p:spPr/>
        <p:txBody>
          <a:bodyPr>
            <a:normAutofit/>
          </a:bodyPr>
          <a:lstStyle/>
          <a:p>
            <a:r>
              <a:rPr lang="lv-LV" sz="3600" b="1" dirty="0" err="1"/>
              <a:t>Lokālplānojuma</a:t>
            </a:r>
            <a:r>
              <a:rPr lang="lv-LV" sz="3600" b="1" dirty="0"/>
              <a:t> izstrādes mērķis un darba uzdevums</a:t>
            </a:r>
          </a:p>
        </p:txBody>
      </p:sp>
      <p:sp>
        <p:nvSpPr>
          <p:cNvPr id="3" name="Satura vietturis 2">
            <a:extLst>
              <a:ext uri="{FF2B5EF4-FFF2-40B4-BE49-F238E27FC236}">
                <a16:creationId xmlns:a16="http://schemas.microsoft.com/office/drawing/2014/main" id="{4D362657-5259-4663-9010-DE15A738EB23}"/>
              </a:ext>
            </a:extLst>
          </p:cNvPr>
          <p:cNvSpPr>
            <a:spLocks noGrp="1"/>
          </p:cNvSpPr>
          <p:nvPr>
            <p:ph idx="1"/>
          </p:nvPr>
        </p:nvSpPr>
        <p:spPr/>
        <p:txBody>
          <a:bodyPr>
            <a:normAutofit fontScale="92500"/>
          </a:bodyPr>
          <a:lstStyle/>
          <a:p>
            <a:pPr indent="0" algn="just">
              <a:spcBef>
                <a:spcPts val="600"/>
              </a:spcBef>
              <a:buNone/>
            </a:pPr>
            <a:r>
              <a:rPr lang="lv-LV" sz="2800" dirty="0">
                <a:effectLst/>
                <a:latin typeface="Calibri" panose="020F0502020204030204" pitchFamily="34" charset="0"/>
                <a:ea typeface="Calibri" panose="020F0502020204030204" pitchFamily="34" charset="0"/>
                <a:cs typeface="Times New Roman" panose="02020603050405020304" pitchFamily="18" charset="0"/>
              </a:rPr>
              <a:t>Mērķis:</a:t>
            </a:r>
          </a:p>
          <a:p>
            <a:pPr indent="457200" algn="just">
              <a:spcBef>
                <a:spcPts val="600"/>
              </a:spcBef>
            </a:pPr>
            <a:r>
              <a:rPr lang="lv-LV" sz="2600" b="1" i="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Pamatot perspektīvo gājēju un transporta kustības shēmu, piekļuvi īpašumiem un </a:t>
            </a:r>
            <a:r>
              <a:rPr lang="lv-LV" sz="2600" b="1" i="1" dirty="0" err="1">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Vējupei</a:t>
            </a:r>
            <a:r>
              <a:rPr lang="lv-LV" sz="2600" b="1" i="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un noteikt sarkanās līnijas</a:t>
            </a:r>
            <a:endParaRPr lang="lv-LV" sz="2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Bef>
                <a:spcPts val="600"/>
              </a:spcBef>
            </a:pP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spcBef>
                <a:spcPts val="600"/>
              </a:spcBef>
              <a:buNone/>
            </a:pPr>
            <a:r>
              <a:rPr lang="lv-LV" sz="2800" i="1" dirty="0" err="1">
                <a:effectLst/>
                <a:latin typeface="Calibri" panose="020F0502020204030204" pitchFamily="34" charset="0"/>
                <a:ea typeface="Calibri" panose="020F0502020204030204" pitchFamily="34" charset="0"/>
                <a:cs typeface="Times New Roman" panose="02020603050405020304" pitchFamily="18" charset="0"/>
              </a:rPr>
              <a:t>Lokālplānojuma</a:t>
            </a:r>
            <a:r>
              <a:rPr lang="lv-LV" sz="2800" i="1" dirty="0">
                <a:effectLst/>
                <a:latin typeface="Calibri" panose="020F0502020204030204" pitchFamily="34" charset="0"/>
                <a:ea typeface="Calibri" panose="020F0502020204030204" pitchFamily="34" charset="0"/>
                <a:cs typeface="Times New Roman" panose="02020603050405020304" pitchFamily="18" charset="0"/>
              </a:rPr>
              <a:t> izstrādes uzdevums:</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Bef>
                <a:spcPts val="600"/>
              </a:spcBef>
            </a:pPr>
            <a:r>
              <a:rPr lang="lv-LV" sz="2200" dirty="0">
                <a:effectLst/>
                <a:latin typeface="Calibri" panose="020F0502020204030204" pitchFamily="34" charset="0"/>
                <a:ea typeface="Times New Roman" panose="02020603050405020304" pitchFamily="18" charset="0"/>
                <a:cs typeface="Times New Roman" panose="02020603050405020304" pitchFamily="18" charset="0"/>
              </a:rPr>
              <a:t>Noteikt ielu sarkanās līnijas teritorijā starp Gaujas ielu, Lauku ielu, Druvas ielu un </a:t>
            </a:r>
            <a:r>
              <a:rPr lang="lv-LV" sz="2200" dirty="0" err="1">
                <a:effectLst/>
                <a:latin typeface="Calibri" panose="020F0502020204030204" pitchFamily="34" charset="0"/>
                <a:ea typeface="Times New Roman" panose="02020603050405020304" pitchFamily="18" charset="0"/>
                <a:cs typeface="Times New Roman" panose="02020603050405020304" pitchFamily="18" charset="0"/>
              </a:rPr>
              <a:t>Vējupi</a:t>
            </a:r>
            <a:r>
              <a:rPr lang="lv-LV" sz="2200" dirty="0">
                <a:effectLst/>
                <a:latin typeface="Calibri" panose="020F0502020204030204" pitchFamily="34" charset="0"/>
                <a:ea typeface="Times New Roman" panose="02020603050405020304" pitchFamily="18" charset="0"/>
                <a:cs typeface="Times New Roman" panose="02020603050405020304" pitchFamily="18" charset="0"/>
              </a:rPr>
              <a:t>.</a:t>
            </a:r>
            <a:endParaRPr lang="lv-LV" sz="22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Bef>
                <a:spcPts val="600"/>
              </a:spcBef>
            </a:pPr>
            <a:r>
              <a:rPr lang="lv-LV" sz="2200" dirty="0">
                <a:effectLst/>
                <a:latin typeface="Calibri" panose="020F0502020204030204" pitchFamily="34" charset="0"/>
                <a:ea typeface="Times New Roman" panose="02020603050405020304" pitchFamily="18" charset="0"/>
                <a:cs typeface="Times New Roman" panose="02020603050405020304" pitchFamily="18" charset="0"/>
              </a:rPr>
              <a:t>Noteikt transporta infrastruktūras risinājumus un ielu kategorijas.</a:t>
            </a:r>
            <a:endParaRPr lang="lv-LV" sz="22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Bef>
                <a:spcPts val="600"/>
              </a:spcBef>
            </a:pPr>
            <a:r>
              <a:rPr lang="lv-LV" sz="2200" dirty="0">
                <a:effectLst/>
                <a:latin typeface="Calibri" panose="020F0502020204030204" pitchFamily="34" charset="0"/>
                <a:ea typeface="Times New Roman" panose="02020603050405020304" pitchFamily="18" charset="0"/>
                <a:cs typeface="Times New Roman" panose="02020603050405020304" pitchFamily="18" charset="0"/>
              </a:rPr>
              <a:t>Izstrādāt perspektīvo transporta un gājēju plūsmu shēmu, nosakot piekļūšanas iespējas katrai zemes vienībai un </a:t>
            </a:r>
            <a:r>
              <a:rPr lang="lv-LV" sz="2200" dirty="0" err="1">
                <a:effectLst/>
                <a:latin typeface="Calibri" panose="020F0502020204030204" pitchFamily="34" charset="0"/>
                <a:ea typeface="Times New Roman" panose="02020603050405020304" pitchFamily="18" charset="0"/>
                <a:cs typeface="Times New Roman" panose="02020603050405020304" pitchFamily="18" charset="0"/>
              </a:rPr>
              <a:t>Vējupei</a:t>
            </a:r>
            <a:r>
              <a:rPr lang="lv-LV" sz="2200" dirty="0">
                <a:effectLst/>
                <a:latin typeface="Calibri" panose="020F0502020204030204" pitchFamily="34" charset="0"/>
                <a:ea typeface="Times New Roman" panose="02020603050405020304" pitchFamily="18" charset="0"/>
                <a:cs typeface="Times New Roman" panose="02020603050405020304" pitchFamily="18" charset="0"/>
              </a:rPr>
              <a:t>.</a:t>
            </a:r>
            <a:endParaRPr lang="lv-LV" sz="22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Bef>
                <a:spcPts val="600"/>
              </a:spcBef>
            </a:pPr>
            <a:r>
              <a:rPr lang="lv-LV" sz="2200" dirty="0">
                <a:effectLst/>
                <a:latin typeface="Calibri" panose="020F0502020204030204" pitchFamily="34" charset="0"/>
                <a:ea typeface="Times New Roman" panose="02020603050405020304" pitchFamily="18" charset="0"/>
                <a:cs typeface="Times New Roman" panose="02020603050405020304" pitchFamily="18" charset="0"/>
              </a:rPr>
              <a:t>Nekustamajā īpašumā ar kadastra Nr. 80440080253 Ādažos mainīt teritorijas funkcionālo zonējumu un izstrādāt papildus apbūves noteikumus, paredzot pasākumus kokaugu un meža vides saglabāšanai.</a:t>
            </a:r>
            <a:endParaRPr lang="lv-LV"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lv-LV" dirty="0"/>
          </a:p>
        </p:txBody>
      </p:sp>
    </p:spTree>
    <p:extLst>
      <p:ext uri="{BB962C8B-B14F-4D97-AF65-F5344CB8AC3E}">
        <p14:creationId xmlns:p14="http://schemas.microsoft.com/office/powerpoint/2010/main" val="2958497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b="1" dirty="0" err="1"/>
              <a:t>Lokālplānojuma</a:t>
            </a:r>
            <a:r>
              <a:rPr lang="lv-LV" b="1" dirty="0"/>
              <a:t> teritorijas vīzija:</a:t>
            </a:r>
          </a:p>
        </p:txBody>
      </p:sp>
      <p:sp>
        <p:nvSpPr>
          <p:cNvPr id="3" name="Satura vietturis 2"/>
          <p:cNvSpPr>
            <a:spLocks noGrp="1"/>
          </p:cNvSpPr>
          <p:nvPr>
            <p:ph idx="1"/>
          </p:nvPr>
        </p:nvSpPr>
        <p:spPr/>
        <p:txBody>
          <a:bodyPr>
            <a:normAutofit fontScale="92500"/>
          </a:bodyPr>
          <a:lstStyle/>
          <a:p>
            <a:pPr algn="just"/>
            <a:r>
              <a:rPr lang="lv-LV" i="1" dirty="0" err="1" smtClean="0">
                <a:solidFill>
                  <a:srgbClr val="0070C0"/>
                </a:solidFill>
              </a:rPr>
              <a:t>Lokālplānojuma</a:t>
            </a:r>
            <a:r>
              <a:rPr lang="lv-LV" i="1" dirty="0" smtClean="0">
                <a:solidFill>
                  <a:srgbClr val="0070C0"/>
                </a:solidFill>
              </a:rPr>
              <a:t> </a:t>
            </a:r>
            <a:r>
              <a:rPr lang="lv-LV" i="1" dirty="0">
                <a:solidFill>
                  <a:srgbClr val="0070C0"/>
                </a:solidFill>
              </a:rPr>
              <a:t>teritorija ir Ādažu novada, Ādažu ciema vēsturiski veidojusies centra teritorija kā savrupmāju, </a:t>
            </a:r>
            <a:r>
              <a:rPr lang="lv-LV" i="1" dirty="0" err="1">
                <a:solidFill>
                  <a:srgbClr val="0070C0"/>
                </a:solidFill>
              </a:rPr>
              <a:t>mazstāvu</a:t>
            </a:r>
            <a:r>
              <a:rPr lang="lv-LV" i="1" dirty="0">
                <a:solidFill>
                  <a:srgbClr val="0070C0"/>
                </a:solidFill>
              </a:rPr>
              <a:t>, publisko būvju un atpūtas zona. Teritorijas pievienotā vērtība ir </a:t>
            </a:r>
            <a:r>
              <a:rPr lang="lv-LV" i="1" dirty="0" err="1">
                <a:solidFill>
                  <a:srgbClr val="0070C0"/>
                </a:solidFill>
              </a:rPr>
              <a:t>Vējupe</a:t>
            </a:r>
            <a:r>
              <a:rPr lang="lv-LV" i="1" dirty="0">
                <a:solidFill>
                  <a:srgbClr val="0070C0"/>
                </a:solidFill>
              </a:rPr>
              <a:t> un tai pieguļošā zaļā infrastruktūra ar priežu mežu un lieliem kokiem, kurā integrētas būves un atpūtas teritorijas.</a:t>
            </a:r>
          </a:p>
          <a:p>
            <a:pPr algn="just"/>
            <a:r>
              <a:rPr lang="lv-LV" i="1" dirty="0">
                <a:solidFill>
                  <a:srgbClr val="0070C0"/>
                </a:solidFill>
              </a:rPr>
              <a:t>Teritorija ir iecienīta dzīves vieta ar lēnas satiksmes ielām, ērtiem savienojumiem gājējiem un velobraucējiem, iemīļota pastaigu vieta ar labiekārtotām takām un atpūtas iespējām </a:t>
            </a:r>
            <a:r>
              <a:rPr lang="lv-LV" i="1" dirty="0" err="1">
                <a:solidFill>
                  <a:srgbClr val="0070C0"/>
                </a:solidFill>
              </a:rPr>
              <a:t>Vējupes</a:t>
            </a:r>
            <a:r>
              <a:rPr lang="lv-LV" i="1" dirty="0">
                <a:solidFill>
                  <a:srgbClr val="0070C0"/>
                </a:solidFill>
              </a:rPr>
              <a:t> tuvumā. </a:t>
            </a:r>
          </a:p>
          <a:p>
            <a:pPr algn="just"/>
            <a:r>
              <a:rPr lang="lv-LV" i="1" dirty="0">
                <a:solidFill>
                  <a:srgbClr val="0070C0"/>
                </a:solidFill>
              </a:rPr>
              <a:t>Tā ir teritorija Ādažu centrā, kur kājāmgājējs bauda prioritāras tiesības </a:t>
            </a:r>
            <a:r>
              <a:rPr lang="lv-LV" i="1" dirty="0" err="1">
                <a:solidFill>
                  <a:srgbClr val="0070C0"/>
                </a:solidFill>
              </a:rPr>
              <a:t>ārtelpā</a:t>
            </a:r>
            <a:r>
              <a:rPr lang="lv-LV" i="1" dirty="0">
                <a:solidFill>
                  <a:srgbClr val="0070C0"/>
                </a:solidFill>
              </a:rPr>
              <a:t> un izveidotā publiskā infrastruktūra veicina iedzīvotāju, īpaši bērnu un skolēnu videi draudzīgu  pārvietošanos - ar kājām un velosipēdiem.</a:t>
            </a:r>
          </a:p>
          <a:p>
            <a:endParaRPr lang="lv-LV" dirty="0"/>
          </a:p>
        </p:txBody>
      </p:sp>
    </p:spTree>
    <p:extLst>
      <p:ext uri="{BB962C8B-B14F-4D97-AF65-F5344CB8AC3E}">
        <p14:creationId xmlns:p14="http://schemas.microsoft.com/office/powerpoint/2010/main" val="4070617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p:cNvPicPr>
            <a:picLocks noChangeAspect="1"/>
          </p:cNvPicPr>
          <p:nvPr/>
        </p:nvPicPr>
        <p:blipFill rotWithShape="1">
          <a:blip r:embed="rId2"/>
          <a:srcRect l="12622" t="11589" r="15855" b="4206"/>
          <a:stretch/>
        </p:blipFill>
        <p:spPr>
          <a:xfrm>
            <a:off x="1232806" y="101775"/>
            <a:ext cx="10064190" cy="6664785"/>
          </a:xfrm>
          <a:prstGeom prst="rect">
            <a:avLst/>
          </a:prstGeom>
        </p:spPr>
      </p:pic>
    </p:spTree>
    <p:extLst>
      <p:ext uri="{BB962C8B-B14F-4D97-AF65-F5344CB8AC3E}">
        <p14:creationId xmlns:p14="http://schemas.microsoft.com/office/powerpoint/2010/main" val="85199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sz="4200" dirty="0" smtClean="0"/>
              <a:t>Sarkano līniju izmaiņas </a:t>
            </a:r>
            <a:r>
              <a:rPr lang="lv-LV" sz="4200" dirty="0" err="1" smtClean="0"/>
              <a:t>lokālplānojuma</a:t>
            </a:r>
            <a:r>
              <a:rPr lang="lv-LV" sz="4200" dirty="0" smtClean="0"/>
              <a:t> teritorijā</a:t>
            </a:r>
            <a:endParaRPr lang="lv-LV" sz="4200" dirty="0"/>
          </a:p>
        </p:txBody>
      </p:sp>
      <p:graphicFrame>
        <p:nvGraphicFramePr>
          <p:cNvPr id="4" name="Satura vietturis 3"/>
          <p:cNvGraphicFramePr>
            <a:graphicFrameLocks noGrp="1"/>
          </p:cNvGraphicFramePr>
          <p:nvPr>
            <p:ph idx="1"/>
            <p:extLst>
              <p:ext uri="{D42A27DB-BD31-4B8C-83A1-F6EECF244321}">
                <p14:modId xmlns:p14="http://schemas.microsoft.com/office/powerpoint/2010/main" val="2741649063"/>
              </p:ext>
            </p:extLst>
          </p:nvPr>
        </p:nvGraphicFramePr>
        <p:xfrm>
          <a:off x="1358899" y="2241940"/>
          <a:ext cx="9474201" cy="2305050"/>
        </p:xfrm>
        <a:graphic>
          <a:graphicData uri="http://schemas.openxmlformats.org/drawingml/2006/table">
            <a:tbl>
              <a:tblPr/>
              <a:tblGrid>
                <a:gridCol w="495632">
                  <a:extLst>
                    <a:ext uri="{9D8B030D-6E8A-4147-A177-3AD203B41FA5}">
                      <a16:colId xmlns:a16="http://schemas.microsoft.com/office/drawing/2014/main" val="2662803309"/>
                    </a:ext>
                  </a:extLst>
                </a:gridCol>
                <a:gridCol w="1057984">
                  <a:extLst>
                    <a:ext uri="{9D8B030D-6E8A-4147-A177-3AD203B41FA5}">
                      <a16:colId xmlns:a16="http://schemas.microsoft.com/office/drawing/2014/main" val="3569937480"/>
                    </a:ext>
                  </a:extLst>
                </a:gridCol>
                <a:gridCol w="800637">
                  <a:extLst>
                    <a:ext uri="{9D8B030D-6E8A-4147-A177-3AD203B41FA5}">
                      <a16:colId xmlns:a16="http://schemas.microsoft.com/office/drawing/2014/main" val="2831654672"/>
                    </a:ext>
                  </a:extLst>
                </a:gridCol>
                <a:gridCol w="972202">
                  <a:extLst>
                    <a:ext uri="{9D8B030D-6E8A-4147-A177-3AD203B41FA5}">
                      <a16:colId xmlns:a16="http://schemas.microsoft.com/office/drawing/2014/main" val="3656932670"/>
                    </a:ext>
                  </a:extLst>
                </a:gridCol>
                <a:gridCol w="876888">
                  <a:extLst>
                    <a:ext uri="{9D8B030D-6E8A-4147-A177-3AD203B41FA5}">
                      <a16:colId xmlns:a16="http://schemas.microsoft.com/office/drawing/2014/main" val="1216113287"/>
                    </a:ext>
                  </a:extLst>
                </a:gridCol>
                <a:gridCol w="5270858">
                  <a:extLst>
                    <a:ext uri="{9D8B030D-6E8A-4147-A177-3AD203B41FA5}">
                      <a16:colId xmlns:a16="http://schemas.microsoft.com/office/drawing/2014/main" val="3593021724"/>
                    </a:ext>
                  </a:extLst>
                </a:gridCol>
              </a:tblGrid>
              <a:tr h="238125">
                <a:tc gridSpan="6">
                  <a:txBody>
                    <a:bodyPr/>
                    <a:lstStyle/>
                    <a:p>
                      <a:pPr algn="ctr" fontAlgn="b"/>
                      <a:r>
                        <a:rPr lang="lv-LV" sz="1400" b="1" i="0" u="none" strike="noStrike">
                          <a:solidFill>
                            <a:srgbClr val="000000"/>
                          </a:solidFill>
                          <a:effectLst/>
                          <a:latin typeface="Calibri" panose="020F0502020204030204" pitchFamily="34" charset="0"/>
                        </a:rPr>
                        <a:t>Sarkano līniju izmaiņas lokālplānojuma teritorijā, apkopojums</a:t>
                      </a:r>
                    </a:p>
                  </a:txBody>
                  <a:tcPr marL="9525" marR="9525" marT="9525" marB="0" anchor="b">
                    <a:lnL>
                      <a:noFill/>
                    </a:lnL>
                    <a:lnR>
                      <a:noFill/>
                    </a:lnR>
                    <a:lnT>
                      <a:noFill/>
                    </a:lnT>
                    <a:lnB>
                      <a:noFill/>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4236828170"/>
                  </a:ext>
                </a:extLst>
              </a:tr>
              <a:tr h="200025">
                <a:tc gridSpan="6">
                  <a:txBody>
                    <a:bodyPr/>
                    <a:lstStyle/>
                    <a:p>
                      <a:pPr algn="ctr" fontAlgn="b"/>
                      <a:r>
                        <a:rPr lang="lv-LV" sz="1200" b="1" i="0" u="none" strike="noStrike">
                          <a:solidFill>
                            <a:srgbClr val="000000"/>
                          </a:solidFill>
                          <a:effectLst/>
                          <a:latin typeface="Calibri" panose="020F0502020204030204" pitchFamily="34" charset="0"/>
                        </a:rPr>
                        <a:t>Kopā lokālplānojuma teritorijā 212 īpašumiem skatītas sarkanās līnijas ( arī Loka ielas īpašumi, kas robežojas ar Gaujas ielu)</a:t>
                      </a:r>
                    </a:p>
                  </a:txBody>
                  <a:tcPr marL="9525" marR="9525" marT="9525" marB="0" anchor="b">
                    <a:lnL>
                      <a:noFill/>
                    </a:lnL>
                    <a:lnR>
                      <a:noFill/>
                    </a:lnR>
                    <a:lnT>
                      <a:noFill/>
                    </a:lnT>
                    <a:lnB>
                      <a:noFill/>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4050757238"/>
                  </a:ext>
                </a:extLst>
              </a:tr>
              <a:tr h="190500">
                <a:tc>
                  <a:txBody>
                    <a:bodyPr/>
                    <a:lstStyle/>
                    <a:p>
                      <a:pPr algn="l" fontAlgn="b"/>
                      <a:endParaRPr lang="lv-LV"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lv-LV" sz="1100" b="0" i="0" u="none" strike="noStrike">
                          <a:solidFill>
                            <a:srgbClr val="000000"/>
                          </a:solidFill>
                          <a:effectLst/>
                          <a:latin typeface="Calibri" panose="020F0502020204030204" pitchFamily="34" charset="0"/>
                        </a:rPr>
                        <a:t>Apzīmējumi:</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lv-LV"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lv-LV"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lv-LV"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lv-LV"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7951316"/>
                  </a:ext>
                </a:extLst>
              </a:tr>
              <a:tr h="752475">
                <a:tc gridSpan="4">
                  <a:txBody>
                    <a:bodyPr/>
                    <a:lstStyle/>
                    <a:p>
                      <a:pPr algn="ctr" fontAlgn="ctr"/>
                      <a:r>
                        <a:rPr lang="lv-LV" sz="1100" b="0" i="0" u="none" strike="noStrike">
                          <a:solidFill>
                            <a:srgbClr val="000000"/>
                          </a:solidFill>
                          <a:effectLst/>
                          <a:latin typeface="Calibri" panose="020F0502020204030204" pitchFamily="34" charset="0"/>
                        </a:rPr>
                        <a:t>veiktas izmaiņas sarkanajām līnijām, bet izmaiņas precizētas pa zemes gabalu robežām, neapgrūtina zemes gabalus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a:txBody>
                    <a:bodyPr/>
                    <a:lstStyle/>
                    <a:p>
                      <a:pPr algn="l" fontAlgn="ctr"/>
                      <a:r>
                        <a:rPr lang="lv-LV" sz="1100" b="0" i="0" u="none" strike="noStrike">
                          <a:solidFill>
                            <a:srgbClr val="000000"/>
                          </a:solidFill>
                          <a:effectLst/>
                          <a:latin typeface="Calibri" panose="020F0502020204030204" pitchFamily="34" charset="0"/>
                        </a:rPr>
                        <a:t>40 īpašumi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v-LV"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55598812"/>
                  </a:ext>
                </a:extLst>
              </a:tr>
              <a:tr h="190500">
                <a:tc gridSpan="4">
                  <a:txBody>
                    <a:bodyPr/>
                    <a:lstStyle/>
                    <a:p>
                      <a:pPr algn="ctr" fontAlgn="b"/>
                      <a:r>
                        <a:rPr lang="lv-LV"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a:txBody>
                    <a:bodyPr/>
                    <a:lstStyle/>
                    <a:p>
                      <a:pPr algn="l" fontAlgn="ctr"/>
                      <a:r>
                        <a:rPr lang="lv-LV"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v-LV"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054240"/>
                  </a:ext>
                </a:extLst>
              </a:tr>
              <a:tr h="733425">
                <a:tc gridSpan="4">
                  <a:txBody>
                    <a:bodyPr/>
                    <a:lstStyle/>
                    <a:p>
                      <a:pPr algn="ctr" fontAlgn="ctr"/>
                      <a:r>
                        <a:rPr lang="lv-LV" sz="1100" b="0" i="0" u="none" strike="noStrike">
                          <a:solidFill>
                            <a:srgbClr val="000000"/>
                          </a:solidFill>
                          <a:effectLst/>
                          <a:latin typeface="Calibri" panose="020F0502020204030204" pitchFamily="34" charset="0"/>
                        </a:rPr>
                        <a:t>veiktas izmaiņas sarkanajām līnijām, ir apgrūtināts zemes gabals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a:txBody>
                    <a:bodyPr/>
                    <a:lstStyle/>
                    <a:p>
                      <a:pPr algn="l" fontAlgn="ctr"/>
                      <a:r>
                        <a:rPr lang="it-IT" sz="1100" b="0" i="0" u="none" strike="noStrike">
                          <a:solidFill>
                            <a:srgbClr val="000000"/>
                          </a:solidFill>
                          <a:effectLst/>
                          <a:latin typeface="Calibri" panose="020F0502020204030204" pitchFamily="34" charset="0"/>
                        </a:rPr>
                        <a:t>36 īpašumi un vēl 7 īpašumi Loka ielā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v-LV" sz="1100" b="0" i="0" u="none" strike="noStrike" dirty="0">
                          <a:solidFill>
                            <a:srgbClr val="000000"/>
                          </a:solidFill>
                          <a:effectLst/>
                          <a:latin typeface="Calibri" panose="020F0502020204030204" pitchFamily="34" charset="0"/>
                        </a:rPr>
                        <a:t> </a:t>
                      </a:r>
                      <a:endParaRPr lang="lv-LV" sz="1100" b="0" i="0" u="none" strike="noStrike" dirty="0" smtClean="0">
                        <a:solidFill>
                          <a:srgbClr val="000000"/>
                        </a:solidFill>
                        <a:effectLst/>
                        <a:latin typeface="Calibri" panose="020F0502020204030204" pitchFamily="34" charset="0"/>
                      </a:endParaRPr>
                    </a:p>
                    <a:p>
                      <a:pPr algn="l" fontAlgn="b"/>
                      <a:endParaRPr lang="lv-LV"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4021171867"/>
                  </a:ext>
                </a:extLst>
              </a:tr>
            </a:tbl>
          </a:graphicData>
        </a:graphic>
      </p:graphicFrame>
      <p:sp>
        <p:nvSpPr>
          <p:cNvPr id="5" name="TextBox 4"/>
          <p:cNvSpPr txBox="1"/>
          <p:nvPr/>
        </p:nvSpPr>
        <p:spPr>
          <a:xfrm>
            <a:off x="1429789" y="4887884"/>
            <a:ext cx="9403311" cy="923330"/>
          </a:xfrm>
          <a:prstGeom prst="rect">
            <a:avLst/>
          </a:prstGeom>
          <a:noFill/>
        </p:spPr>
        <p:txBody>
          <a:bodyPr wrap="square" rtlCol="0">
            <a:spAutoFit/>
          </a:bodyPr>
          <a:lstStyle/>
          <a:p>
            <a:r>
              <a:rPr lang="lv-LV" dirty="0" smtClean="0"/>
              <a:t>Ir sagatavots tabulā apkopojums katram īpašumam un ir arī palielinātas kartes, kur var pietuvinātā mērogā katrs atrast kādas izmaiņas ar sarkanajām līnijām skar katru īpašumu</a:t>
            </a:r>
            <a:r>
              <a:rPr lang="lv-LV" dirty="0" smtClean="0"/>
              <a:t>. ( izvērstā veidā skatīt Paskaidrojuma raksta 1.pielikumu – Pārskats par sarkano līniju izmaiņām)</a:t>
            </a:r>
            <a:endParaRPr lang="lv-LV" dirty="0"/>
          </a:p>
        </p:txBody>
      </p:sp>
    </p:spTree>
    <p:extLst>
      <p:ext uri="{BB962C8B-B14F-4D97-AF65-F5344CB8AC3E}">
        <p14:creationId xmlns:p14="http://schemas.microsoft.com/office/powerpoint/2010/main" val="3074754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38299" y="406688"/>
            <a:ext cx="10515600" cy="1325563"/>
          </a:xfrm>
        </p:spPr>
        <p:txBody>
          <a:bodyPr/>
          <a:lstStyle/>
          <a:p>
            <a:r>
              <a:rPr lang="lv-LV" dirty="0" smtClean="0"/>
              <a:t>Ielu kategorijas</a:t>
            </a:r>
            <a:endParaRPr lang="lv-LV" dirty="0"/>
          </a:p>
        </p:txBody>
      </p:sp>
      <p:pic>
        <p:nvPicPr>
          <p:cNvPr id="4" name="Satura vietturis 3"/>
          <p:cNvPicPr>
            <a:picLocks noGrp="1" noChangeAspect="1"/>
          </p:cNvPicPr>
          <p:nvPr>
            <p:ph idx="1"/>
          </p:nvPr>
        </p:nvPicPr>
        <p:blipFill>
          <a:blip r:embed="rId2"/>
          <a:stretch>
            <a:fillRect/>
          </a:stretch>
        </p:blipFill>
        <p:spPr>
          <a:xfrm>
            <a:off x="4326997" y="712489"/>
            <a:ext cx="7560000" cy="5688000"/>
          </a:xfrm>
          <a:prstGeom prst="rect">
            <a:avLst/>
          </a:prstGeom>
        </p:spPr>
      </p:pic>
      <p:graphicFrame>
        <p:nvGraphicFramePr>
          <p:cNvPr id="6" name="Tabula 5"/>
          <p:cNvGraphicFramePr>
            <a:graphicFrameLocks noGrp="1"/>
          </p:cNvGraphicFramePr>
          <p:nvPr>
            <p:extLst>
              <p:ext uri="{D42A27DB-BD31-4B8C-83A1-F6EECF244321}">
                <p14:modId xmlns:p14="http://schemas.microsoft.com/office/powerpoint/2010/main" val="873408965"/>
              </p:ext>
            </p:extLst>
          </p:nvPr>
        </p:nvGraphicFramePr>
        <p:xfrm>
          <a:off x="238299" y="1747371"/>
          <a:ext cx="4017818" cy="3668423"/>
        </p:xfrm>
        <a:graphic>
          <a:graphicData uri="http://schemas.openxmlformats.org/drawingml/2006/table">
            <a:tbl>
              <a:tblPr firstRow="1" bandRow="1">
                <a:tableStyleId>{5C22544A-7EE6-4342-B048-85BDC9FD1C3A}</a:tableStyleId>
              </a:tblPr>
              <a:tblGrid>
                <a:gridCol w="933796">
                  <a:extLst>
                    <a:ext uri="{9D8B030D-6E8A-4147-A177-3AD203B41FA5}">
                      <a16:colId xmlns:a16="http://schemas.microsoft.com/office/drawing/2014/main" val="2192112822"/>
                    </a:ext>
                  </a:extLst>
                </a:gridCol>
                <a:gridCol w="3084022">
                  <a:extLst>
                    <a:ext uri="{9D8B030D-6E8A-4147-A177-3AD203B41FA5}">
                      <a16:colId xmlns:a16="http://schemas.microsoft.com/office/drawing/2014/main" val="2162087454"/>
                    </a:ext>
                  </a:extLst>
                </a:gridCol>
              </a:tblGrid>
              <a:tr h="598516">
                <a:tc>
                  <a:txBody>
                    <a:bodyPr/>
                    <a:lstStyle/>
                    <a:p>
                      <a:pPr algn="ctr"/>
                      <a:r>
                        <a:rPr lang="lv-LV" sz="1400" dirty="0" smtClean="0"/>
                        <a:t>Ielas</a:t>
                      </a:r>
                    </a:p>
                    <a:p>
                      <a:pPr algn="ctr"/>
                      <a:r>
                        <a:rPr lang="lv-LV" sz="1400" dirty="0" smtClean="0"/>
                        <a:t>kategorija</a:t>
                      </a:r>
                      <a:endParaRPr lang="lv-LV"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400" dirty="0" smtClean="0"/>
                        <a:t>Ielas nozīme un funkcija</a:t>
                      </a:r>
                      <a:endParaRPr lang="lv-LV" sz="1400" dirty="0"/>
                    </a:p>
                  </a:txBody>
                  <a:tcPr/>
                </a:tc>
                <a:extLst>
                  <a:ext uri="{0D108BD9-81ED-4DB2-BD59-A6C34878D82A}">
                    <a16:rowId xmlns:a16="http://schemas.microsoft.com/office/drawing/2014/main" val="1214120725"/>
                  </a:ext>
                </a:extLst>
              </a:tr>
              <a:tr h="722774">
                <a:tc>
                  <a:txBody>
                    <a:bodyPr/>
                    <a:lstStyle/>
                    <a:p>
                      <a:pPr algn="ctr"/>
                      <a:r>
                        <a:rPr lang="lv-LV" sz="1400" dirty="0" smtClean="0"/>
                        <a:t>C</a:t>
                      </a:r>
                      <a:endParaRPr lang="lv-LV"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400" dirty="0" smtClean="0"/>
                        <a:t>Maģistrālas nozīmes iela iekšējos vidējos un mazos centrus savienojoša iela</a:t>
                      </a:r>
                    </a:p>
                  </a:txBody>
                  <a:tcPr/>
                </a:tc>
                <a:extLst>
                  <a:ext uri="{0D108BD9-81ED-4DB2-BD59-A6C34878D82A}">
                    <a16:rowId xmlns:a16="http://schemas.microsoft.com/office/drawing/2014/main" val="2848338892"/>
                  </a:ext>
                </a:extLst>
              </a:tr>
              <a:tr h="1318000">
                <a:tc>
                  <a:txBody>
                    <a:bodyPr/>
                    <a:lstStyle/>
                    <a:p>
                      <a:pPr algn="ctr"/>
                      <a:r>
                        <a:rPr lang="lv-LV" sz="1400" dirty="0" smtClean="0"/>
                        <a:t>D</a:t>
                      </a:r>
                      <a:endParaRPr lang="lv-LV"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400" dirty="0" smtClean="0"/>
                        <a:t>Savienojoša piekļūšanas iela - nodrošina piekļūšanu atsevišķiem zemes gabaliem, noteiktās diennakts stundās var veikt arī savienošanas funkciju</a:t>
                      </a:r>
                    </a:p>
                  </a:txBody>
                  <a:tcPr/>
                </a:tc>
                <a:extLst>
                  <a:ext uri="{0D108BD9-81ED-4DB2-BD59-A6C34878D82A}">
                    <a16:rowId xmlns:a16="http://schemas.microsoft.com/office/drawing/2014/main" val="3860019960"/>
                  </a:ext>
                </a:extLst>
              </a:tr>
              <a:tr h="1020387">
                <a:tc>
                  <a:txBody>
                    <a:bodyPr/>
                    <a:lstStyle/>
                    <a:p>
                      <a:pPr algn="ctr"/>
                      <a:r>
                        <a:rPr lang="lv-LV" sz="1400" dirty="0" smtClean="0"/>
                        <a:t>E</a:t>
                      </a:r>
                      <a:endParaRPr lang="lv-LV"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400" dirty="0" smtClean="0"/>
                        <a:t>Uzturēšanās iela, nodrošina piekļūšanu īpašumiem  - nodrošina uzturēšanās funkciju, pakārtoti veicot arī piekļūšanas funkciju</a:t>
                      </a:r>
                    </a:p>
                  </a:txBody>
                  <a:tcPr/>
                </a:tc>
                <a:extLst>
                  <a:ext uri="{0D108BD9-81ED-4DB2-BD59-A6C34878D82A}">
                    <a16:rowId xmlns:a16="http://schemas.microsoft.com/office/drawing/2014/main" val="2468869480"/>
                  </a:ext>
                </a:extLst>
              </a:tr>
            </a:tbl>
          </a:graphicData>
        </a:graphic>
      </p:graphicFrame>
    </p:spTree>
    <p:extLst>
      <p:ext uri="{BB962C8B-B14F-4D97-AF65-F5344CB8AC3E}">
        <p14:creationId xmlns:p14="http://schemas.microsoft.com/office/powerpoint/2010/main" val="3809353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572193" y="165620"/>
            <a:ext cx="10515600" cy="1325563"/>
          </a:xfrm>
        </p:spPr>
        <p:txBody>
          <a:bodyPr/>
          <a:lstStyle/>
          <a:p>
            <a:r>
              <a:rPr lang="lv-LV" dirty="0" smtClean="0"/>
              <a:t>T</a:t>
            </a:r>
            <a:r>
              <a:rPr lang="es-ES" dirty="0" smtClean="0"/>
              <a:t>ransporta </a:t>
            </a:r>
            <a:r>
              <a:rPr lang="es-ES" dirty="0"/>
              <a:t>un gājēju plūsmu </a:t>
            </a:r>
            <a:r>
              <a:rPr lang="es-ES" dirty="0" smtClean="0"/>
              <a:t>shēm</a:t>
            </a:r>
            <a:r>
              <a:rPr lang="lv-LV" dirty="0" smtClean="0"/>
              <a:t>a</a:t>
            </a:r>
            <a:endParaRPr lang="lv-LV" dirty="0"/>
          </a:p>
        </p:txBody>
      </p:sp>
      <p:pic>
        <p:nvPicPr>
          <p:cNvPr id="4" name="Satura vietturis 3"/>
          <p:cNvPicPr>
            <a:picLocks noGrp="1" noChangeAspect="1"/>
          </p:cNvPicPr>
          <p:nvPr>
            <p:ph idx="1"/>
          </p:nvPr>
        </p:nvPicPr>
        <p:blipFill>
          <a:blip r:embed="rId2"/>
          <a:stretch>
            <a:fillRect/>
          </a:stretch>
        </p:blipFill>
        <p:spPr>
          <a:xfrm>
            <a:off x="4502478" y="1126793"/>
            <a:ext cx="7560000" cy="5656001"/>
          </a:xfrm>
          <a:prstGeom prst="rect">
            <a:avLst/>
          </a:prstGeom>
        </p:spPr>
      </p:pic>
      <p:sp>
        <p:nvSpPr>
          <p:cNvPr id="6" name="Satura vietturis 3"/>
          <p:cNvSpPr txBox="1">
            <a:spLocks/>
          </p:cNvSpPr>
          <p:nvPr/>
        </p:nvSpPr>
        <p:spPr>
          <a:xfrm>
            <a:off x="572194" y="1221971"/>
            <a:ext cx="3683922" cy="149887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just">
              <a:spcBef>
                <a:spcPts val="600"/>
              </a:spcBef>
            </a:pPr>
            <a:r>
              <a:rPr lang="lv-LV" sz="1600" dirty="0" smtClean="0">
                <a:latin typeface="Calibri" panose="020F0502020204030204" pitchFamily="34" charset="0"/>
                <a:ea typeface="Calibri" panose="020F0502020204030204" pitchFamily="34" charset="0"/>
                <a:cs typeface="Times New Roman" panose="02020603050405020304" pitchFamily="18" charset="0"/>
              </a:rPr>
              <a:t>Shēmā attēloti svarīgākie un nākotnē labiekārtojamā gājēju un velo transporta infrastruktūra.</a:t>
            </a:r>
          </a:p>
          <a:p>
            <a:pPr indent="457200" algn="just">
              <a:spcBef>
                <a:spcPts val="600"/>
              </a:spcBef>
            </a:pPr>
            <a:r>
              <a:rPr lang="lv-LV" sz="1600" dirty="0" smtClean="0">
                <a:latin typeface="Calibri" panose="020F0502020204030204" pitchFamily="34" charset="0"/>
                <a:ea typeface="Calibri" panose="020F0502020204030204" pitchFamily="34" charset="0"/>
                <a:cs typeface="Times New Roman" panose="02020603050405020304" pitchFamily="18" charset="0"/>
              </a:rPr>
              <a:t>Apgaismojums paredzams ielās ar būtiskāko gājēju un velobraucēju plūsmu</a:t>
            </a:r>
          </a:p>
        </p:txBody>
      </p:sp>
    </p:spTree>
    <p:extLst>
      <p:ext uri="{BB962C8B-B14F-4D97-AF65-F5344CB8AC3E}">
        <p14:creationId xmlns:p14="http://schemas.microsoft.com/office/powerpoint/2010/main" val="3362183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838200" y="390396"/>
            <a:ext cx="10515600" cy="1325563"/>
          </a:xfrm>
        </p:spPr>
        <p:txBody>
          <a:bodyPr>
            <a:normAutofit/>
          </a:bodyPr>
          <a:lstStyle/>
          <a:p>
            <a:r>
              <a:rPr lang="lv-LV" sz="4000" dirty="0" smtClean="0"/>
              <a:t>«</a:t>
            </a:r>
            <a:r>
              <a:rPr lang="lv-LV" sz="4000" dirty="0" err="1" smtClean="0"/>
              <a:t>Ievupes</a:t>
            </a:r>
            <a:r>
              <a:rPr lang="lv-LV" sz="4000" dirty="0" smtClean="0"/>
              <a:t>» teritorijas risinājums</a:t>
            </a:r>
            <a:endParaRPr lang="lv-LV" sz="4000" dirty="0"/>
          </a:p>
        </p:txBody>
      </p:sp>
      <p:sp>
        <p:nvSpPr>
          <p:cNvPr id="3" name="Satura vietturis 2"/>
          <p:cNvSpPr>
            <a:spLocks noGrp="1"/>
          </p:cNvSpPr>
          <p:nvPr>
            <p:ph idx="1"/>
          </p:nvPr>
        </p:nvSpPr>
        <p:spPr>
          <a:xfrm>
            <a:off x="838200" y="1825624"/>
            <a:ext cx="6709756" cy="4783671"/>
          </a:xfrm>
        </p:spPr>
        <p:txBody>
          <a:bodyPr>
            <a:normAutofit/>
          </a:bodyPr>
          <a:lstStyle/>
          <a:p>
            <a:pPr marL="0" indent="0">
              <a:buNone/>
            </a:pPr>
            <a:r>
              <a:rPr lang="lv-LV" sz="1600" dirty="0" smtClean="0"/>
              <a:t>1) Jauna funkcionālā </a:t>
            </a:r>
            <a:r>
              <a:rPr lang="lv-LV" sz="1600" dirty="0"/>
              <a:t>zona - Savrupmāju apbūves teritorija ar indeksu 3 (DzS3) – funkcionālā zona, ko nosaka, lai nodrošinātu mājokļa funkciju savrupam dzīvesveidam, paredzot atbilstošu infrastruktūru, un kuras galvenais izmantošanas veids ir savrupmāju apbūve upēm un ezeriem piegulošā vai ar mežu klātā teritorijā. </a:t>
            </a:r>
          </a:p>
          <a:p>
            <a:r>
              <a:rPr lang="lv-LV" sz="1600" dirty="0"/>
              <a:t>Teritorijas galvenais izmantošanas veids: Savrupmāju apbūve (11001): izņemot dvīņu māju</a:t>
            </a:r>
            <a:r>
              <a:rPr lang="lv-LV" sz="1600" dirty="0" smtClean="0"/>
              <a:t>.</a:t>
            </a:r>
          </a:p>
          <a:p>
            <a:pPr marL="0" indent="0">
              <a:buNone/>
            </a:pPr>
            <a:r>
              <a:rPr lang="lv-LV" sz="1600" dirty="0" smtClean="0"/>
              <a:t>2) Transporta </a:t>
            </a:r>
            <a:r>
              <a:rPr lang="lv-LV" sz="1600" dirty="0"/>
              <a:t>un infrastruktūras teritorija (TR), atļautās izmantošanas veidu spektru un apbūves parametrus nosakot atbilstoši līdzšinējā Ādažu novada teritorijas plānojuma TR zonā noteiktajiem nosacījumiem;</a:t>
            </a:r>
          </a:p>
          <a:p>
            <a:pPr marL="0" indent="0">
              <a:buNone/>
            </a:pPr>
            <a:r>
              <a:rPr lang="lv-LV" sz="1600" dirty="0" smtClean="0"/>
              <a:t>3) Precizētas </a:t>
            </a:r>
            <a:r>
              <a:rPr lang="lv-LV" sz="1600" dirty="0"/>
              <a:t>zemes vienības nekustamajā īpašumā ar kadastra Nr. 80440080666 Teritorijas plānojumā noteiktās funkcionālās zonas Dabas un apstādījumu teritorija (DA) robežas.</a:t>
            </a:r>
          </a:p>
          <a:p>
            <a:endParaRPr lang="lv-LV" sz="1600" dirty="0"/>
          </a:p>
          <a:p>
            <a:endParaRPr lang="lv-LV" sz="1600" dirty="0"/>
          </a:p>
        </p:txBody>
      </p:sp>
      <p:pic>
        <p:nvPicPr>
          <p:cNvPr id="4" name="Attēls 3"/>
          <p:cNvPicPr>
            <a:picLocks noChangeAspect="1"/>
          </p:cNvPicPr>
          <p:nvPr/>
        </p:nvPicPr>
        <p:blipFill>
          <a:blip r:embed="rId2"/>
          <a:stretch>
            <a:fillRect/>
          </a:stretch>
        </p:blipFill>
        <p:spPr>
          <a:xfrm>
            <a:off x="7547956" y="348500"/>
            <a:ext cx="4354484" cy="6260796"/>
          </a:xfrm>
          <a:prstGeom prst="rect">
            <a:avLst/>
          </a:prstGeom>
        </p:spPr>
      </p:pic>
    </p:spTree>
    <p:extLst>
      <p:ext uri="{BB962C8B-B14F-4D97-AF65-F5344CB8AC3E}">
        <p14:creationId xmlns:p14="http://schemas.microsoft.com/office/powerpoint/2010/main" val="864931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3110</TotalTime>
  <Words>1017</Words>
  <Application>Microsoft Office PowerPoint</Application>
  <PresentationFormat>Platekrāna</PresentationFormat>
  <Paragraphs>104</Paragraphs>
  <Slides>17</Slides>
  <Notes>0</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17</vt:i4>
      </vt:variant>
    </vt:vector>
  </HeadingPairs>
  <TitlesOfParts>
    <vt:vector size="22" baseType="lpstr">
      <vt:lpstr>Arial</vt:lpstr>
      <vt:lpstr>Calibri</vt:lpstr>
      <vt:lpstr>Calibri Light</vt:lpstr>
      <vt:lpstr>Times New Roman</vt:lpstr>
      <vt:lpstr>Office dizains</vt:lpstr>
      <vt:lpstr>Lokālplānojums teritorijai starp Gaujas ielu, Lauku ielu, Druvas ielu un Vējupi</vt:lpstr>
      <vt:lpstr>Lokālplānojuma izstrādes uzsākšana</vt:lpstr>
      <vt:lpstr>Lokālplānojuma izstrādes mērķis un darba uzdevums</vt:lpstr>
      <vt:lpstr>Lokālplānojuma teritorijas vīzija:</vt:lpstr>
      <vt:lpstr>PowerPoint prezentācija</vt:lpstr>
      <vt:lpstr>Sarkano līniju izmaiņas lokālplānojuma teritorijā</vt:lpstr>
      <vt:lpstr>Ielu kategorijas</vt:lpstr>
      <vt:lpstr>Transporta un gājēju plūsmu shēma</vt:lpstr>
      <vt:lpstr>«Ievupes» teritorijas risinājums</vt:lpstr>
      <vt:lpstr>Izmaiņas funkcionālajā zonējumā:</vt:lpstr>
      <vt:lpstr>Ielu šķērsprofili</vt:lpstr>
      <vt:lpstr>Apbūves noteikumi:</vt:lpstr>
      <vt:lpstr>Apbūves noteikumi:</vt:lpstr>
      <vt:lpstr>Apbūves noteikumi:</vt:lpstr>
      <vt:lpstr>Apbūves noteikumi:</vt:lpstr>
      <vt:lpstr>Apbūves noteikumi:</vt:lpstr>
      <vt:lpstr>Apbūves noteikumi: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Lokālplānojuma izstrādes gaita teritorijai starp Gaujas ielu, Lauku ielu, Druvas ielu un Vejupi</dc:title>
  <dc:creator>Iveta Grīviņa-Dilāne</dc:creator>
  <cp:lastModifiedBy>Iveta Grīviņa-Dilāne</cp:lastModifiedBy>
  <cp:revision>24</cp:revision>
  <dcterms:created xsi:type="dcterms:W3CDTF">2021-10-12T12:44:44Z</dcterms:created>
  <dcterms:modified xsi:type="dcterms:W3CDTF">2022-05-03T14:07:55Z</dcterms:modified>
</cp:coreProperties>
</file>