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56" r:id="rId3"/>
    <p:sldId id="434" r:id="rId4"/>
    <p:sldId id="447" r:id="rId5"/>
    <p:sldId id="446" r:id="rId6"/>
    <p:sldId id="449" r:id="rId7"/>
    <p:sldId id="448" r:id="rId8"/>
    <p:sldId id="450" r:id="rId9"/>
    <p:sldId id="442" r:id="rId10"/>
  </p:sldIdLst>
  <p:sldSz cx="18288000" cy="10287000"/>
  <p:notesSz cx="6797675" cy="9926638"/>
  <p:embeddedFontLst>
    <p:embeddedFont>
      <p:font typeface="Montserrat" panose="00000500000000000000" pitchFamily="2" charset="-70"/>
      <p:regular r:id="rId12"/>
      <p:bold r:id="rId13"/>
      <p:italic r:id="rId14"/>
      <p:boldItalic r:id="rId15"/>
    </p:embeddedFont>
    <p:embeddedFont>
      <p:font typeface="Montserrat Bold" panose="00000800000000000000" pitchFamily="2" charset="-70"/>
      <p:regular r:id="rId16"/>
    </p:embeddedFont>
    <p:embeddedFont>
      <p:font typeface="Montserrat Medium" panose="00000600000000000000" pitchFamily="2" charset="-70"/>
      <p:regular r:id="rId17"/>
      <p: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02.07.2026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6357" y="3529471"/>
            <a:ext cx="7250853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34448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F395B-4328-870F-099B-FDAAA38F8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5E7F5-92A3-443A-8CED-70B914C34746}" type="datetime1">
              <a:rPr lang="en-US"/>
              <a:pPr>
                <a:defRPr/>
              </a:pPr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306DE-C8B0-6BEB-CABC-6734C5B17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88602-7C74-348A-8BE2-C5FB5028A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644D2-59F7-469B-9957-448D99CC08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411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28129-CD48-7778-44DE-0BD09343F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6E6CF-73C9-4821-A4F8-60A8805CBAB3}" type="datetime1">
              <a:rPr lang="en-US"/>
              <a:pPr>
                <a:defRPr/>
              </a:pPr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6D094F-BE62-4E74-A812-A238C4EEC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60A3B5-CA74-2656-01EF-6D14DB449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45955-CC39-4DCB-B70A-D78F367DFD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050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CDB09-FBB8-39B1-DCF2-6FD40AD48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766CA-D5CE-4BA4-BE6B-19569C68740E}" type="datetime1">
              <a:rPr lang="en-US"/>
              <a:pPr>
                <a:defRPr/>
              </a:pPr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7E65A0-0F2A-97C8-4BD0-7603D4268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78FEE-F78B-9959-2687-851BE804A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A7EE4-9BAC-48BB-87C7-106F0217DA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59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C5526AE-EE6F-D8CB-2DC4-034A6017C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65BC7-2864-473D-BDEC-0520F51D9701}" type="datetime1">
              <a:rPr lang="en-US"/>
              <a:pPr>
                <a:defRPr/>
              </a:pPr>
              <a:t>7/2/2026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5E8882-54FA-E65E-C28A-137EA6797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B230E5D-0684-C5EC-2A66-180D26C76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3AFAF-E87D-4729-9127-879DF86E58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54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EC6AE26-023D-F7C0-CB6B-26FE0AE12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A7EF1-8B67-45E9-831B-3DCF278BBBCF}" type="datetime1">
              <a:rPr lang="en-US"/>
              <a:pPr>
                <a:defRPr/>
              </a:pPr>
              <a:t>7/2/2026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90F5F97-4729-BF0E-FDCD-B12624F01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07EBE31-E956-1C14-E3C3-480E56071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F3F45-9C03-4769-94B6-1931AB621A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3776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2103FC8-3F4C-B2C7-2C7E-157113213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A2826-46A7-4D99-A992-00EFC94CAB59}" type="datetime1">
              <a:rPr lang="en-US"/>
              <a:pPr>
                <a:defRPr/>
              </a:pPr>
              <a:t>7/2/2026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81DF438-CCCF-D947-202E-571B6C456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871EBEF-984E-E4BE-CD2D-94FD38061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E1511-55E9-41E5-8B69-AFB32BA2CC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3568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8F9015E-CBE7-3DD3-2425-91D9D750F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57E45-87ED-423E-8743-5A4CEC512849}" type="datetime1">
              <a:rPr lang="en-US"/>
              <a:pPr>
                <a:defRPr/>
              </a:pPr>
              <a:t>7/2/2026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F73109C-C3A6-ADCA-5873-B70545C86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FED9357-05B4-8C53-67D3-7648CA6F4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5C937-8C76-45A4-922E-DDF9D9B519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2223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8B15CF3-12E1-40B7-CAC7-19EFC508B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30E8B-446F-4147-A407-6F085A9813BE}" type="datetime1">
              <a:rPr lang="en-US"/>
              <a:pPr>
                <a:defRPr/>
              </a:pPr>
              <a:t>7/2/2026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1D8260-7EA9-DFA5-7358-92E25D3C5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2BEE64A-7C01-DEC8-8AA0-B7CAF2F9F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1928A-9437-4BD6-AB44-2F3BD5624F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958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endParaRPr lang="en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F085AB4-7526-60A8-09E1-B9FB33413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A356E-183E-4AF1-AFEF-78929AFCC8EF}" type="datetime1">
              <a:rPr lang="en-US"/>
              <a:pPr>
                <a:defRPr/>
              </a:pPr>
              <a:t>7/2/2026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BD7A2B-EEF1-FF0E-EEE6-E1DCFDC2C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9FEECD6-A38C-61C9-577E-4E858AEC8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8FC7B-1E8C-4317-9C15-9C9A4FB2B7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970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B9E6A8-700F-10D0-9286-69380C6CA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E12FE-BE18-47DE-9F05-8EEE948E16D0}" type="datetime1">
              <a:rPr lang="en-US"/>
              <a:pPr>
                <a:defRPr/>
              </a:pPr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8BC47-D790-3043-457C-1EEF12309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4BD24-F2B8-FE04-6168-445DDA5C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8ED8C-E095-4539-B0E9-F91E966A48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596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9B3468-54D4-1D78-6766-1F0B5E6B1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DE934-2A63-46F8-AC72-57B3B7245923}" type="datetime1">
              <a:rPr lang="en-US"/>
              <a:pPr>
                <a:defRPr/>
              </a:pPr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6DC2D5-C627-483B-4B1D-F4BD4EDBB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9F4BB-93B7-2078-EC50-50622ED6F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524EB-E902-4F05-BEE1-089E46F2E3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968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524F696-978C-2733-FAB4-8A2E2265BB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547688"/>
            <a:ext cx="15773400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270B8614-A542-03EB-CB2C-A844C65DDB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2738438"/>
            <a:ext cx="15773400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5B354-12E6-48C1-C115-82ED3A4BC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8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3C4F932-4D86-49A8-97C5-2F3018ABB23C}" type="datetime1">
              <a:rPr lang="en-US"/>
              <a:pPr>
                <a:defRPr/>
              </a:pPr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900EB-F03A-478F-0F22-0D50098D45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CD3E5-BC1C-DF0E-A653-9581B06E57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8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19B487-66EB-4305-8448-0676B59EE7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12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2pPr>
      <a:lvl3pPr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3pPr>
      <a:lvl4pPr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4pPr>
      <a:lvl5pPr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342900" indent="-342900" algn="l" defTabSz="1371600" rtl="0" fontAlgn="base">
        <a:lnSpc>
          <a:spcPct val="90000"/>
        </a:lnSpc>
        <a:spcBef>
          <a:spcPts val="15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360" y="9482040"/>
            <a:ext cx="18306720" cy="15840"/>
            <a:chOff x="0" y="0"/>
            <a:chExt cx="24408960" cy="211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408892" cy="21082"/>
            </a:xfrm>
            <a:custGeom>
              <a:avLst/>
              <a:gdLst/>
              <a:ahLst/>
              <a:cxnLst/>
              <a:rect l="l" t="t" r="r" b="b"/>
              <a:pathLst>
                <a:path w="24408892" h="21082">
                  <a:moveTo>
                    <a:pt x="6223" y="0"/>
                  </a:moveTo>
                  <a:lnTo>
                    <a:pt x="24402669" y="8636"/>
                  </a:lnTo>
                  <a:cubicBezTo>
                    <a:pt x="24406098" y="8636"/>
                    <a:pt x="24408892" y="11430"/>
                    <a:pt x="24408892" y="14859"/>
                  </a:cubicBezTo>
                  <a:cubicBezTo>
                    <a:pt x="24408892" y="18288"/>
                    <a:pt x="24406098" y="21082"/>
                    <a:pt x="24402669" y="21082"/>
                  </a:cubicBezTo>
                  <a:lnTo>
                    <a:pt x="6223" y="12446"/>
                  </a:lnTo>
                  <a:cubicBezTo>
                    <a:pt x="2794" y="12446"/>
                    <a:pt x="0" y="9652"/>
                    <a:pt x="0" y="6223"/>
                  </a:cubicBezTo>
                  <a:cubicBezTo>
                    <a:pt x="0" y="2794"/>
                    <a:pt x="2794" y="0"/>
                    <a:pt x="622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4680" y="5397254"/>
            <a:ext cx="18292680" cy="4347726"/>
          </a:xfrm>
          <a:custGeom>
            <a:avLst/>
            <a:gdLst/>
            <a:ahLst/>
            <a:cxnLst/>
            <a:rect l="l" t="t" r="r" b="b"/>
            <a:pathLst>
              <a:path w="24390240" h="5796967">
                <a:moveTo>
                  <a:pt x="0" y="0"/>
                </a:moveTo>
                <a:lnTo>
                  <a:pt x="24390240" y="0"/>
                </a:lnTo>
                <a:lnTo>
                  <a:pt x="24390240" y="5796967"/>
                </a:lnTo>
                <a:lnTo>
                  <a:pt x="0" y="5796967"/>
                </a:lnTo>
                <a:close/>
              </a:path>
            </a:pathLst>
          </a:custGeom>
        </p:spPr>
        <p:txBody>
          <a:bodyPr/>
          <a:lstStyle/>
          <a:p>
            <a:endParaRPr lang="lv-LV" dirty="0"/>
          </a:p>
        </p:txBody>
      </p:sp>
      <p:sp>
        <p:nvSpPr>
          <p:cNvPr id="7" name="Freeform 7"/>
          <p:cNvSpPr/>
          <p:nvPr/>
        </p:nvSpPr>
        <p:spPr>
          <a:xfrm>
            <a:off x="5239759" y="1146714"/>
            <a:ext cx="7808481" cy="3816395"/>
          </a:xfrm>
          <a:custGeom>
            <a:avLst/>
            <a:gdLst/>
            <a:ahLst/>
            <a:cxnLst/>
            <a:rect l="l" t="t" r="r" b="b"/>
            <a:pathLst>
              <a:path w="7808481" h="3816395">
                <a:moveTo>
                  <a:pt x="0" y="0"/>
                </a:moveTo>
                <a:lnTo>
                  <a:pt x="7808482" y="0"/>
                </a:lnTo>
                <a:lnTo>
                  <a:pt x="7808482" y="3816396"/>
                </a:lnTo>
                <a:lnTo>
                  <a:pt x="0" y="38163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 dirty="0"/>
          </a:p>
        </p:txBody>
      </p:sp>
      <p:sp>
        <p:nvSpPr>
          <p:cNvPr id="8" name="TextBox 8"/>
          <p:cNvSpPr txBox="1"/>
          <p:nvPr/>
        </p:nvSpPr>
        <p:spPr>
          <a:xfrm>
            <a:off x="3962772" y="9744979"/>
            <a:ext cx="10362456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9"/>
              </a:lnSpc>
              <a:spcBef>
                <a:spcPct val="0"/>
              </a:spcBef>
            </a:pPr>
            <a:r>
              <a:rPr lang="en-US" sz="1899" spc="-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CARNIKAVAS KOMUNĀLSERVISS  I </a:t>
            </a:r>
            <a:r>
              <a:rPr lang="lv-LV" sz="1899" spc="-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899" spc="-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lang="lv-LV" sz="1899" spc="-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899" spc="-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.0</a:t>
            </a:r>
            <a:r>
              <a:rPr lang="lv-LV" sz="1899" spc="-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7</a:t>
            </a:r>
            <a:r>
              <a:rPr lang="en-US" sz="1899" spc="-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.2026.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283832-6260-9430-0A64-B404846D3B2D}"/>
              </a:ext>
            </a:extLst>
          </p:cNvPr>
          <p:cNvSpPr txBox="1"/>
          <p:nvPr/>
        </p:nvSpPr>
        <p:spPr>
          <a:xfrm>
            <a:off x="914400" y="5600700"/>
            <a:ext cx="16078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cap="all" spc="-1" dirty="0">
                <a:solidFill>
                  <a:srgbClr val="FFFFFF"/>
                </a:solidFill>
                <a:latin typeface="Montserrat" panose="00000500000000000000" pitchFamily="50" charset="-70"/>
                <a:ea typeface="Arimo Bold"/>
                <a:cs typeface="Arimo Bold"/>
                <a:sym typeface="Arimo Bold"/>
              </a:rPr>
              <a:t>Ziņojums par </a:t>
            </a:r>
            <a:r>
              <a:rPr lang="en-US" sz="5400" b="1" cap="all" spc="-1" dirty="0" err="1">
                <a:solidFill>
                  <a:srgbClr val="FFFFFF"/>
                </a:solidFill>
                <a:latin typeface="Montserrat" panose="00000500000000000000" pitchFamily="50" charset="-70"/>
                <a:ea typeface="Arimo Bold"/>
                <a:cs typeface="Arimo Bold"/>
                <a:sym typeface="Arimo Bold"/>
              </a:rPr>
              <a:t>pašvaldības</a:t>
            </a:r>
            <a:r>
              <a:rPr lang="en-US" sz="5400" b="1" cap="all" spc="-1" dirty="0">
                <a:solidFill>
                  <a:srgbClr val="FFFFFF"/>
                </a:solidFill>
                <a:latin typeface="Montserrat" panose="00000500000000000000" pitchFamily="50" charset="-70"/>
                <a:ea typeface="Arimo Bold"/>
                <a:cs typeface="Arimo Bold"/>
                <a:sym typeface="Arimo Bold"/>
              </a:rPr>
              <a:t> </a:t>
            </a:r>
            <a:r>
              <a:rPr lang="en-US" sz="5400" b="1" cap="all" spc="-1" dirty="0" err="1">
                <a:solidFill>
                  <a:srgbClr val="FFFFFF"/>
                </a:solidFill>
                <a:latin typeface="Montserrat" panose="00000500000000000000" pitchFamily="50" charset="-70"/>
                <a:ea typeface="Arimo Bold"/>
                <a:cs typeface="Arimo Bold"/>
                <a:sym typeface="Arimo Bold"/>
              </a:rPr>
              <a:t>līdzfinansējuma</a:t>
            </a:r>
            <a:r>
              <a:rPr lang="lv-LV" sz="5400" b="1" cap="all" spc="-1" dirty="0">
                <a:solidFill>
                  <a:srgbClr val="FFFFFF"/>
                </a:solidFill>
                <a:latin typeface="Montserrat" panose="00000500000000000000" pitchFamily="50" charset="-70"/>
                <a:ea typeface="Arimo Bold"/>
                <a:cs typeface="Arimo Bold"/>
                <a:sym typeface="Arimo Bold"/>
              </a:rPr>
              <a:t>m paredzēto līdzekļu</a:t>
            </a:r>
            <a:r>
              <a:rPr lang="en-US" sz="5400" b="1" cap="all" spc="-1" dirty="0">
                <a:solidFill>
                  <a:srgbClr val="FFFFFF"/>
                </a:solidFill>
                <a:latin typeface="Montserrat" panose="00000500000000000000" pitchFamily="50" charset="-70"/>
                <a:ea typeface="Arimo Bold"/>
                <a:cs typeface="Arimo Bold"/>
                <a:sym typeface="Arimo Bold"/>
              </a:rPr>
              <a:t> </a:t>
            </a:r>
            <a:r>
              <a:rPr lang="en-US" sz="5400" b="1" cap="all" spc="-1" dirty="0" err="1">
                <a:solidFill>
                  <a:srgbClr val="FFFFFF"/>
                </a:solidFill>
                <a:latin typeface="Montserrat" panose="00000500000000000000" pitchFamily="50" charset="-70"/>
                <a:ea typeface="Arimo Bold"/>
                <a:cs typeface="Arimo Bold"/>
                <a:sym typeface="Arimo Bold"/>
              </a:rPr>
              <a:t>izlietojumu</a:t>
            </a:r>
            <a:endParaRPr lang="en-US" sz="5400" b="1" cap="all" spc="-1" dirty="0">
              <a:solidFill>
                <a:srgbClr val="FFFFFF"/>
              </a:solidFill>
              <a:latin typeface="Montserrat" panose="00000500000000000000" pitchFamily="50" charset="-70"/>
              <a:ea typeface="Arimo Bold"/>
              <a:cs typeface="Arimo Bold"/>
              <a:sym typeface="Arimo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D5F79E5A-3874-FF8F-5FFB-4FD53728A64F}"/>
              </a:ext>
            </a:extLst>
          </p:cNvPr>
          <p:cNvSpPr/>
          <p:nvPr/>
        </p:nvSpPr>
        <p:spPr>
          <a:xfrm rot="1789">
            <a:off x="-4763" y="9490075"/>
            <a:ext cx="18297526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8790A5-7D9A-46E5-FEF5-EC24562F10AE}"/>
              </a:ext>
            </a:extLst>
          </p:cNvPr>
          <p:cNvSpPr txBox="1"/>
          <p:nvPr/>
        </p:nvSpPr>
        <p:spPr>
          <a:xfrm>
            <a:off x="92075" y="9571038"/>
            <a:ext cx="18103850" cy="2301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15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.0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7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6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D59FD6-1F00-49F4-CE77-53329DEAE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0" y="547688"/>
            <a:ext cx="12077700" cy="1989137"/>
          </a:xfrm>
        </p:spPr>
        <p:txBody>
          <a:bodyPr rtlCol="0">
            <a:normAutofit/>
          </a:bodyPr>
          <a:lstStyle/>
          <a:p>
            <a:pPr algn="ctr">
              <a:lnSpc>
                <a:spcPts val="6240"/>
              </a:lnSpc>
            </a:pPr>
            <a:r>
              <a:rPr lang="en-US" sz="4800" b="1" cap="all" spc="-1" dirty="0">
                <a:solidFill>
                  <a:srgbClr val="4D4D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Līdzfinansējuma </a:t>
            </a:r>
            <a:r>
              <a:rPr lang="en-US" sz="4800" b="1" cap="all" spc="-1" dirty="0" err="1">
                <a:solidFill>
                  <a:srgbClr val="4D4D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vērtēšanas</a:t>
            </a:r>
            <a:r>
              <a:rPr lang="en-US" sz="4800" b="1" cap="all" spc="-1" dirty="0">
                <a:solidFill>
                  <a:srgbClr val="4D4D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4800" b="1" cap="all" spc="-1" dirty="0" err="1">
                <a:solidFill>
                  <a:srgbClr val="4D4D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komisija</a:t>
            </a:r>
            <a:r>
              <a:rPr lang="en-US" sz="4800" b="1" cap="all" spc="-1" dirty="0">
                <a:solidFill>
                  <a:srgbClr val="4D4D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8E01DD3-B8B4-7E57-1019-77616973F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0" y="2738438"/>
            <a:ext cx="12077700" cy="6527800"/>
          </a:xfrm>
        </p:spPr>
        <p:txBody>
          <a:bodyPr rtlCol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Pašvaldības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aģentūras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"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Carnikavas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komunālserviss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" Līdzfinansējuma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vērtēšanas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komisija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darbu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uzsāka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2025. gada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septembrī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.</a:t>
            </a:r>
          </a:p>
          <a:p>
            <a:pPr>
              <a:lnSpc>
                <a:spcPts val="3762"/>
              </a:lnSpc>
            </a:pPr>
            <a:endParaRPr lang="en-US" sz="2800" dirty="0">
              <a:solidFill>
                <a:srgbClr val="4D4D4C"/>
              </a:solidFill>
              <a:latin typeface="Montserrat" panose="00000500000000000000" pitchFamily="50" charset="-70"/>
              <a:ea typeface="Montserrat Bold"/>
              <a:cs typeface="Montserrat Bold"/>
              <a:sym typeface="Montserrat Bold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Saskaņā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ar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Ādažu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novada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domes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saistošajiem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noteikumiem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Nr. 80/2022 “Par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pašvaldības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līdzfinansējumu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daudzdzīvokļu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dzīvojamām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mājām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piesaistīto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zemesgabalu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labiekārtošanai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” un Nr. 81/2022 “Par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Ādažu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novada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pašvaldības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līdzfinansējumu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daudzdzīvokļu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dzīvojamo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māju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energoefektivitātes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pasākumu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veikšanai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” </a:t>
            </a:r>
          </a:p>
          <a:p>
            <a:pPr fontAlgn="auto">
              <a:spcAft>
                <a:spcPts val="0"/>
              </a:spcAft>
              <a:defRPr/>
            </a:pPr>
            <a:endParaRPr lang="en-LV" sz="24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267607-34F7-B78A-A67C-689C60FF2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7D68B8A2-37ED-765F-001A-FD36235DDFA8}"/>
              </a:ext>
            </a:extLst>
          </p:cNvPr>
          <p:cNvSpPr/>
          <p:nvPr/>
        </p:nvSpPr>
        <p:spPr>
          <a:xfrm rot="1789">
            <a:off x="-4763" y="9490075"/>
            <a:ext cx="18297526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8D556BA6-A6BA-0C39-3816-5C96F099E903}"/>
              </a:ext>
            </a:extLst>
          </p:cNvPr>
          <p:cNvSpPr txBox="1"/>
          <p:nvPr/>
        </p:nvSpPr>
        <p:spPr>
          <a:xfrm>
            <a:off x="92075" y="9571038"/>
            <a:ext cx="18103850" cy="2301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lvl="0" algn="ctr">
              <a:lnSpc>
                <a:spcPts val="1800"/>
              </a:lnSpc>
              <a:defRPr/>
            </a:pP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</a:t>
            </a: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15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.0</a:t>
            </a: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7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4D86DE-2375-A887-3297-41153C3DE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0" y="547688"/>
            <a:ext cx="12077700" cy="1989137"/>
          </a:xfrm>
        </p:spPr>
        <p:txBody>
          <a:bodyPr rtlCol="0">
            <a:normAutofit/>
          </a:bodyPr>
          <a:lstStyle/>
          <a:p>
            <a:pPr algn="ctr">
              <a:lnSpc>
                <a:spcPts val="6240"/>
              </a:lnSpc>
            </a:pPr>
            <a:r>
              <a:rPr lang="en-US" sz="4800" b="1" cap="all" spc="-1" dirty="0">
                <a:solidFill>
                  <a:srgbClr val="4D4D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2025. </a:t>
            </a:r>
            <a:r>
              <a:rPr lang="en-US" sz="4800" b="1" cap="all" spc="-1" dirty="0" err="1">
                <a:solidFill>
                  <a:srgbClr val="4D4D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gadā</a:t>
            </a:r>
            <a:r>
              <a:rPr lang="en-US" sz="4800" b="1" cap="all" spc="-1" dirty="0">
                <a:solidFill>
                  <a:srgbClr val="4D4D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4800" b="1" cap="all" spc="-1" dirty="0" err="1">
                <a:solidFill>
                  <a:srgbClr val="4D4D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izvērtēti</a:t>
            </a:r>
            <a:r>
              <a:rPr lang="lv-LV" sz="4800" b="1" cap="all" spc="-1" dirty="0">
                <a:solidFill>
                  <a:srgbClr val="4D4D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</a:t>
            </a:r>
            <a:endParaRPr lang="en-US" sz="4800" b="1" cap="all" spc="-1" dirty="0">
              <a:solidFill>
                <a:srgbClr val="4D4D4C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E6C6B8-CBB8-2FE5-3E03-8FEEBE24D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0" y="2738438"/>
            <a:ext cx="12077700" cy="6527800"/>
          </a:xfrm>
        </p:spPr>
        <p:txBody>
          <a:bodyPr rtlCol="0">
            <a:normAutofit/>
          </a:bodyPr>
          <a:lstStyle/>
          <a:p>
            <a:pPr marL="669289" lvl="1" indent="-334645">
              <a:lnSpc>
                <a:spcPct val="100000"/>
              </a:lnSpc>
              <a:buFont typeface="Arial"/>
              <a:buChar char="•"/>
            </a:pP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4 </a:t>
            </a:r>
            <a:r>
              <a:rPr lang="lv-LV" sz="2800" noProof="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iesniegumi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līdzfinansējuma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piešķiršanai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daudzdzīvokļu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dzīvojamo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māju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energoefektivitātes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paaugstināšanai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par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kopējo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summu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28</a:t>
            </a:r>
            <a:r>
              <a:rPr lang="lv-LV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620 EUR:</a:t>
            </a:r>
          </a:p>
          <a:p>
            <a:pPr marL="1338579" lvl="2" indent="-446193">
              <a:lnSpc>
                <a:spcPts val="3719"/>
              </a:lnSpc>
              <a:buFont typeface="Arial"/>
              <a:buChar char="⚬"/>
            </a:pP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14</a:t>
            </a:r>
            <a:r>
              <a:rPr lang="lv-LV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720 EUR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apmaksāts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no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pašvaldības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budžeta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2025.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gadā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,</a:t>
            </a:r>
          </a:p>
          <a:p>
            <a:pPr marL="1338579" lvl="2" indent="-446193">
              <a:lnSpc>
                <a:spcPts val="3719"/>
              </a:lnSpc>
              <a:buFont typeface="Arial"/>
              <a:buChar char="⚬"/>
            </a:pP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13</a:t>
            </a:r>
            <a:r>
              <a:rPr lang="lv-LV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900 EUR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apmaksāts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2026.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gadā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, </a:t>
            </a:r>
          </a:p>
          <a:p>
            <a:pPr>
              <a:lnSpc>
                <a:spcPts val="3719"/>
              </a:lnSpc>
            </a:pPr>
            <a:endParaRPr lang="en-US" sz="2800" dirty="0">
              <a:solidFill>
                <a:srgbClr val="4D4D4C"/>
              </a:solidFill>
              <a:latin typeface="Montserrat" panose="00000500000000000000" pitchFamily="50" charset="-70"/>
              <a:ea typeface="Montserrat Bold"/>
              <a:cs typeface="Montserrat Bold"/>
              <a:sym typeface="Montserrat Bold"/>
            </a:endParaRPr>
          </a:p>
          <a:p>
            <a:pPr marL="669289" lvl="1" indent="-334645">
              <a:lnSpc>
                <a:spcPct val="100000"/>
              </a:lnSpc>
              <a:buFont typeface="Arial"/>
              <a:buChar char="•"/>
            </a:pP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1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iesniegums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līdzfinansējuma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piešķiršanai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daudzdzīvokļu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dzīvojamajām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mājām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piesaistīto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zemesgabalu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labiekārtošanai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par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summu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2</a:t>
            </a:r>
            <a:r>
              <a:rPr lang="lv-LV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000 EUR:</a:t>
            </a:r>
          </a:p>
          <a:p>
            <a:pPr marL="1338579" lvl="2" indent="-446193">
              <a:lnSpc>
                <a:spcPts val="3719"/>
              </a:lnSpc>
              <a:buFont typeface="Arial"/>
              <a:buChar char="⚬"/>
            </a:pP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2</a:t>
            </a:r>
            <a:r>
              <a:rPr lang="lv-LV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000 EUR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apmaksāts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2026. </a:t>
            </a:r>
            <a:r>
              <a:rPr lang="en-US" sz="28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gadā</a:t>
            </a:r>
            <a:r>
              <a:rPr lang="en-US" sz="28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. </a:t>
            </a:r>
          </a:p>
          <a:p>
            <a:pPr algn="just">
              <a:lnSpc>
                <a:spcPts val="3719"/>
              </a:lnSpc>
              <a:spcBef>
                <a:spcPct val="0"/>
              </a:spcBef>
            </a:pPr>
            <a:endParaRPr lang="en-US" sz="3099" dirty="0">
              <a:solidFill>
                <a:srgbClr val="4D4D4C"/>
              </a:solidFill>
              <a:latin typeface="Montserrat" panose="00000500000000000000" pitchFamily="50" charset="-70"/>
              <a:ea typeface="Montserrat Bold"/>
              <a:cs typeface="Montserrat Bold"/>
              <a:sym typeface="Montserrat Bold"/>
            </a:endParaRPr>
          </a:p>
          <a:p>
            <a:pPr fontAlgn="auto">
              <a:spcAft>
                <a:spcPts val="0"/>
              </a:spcAft>
              <a:defRPr/>
            </a:pPr>
            <a:endParaRPr lang="en-LV" dirty="0">
              <a:solidFill>
                <a:srgbClr val="4D4D4C"/>
              </a:solidFill>
              <a:latin typeface="Montserrat" panose="00000500000000000000" pitchFamily="50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4193633988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544F45-0076-E628-C499-82D208F73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EC1593BA-50E9-56D7-17DB-073D9866A52E}"/>
              </a:ext>
            </a:extLst>
          </p:cNvPr>
          <p:cNvSpPr/>
          <p:nvPr/>
        </p:nvSpPr>
        <p:spPr>
          <a:xfrm rot="1789">
            <a:off x="-4763" y="9490075"/>
            <a:ext cx="18297526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E716F030-C325-3C19-6DFD-729CC434A8A2}"/>
              </a:ext>
            </a:extLst>
          </p:cNvPr>
          <p:cNvSpPr txBox="1"/>
          <p:nvPr/>
        </p:nvSpPr>
        <p:spPr>
          <a:xfrm>
            <a:off x="92075" y="9571038"/>
            <a:ext cx="18103850" cy="2301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lvl="0" algn="ctr">
              <a:lnSpc>
                <a:spcPts val="1800"/>
              </a:lnSpc>
              <a:defRPr/>
            </a:pP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</a:t>
            </a: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15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.0</a:t>
            </a: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7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6739F3F-15CD-3FFE-D3DD-EF2D69417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0" y="547688"/>
            <a:ext cx="12077700" cy="1989137"/>
          </a:xfrm>
        </p:spPr>
        <p:txBody>
          <a:bodyPr rtlCol="0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cap="all" spc="-1" dirty="0">
                <a:solidFill>
                  <a:srgbClr val="4D4D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202</a:t>
            </a:r>
            <a:r>
              <a:rPr lang="lv-LV" sz="4800" b="1" cap="all" spc="-1" dirty="0">
                <a:solidFill>
                  <a:srgbClr val="4D4D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</a:t>
            </a:r>
            <a:r>
              <a:rPr lang="en-US" sz="4800" b="1" cap="all" spc="-1" dirty="0">
                <a:solidFill>
                  <a:srgbClr val="4D4D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 </a:t>
            </a:r>
            <a:r>
              <a:rPr lang="en-US" sz="4800" b="1" cap="all" spc="-1" dirty="0" err="1">
                <a:solidFill>
                  <a:srgbClr val="4D4D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gadā</a:t>
            </a:r>
            <a:r>
              <a:rPr lang="en-US" sz="4800" b="1" cap="all" spc="-1" dirty="0">
                <a:solidFill>
                  <a:srgbClr val="4D4D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4800" b="1" cap="all" spc="-1" dirty="0" err="1">
                <a:solidFill>
                  <a:srgbClr val="4D4D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izvērtēti</a:t>
            </a:r>
            <a:r>
              <a:rPr lang="lv-LV" sz="4800" b="1" cap="all" spc="-1" dirty="0">
                <a:solidFill>
                  <a:srgbClr val="4D4D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</a:t>
            </a:r>
            <a:endParaRPr lang="en-US" sz="48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DE4266-DF76-F42B-69ED-D07BE61DF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0" y="2738438"/>
            <a:ext cx="12077700" cy="6527800"/>
          </a:xfrm>
        </p:spPr>
        <p:txBody>
          <a:bodyPr rtlCol="0">
            <a:noAutofit/>
          </a:bodyPr>
          <a:lstStyle/>
          <a:p>
            <a:pPr marL="669289" lvl="1" indent="-334645">
              <a:lnSpc>
                <a:spcPct val="100000"/>
              </a:lnSpc>
              <a:spcBef>
                <a:spcPts val="1200"/>
              </a:spcBef>
              <a:buFont typeface="Arial"/>
              <a:buChar char="•"/>
            </a:pP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3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iesniegumi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līdzfinansējuma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piešķiršanai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daudzdzīvokļu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dzīvojamo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māju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energoefektivitātes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paaugstināšanai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par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kopējo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summu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8</a:t>
            </a:r>
            <a:r>
              <a:rPr lang="lv-LV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400 EUR:</a:t>
            </a:r>
          </a:p>
          <a:p>
            <a:pPr marL="1338579" lvl="2" indent="-446193">
              <a:lnSpc>
                <a:spcPct val="100000"/>
              </a:lnSpc>
              <a:spcBef>
                <a:spcPts val="1200"/>
              </a:spcBef>
              <a:buFont typeface="Arial"/>
              <a:buChar char="⚬"/>
            </a:pP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3</a:t>
            </a:r>
            <a:r>
              <a:rPr lang="lv-LV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400 EUR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apmaksāts</a:t>
            </a:r>
            <a:endParaRPr lang="en-US" sz="2400" dirty="0">
              <a:solidFill>
                <a:srgbClr val="4D4D4C"/>
              </a:solidFill>
              <a:latin typeface="Montserrat" panose="00000500000000000000" pitchFamily="50" charset="-70"/>
              <a:ea typeface="Montserrat Bold"/>
              <a:cs typeface="Montserrat Bold"/>
              <a:sym typeface="Montserrat Bold"/>
            </a:endParaRPr>
          </a:p>
          <a:p>
            <a:pPr marL="1338579" lvl="2" indent="-446193">
              <a:lnSpc>
                <a:spcPct val="100000"/>
              </a:lnSpc>
              <a:spcBef>
                <a:spcPts val="1200"/>
              </a:spcBef>
              <a:buFont typeface="Arial"/>
              <a:buChar char="⚬"/>
            </a:pP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5</a:t>
            </a:r>
            <a:r>
              <a:rPr lang="lv-LV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000 EUR </a:t>
            </a:r>
            <a:r>
              <a:rPr lang="lv-LV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apmaksāšanai </a:t>
            </a:r>
            <a:r>
              <a:rPr lang="en-US" sz="2400" b="1" u="sng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budžetā</a:t>
            </a:r>
            <a:r>
              <a:rPr lang="en-US" sz="2400" b="1" u="sng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nav </a:t>
            </a:r>
            <a:r>
              <a:rPr lang="en-US" sz="2400" b="1" u="sng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līdzekļu</a:t>
            </a:r>
            <a:r>
              <a:rPr lang="en-US" sz="2400" b="1" u="sng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 </a:t>
            </a:r>
            <a:endParaRPr lang="lv-LV" sz="2400" b="1" u="sng" dirty="0">
              <a:solidFill>
                <a:srgbClr val="4D4D4C"/>
              </a:solidFill>
              <a:latin typeface="Montserrat" panose="00000500000000000000" pitchFamily="50" charset="-70"/>
              <a:ea typeface="Montserrat Bold"/>
              <a:cs typeface="Montserrat Bold"/>
              <a:sym typeface="Montserrat Bold"/>
            </a:endParaRPr>
          </a:p>
          <a:p>
            <a:pPr marL="892386" lvl="2" indent="0">
              <a:lnSpc>
                <a:spcPct val="100000"/>
              </a:lnSpc>
              <a:spcBef>
                <a:spcPts val="1200"/>
              </a:spcBef>
              <a:buNone/>
            </a:pPr>
            <a:endParaRPr lang="lv-LV" sz="2400" b="1" dirty="0">
              <a:solidFill>
                <a:srgbClr val="4D4D4C"/>
              </a:solidFill>
              <a:latin typeface="Montserrat" panose="00000500000000000000" pitchFamily="50" charset="-70"/>
              <a:ea typeface="Montserrat Bold"/>
              <a:cs typeface="Montserrat Bold"/>
              <a:sym typeface="Montserrat Bold"/>
            </a:endParaRPr>
          </a:p>
          <a:p>
            <a:pPr marL="669289" lvl="1" indent="-334645">
              <a:lnSpc>
                <a:spcPct val="100000"/>
              </a:lnSpc>
              <a:spcBef>
                <a:spcPts val="1200"/>
              </a:spcBef>
              <a:buFont typeface="Arial"/>
              <a:buChar char="•"/>
            </a:pP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4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iesniegumi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līdzfinansējuma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piešķiršanai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daudzdzīvokļu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dzīvojamajām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mājām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piesaistīto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zemesgabalu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labiekārtošanai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par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summu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7</a:t>
            </a:r>
            <a:r>
              <a:rPr lang="lv-LV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127 EUR:</a:t>
            </a:r>
          </a:p>
          <a:p>
            <a:pPr marL="1338579" lvl="2" indent="-446193">
              <a:lnSpc>
                <a:spcPct val="100000"/>
              </a:lnSpc>
              <a:spcBef>
                <a:spcPts val="1200"/>
              </a:spcBef>
              <a:buFont typeface="Arial"/>
              <a:buChar char="⚬"/>
            </a:pP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6</a:t>
            </a:r>
            <a:r>
              <a:rPr lang="lv-LV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535 EUR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apmaksāts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</a:p>
          <a:p>
            <a:pPr marL="1338579" lvl="2" indent="-446193">
              <a:lnSpc>
                <a:spcPct val="100000"/>
              </a:lnSpc>
              <a:spcBef>
                <a:spcPts val="1200"/>
              </a:spcBef>
              <a:buFont typeface="Arial"/>
              <a:buChar char="⚬"/>
            </a:pP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592 EUR </a:t>
            </a:r>
            <a:r>
              <a:rPr lang="lv-LV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apmaksāšanai </a:t>
            </a:r>
            <a:r>
              <a:rPr lang="en-US" sz="2400" b="1" u="sng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budžetā</a:t>
            </a:r>
            <a:r>
              <a:rPr lang="en-US" sz="2400" b="1" u="sng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nav </a:t>
            </a:r>
            <a:r>
              <a:rPr lang="en-US" sz="2400" b="1" u="sng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līdzekļu</a:t>
            </a:r>
            <a:r>
              <a:rPr lang="en-US" sz="2400" b="1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.</a:t>
            </a:r>
            <a:endParaRPr lang="lv-LV" sz="2400" b="1" dirty="0">
              <a:solidFill>
                <a:srgbClr val="4D4D4C"/>
              </a:solidFill>
              <a:latin typeface="Montserrat" panose="00000500000000000000" pitchFamily="50" charset="-70"/>
              <a:ea typeface="Montserrat Bold"/>
              <a:cs typeface="Montserrat Bold"/>
              <a:sym typeface="Montserrat Bold"/>
            </a:endParaRPr>
          </a:p>
          <a:p>
            <a:pPr marL="892386" lvl="2" indent="0">
              <a:lnSpc>
                <a:spcPct val="100000"/>
              </a:lnSpc>
              <a:spcBef>
                <a:spcPts val="1200"/>
              </a:spcBef>
              <a:buNone/>
            </a:pPr>
            <a:endParaRPr lang="lv-LV" sz="2400" b="1" dirty="0">
              <a:solidFill>
                <a:srgbClr val="4D4D4C"/>
              </a:solidFill>
              <a:latin typeface="Montserrat" panose="00000500000000000000" pitchFamily="50" charset="-70"/>
              <a:ea typeface="Montserrat Bold"/>
              <a:cs typeface="Montserrat Bold"/>
              <a:sym typeface="Montserrat Bold"/>
            </a:endParaRPr>
          </a:p>
          <a:p>
            <a:pPr marL="92286" lvl="1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lv-LV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09.06.2026.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atbalstīts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pieteikums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līdzfinansējuma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piešķiršanai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1</a:t>
            </a:r>
            <a:r>
              <a:rPr lang="lv-LV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045 EUR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apmērā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pagalma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labiekārtošanai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, kas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apmaksājams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pēc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ieceres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realizācijas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 2026.gada 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jū</a:t>
            </a:r>
            <a:r>
              <a:rPr lang="lv-LV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l</a:t>
            </a:r>
            <a:r>
              <a:rPr lang="en-US" sz="2400" dirty="0" err="1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ijā</a:t>
            </a:r>
            <a:r>
              <a:rPr lang="en-US" sz="2400" dirty="0">
                <a:solidFill>
                  <a:srgbClr val="4D4D4C"/>
                </a:solidFill>
                <a:latin typeface="Montserrat" panose="00000500000000000000" pitchFamily="50" charset="-70"/>
                <a:ea typeface="Montserrat Bold"/>
                <a:cs typeface="Montserrat Bold"/>
                <a:sym typeface="Montserrat Bold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22741516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666C72-B181-8710-EADB-DD1C29349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ABAC01DF-439C-6313-BA6F-4EEFFD6F9844}"/>
              </a:ext>
            </a:extLst>
          </p:cNvPr>
          <p:cNvSpPr/>
          <p:nvPr/>
        </p:nvSpPr>
        <p:spPr>
          <a:xfrm rot="1789">
            <a:off x="-4763" y="9490075"/>
            <a:ext cx="18297526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605C3C5-822E-0C7D-EFD7-4A651945448F}"/>
              </a:ext>
            </a:extLst>
          </p:cNvPr>
          <p:cNvSpPr txBox="1"/>
          <p:nvPr/>
        </p:nvSpPr>
        <p:spPr>
          <a:xfrm>
            <a:off x="92075" y="9571038"/>
            <a:ext cx="18103850" cy="2301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lvl="0" algn="ctr">
              <a:lnSpc>
                <a:spcPts val="1800"/>
              </a:lnSpc>
              <a:defRPr/>
            </a:pP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</a:t>
            </a: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15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.0</a:t>
            </a: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7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955E575-4642-86AD-FF08-A24EDAD7E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547688"/>
            <a:ext cx="13106400" cy="1989137"/>
          </a:xfrm>
        </p:spPr>
        <p:txBody>
          <a:bodyPr rtlCol="0">
            <a:normAutofit fontScale="9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b="1" cap="all" dirty="0">
                <a:solidFill>
                  <a:srgbClr val="4D4D4C"/>
                </a:solidFill>
                <a:latin typeface="Montserrat Bold" panose="00000800000000000000" charset="-70"/>
              </a:rPr>
              <a:t>Piešķirtā līdzfinansējuma sadalījums</a:t>
            </a:r>
            <a:endParaRPr lang="en-US" b="1" cap="all" dirty="0">
              <a:solidFill>
                <a:srgbClr val="4D4D4C"/>
              </a:solidFill>
              <a:latin typeface="Montserrat" pitchFamily="2" charset="77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48249E4D-5208-68B5-6D43-24D1FF8D25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6086399"/>
              </p:ext>
            </p:extLst>
          </p:nvPr>
        </p:nvGraphicFramePr>
        <p:xfrm>
          <a:off x="5610225" y="4089400"/>
          <a:ext cx="12677775" cy="357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2677714" imgH="3571952" progId="Excel.Sheet.12">
                  <p:embed/>
                </p:oleObj>
              </mc:Choice>
              <mc:Fallback>
                <p:oleObj name="Worksheet" r:id="rId3" imgW="12677714" imgH="3571952" progId="Excel.Sheet.12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D6835C83-9826-C1AB-E5B1-9575BAE238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10225" y="4089400"/>
                        <a:ext cx="12677775" cy="3571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25729589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B14992-6D85-9A08-0684-F3B6536D8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5021A288-8A1E-AD6E-5B41-A6AB1CBEF7A2}"/>
              </a:ext>
            </a:extLst>
          </p:cNvPr>
          <p:cNvSpPr/>
          <p:nvPr/>
        </p:nvSpPr>
        <p:spPr>
          <a:xfrm rot="1789">
            <a:off x="-4763" y="9490075"/>
            <a:ext cx="18297526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7459D9D-F1F7-C1D0-0312-2A15DFFFC8EA}"/>
              </a:ext>
            </a:extLst>
          </p:cNvPr>
          <p:cNvSpPr txBox="1"/>
          <p:nvPr/>
        </p:nvSpPr>
        <p:spPr>
          <a:xfrm>
            <a:off x="92075" y="9571038"/>
            <a:ext cx="18103850" cy="2301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lvl="0" algn="ctr">
              <a:lnSpc>
                <a:spcPts val="1800"/>
              </a:lnSpc>
              <a:defRPr/>
            </a:pP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</a:t>
            </a: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15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.0</a:t>
            </a: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7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F68D3D7-2C59-1F3F-890C-6B9B4CFB0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0" y="547688"/>
            <a:ext cx="12077700" cy="1989137"/>
          </a:xfrm>
        </p:spPr>
        <p:txBody>
          <a:bodyPr rtlCol="0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400" b="1" cap="all" dirty="0">
                <a:solidFill>
                  <a:srgbClr val="4D4D4C"/>
                </a:solidFill>
                <a:latin typeface="Montserrat Bold" panose="00000800000000000000" charset="-70"/>
              </a:rPr>
              <a:t>Kopsavilkums</a:t>
            </a:r>
            <a:endParaRPr lang="en-US" sz="5400" b="1" cap="all" dirty="0">
              <a:solidFill>
                <a:srgbClr val="4D4D4C"/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CC560D-995A-770B-1283-92FAD9C80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0" y="2738438"/>
            <a:ext cx="12077700" cy="6527800"/>
          </a:xfrm>
        </p:spPr>
        <p:txBody>
          <a:bodyPr rtlCol="0"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lv-LV" sz="2800" dirty="0">
                <a:solidFill>
                  <a:srgbClr val="4D4D4C"/>
                </a:solidFill>
                <a:latin typeface="Montserrat" panose="00000500000000000000" pitchFamily="50" charset="-70"/>
              </a:rPr>
              <a:t>2026. gadā līdzfinansējumam paredzēto līdzekļu 25 836 EUR apmērā izlietojums:</a:t>
            </a:r>
          </a:p>
          <a:p>
            <a:pPr>
              <a:lnSpc>
                <a:spcPct val="100000"/>
              </a:lnSpc>
            </a:pPr>
            <a:r>
              <a:rPr lang="lv-LV" sz="2800" dirty="0">
                <a:solidFill>
                  <a:srgbClr val="4D4D4C"/>
                </a:solidFill>
                <a:latin typeface="Montserrat" panose="00000500000000000000" pitchFamily="50" charset="-70"/>
              </a:rPr>
              <a:t>15 900 EUR apmaksāts uz 01.01.2026. neapmaksātais līdzfinansējums;</a:t>
            </a:r>
          </a:p>
          <a:p>
            <a:pPr>
              <a:lnSpc>
                <a:spcPct val="100000"/>
              </a:lnSpc>
            </a:pPr>
            <a:r>
              <a:rPr lang="lv-LV" sz="2800" dirty="0">
                <a:solidFill>
                  <a:srgbClr val="4D4D4C"/>
                </a:solidFill>
                <a:latin typeface="Montserrat" panose="00000500000000000000" pitchFamily="50" charset="-70"/>
              </a:rPr>
              <a:t>9 936 EUR apmaksāts 2026. gadā piešķirtais līdzfinansējums.</a:t>
            </a:r>
          </a:p>
          <a:p>
            <a:pPr marL="0" indent="0">
              <a:lnSpc>
                <a:spcPct val="100000"/>
              </a:lnSpc>
              <a:buNone/>
            </a:pPr>
            <a:endParaRPr lang="lv-LV" sz="2800" dirty="0">
              <a:solidFill>
                <a:srgbClr val="4D4D4C"/>
              </a:solidFill>
              <a:latin typeface="Montserrat" panose="00000500000000000000" pitchFamily="50" charset="-7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lv-LV" sz="2800" dirty="0">
                <a:solidFill>
                  <a:srgbClr val="4D4D4C"/>
                </a:solidFill>
                <a:latin typeface="Montserrat" panose="00000500000000000000" pitchFamily="50" charset="-70"/>
              </a:rPr>
              <a:t>Uz šodienu ar komisijas lēmumu ir piešķirts līdzfinansējums diviem projektiem 5 592 EUR apmērā un atbalstīts viens projekta pieteikums  1 045 EUR apmērā, kopā  6 637 EUR, kā apmaksai nav līdzekļu.   </a:t>
            </a:r>
          </a:p>
        </p:txBody>
      </p:sp>
    </p:spTree>
    <p:extLst>
      <p:ext uri="{BB962C8B-B14F-4D97-AF65-F5344CB8AC3E}">
        <p14:creationId xmlns:p14="http://schemas.microsoft.com/office/powerpoint/2010/main" val="3220971758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72CEB3-CE2F-A7D0-0FC5-DBA4AD928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CB60F202-4E2D-B41D-14AB-FCCF5C3B7EB2}"/>
              </a:ext>
            </a:extLst>
          </p:cNvPr>
          <p:cNvSpPr/>
          <p:nvPr/>
        </p:nvSpPr>
        <p:spPr>
          <a:xfrm rot="1789">
            <a:off x="-4763" y="9490075"/>
            <a:ext cx="18297526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01586147-911F-B158-E5BF-64CB3452472F}"/>
              </a:ext>
            </a:extLst>
          </p:cNvPr>
          <p:cNvSpPr txBox="1"/>
          <p:nvPr/>
        </p:nvSpPr>
        <p:spPr>
          <a:xfrm>
            <a:off x="92075" y="9571038"/>
            <a:ext cx="18103850" cy="2301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lvl="0" algn="ctr">
              <a:lnSpc>
                <a:spcPts val="1800"/>
              </a:lnSpc>
              <a:defRPr/>
            </a:pP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</a:t>
            </a: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15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.0</a:t>
            </a: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7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5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5D6CF6-2021-812F-8593-8F2F4F95F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0" y="547688"/>
            <a:ext cx="12077700" cy="1989137"/>
          </a:xfrm>
        </p:spPr>
        <p:txBody>
          <a:bodyPr rtlCol="0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400" b="1" cap="all" dirty="0">
                <a:solidFill>
                  <a:srgbClr val="4D4D4C"/>
                </a:solidFill>
                <a:latin typeface="Montserrat Bold" panose="00000800000000000000" charset="-70"/>
              </a:rPr>
              <a:t>Ierosinājums</a:t>
            </a:r>
            <a:endParaRPr lang="en-US" sz="5400" b="1" cap="all" dirty="0">
              <a:solidFill>
                <a:srgbClr val="4D4D4C"/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224997-DFB2-1181-A9BC-813295F09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0" y="2738438"/>
            <a:ext cx="12077700" cy="6527800"/>
          </a:xfrm>
        </p:spPr>
        <p:txBody>
          <a:bodyPr rtlCol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lv-LV" sz="2800" dirty="0">
                <a:solidFill>
                  <a:srgbClr val="4D4D4C"/>
                </a:solidFill>
                <a:latin typeface="Montserrat" panose="00000500000000000000" pitchFamily="50" charset="-70"/>
              </a:rPr>
              <a:t>Izvērtēt iespēju piešķirt finanšu līdzekļus 6 637 EUR apmērā līdzfinansējuma apmaksāšanai  izvērtētajiem projektiem vēl šogad. Ņemot vērā, ka gads ir tikai pusē, veicot budžeta grozījumus, paredzēt līdzekļus līdzfinansējumam ar rezervi, piemēram, 10 000 EUR apmērā.</a:t>
            </a:r>
          </a:p>
          <a:p>
            <a:pPr marL="0" indent="0">
              <a:lnSpc>
                <a:spcPct val="100000"/>
              </a:lnSpc>
              <a:buNone/>
            </a:pPr>
            <a:endParaRPr lang="lv-LV" sz="2800" dirty="0">
              <a:solidFill>
                <a:srgbClr val="4D4D4C"/>
              </a:solidFill>
              <a:latin typeface="Montserrat" panose="00000500000000000000" pitchFamily="50" charset="-70"/>
            </a:endParaRP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endParaRPr lang="en-LV" sz="28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140117896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DE2EA-3A55-9421-2AFB-3FC50C630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54229D31-F019-3812-547A-CC6559089D0B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1371600">
              <a:defRPr/>
            </a:pPr>
            <a:endParaRPr lang="lv-LV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90E6F5B3-F9BD-791C-E7A9-FB5370CBEB76}"/>
              </a:ext>
            </a:extLst>
          </p:cNvPr>
          <p:cNvSpPr txBox="1"/>
          <p:nvPr/>
        </p:nvSpPr>
        <p:spPr>
          <a:xfrm>
            <a:off x="2362201" y="3674936"/>
            <a:ext cx="13339766" cy="11151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ct val="150000"/>
              </a:lnSpc>
              <a:defRPr/>
            </a:pPr>
            <a:r>
              <a:rPr lang="lv-LV" sz="5400" b="1" cap="all" dirty="0">
                <a:solidFill>
                  <a:srgbClr val="595959"/>
                </a:solidFill>
                <a:latin typeface="Calibri" panose="020F0502020204030204"/>
              </a:rPr>
              <a:t>Paldies par uzmanību!</a:t>
            </a:r>
            <a:endParaRPr lang="en-US" altLang="x-none" sz="5001" b="1" i="1" cap="all" dirty="0">
              <a:solidFill>
                <a:srgbClr val="595959"/>
              </a:solidFill>
              <a:latin typeface="Montserrat Medium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6F52C9-4C72-EDFE-C74C-8E88B362C0DB}"/>
              </a:ext>
            </a:extLst>
          </p:cNvPr>
          <p:cNvSpPr txBox="1"/>
          <p:nvPr/>
        </p:nvSpPr>
        <p:spPr>
          <a:xfrm>
            <a:off x="3159920" y="6445073"/>
            <a:ext cx="1174432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lv-LV" altLang="lv-LV" sz="27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lv-LV" sz="27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</a:t>
            </a:r>
            <a:br>
              <a:rPr lang="lv-LV" altLang="lv-LV" sz="2700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en-US" altLang="lv-LV" sz="27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lv-LV" altLang="lv-LV" sz="27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lv-LV" sz="27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lang="lv-LV" sz="2700" dirty="0">
              <a:solidFill>
                <a:srgbClr val="595959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384479-F15D-DF6A-51DD-E87DF4175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1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4066A20A-E710-D83B-77DE-436190915FB8}"/>
              </a:ext>
            </a:extLst>
          </p:cNvPr>
          <p:cNvSpPr txBox="1"/>
          <p:nvPr/>
        </p:nvSpPr>
        <p:spPr>
          <a:xfrm>
            <a:off x="2012768" y="4372241"/>
            <a:ext cx="12903200" cy="743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all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</a:rPr>
              <a:t>Paldies par uzmanību!</a:t>
            </a:r>
            <a:endParaRPr kumimoji="0" lang="en-US" altLang="x-none" sz="3600" b="1" i="1" u="none" strike="noStrike" kern="1200" cap="all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 panose="00000500000000000000" pitchFamily="2" charset="-7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5FEBD8D-3DF7-3588-2FF6-809EAAFB2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2429" y="6894887"/>
            <a:ext cx="7827942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466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1978</TotalTime>
  <Words>409</Words>
  <Application>Microsoft Office PowerPoint</Application>
  <PresentationFormat>Custom</PresentationFormat>
  <Paragraphs>41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Montserrat Medium</vt:lpstr>
      <vt:lpstr>Montserrat</vt:lpstr>
      <vt:lpstr>Montserrat Bold</vt:lpstr>
      <vt:lpstr>Arial</vt:lpstr>
      <vt:lpstr>Calibri</vt:lpstr>
      <vt:lpstr>Calibri Light</vt:lpstr>
      <vt:lpstr>Office Theme</vt:lpstr>
      <vt:lpstr>1_Office Theme</vt:lpstr>
      <vt:lpstr>Microsoft Excel Worksheet</vt:lpstr>
      <vt:lpstr>PowerPoint Presentation</vt:lpstr>
      <vt:lpstr>Līdzfinansējuma vērtēšanas komisija </vt:lpstr>
      <vt:lpstr>2025. gadā izvērtēti:</vt:lpstr>
      <vt:lpstr>2026. gadā izvērtēti:</vt:lpstr>
      <vt:lpstr>Piešķirtā līdzfinansējuma sadalījums</vt:lpstr>
      <vt:lpstr>Kopsavilkums</vt:lpstr>
      <vt:lpstr>Ierosinājums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Ziņojums par pašvaldības līdzfinansējuma izlietojumu</dc:title>
  <dc:creator>Ineta Bokāne</dc:creator>
  <cp:lastModifiedBy>Ineta Bokāne</cp:lastModifiedBy>
  <cp:revision>8</cp:revision>
  <dcterms:created xsi:type="dcterms:W3CDTF">2006-08-16T00:00:00Z</dcterms:created>
  <dcterms:modified xsi:type="dcterms:W3CDTF">2026-07-02T14:03:28Z</dcterms:modified>
  <dc:identifier>DAHMFdESW2w</dc:identifier>
</cp:coreProperties>
</file>