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15"/>
  </p:notesMasterIdLst>
  <p:sldIdLst>
    <p:sldId id="432" r:id="rId2"/>
    <p:sldId id="467" r:id="rId3"/>
    <p:sldId id="447" r:id="rId4"/>
    <p:sldId id="452" r:id="rId5"/>
    <p:sldId id="468" r:id="rId6"/>
    <p:sldId id="469" r:id="rId7"/>
    <p:sldId id="472" r:id="rId8"/>
    <p:sldId id="470" r:id="rId9"/>
    <p:sldId id="471" r:id="rId10"/>
    <p:sldId id="474" r:id="rId11"/>
    <p:sldId id="475" r:id="rId12"/>
    <p:sldId id="476" r:id="rId13"/>
    <p:sldId id="282" r:id="rId14"/>
  </p:sldIdLst>
  <p:sldSz cx="18288000" cy="10287000"/>
  <p:notesSz cx="6797675" cy="9926638"/>
  <p:embeddedFontLst>
    <p:embeddedFont>
      <p:font typeface="Montserrat" panose="00000500000000000000" pitchFamily="50" charset="-70"/>
      <p:regular r:id="rId16"/>
      <p:bold r:id="rId17"/>
      <p:italic r:id="rId18"/>
      <p:boldItalic r:id="rId19"/>
    </p:embeddedFont>
    <p:embeddedFont>
      <p:font typeface="Montserrat Classic Bold" panose="020B0604020202020204" charset="0"/>
      <p:regular r:id="rId20"/>
      <p:bold r:id="rId21"/>
      <p:italic r:id="rId22"/>
      <p:boldItalic r:id="rId23"/>
    </p:embeddedFont>
  </p:embeddedFontLst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82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Gaišs stils 2 - izcēlum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85" autoAdjust="0"/>
    <p:restoredTop sz="94674" autoAdjust="0"/>
  </p:normalViewPr>
  <p:slideViewPr>
    <p:cSldViewPr>
      <p:cViewPr varScale="1">
        <p:scale>
          <a:sx n="27" d="100"/>
          <a:sy n="27" d="100"/>
        </p:scale>
        <p:origin x="62" y="3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100DFE-684B-4807-3B6B-4A9A35FEFB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4DA3EE-6A61-F33D-0221-FDBC4742B5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F079963-8949-4BB9-9D7C-D97C91EECF9B}" type="datetimeFigureOut">
              <a:rPr lang="lv-LV"/>
              <a:pPr>
                <a:defRPr/>
              </a:pPr>
              <a:t>15.07.2026</a:t>
            </a:fld>
            <a:endParaRPr lang="x-non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2FA84F1-D5B5-7F06-C099-8B05395341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x-none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FBE3570-BBA5-B2DB-BCE6-C57EB379E5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x-none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284F83-0769-6040-C920-9B20D16D55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44CD46-381E-051D-0996-DDE1E61361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DF395BC-D4F7-45EF-8F3A-40F16DDBBDF5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aida attēla vietturis 1">
            <a:extLst>
              <a:ext uri="{FF2B5EF4-FFF2-40B4-BE49-F238E27FC236}">
                <a16:creationId xmlns:a16="http://schemas.microsoft.com/office/drawing/2014/main" id="{3B3C9091-F60A-9734-0C08-44136FD7FB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Piezīmju vietturis 2">
            <a:extLst>
              <a:ext uri="{FF2B5EF4-FFF2-40B4-BE49-F238E27FC236}">
                <a16:creationId xmlns:a16="http://schemas.microsoft.com/office/drawing/2014/main" id="{1B21F710-23EB-6AAE-1CA4-7BC3CA788D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lv-LV" altLang="lv-LV" dirty="0"/>
          </a:p>
        </p:txBody>
      </p:sp>
      <p:sp>
        <p:nvSpPr>
          <p:cNvPr id="7172" name="Slaida numura vietturis 3">
            <a:extLst>
              <a:ext uri="{FF2B5EF4-FFF2-40B4-BE49-F238E27FC236}">
                <a16:creationId xmlns:a16="http://schemas.microsoft.com/office/drawing/2014/main" id="{4A67C5B7-160C-C7FE-9344-D6621B3690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BE7FE1F-E3F8-474D-856E-29519FE89DEA}" type="slidenum">
              <a:rPr lang="lv-LV" altLang="lv-LV" smtClean="0"/>
              <a:pPr/>
              <a:t>3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F395BC-D4F7-45EF-8F3A-40F16DDBBDF5}" type="slidenum">
              <a:rPr lang="lv-LV" altLang="lv-LV" smtClean="0"/>
              <a:pPr>
                <a:defRPr/>
              </a:pPr>
              <a:t>9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873897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53CBB-95E1-7FB5-9C1F-33E8B8D86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EFF72-FBDB-4EFA-9591-674D7CE21075}" type="datetime1">
              <a:rPr lang="en-US"/>
              <a:pPr>
                <a:defRPr/>
              </a:pPr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BF7CCD-3634-385C-C9C8-9F6781AC4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BEF4B-46F1-66D7-A59D-6E35A7555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53B4D-4189-4E37-AB8D-7F07E5B45BC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12295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DDD50-C1C6-331F-A725-691948964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A6DD6-F017-4FD9-BC75-CB5E95C28D56}" type="datetime1">
              <a:rPr lang="en-US"/>
              <a:pPr>
                <a:defRPr/>
              </a:pPr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E173A-A6E2-CF41-4C4A-39294CEEC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8C6F7-8285-CA76-DB7C-7BE971242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3B81E-A6CF-4598-B3D9-A946C16E949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92857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BD753-A733-7AC9-2E81-B89EB063A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E189D-6D80-4BA2-BA3B-2DF155631061}" type="datetime1">
              <a:rPr lang="en-US"/>
              <a:pPr>
                <a:defRPr/>
              </a:pPr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06C1B-037D-6DEA-5E09-D21E0F6AF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26F4C-D95A-785B-079A-AC9F756E0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2EE79-87EA-453E-9A71-2D1CF00AC87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34922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EA0CA-B2A4-D942-DD18-9AF7B9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FD376-D20F-4832-8C76-E897E11D9833}" type="datetime1">
              <a:rPr lang="en-US"/>
              <a:pPr>
                <a:defRPr/>
              </a:pPr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E3D4C-6E79-109D-2C2D-4A78936AF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8929C-CB00-8514-993A-17007D725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C43A5-714F-4540-9E65-0EE7207759E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03662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F2E84E-4C16-ED9D-5977-0BE3B2BAC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31287-DFDD-43BB-98B8-3F0A1BFF8E57}" type="datetime1">
              <a:rPr lang="en-US"/>
              <a:pPr>
                <a:defRPr/>
              </a:pPr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680A0-B9D0-A81B-CF74-1457DE7FE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38E69-0C45-0F9A-8C3A-1763852C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7F490-0F01-4068-8DFE-56E3785EE12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60945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DB4180-AD9F-6B0D-23A3-B1A794BB6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221CF-7785-4F08-B8C6-B262C1761169}" type="datetime1">
              <a:rPr lang="en-US"/>
              <a:pPr>
                <a:defRPr/>
              </a:pPr>
              <a:t>7/15/2026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B006CCC-B5B6-FBF0-6629-A19CF0236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75A24B9-F3C0-FD53-80B4-7B04CCA5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59F99-0491-4F0D-9423-A45C44CC354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75150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B54D53D-9327-1129-94D1-9FD15F0F8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1D17C-2721-485B-B833-199C241C640B}" type="datetime1">
              <a:rPr lang="en-US"/>
              <a:pPr>
                <a:defRPr/>
              </a:pPr>
              <a:t>7/15/2026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ACC1B36-F1B5-3342-79FE-379B94926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3FEAC05-DF9C-C79E-860A-400AF48A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4DAB-BEBF-47E2-8BE7-483C4F1CFE8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20525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328E707-E753-D26F-3339-55135189A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D60D4-9A01-4119-B642-44A9C0F56930}" type="datetime1">
              <a:rPr lang="en-US"/>
              <a:pPr>
                <a:defRPr/>
              </a:pPr>
              <a:t>7/15/2026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CAF28BA-1FAA-D738-238D-FD0A52A6F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18A9683-7C3D-5F72-7D5B-BE128BDC8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A982A-158A-4E33-B41A-6C7D838C30C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88272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9F1D873-9CB7-B64D-D3C4-6C4E55841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E7A69-49D4-4838-BC0F-57C728ABE2EB}" type="datetime1">
              <a:rPr lang="en-US"/>
              <a:pPr>
                <a:defRPr/>
              </a:pPr>
              <a:t>7/15/2026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507E5A-6EDC-22BB-B6D8-8DD94AFFD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FCCFB3D-1419-0A30-A4F6-808C0E1AD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9FFBE-0697-443C-AFBD-81A0DCD3ED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014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9D814AA-1EF4-D729-E244-C0242D60C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449E7-145D-4376-96A6-383A80B8AF93}" type="datetime1">
              <a:rPr lang="en-US"/>
              <a:pPr>
                <a:defRPr/>
              </a:pPr>
              <a:t>7/15/2026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955074-4460-FBDA-14BF-BF281242C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5931C3-F043-96F3-1843-5A93512D9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7336F-0EA2-4F18-8017-E57B51DA374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3348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rtlCol="0">
            <a:normAutofit/>
          </a:bodyPr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pPr lvl="0"/>
            <a:endParaRPr lang="x-non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1D019E3-D521-49DA-9622-82A2235F5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7A8AF-E708-47A3-99EB-AE32BFAACB51}" type="datetime1">
              <a:rPr lang="en-US"/>
              <a:pPr>
                <a:defRPr/>
              </a:pPr>
              <a:t>7/15/2026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C6679B3-0819-344A-40F4-EF13C8E94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4B605B-4308-BA0C-5EC9-2D04C2FC3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D507E-1ED4-4308-AFE3-1812F86CD62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99420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FE09677-4A7F-01B0-7BD0-28E915875C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547688"/>
            <a:ext cx="15773400" cy="19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title style</a:t>
            </a:r>
            <a:endParaRPr lang="lv-LV" altLang="lv-LV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CA0E9AA-E058-C32B-63D2-61A019D277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2738438"/>
            <a:ext cx="15773400" cy="652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text styles</a:t>
            </a:r>
          </a:p>
          <a:p>
            <a:pPr lvl="1"/>
            <a:r>
              <a:rPr lang="en-GB" altLang="lv-LV"/>
              <a:t>Second level</a:t>
            </a:r>
          </a:p>
          <a:p>
            <a:pPr lvl="2"/>
            <a:r>
              <a:rPr lang="en-GB" altLang="lv-LV"/>
              <a:t>Third level</a:t>
            </a:r>
          </a:p>
          <a:p>
            <a:pPr lvl="3"/>
            <a:r>
              <a:rPr lang="en-GB" altLang="lv-LV"/>
              <a:t>Fourth level</a:t>
            </a:r>
          </a:p>
          <a:p>
            <a:pPr lvl="4"/>
            <a:r>
              <a:rPr lang="en-GB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2250C-6D89-F663-8746-17B5856910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CFEE54-0D80-45F2-A199-F1C13A7BBBD1}" type="datetime1">
              <a:rPr lang="en-US"/>
              <a:pPr>
                <a:defRPr/>
              </a:pPr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BF98D-32AD-9E05-012E-BAD183EF5E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202CF-D361-F9CC-AE71-783AE37E2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B30A0BD-9307-4BA8-9C35-E9414454DBC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2pPr>
      <a:lvl3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3pPr>
      <a:lvl4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4pPr>
      <a:lvl5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342900" indent="-342900" algn="l" defTabSz="1371600" rtl="0" eaLnBrk="0" fontAlgn="base" hangingPunct="0">
        <a:lnSpc>
          <a:spcPct val="90000"/>
        </a:lnSpc>
        <a:spcBef>
          <a:spcPts val="15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>
            <a:alpha val="7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3">
            <a:extLst>
              <a:ext uri="{FF2B5EF4-FFF2-40B4-BE49-F238E27FC236}">
                <a16:creationId xmlns:a16="http://schemas.microsoft.com/office/drawing/2014/main" id="{D2CF23DD-2274-17E0-4D18-A1309DF61EF3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3075" name="Picture 4">
            <a:extLst>
              <a:ext uri="{FF2B5EF4-FFF2-40B4-BE49-F238E27FC236}">
                <a16:creationId xmlns:a16="http://schemas.microsoft.com/office/drawing/2014/main" id="{6E4F3B80-002C-A71B-B71F-B735BE330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619" y="307975"/>
            <a:ext cx="4068762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Box 4">
            <a:extLst>
              <a:ext uri="{FF2B5EF4-FFF2-40B4-BE49-F238E27FC236}">
                <a16:creationId xmlns:a16="http://schemas.microsoft.com/office/drawing/2014/main" id="{53A47D2B-F58C-DBAC-B99D-5634BA4AE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914900"/>
            <a:ext cx="16611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lv-LV" altLang="lv-LV" sz="6000" b="1" dirty="0">
                <a:solidFill>
                  <a:schemeClr val="bg1"/>
                </a:solidFill>
                <a:latin typeface="Montserrat" pitchFamily="2" charset="-70"/>
              </a:rPr>
              <a:t>Par LEADER projektu idejām</a:t>
            </a:r>
            <a:endParaRPr lang="lv-LV" altLang="lv-LV" sz="4000" dirty="0">
              <a:latin typeface="Montserrat" pitchFamily="2" charset="-70"/>
            </a:endParaRPr>
          </a:p>
        </p:txBody>
      </p:sp>
      <p:sp>
        <p:nvSpPr>
          <p:cNvPr id="3077" name="TextBox 2">
            <a:extLst>
              <a:ext uri="{FF2B5EF4-FFF2-40B4-BE49-F238E27FC236}">
                <a16:creationId xmlns:a16="http://schemas.microsoft.com/office/drawing/2014/main" id="{F0214876-BAD5-52BE-A668-729C010FB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I 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15.07.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202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6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.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7DFD19-C534-638C-F9F8-E33FF2494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C159E763-77DF-03D1-A371-5A1CAA21B828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92C311-9F7B-75E7-A11F-55666D767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15.07.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6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87DAE945-8127-5206-BDF1-285E949F8460}"/>
              </a:ext>
            </a:extLst>
          </p:cNvPr>
          <p:cNvSpPr txBox="1">
            <a:spLocks/>
          </p:cNvSpPr>
          <p:nvPr/>
        </p:nvSpPr>
        <p:spPr>
          <a:xfrm>
            <a:off x="545859" y="279525"/>
            <a:ext cx="17145000" cy="7667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Projektu idejas</a:t>
            </a:r>
            <a:endParaRPr lang="en-US" sz="4800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4" name="TextBox 1">
            <a:extLst>
              <a:ext uri="{FF2B5EF4-FFF2-40B4-BE49-F238E27FC236}">
                <a16:creationId xmlns:a16="http://schemas.microsoft.com/office/drawing/2014/main" id="{2B968653-5698-0420-AEDC-77F736963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974" y="1203231"/>
            <a:ext cx="10500826" cy="7355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600"/>
              </a:spcBef>
            </a:pPr>
            <a:r>
              <a:rPr lang="lv-LV" altLang="lv-LV" sz="2400" b="1" dirty="0">
                <a:solidFill>
                  <a:srgbClr val="6B82A1"/>
                </a:solidFill>
                <a:latin typeface="Montserrat" pitchFamily="2" charset="-70"/>
              </a:rPr>
              <a:t>5.2. Infrastruktūras, kas nepieciešama velotransporta izmantošanai, izveide un attīstība Ādažu pilsētā, Ādažu un Sējas pagastos  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Maksimālā attiecināmo izmaksu summa 1 projektam </a:t>
            </a:r>
            <a:r>
              <a:rPr lang="lv-LV" altLang="lv-LV" sz="2400" dirty="0">
                <a:latin typeface="Montserrat" pitchFamily="2" charset="-70"/>
              </a:rPr>
              <a:t>– </a:t>
            </a:r>
            <a:r>
              <a:rPr lang="lv-LV" altLang="lv-LV" sz="2400" b="1" dirty="0">
                <a:latin typeface="Montserrat" pitchFamily="2" charset="-70"/>
              </a:rPr>
              <a:t>5 000 </a:t>
            </a:r>
            <a:r>
              <a:rPr lang="lv-LV" altLang="lv-LV" sz="2400" dirty="0">
                <a:latin typeface="Montserrat" pitchFamily="2" charset="-70"/>
              </a:rPr>
              <a:t>(t.sk., pašvaldības 500 EUR)</a:t>
            </a:r>
            <a:endParaRPr lang="lv-LV" altLang="lv-LV" sz="2400" b="1" dirty="0">
              <a:latin typeface="Montserrat" pitchFamily="2" charset="-70"/>
            </a:endParaRP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Iznākuma rādītājs </a:t>
            </a:r>
            <a:r>
              <a:rPr lang="lv-LV" altLang="lv-LV" sz="2400" dirty="0">
                <a:latin typeface="Montserrat" pitchFamily="2" charset="-70"/>
              </a:rPr>
              <a:t>– </a:t>
            </a:r>
            <a:r>
              <a:rPr lang="lv-LV" altLang="lv-LV" sz="2400" b="1" dirty="0">
                <a:latin typeface="Montserrat" pitchFamily="2" charset="-70"/>
              </a:rPr>
              <a:t>atbalstīti 2 infrastruktūras projekti </a:t>
            </a:r>
            <a:r>
              <a:rPr lang="lv-LV" altLang="lv-LV" sz="2400" dirty="0">
                <a:latin typeface="Montserrat" pitchFamily="2" charset="-70"/>
              </a:rPr>
              <a:t>(Publiskas, nekomerciālas velo infrastruktūras attīstība: velo celiņi, novietnes, apkopes stacijas un maršrutu norādes)</a:t>
            </a:r>
            <a:endParaRPr lang="lv-LV" altLang="lv-LV" sz="2400" b="1" dirty="0">
              <a:latin typeface="Montserrat" pitchFamily="2" charset="-70"/>
            </a:endParaRP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Plānotās projektu idejas</a:t>
            </a:r>
            <a:r>
              <a:rPr lang="lv-LV" altLang="lv-LV" sz="2400" dirty="0">
                <a:latin typeface="Montserrat" pitchFamily="2" charset="-70"/>
              </a:rPr>
              <a:t>: </a:t>
            </a:r>
          </a:p>
          <a:p>
            <a:pPr marL="1200150" lvl="1" indent="-457200">
              <a:spcBef>
                <a:spcPts val="600"/>
              </a:spcBef>
              <a:buAutoNum type="arabicPeriod"/>
            </a:pPr>
            <a:r>
              <a:rPr lang="lv-LV" altLang="lv-LV" sz="2400" dirty="0">
                <a:highlight>
                  <a:srgbClr val="00FF00"/>
                </a:highlight>
                <a:latin typeface="Montserrat" pitchFamily="2" charset="-70"/>
              </a:rPr>
              <a:t>Velo apkopes infrastruktūras attīstība Ādažu novadā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Projekta idejas virzītājs</a:t>
            </a:r>
            <a:r>
              <a:rPr lang="lv-LV" altLang="lv-LV" sz="2400" dirty="0">
                <a:latin typeface="Montserrat" pitchFamily="2" charset="-70"/>
              </a:rPr>
              <a:t>: APN (tehniskais projekta vadītājs – Iveta, projekta vadītājs – Dzintars)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Plānotās aktivitātes</a:t>
            </a:r>
            <a:r>
              <a:rPr lang="lv-LV" altLang="lv-LV" sz="2400" dirty="0">
                <a:latin typeface="Montserrat" pitchFamily="2" charset="-70"/>
              </a:rPr>
              <a:t>: velosipēdu infrastruktūras attīstības projekta pieteikšana Alderu ciemā un/vai Ādažu pilsētā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Īstenošanas laiks</a:t>
            </a:r>
            <a:r>
              <a:rPr lang="lv-LV" altLang="lv-LV" sz="2400" dirty="0">
                <a:latin typeface="Montserrat" pitchFamily="2" charset="-70"/>
              </a:rPr>
              <a:t>: 2026.-2027.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Īstenošanas vieta</a:t>
            </a:r>
            <a:r>
              <a:rPr lang="lv-LV" altLang="lv-LV" sz="2400" dirty="0">
                <a:latin typeface="Montserrat" pitchFamily="2" charset="-70"/>
              </a:rPr>
              <a:t>: Alderu ciemā (starp Kanāla ielu un celiņu gar kanālu, pie vecajām slūžām) un/vai Ādažu pilsētā (Rīgas gatves un Muižas ielas savienojuma stūrī pie gājēju/velo celiņa)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EF0B994A-ED09-DDAC-DBF6-51D8F041A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799" y="2552700"/>
            <a:ext cx="6788435" cy="5553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92755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00420F-2274-3040-D8E6-12A4FCA60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6227572A-D80E-A0DD-4877-A812EA2E4004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8011FD-26D2-CFC0-BFEA-339EE24ED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15.07.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6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3DFD889F-46ED-66D6-3DCF-5078C242F6F3}"/>
              </a:ext>
            </a:extLst>
          </p:cNvPr>
          <p:cNvSpPr txBox="1">
            <a:spLocks/>
          </p:cNvSpPr>
          <p:nvPr/>
        </p:nvSpPr>
        <p:spPr>
          <a:xfrm>
            <a:off x="545859" y="279525"/>
            <a:ext cx="17145000" cy="7667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Vietas, kur Ādažu novadā var izvietot </a:t>
            </a:r>
            <a:r>
              <a:rPr lang="lv-LV" sz="48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brīvkrānus</a:t>
            </a:r>
            <a:endParaRPr lang="en-US" sz="4800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4" name="TextBox 1">
            <a:extLst>
              <a:ext uri="{FF2B5EF4-FFF2-40B4-BE49-F238E27FC236}">
                <a16:creationId xmlns:a16="http://schemas.microsoft.com/office/drawing/2014/main" id="{8DEC6AA8-DF98-1AFE-A5A4-1AC851101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974" y="1203231"/>
            <a:ext cx="165206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600"/>
              </a:spcBef>
            </a:pPr>
            <a:r>
              <a:rPr lang="lv-LV" altLang="lv-LV" sz="2400" dirty="0">
                <a:latin typeface="Montserrat" pitchFamily="2" charset="-70"/>
              </a:rPr>
              <a:t>Atbilstoši SIA «Ādažu ūdens» sniegtajai informācijai</a:t>
            </a: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CDAC9463-51AB-C169-267F-1B6E2198F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5187" y="1664896"/>
            <a:ext cx="7696200" cy="770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072504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3F18B3-E2EC-4FB4-BD48-F45DE18EB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A9DB7A70-691B-C200-63E7-13F262809786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2EED4E-16CE-2C4F-B63B-C588FD164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15.07.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6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9FB770E8-D2C3-0EBC-10CD-284F07D1A758}"/>
              </a:ext>
            </a:extLst>
          </p:cNvPr>
          <p:cNvSpPr txBox="1">
            <a:spLocks/>
          </p:cNvSpPr>
          <p:nvPr/>
        </p:nvSpPr>
        <p:spPr>
          <a:xfrm>
            <a:off x="545859" y="279525"/>
            <a:ext cx="17145000" cy="7667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Priekšlikumi</a:t>
            </a:r>
            <a:endParaRPr lang="en-US" sz="4800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4" name="TextBox 1">
            <a:extLst>
              <a:ext uri="{FF2B5EF4-FFF2-40B4-BE49-F238E27FC236}">
                <a16:creationId xmlns:a16="http://schemas.microsoft.com/office/drawing/2014/main" id="{623C9B03-E152-B4D7-DEB3-F9C33C453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974" y="1203231"/>
            <a:ext cx="16520626" cy="787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600"/>
              </a:spcBef>
            </a:pPr>
            <a:r>
              <a:rPr lang="lv-LV" altLang="lv-LV" sz="2400" b="1" dirty="0">
                <a:latin typeface="Montserrat" pitchFamily="2" charset="-70"/>
              </a:rPr>
              <a:t>1. Atbalstīt ĀNP dalību biedrības «Jūras Zeme» 4. kārtas projektu konkursā ar šādiem projektiem:</a:t>
            </a:r>
          </a:p>
          <a:p>
            <a:pPr marL="1200150" lvl="1" indent="-457200">
              <a:spcBef>
                <a:spcPts val="600"/>
              </a:spcBef>
              <a:buFont typeface="+mj-lt"/>
              <a:buAutoNum type="arabicPeriod"/>
            </a:pPr>
            <a:r>
              <a:rPr lang="lv-LV" altLang="lv-LV" sz="2400" b="1" dirty="0">
                <a:latin typeface="Montserrat" pitchFamily="2" charset="-70"/>
              </a:rPr>
              <a:t>«Atpūtas vietas un peldvietas labiekārtošana pie Dzirnezera, pie Purva ielas»</a:t>
            </a:r>
            <a:r>
              <a:rPr lang="lv-LV" altLang="lv-LV" sz="2400" dirty="0">
                <a:latin typeface="Montserrat" pitchFamily="2" charset="-70"/>
              </a:rPr>
              <a:t> (1.2. mērķī), līdz 20 583 </a:t>
            </a:r>
            <a:r>
              <a:rPr lang="lv-LV" altLang="lv-LV" sz="2400" dirty="0" err="1">
                <a:latin typeface="Montserrat" pitchFamily="2" charset="-70"/>
              </a:rPr>
              <a:t>euro</a:t>
            </a:r>
            <a:r>
              <a:rPr lang="lv-LV" altLang="lv-LV" sz="2400" dirty="0">
                <a:latin typeface="Montserrat" pitchFamily="2" charset="-70"/>
              </a:rPr>
              <a:t>, t.sk., paredzot savu līdzfinansējumu </a:t>
            </a:r>
            <a:r>
              <a:rPr lang="lv-LV" altLang="lv-LV" sz="2400" b="1" dirty="0">
                <a:solidFill>
                  <a:srgbClr val="6B82A1"/>
                </a:solidFill>
                <a:latin typeface="Montserrat" pitchFamily="2" charset="-70"/>
              </a:rPr>
              <a:t>2 058 </a:t>
            </a:r>
            <a:r>
              <a:rPr lang="lv-LV" altLang="lv-LV" sz="2400" b="1" dirty="0" err="1">
                <a:solidFill>
                  <a:srgbClr val="6B82A1"/>
                </a:solidFill>
                <a:latin typeface="Montserrat" pitchFamily="2" charset="-70"/>
              </a:rPr>
              <a:t>euro</a:t>
            </a:r>
            <a:r>
              <a:rPr lang="lv-LV" altLang="lv-LV" sz="2400" b="1" dirty="0">
                <a:solidFill>
                  <a:srgbClr val="6B82A1"/>
                </a:solidFill>
                <a:latin typeface="Montserrat" pitchFamily="2" charset="-70"/>
              </a:rPr>
              <a:t> 2027. gadā</a:t>
            </a:r>
          </a:p>
          <a:p>
            <a:pPr marL="1200150" lvl="1" indent="-457200">
              <a:spcBef>
                <a:spcPts val="600"/>
              </a:spcBef>
              <a:buFont typeface="+mj-lt"/>
              <a:buAutoNum type="arabicPeriod"/>
            </a:pPr>
            <a:r>
              <a:rPr lang="lv-LV" altLang="lv-LV" sz="2400" b="1" dirty="0">
                <a:latin typeface="Montserrat" pitchFamily="2" charset="-70"/>
              </a:rPr>
              <a:t>Informatīvā stenda un norāžu “Ko atnesi, to aiznes!” izvietošana uz dabas takām» </a:t>
            </a:r>
            <a:r>
              <a:rPr lang="lv-LV" altLang="lv-LV" sz="2400" dirty="0">
                <a:latin typeface="Montserrat" pitchFamily="2" charset="-70"/>
              </a:rPr>
              <a:t>(3.1. mērķī), 10 000 </a:t>
            </a:r>
            <a:r>
              <a:rPr lang="lv-LV" altLang="lv-LV" sz="2400" dirty="0" err="1">
                <a:latin typeface="Montserrat" pitchFamily="2" charset="-70"/>
              </a:rPr>
              <a:t>euro</a:t>
            </a:r>
            <a:r>
              <a:rPr lang="lv-LV" altLang="lv-LV" sz="2400" dirty="0">
                <a:latin typeface="Montserrat" pitchFamily="2" charset="-70"/>
              </a:rPr>
              <a:t>, t.sk., paredzot savu līdzfinansējumu </a:t>
            </a:r>
            <a:r>
              <a:rPr lang="lv-LV" altLang="lv-LV" sz="2400" b="1" dirty="0">
                <a:solidFill>
                  <a:srgbClr val="6B82A1"/>
                </a:solidFill>
                <a:latin typeface="Montserrat" pitchFamily="2" charset="-70"/>
              </a:rPr>
              <a:t>1 000 </a:t>
            </a:r>
            <a:r>
              <a:rPr lang="lv-LV" altLang="lv-LV" sz="2400" b="1" dirty="0" err="1">
                <a:solidFill>
                  <a:srgbClr val="6B82A1"/>
                </a:solidFill>
                <a:latin typeface="Montserrat" pitchFamily="2" charset="-70"/>
              </a:rPr>
              <a:t>euro</a:t>
            </a:r>
            <a:r>
              <a:rPr lang="lv-LV" altLang="lv-LV" sz="2400" b="1" dirty="0">
                <a:solidFill>
                  <a:srgbClr val="6B82A1"/>
                </a:solidFill>
                <a:latin typeface="Montserrat" pitchFamily="2" charset="-70"/>
              </a:rPr>
              <a:t> 2026. gadā </a:t>
            </a:r>
          </a:p>
          <a:p>
            <a:pPr marL="1200150" lvl="1" indent="-457200">
              <a:spcBef>
                <a:spcPts val="600"/>
              </a:spcBef>
              <a:buFont typeface="+mj-lt"/>
              <a:buAutoNum type="arabicPeriod"/>
            </a:pPr>
            <a:r>
              <a:rPr lang="lv-LV" altLang="lv-LV" sz="2400" b="1" dirty="0">
                <a:latin typeface="Montserrat" pitchFamily="2" charset="-70"/>
              </a:rPr>
              <a:t>«Koka kutera nojumes izbūve CNC teritorijā» </a:t>
            </a:r>
            <a:r>
              <a:rPr lang="lv-LV" altLang="lv-LV" sz="2400" dirty="0">
                <a:latin typeface="Montserrat" pitchFamily="2" charset="-70"/>
              </a:rPr>
              <a:t>(3.2. mērķī), 20 000 </a:t>
            </a:r>
            <a:r>
              <a:rPr lang="lv-LV" altLang="lv-LV" sz="2400" dirty="0" err="1">
                <a:latin typeface="Montserrat" pitchFamily="2" charset="-70"/>
              </a:rPr>
              <a:t>euro</a:t>
            </a:r>
            <a:r>
              <a:rPr lang="lv-LV" altLang="lv-LV" sz="2400" dirty="0">
                <a:latin typeface="Montserrat" pitchFamily="2" charset="-70"/>
              </a:rPr>
              <a:t>, t.sk., paredzot savu līdzfinansējumu </a:t>
            </a:r>
            <a:r>
              <a:rPr lang="lv-LV" altLang="lv-LV" sz="2400" b="1" dirty="0">
                <a:solidFill>
                  <a:srgbClr val="6B82A1"/>
                </a:solidFill>
                <a:latin typeface="Montserrat" pitchFamily="2" charset="-70"/>
              </a:rPr>
              <a:t>2 000 </a:t>
            </a:r>
            <a:r>
              <a:rPr lang="lv-LV" altLang="lv-LV" sz="2400" b="1" dirty="0" err="1">
                <a:solidFill>
                  <a:srgbClr val="6B82A1"/>
                </a:solidFill>
                <a:latin typeface="Montserrat" pitchFamily="2" charset="-70"/>
              </a:rPr>
              <a:t>euro</a:t>
            </a:r>
            <a:r>
              <a:rPr lang="lv-LV" altLang="lv-LV" sz="2400" b="1" dirty="0">
                <a:solidFill>
                  <a:srgbClr val="6B82A1"/>
                </a:solidFill>
                <a:latin typeface="Montserrat" pitchFamily="2" charset="-70"/>
              </a:rPr>
              <a:t> 2027. gadā</a:t>
            </a:r>
          </a:p>
          <a:p>
            <a:pPr marL="1200150" lvl="1" indent="-457200">
              <a:spcBef>
                <a:spcPts val="600"/>
              </a:spcBef>
              <a:buFont typeface="+mj-lt"/>
              <a:buAutoNum type="arabicPeriod"/>
            </a:pPr>
            <a:r>
              <a:rPr lang="lv-LV" altLang="lv-LV" sz="2400" b="1" dirty="0">
                <a:latin typeface="Montserrat" pitchFamily="2" charset="-70"/>
              </a:rPr>
              <a:t>«Pludmales volejbola un atpūtas laukums pie Mazā Baltezera» </a:t>
            </a:r>
            <a:r>
              <a:rPr lang="lv-LV" altLang="lv-LV" sz="2400" dirty="0">
                <a:latin typeface="Montserrat" pitchFamily="2" charset="-70"/>
              </a:rPr>
              <a:t>(3.3. mērķī), 13 607 </a:t>
            </a:r>
            <a:r>
              <a:rPr lang="lv-LV" altLang="lv-LV" sz="2400" dirty="0" err="1">
                <a:latin typeface="Montserrat" pitchFamily="2" charset="-70"/>
              </a:rPr>
              <a:t>euro</a:t>
            </a:r>
            <a:r>
              <a:rPr lang="lv-LV" altLang="lv-LV" sz="2400" dirty="0">
                <a:latin typeface="Montserrat" pitchFamily="2" charset="-70"/>
              </a:rPr>
              <a:t>, t.sk., paredzot savu līdzfinansējumu</a:t>
            </a:r>
            <a:r>
              <a:rPr lang="lv-LV" altLang="lv-LV" sz="2400" b="1" dirty="0">
                <a:solidFill>
                  <a:srgbClr val="6B82A1"/>
                </a:solidFill>
                <a:latin typeface="Montserrat" pitchFamily="2" charset="-70"/>
              </a:rPr>
              <a:t> 1 361 </a:t>
            </a:r>
            <a:r>
              <a:rPr lang="lv-LV" altLang="lv-LV" sz="2400" b="1" dirty="0" err="1">
                <a:solidFill>
                  <a:srgbClr val="6B82A1"/>
                </a:solidFill>
                <a:latin typeface="Montserrat" pitchFamily="2" charset="-70"/>
              </a:rPr>
              <a:t>euro</a:t>
            </a:r>
            <a:r>
              <a:rPr lang="lv-LV" altLang="lv-LV" sz="2400" b="1" dirty="0">
                <a:solidFill>
                  <a:srgbClr val="6B82A1"/>
                </a:solidFill>
                <a:latin typeface="Montserrat" pitchFamily="2" charset="-70"/>
              </a:rPr>
              <a:t> 2027. gadā </a:t>
            </a:r>
          </a:p>
          <a:p>
            <a:pPr marL="1200150" lvl="1" indent="-457200">
              <a:spcBef>
                <a:spcPts val="600"/>
              </a:spcBef>
              <a:buFont typeface="+mj-lt"/>
              <a:buAutoNum type="arabicPeriod"/>
            </a:pPr>
            <a:r>
              <a:rPr lang="lv-LV" altLang="lv-LV" sz="2400" b="1" dirty="0">
                <a:latin typeface="Montserrat" pitchFamily="2" charset="-70"/>
              </a:rPr>
              <a:t>«CNC āra ekspozīcijas izveide CNC āra teritorijā»</a:t>
            </a:r>
            <a:r>
              <a:rPr lang="lv-LV" altLang="lv-LV" sz="2400" dirty="0">
                <a:latin typeface="Montserrat" pitchFamily="2" charset="-70"/>
              </a:rPr>
              <a:t> (4.1. mērķī), 7 780 </a:t>
            </a:r>
            <a:r>
              <a:rPr lang="lv-LV" altLang="lv-LV" sz="2400" dirty="0" err="1">
                <a:latin typeface="Montserrat" pitchFamily="2" charset="-70"/>
              </a:rPr>
              <a:t>euro</a:t>
            </a:r>
            <a:r>
              <a:rPr lang="lv-LV" altLang="lv-LV" sz="2400" dirty="0">
                <a:latin typeface="Montserrat" pitchFamily="2" charset="-70"/>
              </a:rPr>
              <a:t>, t.sk., paredzot savu līdzfinansējumu </a:t>
            </a:r>
            <a:r>
              <a:rPr lang="lv-LV" altLang="lv-LV" sz="2400" b="1" dirty="0">
                <a:solidFill>
                  <a:srgbClr val="6B82A1"/>
                </a:solidFill>
                <a:latin typeface="Montserrat" pitchFamily="2" charset="-70"/>
              </a:rPr>
              <a:t>778 </a:t>
            </a:r>
            <a:r>
              <a:rPr lang="lv-LV" altLang="lv-LV" sz="2400" b="1" dirty="0" err="1">
                <a:solidFill>
                  <a:srgbClr val="6B82A1"/>
                </a:solidFill>
                <a:latin typeface="Montserrat" pitchFamily="2" charset="-70"/>
              </a:rPr>
              <a:t>euro</a:t>
            </a:r>
            <a:r>
              <a:rPr lang="lv-LV" altLang="lv-LV" sz="2400" b="1" dirty="0">
                <a:solidFill>
                  <a:srgbClr val="6B82A1"/>
                </a:solidFill>
                <a:latin typeface="Montserrat" pitchFamily="2" charset="-70"/>
              </a:rPr>
              <a:t> 2027. gadā </a:t>
            </a:r>
          </a:p>
          <a:p>
            <a:pPr marL="1200150" lvl="1" indent="-457200">
              <a:spcBef>
                <a:spcPts val="600"/>
              </a:spcBef>
              <a:buFont typeface="+mj-lt"/>
              <a:buAutoNum type="arabicPeriod"/>
            </a:pPr>
            <a:r>
              <a:rPr lang="lv-LV" altLang="lv-LV" sz="2400" b="1" dirty="0">
                <a:latin typeface="Montserrat" pitchFamily="2" charset="-70"/>
              </a:rPr>
              <a:t>«Apgaismojuma izveide </a:t>
            </a:r>
            <a:r>
              <a:rPr lang="lv-LV" altLang="lv-LV" sz="2400" b="1" dirty="0" err="1">
                <a:latin typeface="Montserrat" pitchFamily="2" charset="-70"/>
              </a:rPr>
              <a:t>veloceļam</a:t>
            </a:r>
            <a:r>
              <a:rPr lang="lv-LV" altLang="lv-LV" sz="2400" b="1" dirty="0">
                <a:latin typeface="Montserrat" pitchFamily="2" charset="-70"/>
              </a:rPr>
              <a:t> Rīga – Carnikava (posmā Carnikava – </a:t>
            </a:r>
            <a:r>
              <a:rPr lang="lv-LV" altLang="lv-LV" sz="2400" b="1" dirty="0" err="1">
                <a:latin typeface="Montserrat" pitchFamily="2" charset="-70"/>
              </a:rPr>
              <a:t>Garupe</a:t>
            </a:r>
            <a:r>
              <a:rPr lang="lv-LV" altLang="lv-LV" sz="2400" b="1" dirty="0">
                <a:latin typeface="Montserrat" pitchFamily="2" charset="-70"/>
              </a:rPr>
              <a:t>)» </a:t>
            </a:r>
            <a:r>
              <a:rPr lang="lv-LV" altLang="lv-LV" sz="2400" dirty="0">
                <a:latin typeface="Montserrat" pitchFamily="2" charset="-70"/>
              </a:rPr>
              <a:t>(5.1. mērķī), 80 000 </a:t>
            </a:r>
            <a:r>
              <a:rPr lang="lv-LV" altLang="lv-LV" sz="2400" dirty="0" err="1">
                <a:latin typeface="Montserrat" pitchFamily="2" charset="-70"/>
              </a:rPr>
              <a:t>euro</a:t>
            </a:r>
            <a:r>
              <a:rPr lang="lv-LV" altLang="lv-LV" sz="2400" dirty="0">
                <a:latin typeface="Montserrat" pitchFamily="2" charset="-70"/>
              </a:rPr>
              <a:t>, t.sk., paredzot savu līdzfinansējumu </a:t>
            </a:r>
            <a:r>
              <a:rPr lang="lv-LV" altLang="lv-LV" sz="2400" b="1" dirty="0">
                <a:solidFill>
                  <a:srgbClr val="6B82A1"/>
                </a:solidFill>
                <a:latin typeface="Montserrat" pitchFamily="2" charset="-70"/>
              </a:rPr>
              <a:t>8 000 </a:t>
            </a:r>
            <a:r>
              <a:rPr lang="lv-LV" altLang="lv-LV" sz="2400" b="1" dirty="0" err="1">
                <a:solidFill>
                  <a:srgbClr val="6B82A1"/>
                </a:solidFill>
                <a:latin typeface="Montserrat" pitchFamily="2" charset="-70"/>
              </a:rPr>
              <a:t>euro</a:t>
            </a:r>
            <a:r>
              <a:rPr lang="lv-LV" altLang="lv-LV" sz="2400" b="1" dirty="0">
                <a:solidFill>
                  <a:srgbClr val="6B82A1"/>
                </a:solidFill>
                <a:latin typeface="Montserrat" pitchFamily="2" charset="-70"/>
              </a:rPr>
              <a:t> 2027. gadā </a:t>
            </a:r>
          </a:p>
          <a:p>
            <a:pPr marL="1200150" lvl="1" indent="-457200">
              <a:spcBef>
                <a:spcPts val="600"/>
              </a:spcBef>
              <a:buFont typeface="+mj-lt"/>
              <a:buAutoNum type="arabicPeriod"/>
            </a:pPr>
            <a:r>
              <a:rPr lang="lv-LV" altLang="lv-LV" sz="2400" b="1" dirty="0">
                <a:latin typeface="Montserrat" pitchFamily="2" charset="-70"/>
              </a:rPr>
              <a:t>«Velo apkopes infrastruktūras attīstība Ādažu novadā»</a:t>
            </a:r>
            <a:r>
              <a:rPr lang="lv-LV" altLang="lv-LV" sz="2400" dirty="0">
                <a:latin typeface="Montserrat" pitchFamily="2" charset="-70"/>
              </a:rPr>
              <a:t> (5.2. mērķī), 5 000 </a:t>
            </a:r>
            <a:r>
              <a:rPr lang="lv-LV" altLang="lv-LV" sz="2400" dirty="0" err="1">
                <a:latin typeface="Montserrat" pitchFamily="2" charset="-70"/>
              </a:rPr>
              <a:t>euro</a:t>
            </a:r>
            <a:r>
              <a:rPr lang="lv-LV" altLang="lv-LV" sz="2400" dirty="0">
                <a:latin typeface="Montserrat" pitchFamily="2" charset="-70"/>
              </a:rPr>
              <a:t>, t.sk., paredzot savu līdzfinansējumu</a:t>
            </a:r>
            <a:r>
              <a:rPr lang="lv-LV" altLang="lv-LV" sz="2400" b="1" dirty="0">
                <a:solidFill>
                  <a:srgbClr val="6B82A1"/>
                </a:solidFill>
                <a:latin typeface="Montserrat" pitchFamily="2" charset="-70"/>
              </a:rPr>
              <a:t> 500 </a:t>
            </a:r>
            <a:r>
              <a:rPr lang="lv-LV" altLang="lv-LV" sz="2400" b="1" dirty="0" err="1">
                <a:solidFill>
                  <a:srgbClr val="6B82A1"/>
                </a:solidFill>
                <a:latin typeface="Montserrat" pitchFamily="2" charset="-70"/>
              </a:rPr>
              <a:t>euro</a:t>
            </a:r>
            <a:r>
              <a:rPr lang="lv-LV" altLang="lv-LV" sz="2400" b="1" dirty="0">
                <a:solidFill>
                  <a:srgbClr val="6B82A1"/>
                </a:solidFill>
                <a:latin typeface="Montserrat" pitchFamily="2" charset="-70"/>
              </a:rPr>
              <a:t> 2027. gadā </a:t>
            </a:r>
          </a:p>
          <a:p>
            <a:pPr>
              <a:spcBef>
                <a:spcPts val="600"/>
              </a:spcBef>
            </a:pPr>
            <a:r>
              <a:rPr lang="lv-LV" altLang="lv-LV" sz="2400" b="1" dirty="0">
                <a:latin typeface="Montserrat" pitchFamily="2" charset="-70"/>
              </a:rPr>
              <a:t>2. APN, CNC, TIC, CKS tehniskajiem projektu vadītājiem sagatavot un APN iesniegt informāciju par plānotajā aktivitātēm, izmaksām, īstenošanas vietām katram no projektiem</a:t>
            </a:r>
          </a:p>
          <a:p>
            <a:pPr>
              <a:spcBef>
                <a:spcPts val="600"/>
              </a:spcBef>
            </a:pPr>
            <a:r>
              <a:rPr lang="lv-LV" altLang="lv-LV" sz="2400" b="1" dirty="0">
                <a:latin typeface="Montserrat" pitchFamily="2" charset="-70"/>
              </a:rPr>
              <a:t>3. Projektu idejas nosūtīt iedzīvotāju padomēm, lai noskaidrotu, vai tās tiek atbalstītas</a:t>
            </a:r>
          </a:p>
          <a:p>
            <a:pPr>
              <a:spcBef>
                <a:spcPts val="600"/>
              </a:spcBef>
            </a:pPr>
            <a:r>
              <a:rPr lang="lv-LV" altLang="lv-LV" sz="2400" b="1" dirty="0">
                <a:latin typeface="Montserrat" pitchFamily="2" charset="-70"/>
              </a:rPr>
              <a:t>4. Sagatavot lēmumprojektus par minēto projektu īstenošanu uz jūlija domes sēdi</a:t>
            </a:r>
          </a:p>
        </p:txBody>
      </p:sp>
    </p:spTree>
    <p:extLst>
      <p:ext uri="{BB962C8B-B14F-4D97-AF65-F5344CB8AC3E}">
        <p14:creationId xmlns:p14="http://schemas.microsoft.com/office/powerpoint/2010/main" val="1249314279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358BDDAF-CEBC-2E83-C93F-3E47CEA65F22}"/>
              </a:ext>
            </a:extLst>
          </p:cNvPr>
          <p:cNvSpPr txBox="1"/>
          <p:nvPr/>
        </p:nvSpPr>
        <p:spPr>
          <a:xfrm>
            <a:off x="3265488" y="2628900"/>
            <a:ext cx="11666537" cy="30099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119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PALDIES PAR</a:t>
            </a:r>
          </a:p>
          <a:p>
            <a:pPr algn="ctr" eaLnBrk="1" fontAlgn="auto" hangingPunct="1">
              <a:lnSpc>
                <a:spcPts val="119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UZMANĪBU!</a:t>
            </a:r>
          </a:p>
        </p:txBody>
      </p:sp>
      <p:sp>
        <p:nvSpPr>
          <p:cNvPr id="17411" name="AutoShape 2">
            <a:extLst>
              <a:ext uri="{FF2B5EF4-FFF2-40B4-BE49-F238E27FC236}">
                <a16:creationId xmlns:a16="http://schemas.microsoft.com/office/drawing/2014/main" id="{830CB0B5-B746-9E77-8D83-50F5E6F0CA1E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0" y="9529763"/>
            <a:ext cx="18297525" cy="0"/>
          </a:xfrm>
          <a:prstGeom prst="line">
            <a:avLst/>
          </a:prstGeom>
          <a:noFill/>
          <a:ln w="9525" cap="rnd">
            <a:solidFill>
              <a:srgbClr val="58585B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BFBDBC-9EA5-1D76-E4DE-959D4D5DA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51373" r="2168" b="-1228"/>
          <a:stretch>
            <a:fillRect/>
          </a:stretch>
        </p:blipFill>
        <p:spPr bwMode="auto">
          <a:xfrm>
            <a:off x="0" y="0"/>
            <a:ext cx="18297525" cy="945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9">
            <a:extLst>
              <a:ext uri="{FF2B5EF4-FFF2-40B4-BE49-F238E27FC236}">
                <a16:creationId xmlns:a16="http://schemas.microsoft.com/office/drawing/2014/main" id="{B329881D-9D3F-6507-5F06-713305B50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563" y="4570413"/>
            <a:ext cx="3698875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Box 4">
            <a:extLst>
              <a:ext uri="{FF2B5EF4-FFF2-40B4-BE49-F238E27FC236}">
                <a16:creationId xmlns:a16="http://schemas.microsoft.com/office/drawing/2014/main" id="{FEFB58B1-3057-6888-DF9C-AA889A1B3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7800" y="3317875"/>
            <a:ext cx="18292763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7925"/>
              </a:lnSpc>
            </a:pPr>
            <a:r>
              <a:rPr lang="en-US" altLang="lv-LV" sz="6600">
                <a:solidFill>
                  <a:srgbClr val="FFFFFF"/>
                </a:solidFill>
                <a:latin typeface="Montserrat Semi-Bold Bold" charset="-70"/>
              </a:rPr>
              <a:t>PALDIES PAR UZMANĪBU!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17A43E-D376-B1B8-508B-046346972F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15.07.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6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50878C-6A01-0F59-40C2-1511A0B4F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18074EA1-B6AC-2EEF-DD6E-31CA5BFE79D0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19870DC8-B79E-2CEB-71AD-18C5CD6A0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415565"/>
            <a:ext cx="16154400" cy="7314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lv-LV" altLang="lv-LV" sz="2800" b="1" dirty="0">
                <a:solidFill>
                  <a:srgbClr val="6B82A1"/>
                </a:solidFill>
                <a:latin typeface="Montserrat" pitchFamily="2" charset="-70"/>
              </a:rPr>
              <a:t>EJZAF – </a:t>
            </a:r>
            <a:r>
              <a:rPr lang="lv-LV" altLang="lv-LV" sz="2600" b="1" dirty="0">
                <a:latin typeface="Montserrat" pitchFamily="2" charset="-70"/>
              </a:rPr>
              <a:t>10.10.2023. MK noteikumi Nr. 579 </a:t>
            </a:r>
            <a:r>
              <a:rPr lang="lv-LV" altLang="lv-LV" sz="2600" dirty="0">
                <a:latin typeface="Montserrat" pitchFamily="2" charset="-70"/>
              </a:rPr>
              <a:t>“Valsts un Eiropas Savienības atbalsta piešķiršanas kārtība Eiropas Jūrlietu, zvejniecības un akvakultūras fonda pasākumam "Sabiedrības virzītas vietējās attīstības stratēģiju īstenošana"”</a:t>
            </a:r>
          </a:p>
          <a:p>
            <a:pPr>
              <a:lnSpc>
                <a:spcPct val="150000"/>
              </a:lnSpc>
            </a:pPr>
            <a:r>
              <a:rPr lang="lv-LV" altLang="lv-LV" sz="2800" b="1" dirty="0">
                <a:solidFill>
                  <a:srgbClr val="6B82A1"/>
                </a:solidFill>
                <a:latin typeface="Montserrat" pitchFamily="2" charset="-70"/>
              </a:rPr>
              <a:t>ELFLA – </a:t>
            </a:r>
            <a:r>
              <a:rPr lang="lv-LV" altLang="lv-LV" sz="2600" b="1" dirty="0">
                <a:latin typeface="Montserrat" pitchFamily="2" charset="-70"/>
              </a:rPr>
              <a:t>10.10.2023. MK noteikumi Nr. 580 </a:t>
            </a:r>
            <a:r>
              <a:rPr lang="lv-LV" altLang="lv-LV" sz="2600" dirty="0">
                <a:latin typeface="Montserrat" pitchFamily="2" charset="-70"/>
              </a:rPr>
              <a:t>“Valsts un Eiropas Savienības atbalsta piešķiršanas kārtība Eiropas Lauksaimniecības fonda lauku attīstībai intervencē "Darbību īstenošana saskaņā ar sabiedrības virzītas vietējās attīstības stratēģiju, tostarp sadarbības aktivitātes un to sagatavošana"”</a:t>
            </a:r>
          </a:p>
          <a:p>
            <a:pPr>
              <a:lnSpc>
                <a:spcPct val="150000"/>
              </a:lnSpc>
            </a:pPr>
            <a:r>
              <a:rPr lang="lv-LV" altLang="lv-LV" sz="2600" b="1" dirty="0">
                <a:solidFill>
                  <a:srgbClr val="6B82A1"/>
                </a:solidFill>
                <a:latin typeface="Montserrat" pitchFamily="2" charset="-70"/>
              </a:rPr>
              <a:t>Projektu maksimālais īstenošanas termiņš: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Ja tiek veikta </a:t>
            </a:r>
            <a:r>
              <a:rPr lang="lv-LV" altLang="lv-LV" sz="2600" b="1" dirty="0">
                <a:latin typeface="Montserrat" pitchFamily="2" charset="-70"/>
              </a:rPr>
              <a:t>būvniecība</a:t>
            </a:r>
            <a:r>
              <a:rPr lang="lv-LV" altLang="lv-LV" sz="2600" dirty="0">
                <a:latin typeface="Montserrat" pitchFamily="2" charset="-70"/>
              </a:rPr>
              <a:t> - </a:t>
            </a:r>
            <a:r>
              <a:rPr lang="lv-LV" altLang="lv-LV" sz="2600" b="1" dirty="0">
                <a:latin typeface="Montserrat" pitchFamily="2" charset="-70"/>
              </a:rPr>
              <a:t>divi gadi </a:t>
            </a:r>
            <a:r>
              <a:rPr lang="lv-LV" altLang="lv-LV" sz="2600" dirty="0">
                <a:latin typeface="Montserrat" pitchFamily="2" charset="-70"/>
              </a:rPr>
              <a:t>no LAD lēmuma pieņemšanas par projekta iesnieguma apstiprināšanu;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Pārējiem projektiem </a:t>
            </a:r>
            <a:r>
              <a:rPr lang="lv-LV" altLang="lv-LV" sz="2600" dirty="0">
                <a:latin typeface="Montserrat" pitchFamily="2" charset="-70"/>
              </a:rPr>
              <a:t>- </a:t>
            </a:r>
            <a:r>
              <a:rPr lang="lv-LV" altLang="lv-LV" sz="2600" b="1" dirty="0">
                <a:latin typeface="Montserrat" pitchFamily="2" charset="-70"/>
              </a:rPr>
              <a:t>viens gads </a:t>
            </a:r>
            <a:r>
              <a:rPr lang="lv-LV" altLang="lv-LV" sz="2600" dirty="0">
                <a:latin typeface="Montserrat" pitchFamily="2" charset="-70"/>
              </a:rPr>
              <a:t>no LAD lēmuma pieņemšanas par projekta iesnieguma apstiprināšanu.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4F0BA49-987B-3159-103C-70DB7195A727}"/>
              </a:ext>
            </a:extLst>
          </p:cNvPr>
          <p:cNvSpPr txBox="1">
            <a:spLocks/>
          </p:cNvSpPr>
          <p:nvPr/>
        </p:nvSpPr>
        <p:spPr>
          <a:xfrm>
            <a:off x="545859" y="279525"/>
            <a:ext cx="17145000" cy="7667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Atbilstošie MK noteikumi, īstenošanas termiņi</a:t>
            </a:r>
            <a:endParaRPr lang="en-US" sz="4800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50FE13-71F6-FA5B-8F68-5BA934CEA6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15.07.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6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7409486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3">
            <a:extLst>
              <a:ext uri="{FF2B5EF4-FFF2-40B4-BE49-F238E27FC236}">
                <a16:creationId xmlns:a16="http://schemas.microsoft.com/office/drawing/2014/main" id="{4C6E82A3-C0A4-F95B-9EA5-9B5272E47710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B2B08BB8-A038-D949-779E-E8C05EAAC6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7197921"/>
              </p:ext>
            </p:extLst>
          </p:nvPr>
        </p:nvGraphicFramePr>
        <p:xfrm>
          <a:off x="427893" y="1400909"/>
          <a:ext cx="17449799" cy="777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87000">
                  <a:extLst>
                    <a:ext uri="{9D8B030D-6E8A-4147-A177-3AD203B41FA5}">
                      <a16:colId xmlns:a16="http://schemas.microsoft.com/office/drawing/2014/main" val="192372665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1519051498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270633857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138991298"/>
                    </a:ext>
                  </a:extLst>
                </a:gridCol>
                <a:gridCol w="1600199">
                  <a:extLst>
                    <a:ext uri="{9D8B030D-6E8A-4147-A177-3AD203B41FA5}">
                      <a16:colId xmlns:a16="http://schemas.microsoft.com/office/drawing/2014/main" val="3064510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Mērķis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/>
                        <a:t>Attiecināmo izmaksu </a:t>
                      </a:r>
                      <a:r>
                        <a:rPr lang="lv-LV" sz="1800" dirty="0" err="1"/>
                        <a:t>max</a:t>
                      </a:r>
                      <a:r>
                        <a:rPr lang="lv-LV" sz="1800" dirty="0"/>
                        <a:t> summa 1 projektam, </a:t>
                      </a:r>
                      <a:r>
                        <a:rPr lang="lv-LV" sz="1800" dirty="0" err="1"/>
                        <a:t>euro</a:t>
                      </a:r>
                      <a:endParaRPr lang="lv-LV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/>
                        <a:t>Izsludinātā summa, </a:t>
                      </a:r>
                      <a:r>
                        <a:rPr lang="lv-LV" sz="1800" dirty="0" err="1"/>
                        <a:t>euro</a:t>
                      </a:r>
                      <a:endParaRPr lang="lv-LV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/>
                        <a:t>1 projektam pieejamais finansējums, </a:t>
                      </a:r>
                      <a:r>
                        <a:rPr lang="lv-LV" sz="1800" dirty="0" err="1"/>
                        <a:t>euro</a:t>
                      </a:r>
                      <a:endParaRPr lang="lv-LV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/>
                        <a:t>Minimālais pašvaldības finansējums 1 projektam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5350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b="0" dirty="0"/>
                        <a:t>1.2. Infrastruktūras, kas nepieciešama piekrastes resursu ilgtspējīgai izmantošanai attīstība, pilnveide un izveide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b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30 000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20 583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dirty="0">
                          <a:solidFill>
                            <a:schemeClr val="tx1"/>
                          </a:solidFill>
                        </a:rPr>
                        <a:t>18 525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dirty="0">
                          <a:solidFill>
                            <a:schemeClr val="tx1"/>
                          </a:solidFill>
                        </a:rPr>
                        <a:t>2 058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13983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lv-LV" sz="2400" b="0" dirty="0"/>
                        <a:t>3.1. Risinājumu, kas veicina vides resursu ilgtspējīgu izmantošanu, kā arī klimata pārmaiņu mazināšanu piekrastes ciemos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b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28 512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dirty="0">
                          <a:solidFill>
                            <a:schemeClr val="tx1"/>
                          </a:solidFill>
                        </a:rPr>
                        <a:t>9 000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dirty="0">
                          <a:solidFill>
                            <a:schemeClr val="tx1"/>
                          </a:solidFill>
                        </a:rPr>
                        <a:t>1 000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87715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lv-LV" sz="2400" b="0" dirty="0"/>
                        <a:t>3.2. Iniciatīvu, kas veicina zvejas, vai kultūras mantojuma izmantošanas veicināšanu piekrastes ciemos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b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56 291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dirty="0">
                          <a:solidFill>
                            <a:schemeClr val="tx1"/>
                          </a:solidFill>
                        </a:rPr>
                        <a:t>18 000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dirty="0">
                          <a:solidFill>
                            <a:schemeClr val="tx1"/>
                          </a:solidFill>
                        </a:rPr>
                        <a:t>2 000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9291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b="0" dirty="0"/>
                        <a:t>3.3. Ciemu un apkaimju pilnveide, kopienu spēcinošās aktivitātes Ādažu pilsētā, Ādažu un Sējas pagastos</a:t>
                      </a:r>
                      <a:endParaRPr lang="lv-LV" sz="2400" b="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b="0" dirty="0">
                          <a:solidFill>
                            <a:srgbClr val="00B050"/>
                          </a:solidFill>
                        </a:rPr>
                        <a:t>30 000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b="1" dirty="0">
                          <a:solidFill>
                            <a:srgbClr val="00B050"/>
                          </a:solidFill>
                        </a:rPr>
                        <a:t>13 607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dirty="0">
                          <a:solidFill>
                            <a:schemeClr val="tx1"/>
                          </a:solidFill>
                        </a:rPr>
                        <a:t>12 247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dirty="0">
                          <a:solidFill>
                            <a:schemeClr val="tx1"/>
                          </a:solidFill>
                        </a:rPr>
                        <a:t>1 361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72944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b="0" dirty="0"/>
                        <a:t>4.1. Zvejas vai jūras kultūras mantojuma saglabāšanas un izmantošanas iniciatīvas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30 000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7 780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</a:rPr>
                        <a:t>7 002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dirty="0">
                          <a:solidFill>
                            <a:schemeClr val="tx1"/>
                          </a:solidFill>
                        </a:rPr>
                        <a:t>778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2257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b="0" dirty="0"/>
                        <a:t>4.2. Pakalpojumu, kas veicina kultūras, dabas, atpūtas vai tradicionālo nodarbju popularizēšanu vai izmantošanu ekonomiskās aktivitātes veicināšanai, izveides vai attīstības atbalsts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30 000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45 000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</a:rPr>
                        <a:t>27 000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dirty="0">
                          <a:solidFill>
                            <a:schemeClr val="tx1"/>
                          </a:solidFill>
                        </a:rPr>
                        <a:t>3 000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9547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b="0" dirty="0"/>
                        <a:t>5.1. Infrastruktūras, kas nepieciešama elektrotransporta vai velotransporta izmantošanai izveidei un attīstība (vilciens, celiņi, novietnes u.c.) piekrastes zonās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80 000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b="0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144 000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dirty="0">
                          <a:solidFill>
                            <a:schemeClr val="tx1"/>
                          </a:solidFill>
                        </a:rPr>
                        <a:t>72 000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dirty="0">
                          <a:solidFill>
                            <a:schemeClr val="tx1"/>
                          </a:solidFill>
                        </a:rPr>
                        <a:t>8 000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6989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b="0" dirty="0"/>
                        <a:t>5.2. Infrastruktūras, kas nepieciešama velotransporta izmantošanai, izveide un attīstība Ādažu pilsētā, Ādažu un Sējas pagastos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b="1" dirty="0">
                          <a:solidFill>
                            <a:srgbClr val="00B050"/>
                          </a:solidFill>
                        </a:rPr>
                        <a:t>5 000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b="0" dirty="0">
                          <a:solidFill>
                            <a:srgbClr val="00B050"/>
                          </a:solidFill>
                        </a:rPr>
                        <a:t>9 513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2400" dirty="0">
                          <a:solidFill>
                            <a:schemeClr val="tx1"/>
                          </a:solidFill>
                        </a:rPr>
                        <a:t>4 500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65682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CBDB878-828F-C0CE-6655-DE3B4BDB8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15.07.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6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5CA0FAAD-4FF5-342D-4FA7-0C9713A1641B}"/>
              </a:ext>
            </a:extLst>
          </p:cNvPr>
          <p:cNvSpPr txBox="1">
            <a:spLocks/>
          </p:cNvSpPr>
          <p:nvPr/>
        </p:nvSpPr>
        <p:spPr>
          <a:xfrm>
            <a:off x="545859" y="279525"/>
            <a:ext cx="17145000" cy="7667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«Jūras Zemes» stratēģijā noteiktās rīcības</a:t>
            </a:r>
            <a:endParaRPr lang="en-US" sz="4800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57EFDC49-9844-61DA-D791-63B677A813B5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CFFC0C-32DC-7B3F-4F61-73FE09DE4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15.07.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6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11ADA483-D6F2-C380-ED93-FB71B33DCDA9}"/>
              </a:ext>
            </a:extLst>
          </p:cNvPr>
          <p:cNvSpPr txBox="1">
            <a:spLocks/>
          </p:cNvSpPr>
          <p:nvPr/>
        </p:nvSpPr>
        <p:spPr>
          <a:xfrm>
            <a:off x="545859" y="279525"/>
            <a:ext cx="17145000" cy="7667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Projektu idejas</a:t>
            </a:r>
            <a:endParaRPr lang="en-US" sz="4800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4" name="TextBox 1">
            <a:extLst>
              <a:ext uri="{FF2B5EF4-FFF2-40B4-BE49-F238E27FC236}">
                <a16:creationId xmlns:a16="http://schemas.microsoft.com/office/drawing/2014/main" id="{D53C3558-B180-F8FA-81DB-64FD11F5E8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973" y="1075641"/>
            <a:ext cx="17144999" cy="810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600"/>
              </a:spcBef>
            </a:pPr>
            <a:r>
              <a:rPr lang="lv-LV" altLang="lv-LV" sz="2400" b="1" dirty="0">
                <a:solidFill>
                  <a:srgbClr val="6B82A1"/>
                </a:solidFill>
                <a:latin typeface="Montserrat" pitchFamily="2" charset="-70"/>
              </a:rPr>
              <a:t>1.2. Infrastruktūras, kas nepieciešama piekrastes resursu ilgtspējīgai izmantošanai attīstība, pilnveide un izveide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Maksimālā attiecināmo izmaksu summa 1 projektam </a:t>
            </a:r>
            <a:r>
              <a:rPr lang="lv-LV" altLang="lv-LV" sz="2400" dirty="0">
                <a:latin typeface="Montserrat" pitchFamily="2" charset="-70"/>
              </a:rPr>
              <a:t>– </a:t>
            </a:r>
            <a:r>
              <a:rPr lang="lv-LV" altLang="lv-LV" sz="2400" b="1" dirty="0">
                <a:latin typeface="Montserrat" pitchFamily="2" charset="-70"/>
              </a:rPr>
              <a:t>20 583 EUR</a:t>
            </a:r>
            <a:r>
              <a:rPr lang="lv-LV" altLang="lv-LV" sz="2400" dirty="0">
                <a:latin typeface="Montserrat" pitchFamily="2" charset="-70"/>
              </a:rPr>
              <a:t> (t.sk., pašvaldības 2 058 EUR)</a:t>
            </a:r>
            <a:endParaRPr lang="lv-LV" altLang="lv-LV" sz="2400" b="1" dirty="0">
              <a:latin typeface="Montserrat" pitchFamily="2" charset="-70"/>
            </a:endParaRP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Iznākuma rādītājs </a:t>
            </a:r>
            <a:r>
              <a:rPr lang="lv-LV" altLang="lv-LV" sz="2400" dirty="0">
                <a:latin typeface="Montserrat" pitchFamily="2" charset="-70"/>
              </a:rPr>
              <a:t>– </a:t>
            </a:r>
            <a:r>
              <a:rPr lang="lv-LV" altLang="lv-LV" sz="2400" b="1" dirty="0">
                <a:latin typeface="Montserrat" pitchFamily="2" charset="-70"/>
              </a:rPr>
              <a:t>atbalstīts 1 projekts ostas </a:t>
            </a:r>
            <a:r>
              <a:rPr lang="lv-LV" altLang="lv-LV" sz="2400" b="1" dirty="0" err="1">
                <a:latin typeface="Montserrat" pitchFamily="2" charset="-70"/>
              </a:rPr>
              <a:t>multifunkcionālā</a:t>
            </a:r>
            <a:r>
              <a:rPr lang="lv-LV" altLang="lv-LV" sz="2400" b="1" dirty="0">
                <a:latin typeface="Montserrat" pitchFamily="2" charset="-70"/>
              </a:rPr>
              <a:t> centra izbūvei; atbalstīti 2 projekti</a:t>
            </a:r>
            <a:r>
              <a:rPr lang="lv-LV" altLang="lv-LV" sz="2400" dirty="0">
                <a:latin typeface="Montserrat" pitchFamily="2" charset="-70"/>
              </a:rPr>
              <a:t> (Atbalsts no zivsaimniecības nozares atkarīgo apdzīvoto vietu piekrastes joslas un iekšzemes publisko ūdeņu publiskās infrastruktūras attīstībai)</a:t>
            </a:r>
            <a:endParaRPr lang="lv-LV" altLang="lv-LV" sz="2400" b="1" dirty="0">
              <a:latin typeface="Montserrat" pitchFamily="2" charset="-70"/>
            </a:endParaRP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Plānotās projektu idejas</a:t>
            </a:r>
            <a:r>
              <a:rPr lang="lv-LV" altLang="lv-LV" sz="2400" dirty="0">
                <a:latin typeface="Montserrat" pitchFamily="2" charset="-70"/>
              </a:rPr>
              <a:t>: </a:t>
            </a:r>
          </a:p>
          <a:p>
            <a:pPr marL="1200150" lvl="1" indent="-457200">
              <a:spcBef>
                <a:spcPts val="600"/>
              </a:spcBef>
              <a:buAutoNum type="arabicPeriod"/>
            </a:pPr>
            <a:r>
              <a:rPr lang="lv-LV" altLang="lv-LV" sz="2400" dirty="0">
                <a:highlight>
                  <a:srgbClr val="00FF00"/>
                </a:highlight>
                <a:latin typeface="Montserrat" pitchFamily="2" charset="-70"/>
              </a:rPr>
              <a:t>Atpūtas vietas un peldvietas labiekārtošana pie Dzirnezera, pie Purva ielas</a:t>
            </a:r>
          </a:p>
          <a:p>
            <a:pPr marL="1200150" lvl="1" indent="-457200">
              <a:spcBef>
                <a:spcPts val="600"/>
              </a:spcBef>
              <a:buAutoNum type="arabicPeriod"/>
            </a:pPr>
            <a:r>
              <a:rPr lang="lv-LV" altLang="lv-LV" sz="2400" dirty="0">
                <a:latin typeface="Montserrat" pitchFamily="2" charset="-70"/>
              </a:rPr>
              <a:t>Ūdens </a:t>
            </a:r>
            <a:r>
              <a:rPr lang="lv-LV" altLang="lv-LV" sz="2400" dirty="0" err="1">
                <a:latin typeface="Montserrat" pitchFamily="2" charset="-70"/>
              </a:rPr>
              <a:t>brīvkrānu</a:t>
            </a:r>
            <a:r>
              <a:rPr lang="lv-LV" altLang="lv-LV" sz="2400" dirty="0">
                <a:latin typeface="Montserrat" pitchFamily="2" charset="-70"/>
              </a:rPr>
              <a:t> uzstādīšana – Carnikavā (iespējams – pie Dzelzceļa tilta / promenādes, parkā, Jūras un Pļavu ielas krustojumā) un Lilastē (iespējams Lilastes stāvlaukumā pie jūras)</a:t>
            </a:r>
          </a:p>
          <a:p>
            <a:pPr marL="1200150" lvl="1" indent="-457200">
              <a:spcBef>
                <a:spcPts val="600"/>
              </a:spcBef>
              <a:buAutoNum type="arabicPeriod"/>
            </a:pPr>
            <a:r>
              <a:rPr lang="lv-LV" altLang="lv-LV" sz="2400" dirty="0">
                <a:latin typeface="Montserrat" pitchFamily="2" charset="-70"/>
              </a:rPr>
              <a:t>Piekļuves sakārtošana uz jūras pusi, izveidojot jaunas koka takas; takas izbūve pāri kalnam un Langas upei; no Pureņu ielas (</a:t>
            </a:r>
            <a:r>
              <a:rPr lang="lv-LV" altLang="lv-LV" sz="2400" dirty="0" err="1">
                <a:latin typeface="Montserrat" pitchFamily="2" charset="-70"/>
              </a:rPr>
              <a:t>Garupe</a:t>
            </a:r>
            <a:r>
              <a:rPr lang="lv-LV" altLang="lv-LV" sz="2400" dirty="0">
                <a:latin typeface="Montserrat" pitchFamily="2" charset="-70"/>
              </a:rPr>
              <a:t>)</a:t>
            </a:r>
          </a:p>
          <a:p>
            <a:pPr marL="1200150" lvl="1" indent="-457200">
              <a:spcBef>
                <a:spcPts val="600"/>
              </a:spcBef>
              <a:buAutoNum type="arabicPeriod"/>
            </a:pPr>
            <a:r>
              <a:rPr lang="lv-LV" altLang="lv-LV" sz="2400" dirty="0">
                <a:latin typeface="Montserrat" pitchFamily="2" charset="-70"/>
              </a:rPr>
              <a:t>Koka laipas izbūve Lilastē – Ziemeļu ielā 28 pie labierīcībām</a:t>
            </a:r>
          </a:p>
          <a:p>
            <a:pPr marL="1200150" lvl="1" indent="-457200">
              <a:spcBef>
                <a:spcPts val="600"/>
              </a:spcBef>
              <a:buAutoNum type="arabicPeriod"/>
            </a:pPr>
            <a:r>
              <a:rPr lang="lv-LV" altLang="lv-LV" sz="2400" dirty="0" err="1">
                <a:latin typeface="Montserrat" pitchFamily="2" charset="-70"/>
              </a:rPr>
              <a:t>Multifunkcionālas</a:t>
            </a:r>
            <a:r>
              <a:rPr lang="lv-LV" altLang="lv-LV" sz="2400" dirty="0">
                <a:latin typeface="Montserrat" pitchFamily="2" charset="-70"/>
              </a:rPr>
              <a:t> zaļās zonas izveide </a:t>
            </a:r>
            <a:r>
              <a:rPr lang="lv-LV" altLang="lv-LV" sz="2400" dirty="0" err="1">
                <a:latin typeface="Montserrat" pitchFamily="2" charset="-70"/>
              </a:rPr>
              <a:t>Garciemā</a:t>
            </a:r>
            <a:r>
              <a:rPr lang="lv-LV" altLang="lv-LV" sz="2400" dirty="0">
                <a:latin typeface="Montserrat" pitchFamily="2" charset="-70"/>
              </a:rPr>
              <a:t> –  Aizvēja ielas kvartāla labiekārtošana rekreācijai</a:t>
            </a:r>
          </a:p>
          <a:p>
            <a:pPr marL="1200150" lvl="1" indent="-457200">
              <a:spcBef>
                <a:spcPts val="600"/>
              </a:spcBef>
              <a:buAutoNum type="arabicPeriod"/>
            </a:pPr>
            <a:r>
              <a:rPr lang="lv-LV" altLang="lv-LV" sz="2400" dirty="0">
                <a:latin typeface="Montserrat" pitchFamily="2" charset="-70"/>
              </a:rPr>
              <a:t>Pludmales volejbola laukumu iekārtošana – Carnikavas ciema pludmalēs vai kāpās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Projekta idejas virzītājs</a:t>
            </a:r>
            <a:r>
              <a:rPr lang="lv-LV" altLang="lv-LV" sz="2400" dirty="0">
                <a:latin typeface="Montserrat" pitchFamily="2" charset="-70"/>
              </a:rPr>
              <a:t>: CKS (tehniskais projekta vadītājs), APN (projekta vadītājs – Santa)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Plānotās aktivitātes</a:t>
            </a:r>
            <a:r>
              <a:rPr lang="lv-LV" altLang="lv-LV" sz="2400" dirty="0">
                <a:latin typeface="Montserrat" pitchFamily="2" charset="-70"/>
              </a:rPr>
              <a:t>: </a:t>
            </a:r>
            <a:r>
              <a:rPr lang="lv-LV" altLang="lv-LV" sz="2400" i="1" dirty="0">
                <a:solidFill>
                  <a:schemeClr val="bg1">
                    <a:lumMod val="65000"/>
                  </a:schemeClr>
                </a:solidFill>
                <a:latin typeface="Montserrat" pitchFamily="2" charset="-70"/>
              </a:rPr>
              <a:t>tiks precizēts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Īstenošanas laiks</a:t>
            </a:r>
            <a:r>
              <a:rPr lang="lv-LV" altLang="lv-LV" sz="2400" dirty="0">
                <a:latin typeface="Montserrat" pitchFamily="2" charset="-70"/>
              </a:rPr>
              <a:t>: 2026.-2027.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Īstenošanas vieta</a:t>
            </a:r>
            <a:r>
              <a:rPr lang="lv-LV" altLang="lv-LV" sz="2400" dirty="0">
                <a:latin typeface="Montserrat" pitchFamily="2" charset="-70"/>
              </a:rPr>
              <a:t>: </a:t>
            </a:r>
            <a:r>
              <a:rPr lang="lv-LV" altLang="lv-LV" sz="2400" i="1" dirty="0">
                <a:solidFill>
                  <a:schemeClr val="bg1">
                    <a:lumMod val="65000"/>
                  </a:schemeClr>
                </a:solidFill>
                <a:latin typeface="Montserrat" pitchFamily="2" charset="-70"/>
              </a:rPr>
              <a:t>tiks precizēts </a:t>
            </a:r>
          </a:p>
        </p:txBody>
      </p:sp>
      <p:sp>
        <p:nvSpPr>
          <p:cNvPr id="25" name="Bultiņa: labā ar ierobojumu 24">
            <a:extLst>
              <a:ext uri="{FF2B5EF4-FFF2-40B4-BE49-F238E27FC236}">
                <a16:creationId xmlns:a16="http://schemas.microsoft.com/office/drawing/2014/main" id="{F85574DD-ED9A-BEB2-7BEC-A08031257C74}"/>
              </a:ext>
            </a:extLst>
          </p:cNvPr>
          <p:cNvSpPr/>
          <p:nvPr/>
        </p:nvSpPr>
        <p:spPr>
          <a:xfrm>
            <a:off x="1219200" y="4085560"/>
            <a:ext cx="366227" cy="190504"/>
          </a:xfrm>
          <a:prstGeom prst="notched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7" name="Bultiņa: labā ar ierobojumu 26">
            <a:extLst>
              <a:ext uri="{FF2B5EF4-FFF2-40B4-BE49-F238E27FC236}">
                <a16:creationId xmlns:a16="http://schemas.microsoft.com/office/drawing/2014/main" id="{5D2892FE-4660-D16A-2D88-2764230E8467}"/>
              </a:ext>
            </a:extLst>
          </p:cNvPr>
          <p:cNvSpPr/>
          <p:nvPr/>
        </p:nvSpPr>
        <p:spPr>
          <a:xfrm>
            <a:off x="1222745" y="4471875"/>
            <a:ext cx="366227" cy="190504"/>
          </a:xfrm>
          <a:prstGeom prst="notched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9" name="Bultiņa: labā ar ierobojumu 28">
            <a:extLst>
              <a:ext uri="{FF2B5EF4-FFF2-40B4-BE49-F238E27FC236}">
                <a16:creationId xmlns:a16="http://schemas.microsoft.com/office/drawing/2014/main" id="{7C08D46A-FBAB-804F-59F8-C342F935747A}"/>
              </a:ext>
            </a:extLst>
          </p:cNvPr>
          <p:cNvSpPr/>
          <p:nvPr/>
        </p:nvSpPr>
        <p:spPr>
          <a:xfrm>
            <a:off x="1201480" y="5279945"/>
            <a:ext cx="366227" cy="190504"/>
          </a:xfrm>
          <a:prstGeom prst="notched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1" name="Bultiņa: labā ar ierobojumu 30">
            <a:extLst>
              <a:ext uri="{FF2B5EF4-FFF2-40B4-BE49-F238E27FC236}">
                <a16:creationId xmlns:a16="http://schemas.microsoft.com/office/drawing/2014/main" id="{41CEF308-7708-AECE-CC19-494F870B306C}"/>
              </a:ext>
            </a:extLst>
          </p:cNvPr>
          <p:cNvSpPr/>
          <p:nvPr/>
        </p:nvSpPr>
        <p:spPr>
          <a:xfrm>
            <a:off x="1206795" y="6131436"/>
            <a:ext cx="366227" cy="190504"/>
          </a:xfrm>
          <a:prstGeom prst="notched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Bultiņa: labā ar ierobojumu 2">
            <a:extLst>
              <a:ext uri="{FF2B5EF4-FFF2-40B4-BE49-F238E27FC236}">
                <a16:creationId xmlns:a16="http://schemas.microsoft.com/office/drawing/2014/main" id="{04E418CD-78D8-BB5B-857E-86929196AD29}"/>
              </a:ext>
            </a:extLst>
          </p:cNvPr>
          <p:cNvSpPr/>
          <p:nvPr/>
        </p:nvSpPr>
        <p:spPr>
          <a:xfrm>
            <a:off x="1201479" y="6616499"/>
            <a:ext cx="366227" cy="190504"/>
          </a:xfrm>
          <a:prstGeom prst="notched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Bultiņa: labā ar ierobojumu 4">
            <a:extLst>
              <a:ext uri="{FF2B5EF4-FFF2-40B4-BE49-F238E27FC236}">
                <a16:creationId xmlns:a16="http://schemas.microsoft.com/office/drawing/2014/main" id="{575E280C-D068-DF0B-78CC-F31B2A0FAF8B}"/>
              </a:ext>
            </a:extLst>
          </p:cNvPr>
          <p:cNvSpPr/>
          <p:nvPr/>
        </p:nvSpPr>
        <p:spPr>
          <a:xfrm>
            <a:off x="1201479" y="7006310"/>
            <a:ext cx="366227" cy="190504"/>
          </a:xfrm>
          <a:prstGeom prst="notched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7088992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A108CB-839E-AD75-112A-46D7CB3F8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6853A82F-E452-DCFD-58AF-00915C939A82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3145F4-FF44-0005-38D0-D188D153C0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15.07.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6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B14878CC-4981-7F55-09DB-80ECF10B9315}"/>
              </a:ext>
            </a:extLst>
          </p:cNvPr>
          <p:cNvSpPr txBox="1">
            <a:spLocks/>
          </p:cNvSpPr>
          <p:nvPr/>
        </p:nvSpPr>
        <p:spPr>
          <a:xfrm>
            <a:off x="545859" y="279525"/>
            <a:ext cx="17145000" cy="7667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Projektu idejas</a:t>
            </a:r>
            <a:endParaRPr lang="en-US" sz="4800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4" name="TextBox 1">
            <a:extLst>
              <a:ext uri="{FF2B5EF4-FFF2-40B4-BE49-F238E27FC236}">
                <a16:creationId xmlns:a16="http://schemas.microsoft.com/office/drawing/2014/main" id="{99E304F7-48D9-1808-78AD-161521DF1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974" y="1203231"/>
            <a:ext cx="16520626" cy="5139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600"/>
              </a:spcBef>
            </a:pPr>
            <a:r>
              <a:rPr lang="lv-LV" altLang="lv-LV" sz="2400" b="1" dirty="0">
                <a:solidFill>
                  <a:srgbClr val="6B82A1"/>
                </a:solidFill>
                <a:latin typeface="Montserrat" pitchFamily="2" charset="-70"/>
              </a:rPr>
              <a:t>3.1. Risinājumu, kas veicina vides resursu ilgtspējīgu izmantošanu, kā arī klimata pārmaiņu mazināšanu piekrastes ciemos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Maksimālā attiecināmo izmaksu summa 1 projektam </a:t>
            </a:r>
            <a:r>
              <a:rPr lang="lv-LV" altLang="lv-LV" sz="2400" dirty="0">
                <a:latin typeface="Montserrat" pitchFamily="2" charset="-70"/>
              </a:rPr>
              <a:t>– </a:t>
            </a:r>
            <a:r>
              <a:rPr lang="lv-LV" altLang="lv-LV" sz="2400" b="1" dirty="0">
                <a:latin typeface="Montserrat" pitchFamily="2" charset="-70"/>
              </a:rPr>
              <a:t>10 000 </a:t>
            </a:r>
            <a:r>
              <a:rPr lang="lv-LV" altLang="lv-LV" sz="2400" dirty="0">
                <a:latin typeface="Montserrat" pitchFamily="2" charset="-70"/>
              </a:rPr>
              <a:t>(t.sk., pašvaldības 1 000 EUR)</a:t>
            </a:r>
            <a:endParaRPr lang="lv-LV" altLang="lv-LV" sz="2400" b="1" dirty="0">
              <a:latin typeface="Montserrat" pitchFamily="2" charset="-70"/>
            </a:endParaRP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Iznākuma rādītājs </a:t>
            </a:r>
            <a:r>
              <a:rPr lang="lv-LV" altLang="lv-LV" sz="2400" dirty="0">
                <a:latin typeface="Montserrat" pitchFamily="2" charset="-70"/>
              </a:rPr>
              <a:t>– </a:t>
            </a:r>
            <a:r>
              <a:rPr lang="lv-LV" altLang="lv-LV" sz="2400" b="1" dirty="0">
                <a:latin typeface="Montserrat" pitchFamily="2" charset="-70"/>
              </a:rPr>
              <a:t>ieviesti 4 jauni risinājumi </a:t>
            </a:r>
            <a:r>
              <a:rPr lang="lv-LV" altLang="lv-LV" sz="2400" dirty="0">
                <a:latin typeface="Montserrat" pitchFamily="2" charset="-70"/>
              </a:rPr>
              <a:t>(Projekti infrastruktūras izveidei, attīstībai vai tehnoloģiju ieviešanai piekrastes ciemos, kas veicina vides resursu ilgtspējīgu izmantošanu un klimata pārmaiņu mazināšanu)</a:t>
            </a:r>
            <a:endParaRPr lang="lv-LV" altLang="lv-LV" sz="2400" b="1" dirty="0">
              <a:latin typeface="Montserrat" pitchFamily="2" charset="-70"/>
            </a:endParaRP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Plānotās projektu idejas</a:t>
            </a:r>
            <a:r>
              <a:rPr lang="lv-LV" altLang="lv-LV" sz="2400" dirty="0">
                <a:latin typeface="Montserrat" pitchFamily="2" charset="-70"/>
              </a:rPr>
              <a:t>: </a:t>
            </a:r>
          </a:p>
          <a:p>
            <a:pPr marL="1200150" lvl="1" indent="-457200">
              <a:spcBef>
                <a:spcPts val="600"/>
              </a:spcBef>
              <a:buAutoNum type="arabicPeriod"/>
            </a:pPr>
            <a:r>
              <a:rPr lang="lv-LV" altLang="lv-LV" sz="2400" dirty="0">
                <a:highlight>
                  <a:srgbClr val="00FF00"/>
                </a:highlight>
                <a:latin typeface="Montserrat" pitchFamily="2" charset="-70"/>
              </a:rPr>
              <a:t>Informatīvā stenda un norāžu “Ko atnesi, to aiznes!” izvietošana uz dabas takām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Projekta idejas virzītājs</a:t>
            </a:r>
            <a:r>
              <a:rPr lang="lv-LV" altLang="lv-LV" sz="2400" dirty="0">
                <a:latin typeface="Montserrat" pitchFamily="2" charset="-70"/>
              </a:rPr>
              <a:t>: TIC (tehniskais projekta vadītājs Zane), APN (projekta vadītājs – Santa)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Plānotās aktivitātes</a:t>
            </a:r>
            <a:r>
              <a:rPr lang="lv-LV" altLang="lv-LV" sz="2400" dirty="0">
                <a:latin typeface="Montserrat" pitchFamily="2" charset="-70"/>
              </a:rPr>
              <a:t>: Izbūvēt informatīvo stendu un informatīvās norādes (</a:t>
            </a:r>
            <a:r>
              <a:rPr lang="lv-LV" altLang="lv-LV" sz="2400" i="1" dirty="0">
                <a:latin typeface="Montserrat" pitchFamily="2" charset="-70"/>
              </a:rPr>
              <a:t>tiks precizēts</a:t>
            </a:r>
            <a:r>
              <a:rPr lang="lv-LV" altLang="lv-LV" sz="2400" dirty="0">
                <a:latin typeface="Montserrat" pitchFamily="2" charset="-70"/>
              </a:rPr>
              <a:t>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Īstenošanas laiks</a:t>
            </a:r>
            <a:r>
              <a:rPr lang="lv-LV" altLang="lv-LV" sz="2400" dirty="0">
                <a:latin typeface="Montserrat" pitchFamily="2" charset="-70"/>
              </a:rPr>
              <a:t>: 2026.-2027.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Īstenošanas vieta</a:t>
            </a:r>
            <a:r>
              <a:rPr lang="lv-LV" altLang="lv-LV" sz="2400" dirty="0">
                <a:latin typeface="Montserrat" pitchFamily="2" charset="-70"/>
              </a:rPr>
              <a:t>: </a:t>
            </a:r>
            <a:r>
              <a:rPr lang="lv-LV" altLang="lv-LV" sz="2400" i="1" dirty="0">
                <a:solidFill>
                  <a:schemeClr val="bg1">
                    <a:lumMod val="65000"/>
                  </a:schemeClr>
                </a:solidFill>
                <a:latin typeface="Montserrat" pitchFamily="2" charset="-70"/>
              </a:rPr>
              <a:t>tiks precizēts</a:t>
            </a:r>
          </a:p>
        </p:txBody>
      </p:sp>
      <p:pic>
        <p:nvPicPr>
          <p:cNvPr id="2" name="Attēls 1" descr="Dabā ejot, ko atnesi, to aiznes! | Dabas aizsardzības pārvalde">
            <a:extLst>
              <a:ext uri="{FF2B5EF4-FFF2-40B4-BE49-F238E27FC236}">
                <a16:creationId xmlns:a16="http://schemas.microsoft.com/office/drawing/2014/main" id="{B0DEC377-8FFE-B4B5-197B-FC45678BBE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2977"/>
          <a:stretch>
            <a:fillRect/>
          </a:stretch>
        </p:blipFill>
        <p:spPr>
          <a:xfrm>
            <a:off x="12039600" y="5811284"/>
            <a:ext cx="3760467" cy="3272485"/>
          </a:xfrm>
          <a:prstGeom prst="rect">
            <a:avLst/>
          </a:prstGeom>
        </p:spPr>
      </p:pic>
      <p:pic>
        <p:nvPicPr>
          <p:cNvPr id="4" name="Attēls 3">
            <a:extLst>
              <a:ext uri="{FF2B5EF4-FFF2-40B4-BE49-F238E27FC236}">
                <a16:creationId xmlns:a16="http://schemas.microsoft.com/office/drawing/2014/main" id="{52FC747A-3715-73A6-2F3E-DA9F9345A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0187" y="5609742"/>
            <a:ext cx="3886200" cy="347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602600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168D6-B5DD-194B-3CBD-42992CF0D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51BDC9D2-A560-2994-0648-D1B35B8757D3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B32ABA-7D3E-DF3A-40C0-BB9F251F5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15.07.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6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D5A49F06-0954-9C1F-2AFE-D14C65BFA7E5}"/>
              </a:ext>
            </a:extLst>
          </p:cNvPr>
          <p:cNvSpPr txBox="1">
            <a:spLocks/>
          </p:cNvSpPr>
          <p:nvPr/>
        </p:nvSpPr>
        <p:spPr>
          <a:xfrm>
            <a:off x="545859" y="279525"/>
            <a:ext cx="17145000" cy="7667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Projektu idejas</a:t>
            </a:r>
            <a:endParaRPr lang="en-US" sz="4800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4" name="TextBox 1">
            <a:extLst>
              <a:ext uri="{FF2B5EF4-FFF2-40B4-BE49-F238E27FC236}">
                <a16:creationId xmlns:a16="http://schemas.microsoft.com/office/drawing/2014/main" id="{C7FC127C-3820-B1A1-4291-592BB6F42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974" y="1203231"/>
            <a:ext cx="16520626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600"/>
              </a:spcBef>
            </a:pPr>
            <a:r>
              <a:rPr lang="lv-LV" altLang="lv-LV" sz="2400" b="1" dirty="0">
                <a:solidFill>
                  <a:srgbClr val="6B82A1"/>
                </a:solidFill>
                <a:latin typeface="Montserrat" pitchFamily="2" charset="-70"/>
              </a:rPr>
              <a:t>3.2. Iniciatīvu, kas veicina zvejas, vai kultūras mantojuma izmantošanas veicināšanu piekrastes ciemos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Maksimālā attiecināmo izmaksu summa 1 projektam </a:t>
            </a:r>
            <a:r>
              <a:rPr lang="lv-LV" altLang="lv-LV" sz="2400" dirty="0">
                <a:latin typeface="Montserrat" pitchFamily="2" charset="-70"/>
              </a:rPr>
              <a:t>– </a:t>
            </a:r>
            <a:r>
              <a:rPr lang="lv-LV" altLang="lv-LV" sz="2400" b="1" dirty="0">
                <a:latin typeface="Montserrat" pitchFamily="2" charset="-70"/>
              </a:rPr>
              <a:t>20 000 </a:t>
            </a:r>
            <a:r>
              <a:rPr lang="lv-LV" altLang="lv-LV" sz="2400" dirty="0">
                <a:latin typeface="Montserrat" pitchFamily="2" charset="-70"/>
              </a:rPr>
              <a:t>(t.sk., pašvaldības 2 000 EUR)</a:t>
            </a:r>
            <a:endParaRPr lang="lv-LV" altLang="lv-LV" sz="2400" b="1" dirty="0">
              <a:latin typeface="Montserrat" pitchFamily="2" charset="-70"/>
            </a:endParaRP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Iznākuma rādītājs </a:t>
            </a:r>
            <a:r>
              <a:rPr lang="lv-LV" altLang="lv-LV" sz="2400" dirty="0">
                <a:latin typeface="Montserrat" pitchFamily="2" charset="-70"/>
              </a:rPr>
              <a:t>– </a:t>
            </a:r>
            <a:r>
              <a:rPr lang="lv-LV" altLang="lv-LV" sz="2400" b="1" dirty="0">
                <a:latin typeface="Montserrat" pitchFamily="2" charset="-70"/>
              </a:rPr>
              <a:t>atbalstītas 4 iniciatīvu idejas </a:t>
            </a:r>
            <a:r>
              <a:rPr lang="lv-LV" altLang="lv-LV" sz="2400" dirty="0">
                <a:latin typeface="Montserrat" pitchFamily="2" charset="-70"/>
              </a:rPr>
              <a:t>(Iniciatīvas, kas veicina zvejas vai kultūras mantojuma izmantošanas popularizēšanu piekrastes ciemos)</a:t>
            </a:r>
            <a:endParaRPr lang="lv-LV" altLang="lv-LV" sz="2400" b="1" dirty="0">
              <a:latin typeface="Montserrat" pitchFamily="2" charset="-70"/>
            </a:endParaRP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Plānotās projektu idejas</a:t>
            </a:r>
            <a:r>
              <a:rPr lang="lv-LV" altLang="lv-LV" sz="2400" dirty="0">
                <a:latin typeface="Montserrat" pitchFamily="2" charset="-70"/>
              </a:rPr>
              <a:t>: </a:t>
            </a:r>
          </a:p>
          <a:p>
            <a:pPr marL="1200150" lvl="1" indent="-457200">
              <a:spcBef>
                <a:spcPts val="600"/>
              </a:spcBef>
              <a:buAutoNum type="arabicPeriod"/>
            </a:pPr>
            <a:r>
              <a:rPr lang="lv-LV" altLang="lv-LV" sz="2400" dirty="0">
                <a:highlight>
                  <a:srgbClr val="00FF00"/>
                </a:highlight>
                <a:latin typeface="Montserrat" pitchFamily="2" charset="-70"/>
              </a:rPr>
              <a:t>Koka kutera nojumes izbūve CNC teritorijā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Projekta idejas virzītājs</a:t>
            </a:r>
            <a:r>
              <a:rPr lang="lv-LV" altLang="lv-LV" sz="2400" dirty="0">
                <a:latin typeface="Montserrat" pitchFamily="2" charset="-70"/>
              </a:rPr>
              <a:t>: CNC (tehniskais projekta vadītājs Olga), APN (projekta vadītājs – Atis)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Plānotās aktivitātes</a:t>
            </a:r>
            <a:r>
              <a:rPr lang="lv-LV" altLang="lv-LV" sz="2400" dirty="0">
                <a:latin typeface="Montserrat" pitchFamily="2" charset="-70"/>
              </a:rPr>
              <a:t>: izbūvēta viena koka kutera nojume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Īstenošanas laiks</a:t>
            </a:r>
            <a:r>
              <a:rPr lang="lv-LV" altLang="lv-LV" sz="2400" dirty="0">
                <a:latin typeface="Montserrat" pitchFamily="2" charset="-70"/>
              </a:rPr>
              <a:t>: 2026.-2027.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Īstenošanas vieta</a:t>
            </a:r>
            <a:r>
              <a:rPr lang="lv-LV" altLang="lv-LV" sz="2400" dirty="0">
                <a:latin typeface="Montserrat" pitchFamily="2" charset="-70"/>
              </a:rPr>
              <a:t>: Jomas iela 7, Carnikava</a:t>
            </a: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BDC7336B-5F78-8D8F-5DC2-BA0DB0FBD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2600" y="5524921"/>
            <a:ext cx="7087214" cy="355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558097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AF0FA8-C99C-B129-781F-7808E18CA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30018BA8-9347-4A1B-D339-ECE55FB4F585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F68F02-6656-1B08-5CAD-FDD1C9B95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15.07.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6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02639397-52E6-0F56-A760-46C1EF67876F}"/>
              </a:ext>
            </a:extLst>
          </p:cNvPr>
          <p:cNvSpPr txBox="1">
            <a:spLocks/>
          </p:cNvSpPr>
          <p:nvPr/>
        </p:nvSpPr>
        <p:spPr>
          <a:xfrm>
            <a:off x="545859" y="279525"/>
            <a:ext cx="17145000" cy="7667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Projektu idejas</a:t>
            </a:r>
            <a:endParaRPr lang="en-US" sz="4800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4" name="TextBox 1">
            <a:extLst>
              <a:ext uri="{FF2B5EF4-FFF2-40B4-BE49-F238E27FC236}">
                <a16:creationId xmlns:a16="http://schemas.microsoft.com/office/drawing/2014/main" id="{C3C7B853-DF50-3F23-0212-8878BDB8B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974" y="1203231"/>
            <a:ext cx="16520626" cy="6324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600"/>
              </a:spcBef>
            </a:pPr>
            <a:r>
              <a:rPr lang="lv-LV" altLang="lv-LV" sz="2400" b="1" dirty="0">
                <a:solidFill>
                  <a:srgbClr val="6B82A1"/>
                </a:solidFill>
                <a:latin typeface="Montserrat" pitchFamily="2" charset="-70"/>
              </a:rPr>
              <a:t>3.3. Ciemu un apkaimju pilnveide un kopienu spēcinošās aktivitātes Ādažu pilsētā, Ādažu un Sējas pagastos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Maksimālā attiecināmo izmaksu summa 1 projektam </a:t>
            </a:r>
            <a:r>
              <a:rPr lang="lv-LV" altLang="lv-LV" sz="2400" dirty="0">
                <a:latin typeface="Montserrat" pitchFamily="2" charset="-70"/>
              </a:rPr>
              <a:t>– </a:t>
            </a:r>
            <a:r>
              <a:rPr lang="lv-LV" altLang="lv-LV" sz="2400" b="1" dirty="0">
                <a:latin typeface="Montserrat" pitchFamily="2" charset="-70"/>
              </a:rPr>
              <a:t>13 607 </a:t>
            </a:r>
            <a:r>
              <a:rPr lang="lv-LV" altLang="lv-LV" sz="2400" dirty="0">
                <a:latin typeface="Montserrat" pitchFamily="2" charset="-70"/>
              </a:rPr>
              <a:t>(t.sk., pašvaldības 1 361 EUR)</a:t>
            </a:r>
            <a:endParaRPr lang="lv-LV" altLang="lv-LV" sz="2400" b="1" dirty="0">
              <a:latin typeface="Montserrat" pitchFamily="2" charset="-70"/>
            </a:endParaRP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Iznākuma rādītājs </a:t>
            </a:r>
            <a:r>
              <a:rPr lang="lv-LV" altLang="lv-LV" sz="2400" dirty="0">
                <a:latin typeface="Montserrat" pitchFamily="2" charset="-70"/>
              </a:rPr>
              <a:t>– </a:t>
            </a:r>
            <a:r>
              <a:rPr lang="lv-LV" altLang="lv-LV" sz="2400" b="1" dirty="0">
                <a:latin typeface="Montserrat" pitchFamily="2" charset="-70"/>
              </a:rPr>
              <a:t>atbalstītas 5 iniciatīvas vismaz 4 ciemos vai apkaimēs </a:t>
            </a:r>
            <a:r>
              <a:rPr lang="lv-LV" altLang="lv-LV" sz="2400" dirty="0">
                <a:latin typeface="Montserrat" pitchFamily="2" charset="-70"/>
              </a:rPr>
              <a:t>(Vietējo sabiedrisko objektu (parku, rotaļu un sporta laukumu, tikšanās vietu, kopienas centru) izveide un uzlabošana dzīves kvalitātes celšanai)</a:t>
            </a:r>
            <a:endParaRPr lang="lv-LV" altLang="lv-LV" sz="2400" b="1" dirty="0">
              <a:latin typeface="Montserrat" pitchFamily="2" charset="-70"/>
            </a:endParaRP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Plānotās projektu idejas</a:t>
            </a:r>
            <a:r>
              <a:rPr lang="lv-LV" altLang="lv-LV" sz="2400" dirty="0">
                <a:latin typeface="Montserrat" pitchFamily="2" charset="-70"/>
              </a:rPr>
              <a:t>: </a:t>
            </a:r>
          </a:p>
          <a:p>
            <a:pPr marL="1200150" lvl="1" indent="-457200">
              <a:spcBef>
                <a:spcPts val="600"/>
              </a:spcBef>
              <a:buAutoNum type="arabicPeriod"/>
            </a:pPr>
            <a:r>
              <a:rPr lang="lv-LV" altLang="lv-LV" sz="2400" dirty="0">
                <a:highlight>
                  <a:srgbClr val="00FF00"/>
                </a:highlight>
                <a:latin typeface="Montserrat" pitchFamily="2" charset="-70"/>
              </a:rPr>
              <a:t>Pludmales volejbola un atpūtas laukums pie Mazā Baltezera</a:t>
            </a:r>
          </a:p>
          <a:p>
            <a:pPr marL="1200150" lvl="1" indent="-457200">
              <a:spcBef>
                <a:spcPts val="600"/>
              </a:spcBef>
              <a:buAutoNum type="arabicPeriod"/>
            </a:pPr>
            <a:r>
              <a:rPr lang="lv-LV" altLang="lv-LV" sz="2400" dirty="0">
                <a:latin typeface="Montserrat" pitchFamily="2" charset="-70"/>
              </a:rPr>
              <a:t>Publiska dzeramā ūdens punkta (tehniski iespējama pie centrālajiem ūdensapgādes tīkliem Baltezerā pie baznīcas teritorijas, Alderos Kanāla ielā pretī </a:t>
            </a:r>
            <a:r>
              <a:rPr lang="lv-LV" altLang="lv-LV" sz="2400" dirty="0" err="1">
                <a:latin typeface="Montserrat" pitchFamily="2" charset="-70"/>
              </a:rPr>
              <a:t>Priežkalnu</a:t>
            </a:r>
            <a:r>
              <a:rPr lang="lv-LV" altLang="lv-LV" sz="2400" dirty="0">
                <a:latin typeface="Montserrat" pitchFamily="2" charset="-70"/>
              </a:rPr>
              <a:t> ielai, Garkalnē Lazdu ielā pie futbola laukuma vai </a:t>
            </a:r>
            <a:r>
              <a:rPr lang="lv-LV" altLang="lv-LV" sz="2400" dirty="0" err="1">
                <a:latin typeface="Montserrat" pitchFamily="2" charset="-70"/>
              </a:rPr>
              <a:t>Kadagā</a:t>
            </a:r>
            <a:r>
              <a:rPr lang="lv-LV" altLang="lv-LV" sz="2400" dirty="0">
                <a:latin typeface="Montserrat" pitchFamily="2" charset="-70"/>
              </a:rPr>
              <a:t> </a:t>
            </a:r>
            <a:r>
              <a:rPr lang="lv-LV" altLang="lv-LV" sz="2400" dirty="0" err="1">
                <a:latin typeface="Montserrat" pitchFamily="2" charset="-70"/>
              </a:rPr>
              <a:t>Kadagas</a:t>
            </a:r>
            <a:r>
              <a:rPr lang="lv-LV" altLang="lv-LV" sz="2400" dirty="0">
                <a:latin typeface="Montserrat" pitchFamily="2" charset="-70"/>
              </a:rPr>
              <a:t> un Cita Mežaparka krustojumā)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Projekta idejas virzītājs</a:t>
            </a:r>
            <a:r>
              <a:rPr lang="lv-LV" altLang="lv-LV" sz="2400" dirty="0">
                <a:latin typeface="Montserrat" pitchFamily="2" charset="-70"/>
              </a:rPr>
              <a:t>: APN (tehniskais projekta vadītājs – Brigita, projekta vadītājs – Gunta)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Plānotās aktivitātes</a:t>
            </a:r>
            <a:r>
              <a:rPr lang="lv-LV" altLang="lv-LV" sz="2400" dirty="0">
                <a:latin typeface="Montserrat" pitchFamily="2" charset="-70"/>
              </a:rPr>
              <a:t>: </a:t>
            </a:r>
            <a:r>
              <a:rPr lang="lv-LV" altLang="lv-LV" sz="2400" i="1" dirty="0">
                <a:solidFill>
                  <a:schemeClr val="bg1">
                    <a:lumMod val="65000"/>
                  </a:schemeClr>
                </a:solidFill>
                <a:latin typeface="Montserrat" pitchFamily="2" charset="-70"/>
              </a:rPr>
              <a:t>tiks precizēts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Īstenošanas laiks</a:t>
            </a:r>
            <a:r>
              <a:rPr lang="lv-LV" altLang="lv-LV" sz="2400" dirty="0">
                <a:latin typeface="Montserrat" pitchFamily="2" charset="-70"/>
              </a:rPr>
              <a:t>: 2026.-2027.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Īstenošanas vieta</a:t>
            </a:r>
            <a:r>
              <a:rPr lang="lv-LV" altLang="lv-LV" sz="2400" dirty="0">
                <a:latin typeface="Montserrat" pitchFamily="2" charset="-70"/>
              </a:rPr>
              <a:t>: </a:t>
            </a:r>
            <a:r>
              <a:rPr lang="lv-LV" altLang="lv-LV" sz="2400" i="1" dirty="0">
                <a:solidFill>
                  <a:schemeClr val="bg1">
                    <a:lumMod val="65000"/>
                  </a:schemeClr>
                </a:solidFill>
                <a:latin typeface="Montserrat" pitchFamily="2" charset="-70"/>
              </a:rPr>
              <a:t>tiks precizēts </a:t>
            </a:r>
          </a:p>
        </p:txBody>
      </p:sp>
      <p:sp>
        <p:nvSpPr>
          <p:cNvPr id="3" name="Bultiņa: labā ar ierobojumu 2">
            <a:extLst>
              <a:ext uri="{FF2B5EF4-FFF2-40B4-BE49-F238E27FC236}">
                <a16:creationId xmlns:a16="http://schemas.microsoft.com/office/drawing/2014/main" id="{37C837FE-020C-EC0F-B67B-F8A88C4519E0}"/>
              </a:ext>
            </a:extLst>
          </p:cNvPr>
          <p:cNvSpPr/>
          <p:nvPr/>
        </p:nvSpPr>
        <p:spPr>
          <a:xfrm>
            <a:off x="1176670" y="4213150"/>
            <a:ext cx="366227" cy="190504"/>
          </a:xfrm>
          <a:prstGeom prst="notched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Bultiņa: labā ar ierobojumu 4">
            <a:extLst>
              <a:ext uri="{FF2B5EF4-FFF2-40B4-BE49-F238E27FC236}">
                <a16:creationId xmlns:a16="http://schemas.microsoft.com/office/drawing/2014/main" id="{4516693F-7C24-017D-3757-914E4237B22F}"/>
              </a:ext>
            </a:extLst>
          </p:cNvPr>
          <p:cNvSpPr/>
          <p:nvPr/>
        </p:nvSpPr>
        <p:spPr>
          <a:xfrm>
            <a:off x="1176670" y="4553390"/>
            <a:ext cx="366227" cy="190504"/>
          </a:xfrm>
          <a:prstGeom prst="notched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A2C42CC6-0B06-3E94-DDCB-61854425E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6600" y="6147373"/>
            <a:ext cx="5044877" cy="31778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CFCF47-4B30-51B1-57C4-A5D659A3615C}"/>
              </a:ext>
            </a:extLst>
          </p:cNvPr>
          <p:cNvSpPr txBox="1"/>
          <p:nvPr/>
        </p:nvSpPr>
        <p:spPr>
          <a:xfrm>
            <a:off x="11361638" y="6147373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/>
              <a:t>Āķu ielas 16 attīstības vīzija</a:t>
            </a:r>
          </a:p>
        </p:txBody>
      </p:sp>
    </p:spTree>
    <p:extLst>
      <p:ext uri="{BB962C8B-B14F-4D97-AF65-F5344CB8AC3E}">
        <p14:creationId xmlns:p14="http://schemas.microsoft.com/office/powerpoint/2010/main" val="3338752224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BDACDF-61E1-BC7D-4724-7EE1684EB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35C036E2-B926-63B2-63B8-CB333409EC30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CD943E-911B-32B5-758D-17086BDA2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15.07.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6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CCB2E6B4-F937-FEE2-B490-D2451A364FB1}"/>
              </a:ext>
            </a:extLst>
          </p:cNvPr>
          <p:cNvSpPr txBox="1">
            <a:spLocks/>
          </p:cNvSpPr>
          <p:nvPr/>
        </p:nvSpPr>
        <p:spPr>
          <a:xfrm>
            <a:off x="545859" y="279525"/>
            <a:ext cx="17145000" cy="7667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Projektu idejas</a:t>
            </a:r>
            <a:endParaRPr lang="en-US" sz="4800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4" name="TextBox 1">
            <a:extLst>
              <a:ext uri="{FF2B5EF4-FFF2-40B4-BE49-F238E27FC236}">
                <a16:creationId xmlns:a16="http://schemas.microsoft.com/office/drawing/2014/main" id="{2802487B-093F-8176-C2B7-4C1D36CBB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974" y="1203231"/>
            <a:ext cx="16520626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600"/>
              </a:spcBef>
            </a:pPr>
            <a:r>
              <a:rPr lang="lv-LV" altLang="lv-LV" sz="2400" b="1" dirty="0">
                <a:solidFill>
                  <a:srgbClr val="6B82A1"/>
                </a:solidFill>
                <a:latin typeface="Montserrat" pitchFamily="2" charset="-70"/>
              </a:rPr>
              <a:t>4.1. Zvejas vai jūras kultūras mantojuma saglabāšanas un izmantošanas iniciatīvas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Maksimālā attiecināmo izmaksu summa 1 projektam </a:t>
            </a:r>
            <a:r>
              <a:rPr lang="lv-LV" altLang="lv-LV" sz="2400" dirty="0">
                <a:latin typeface="Montserrat" pitchFamily="2" charset="-70"/>
              </a:rPr>
              <a:t>– </a:t>
            </a:r>
            <a:r>
              <a:rPr lang="lv-LV" altLang="lv-LV" sz="2400" b="1" dirty="0">
                <a:latin typeface="Montserrat" pitchFamily="2" charset="-70"/>
              </a:rPr>
              <a:t>7 780 </a:t>
            </a:r>
            <a:r>
              <a:rPr lang="lv-LV" altLang="lv-LV" sz="2400" dirty="0">
                <a:latin typeface="Montserrat" pitchFamily="2" charset="-70"/>
              </a:rPr>
              <a:t>(t.sk., pašvaldības 778 EUR)</a:t>
            </a:r>
            <a:endParaRPr lang="lv-LV" altLang="lv-LV" sz="2400" b="1" dirty="0">
              <a:latin typeface="Montserrat" pitchFamily="2" charset="-70"/>
            </a:endParaRP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Iznākuma rādītājs </a:t>
            </a:r>
            <a:r>
              <a:rPr lang="lv-LV" altLang="lv-LV" sz="2400" dirty="0">
                <a:latin typeface="Montserrat" pitchFamily="2" charset="-70"/>
              </a:rPr>
              <a:t>– </a:t>
            </a:r>
            <a:r>
              <a:rPr lang="lv-LV" altLang="lv-LV" sz="2400" b="1" dirty="0">
                <a:latin typeface="Montserrat" pitchFamily="2" charset="-70"/>
              </a:rPr>
              <a:t>atbalstīts 1 projekts ar zivsaimniecību saistītas kultūrvēsturiskas ēkas atjaunošanai </a:t>
            </a:r>
            <a:r>
              <a:rPr lang="lv-LV" altLang="lv-LV" sz="2400" dirty="0">
                <a:latin typeface="Montserrat" pitchFamily="2" charset="-70"/>
              </a:rPr>
              <a:t>(Iniciatīvas, kas nodrošina kultūrvēsturisko elementu glabāšanu un nemateriālā mantojuma popularizēšanu un pēctecību)</a:t>
            </a:r>
            <a:endParaRPr lang="lv-LV" altLang="lv-LV" sz="2400" b="1" dirty="0">
              <a:latin typeface="Montserrat" pitchFamily="2" charset="-70"/>
            </a:endParaRP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Plānotās projektu idejas</a:t>
            </a:r>
            <a:r>
              <a:rPr lang="lv-LV" altLang="lv-LV" sz="2400" dirty="0">
                <a:latin typeface="Montserrat" pitchFamily="2" charset="-70"/>
              </a:rPr>
              <a:t>: </a:t>
            </a:r>
          </a:p>
          <a:p>
            <a:pPr marL="1200150" lvl="1" indent="-457200">
              <a:spcBef>
                <a:spcPts val="600"/>
              </a:spcBef>
              <a:buAutoNum type="arabicPeriod"/>
            </a:pPr>
            <a:r>
              <a:rPr lang="lv-LV" altLang="lv-LV" sz="2400" dirty="0">
                <a:highlight>
                  <a:srgbClr val="00FF00"/>
                </a:highlight>
                <a:latin typeface="Montserrat" pitchFamily="2" charset="-70"/>
              </a:rPr>
              <a:t>CNC āra ekspozīcijas izveide CNC āra teritorijā</a:t>
            </a:r>
            <a:endParaRPr lang="lv-LV" altLang="lv-LV" sz="2400" dirty="0">
              <a:latin typeface="Montserrat" pitchFamily="2" charset="-7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Projekta idejas virzītājs</a:t>
            </a:r>
            <a:r>
              <a:rPr lang="lv-LV" altLang="lv-LV" sz="2400" dirty="0">
                <a:latin typeface="Montserrat" pitchFamily="2" charset="-70"/>
              </a:rPr>
              <a:t>: CNC (tehniskais projekta vadītājs Olga), APN (projekta vadītājs – Atis)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Plānotās aktivitātes</a:t>
            </a:r>
            <a:r>
              <a:rPr lang="lv-LV" altLang="lv-LV" sz="2400" dirty="0">
                <a:latin typeface="Montserrat" pitchFamily="2" charset="-70"/>
              </a:rPr>
              <a:t>: </a:t>
            </a:r>
            <a:r>
              <a:rPr lang="lv-LV" altLang="lv-LV" sz="2400" i="1" dirty="0">
                <a:solidFill>
                  <a:schemeClr val="bg1">
                    <a:lumMod val="65000"/>
                  </a:schemeClr>
                </a:solidFill>
                <a:latin typeface="Montserrat" pitchFamily="2" charset="-70"/>
              </a:rPr>
              <a:t>tiks precizēts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Īstenošanas laiks</a:t>
            </a:r>
            <a:r>
              <a:rPr lang="lv-LV" altLang="lv-LV" sz="2400" dirty="0">
                <a:latin typeface="Montserrat" pitchFamily="2" charset="-70"/>
              </a:rPr>
              <a:t>: 2026.-2027.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Īstenošanas vieta</a:t>
            </a:r>
            <a:r>
              <a:rPr lang="lv-LV" altLang="lv-LV" sz="2400" dirty="0">
                <a:latin typeface="Montserrat" pitchFamily="2" charset="-70"/>
              </a:rPr>
              <a:t>: Jomas iela7, Carnikava</a:t>
            </a: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BFFF3E57-5C0F-601A-EA29-432ECFFED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4437" y="6671451"/>
            <a:ext cx="3596952" cy="2339543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8750556B-F033-08A3-D21B-425C0E4D7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6159149"/>
            <a:ext cx="2568163" cy="2933954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5662FBE4-37F4-2ADE-B004-5C9CF0D4B2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2600" y="6129756"/>
            <a:ext cx="1882303" cy="2949196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A70553B4-93ED-D2C7-A7A1-D6A3739864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4263" y="6273997"/>
            <a:ext cx="6416596" cy="283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88734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D83F76-0CD3-1A76-36BE-D782536AF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1508A354-D53D-51EC-1FFC-45BD3D1E00CC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0C2BB4-6B8F-4342-389F-087A35604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15.07.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6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44928631-36EB-87D0-0541-1BB1F80C5B75}"/>
              </a:ext>
            </a:extLst>
          </p:cNvPr>
          <p:cNvSpPr txBox="1">
            <a:spLocks/>
          </p:cNvSpPr>
          <p:nvPr/>
        </p:nvSpPr>
        <p:spPr>
          <a:xfrm>
            <a:off x="545859" y="279525"/>
            <a:ext cx="17145000" cy="7667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Projektu idejas</a:t>
            </a:r>
            <a:endParaRPr lang="en-US" sz="4800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4" name="TextBox 1">
            <a:extLst>
              <a:ext uri="{FF2B5EF4-FFF2-40B4-BE49-F238E27FC236}">
                <a16:creationId xmlns:a16="http://schemas.microsoft.com/office/drawing/2014/main" id="{A3C178B4-F6FE-80D9-F356-5A19A28FE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974" y="1203231"/>
            <a:ext cx="16520626" cy="5139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600"/>
              </a:spcBef>
            </a:pPr>
            <a:r>
              <a:rPr lang="lv-LV" altLang="lv-LV" sz="2400" b="1" dirty="0">
                <a:solidFill>
                  <a:srgbClr val="6B82A1"/>
                </a:solidFill>
                <a:latin typeface="Montserrat" pitchFamily="2" charset="-70"/>
              </a:rPr>
              <a:t>5.1. Infrastruktūras, kas nepieciešama elektrotransporta vai velotransporta izmantošanai izveide un attīstība piekrastēs zonās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Maksimālā attiecināmo izmaksu summa 1 projektam </a:t>
            </a:r>
            <a:r>
              <a:rPr lang="lv-LV" altLang="lv-LV" sz="2400" dirty="0">
                <a:latin typeface="Montserrat" pitchFamily="2" charset="-70"/>
              </a:rPr>
              <a:t>– </a:t>
            </a:r>
            <a:r>
              <a:rPr lang="lv-LV" altLang="lv-LV" sz="2400" b="1" dirty="0">
                <a:latin typeface="Montserrat" pitchFamily="2" charset="-70"/>
              </a:rPr>
              <a:t>80 000 </a:t>
            </a:r>
            <a:r>
              <a:rPr lang="lv-LV" altLang="lv-LV" sz="2400" dirty="0">
                <a:latin typeface="Montserrat" pitchFamily="2" charset="-70"/>
              </a:rPr>
              <a:t>(t.sk., pašvaldības 8 000 EUR)</a:t>
            </a:r>
            <a:endParaRPr lang="lv-LV" altLang="lv-LV" sz="2400" b="1" dirty="0">
              <a:latin typeface="Montserrat" pitchFamily="2" charset="-70"/>
            </a:endParaRP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Iznākuma rādītājs </a:t>
            </a:r>
            <a:r>
              <a:rPr lang="lv-LV" altLang="lv-LV" sz="2400" dirty="0">
                <a:latin typeface="Montserrat" pitchFamily="2" charset="-70"/>
              </a:rPr>
              <a:t>– </a:t>
            </a:r>
            <a:r>
              <a:rPr lang="lv-LV" altLang="lv-LV" sz="2400" b="1" dirty="0">
                <a:latin typeface="Montserrat" pitchFamily="2" charset="-70"/>
              </a:rPr>
              <a:t>atbalstīti 2 infrastruktūras projekti </a:t>
            </a:r>
            <a:r>
              <a:rPr lang="lv-LV" altLang="lv-LV" sz="2400" dirty="0">
                <a:latin typeface="Montserrat" pitchFamily="2" charset="-70"/>
              </a:rPr>
              <a:t>(Aktivitātes elektrotransporta un velo transporta izmantošanai: celiņi, velo novietnes, remonta stacijas, norādes, soliņi un cita publiski pieejama, nekomerciāla infrastruktūra)</a:t>
            </a:r>
            <a:endParaRPr lang="lv-LV" altLang="lv-LV" sz="2400" b="1" dirty="0">
              <a:latin typeface="Montserrat" pitchFamily="2" charset="-70"/>
            </a:endParaRP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Plānotās projektu idejas</a:t>
            </a:r>
            <a:r>
              <a:rPr lang="lv-LV" altLang="lv-LV" sz="2400" dirty="0">
                <a:latin typeface="Montserrat" pitchFamily="2" charset="-70"/>
              </a:rPr>
              <a:t>: </a:t>
            </a:r>
          </a:p>
          <a:p>
            <a:pPr marL="1200150" lvl="1" indent="-457200">
              <a:spcBef>
                <a:spcPts val="600"/>
              </a:spcBef>
              <a:buAutoNum type="arabicPeriod"/>
            </a:pPr>
            <a:r>
              <a:rPr lang="lv-LV" altLang="lv-LV" sz="2400" dirty="0">
                <a:highlight>
                  <a:srgbClr val="00FF00"/>
                </a:highlight>
                <a:latin typeface="Montserrat" pitchFamily="2" charset="-70"/>
              </a:rPr>
              <a:t>Apgaismojuma izveide </a:t>
            </a:r>
            <a:r>
              <a:rPr lang="lv-LV" altLang="lv-LV" sz="2400" dirty="0" err="1">
                <a:highlight>
                  <a:srgbClr val="00FF00"/>
                </a:highlight>
                <a:latin typeface="Montserrat" pitchFamily="2" charset="-70"/>
              </a:rPr>
              <a:t>veloceļam</a:t>
            </a:r>
            <a:r>
              <a:rPr lang="lv-LV" altLang="lv-LV" sz="2400" dirty="0">
                <a:highlight>
                  <a:srgbClr val="00FF00"/>
                </a:highlight>
                <a:latin typeface="Montserrat" pitchFamily="2" charset="-70"/>
              </a:rPr>
              <a:t> Rīga – Carnikava (posmā Carnikava – </a:t>
            </a:r>
            <a:r>
              <a:rPr lang="lv-LV" altLang="lv-LV" sz="2400" dirty="0" err="1">
                <a:highlight>
                  <a:srgbClr val="00FF00"/>
                </a:highlight>
                <a:latin typeface="Montserrat" pitchFamily="2" charset="-70"/>
              </a:rPr>
              <a:t>Garupe</a:t>
            </a:r>
            <a:r>
              <a:rPr lang="lv-LV" altLang="lv-LV" sz="2400" dirty="0">
                <a:highlight>
                  <a:srgbClr val="00FF00"/>
                </a:highlight>
                <a:latin typeface="Montserrat" pitchFamily="2" charset="-70"/>
              </a:rPr>
              <a:t>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Projekta idejas virzītājs</a:t>
            </a:r>
            <a:r>
              <a:rPr lang="lv-LV" altLang="lv-LV" sz="2400" dirty="0">
                <a:latin typeface="Montserrat" pitchFamily="2" charset="-70"/>
              </a:rPr>
              <a:t>: CKS (tehniskais projekta vadītājs), APN (projekta vadītājs – Ilze)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Plānotās aktivitātes</a:t>
            </a:r>
            <a:r>
              <a:rPr lang="lv-LV" altLang="lv-LV" sz="2400" dirty="0">
                <a:latin typeface="Montserrat" pitchFamily="2" charset="-70"/>
              </a:rPr>
              <a:t>: apgaismojuma izbūve ~1 km garumā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Īstenošanas laiks</a:t>
            </a:r>
            <a:r>
              <a:rPr lang="lv-LV" altLang="lv-LV" sz="2400" dirty="0">
                <a:latin typeface="Montserrat" pitchFamily="2" charset="-70"/>
              </a:rPr>
              <a:t>: 2026.-2028.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altLang="lv-LV" sz="2400" b="1" dirty="0">
                <a:latin typeface="Montserrat" pitchFamily="2" charset="-70"/>
              </a:rPr>
              <a:t>Īstenošanas vieta</a:t>
            </a:r>
            <a:r>
              <a:rPr lang="lv-LV" altLang="lv-LV" sz="2400" dirty="0">
                <a:latin typeface="Montserrat" pitchFamily="2" charset="-70"/>
              </a:rPr>
              <a:t>: gar velo ceļu no Carnikavas līdz </a:t>
            </a:r>
            <a:r>
              <a:rPr lang="lv-LV" altLang="lv-LV" sz="2400" dirty="0" err="1">
                <a:latin typeface="Montserrat" pitchFamily="2" charset="-70"/>
              </a:rPr>
              <a:t>Garupei</a:t>
            </a:r>
            <a:endParaRPr lang="lv-LV" altLang="lv-LV" sz="2400" dirty="0">
              <a:latin typeface="Montserrat" pitchFamily="2" charset="-70"/>
            </a:endParaRPr>
          </a:p>
        </p:txBody>
      </p:sp>
      <p:sp>
        <p:nvSpPr>
          <p:cNvPr id="3" name="Bultiņa: labā ar ierobojumu 2">
            <a:extLst>
              <a:ext uri="{FF2B5EF4-FFF2-40B4-BE49-F238E27FC236}">
                <a16:creationId xmlns:a16="http://schemas.microsoft.com/office/drawing/2014/main" id="{9E9721CF-2333-C449-8E3B-86E3D380B6EC}"/>
              </a:ext>
            </a:extLst>
          </p:cNvPr>
          <p:cNvSpPr/>
          <p:nvPr/>
        </p:nvSpPr>
        <p:spPr>
          <a:xfrm>
            <a:off x="1155405" y="4191885"/>
            <a:ext cx="366227" cy="190504"/>
          </a:xfrm>
          <a:prstGeom prst="notched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2" name="Attēls 11">
            <a:extLst>
              <a:ext uri="{FF2B5EF4-FFF2-40B4-BE49-F238E27FC236}">
                <a16:creationId xmlns:a16="http://schemas.microsoft.com/office/drawing/2014/main" id="{8D21A129-0703-BACF-A84A-73ACC8A49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0" y="6472830"/>
            <a:ext cx="4961228" cy="2919637"/>
          </a:xfrm>
          <a:prstGeom prst="rect">
            <a:avLst/>
          </a:prstGeom>
        </p:spPr>
      </p:pic>
      <p:pic>
        <p:nvPicPr>
          <p:cNvPr id="14" name="Attēls 13">
            <a:extLst>
              <a:ext uri="{FF2B5EF4-FFF2-40B4-BE49-F238E27FC236}">
                <a16:creationId xmlns:a16="http://schemas.microsoft.com/office/drawing/2014/main" id="{B41A57C0-F3C2-096E-2D93-95B41217BF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8013"/>
          <a:stretch>
            <a:fillRect/>
          </a:stretch>
        </p:blipFill>
        <p:spPr>
          <a:xfrm>
            <a:off x="2674489" y="6424437"/>
            <a:ext cx="4961228" cy="294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632505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23844</TotalTime>
  <Words>1849</Words>
  <Application>Microsoft Office PowerPoint</Application>
  <PresentationFormat>Pielāgots</PresentationFormat>
  <Paragraphs>162</Paragraphs>
  <Slides>13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13</vt:i4>
      </vt:variant>
    </vt:vector>
  </HeadingPairs>
  <TitlesOfParts>
    <vt:vector size="20" baseType="lpstr">
      <vt:lpstr>Calibri Light</vt:lpstr>
      <vt:lpstr>Montserrat Classic Bold</vt:lpstr>
      <vt:lpstr>Montserrat Semi-Bold Bold</vt:lpstr>
      <vt:lpstr>Arial</vt:lpstr>
      <vt:lpstr>Montserrat</vt:lpstr>
      <vt:lpstr>Calibri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Laura Bite</dc:creator>
  <cp:lastModifiedBy>Inga Pērkone</cp:lastModifiedBy>
  <cp:revision>128</cp:revision>
  <cp:lastPrinted>2024-04-04T12:30:12Z</cp:lastPrinted>
  <dcterms:created xsi:type="dcterms:W3CDTF">2006-08-16T00:00:00Z</dcterms:created>
  <dcterms:modified xsi:type="dcterms:W3CDTF">2026-07-15T06:14:21Z</dcterms:modified>
</cp:coreProperties>
</file>