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8" r:id="rId1"/>
  </p:sldMasterIdLst>
  <p:notesMasterIdLst>
    <p:notesMasterId r:id="rId14"/>
  </p:notesMasterIdLst>
  <p:sldIdLst>
    <p:sldId id="432" r:id="rId2"/>
    <p:sldId id="533" r:id="rId3"/>
    <p:sldId id="544" r:id="rId4"/>
    <p:sldId id="547" r:id="rId5"/>
    <p:sldId id="548" r:id="rId6"/>
    <p:sldId id="549" r:id="rId7"/>
    <p:sldId id="543" r:id="rId8"/>
    <p:sldId id="545" r:id="rId9"/>
    <p:sldId id="546" r:id="rId10"/>
    <p:sldId id="550" r:id="rId11"/>
    <p:sldId id="536" r:id="rId12"/>
    <p:sldId id="282" r:id="rId13"/>
  </p:sldIdLst>
  <p:sldSz cx="18288000" cy="10287000"/>
  <p:notesSz cx="9926638" cy="6797675"/>
  <p:embeddedFontLst>
    <p:embeddedFont>
      <p:font typeface="Montserrat" panose="00000500000000000000" pitchFamily="50" charset="-70"/>
      <p:regular r:id="rId15"/>
      <p:bold r:id="rId16"/>
      <p:italic r:id="rId17"/>
      <p:boldItalic r:id="rId18"/>
    </p:embeddedFont>
    <p:embeddedFont>
      <p:font typeface="Montserrat Classic Bold" panose="020B0604020202020204" charset="0"/>
      <p:regular r:id="rId19"/>
      <p:bold r:id="rId20"/>
      <p:italic r:id="rId21"/>
      <p:boldItalic r:id="rId22"/>
    </p:embeddedFont>
  </p:embeddedFontLst>
  <p:defaultTextStyle>
    <a:defPPr>
      <a:defRPr lang="lv-LV"/>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DDB7C3F-D575-DE09-B6A7-D6A84491C481}" name="Inga Pērkone" initials="IP" userId="S::ingap@Adazi.lv::c802b223-2c15-42bb-a7ce-98526d0aa39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82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Gaišs stils 2 - izcēlums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285" autoAdjust="0"/>
    <p:restoredTop sz="94674" autoAdjust="0"/>
  </p:normalViewPr>
  <p:slideViewPr>
    <p:cSldViewPr>
      <p:cViewPr varScale="1">
        <p:scale>
          <a:sx n="28" d="100"/>
          <a:sy n="28" d="100"/>
        </p:scale>
        <p:origin x="62" y="326"/>
      </p:cViewPr>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1100DFE-684B-4807-3B6B-4A9A35FEFB7D}"/>
              </a:ext>
            </a:extLst>
          </p:cNvPr>
          <p:cNvSpPr>
            <a:spLocks noGrp="1"/>
          </p:cNvSpPr>
          <p:nvPr>
            <p:ph type="hdr" sz="quarter"/>
          </p:nvPr>
        </p:nvSpPr>
        <p:spPr>
          <a:xfrm>
            <a:off x="1" y="0"/>
            <a:ext cx="4301543" cy="341064"/>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x-none"/>
          </a:p>
        </p:txBody>
      </p:sp>
      <p:sp>
        <p:nvSpPr>
          <p:cNvPr id="3" name="Date Placeholder 2">
            <a:extLst>
              <a:ext uri="{FF2B5EF4-FFF2-40B4-BE49-F238E27FC236}">
                <a16:creationId xmlns:a16="http://schemas.microsoft.com/office/drawing/2014/main" id="{EA4DA3EE-6A61-F33D-0221-FDBC4742B5B3}"/>
              </a:ext>
            </a:extLst>
          </p:cNvPr>
          <p:cNvSpPr>
            <a:spLocks noGrp="1"/>
          </p:cNvSpPr>
          <p:nvPr>
            <p:ph type="dt" idx="1"/>
          </p:nvPr>
        </p:nvSpPr>
        <p:spPr>
          <a:xfrm>
            <a:off x="5622799" y="0"/>
            <a:ext cx="4301543" cy="341064"/>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0F079963-8949-4BB9-9D7C-D97C91EECF9B}" type="datetimeFigureOut">
              <a:rPr lang="lv-LV"/>
              <a:pPr>
                <a:defRPr/>
              </a:pPr>
              <a:t>15.07.2026</a:t>
            </a:fld>
            <a:endParaRPr lang="x-none"/>
          </a:p>
        </p:txBody>
      </p:sp>
      <p:sp>
        <p:nvSpPr>
          <p:cNvPr id="4" name="Slide Image Placeholder 3">
            <a:extLst>
              <a:ext uri="{FF2B5EF4-FFF2-40B4-BE49-F238E27FC236}">
                <a16:creationId xmlns:a16="http://schemas.microsoft.com/office/drawing/2014/main" id="{B2FA84F1-D5B5-7F06-C099-8B0539534118}"/>
              </a:ext>
            </a:extLst>
          </p:cNvPr>
          <p:cNvSpPr>
            <a:spLocks noGrp="1" noRot="1" noChangeAspect="1"/>
          </p:cNvSpPr>
          <p:nvPr>
            <p:ph type="sldImg" idx="2"/>
          </p:nvPr>
        </p:nvSpPr>
        <p:spPr>
          <a:xfrm>
            <a:off x="2925763" y="850900"/>
            <a:ext cx="4075112" cy="2292350"/>
          </a:xfrm>
          <a:prstGeom prst="rect">
            <a:avLst/>
          </a:prstGeom>
          <a:noFill/>
          <a:ln w="12700">
            <a:solidFill>
              <a:prstClr val="black"/>
            </a:solidFill>
          </a:ln>
        </p:spPr>
        <p:txBody>
          <a:bodyPr vert="horz" lIns="91440" tIns="45720" rIns="91440" bIns="45720" rtlCol="0" anchor="ctr"/>
          <a:lstStyle/>
          <a:p>
            <a:pPr lvl="0"/>
            <a:endParaRPr lang="x-none" noProof="0"/>
          </a:p>
        </p:txBody>
      </p:sp>
      <p:sp>
        <p:nvSpPr>
          <p:cNvPr id="5" name="Notes Placeholder 4">
            <a:extLst>
              <a:ext uri="{FF2B5EF4-FFF2-40B4-BE49-F238E27FC236}">
                <a16:creationId xmlns:a16="http://schemas.microsoft.com/office/drawing/2014/main" id="{7FBE3570-BBA5-B2DB-BCE6-C57EB379E587}"/>
              </a:ext>
            </a:extLst>
          </p:cNvPr>
          <p:cNvSpPr>
            <a:spLocks noGrp="1"/>
          </p:cNvSpPr>
          <p:nvPr>
            <p:ph type="body" sz="quarter" idx="3"/>
          </p:nvPr>
        </p:nvSpPr>
        <p:spPr>
          <a:xfrm>
            <a:off x="992665" y="3271381"/>
            <a:ext cx="7941310" cy="2676585"/>
          </a:xfrm>
          <a:prstGeom prst="rect">
            <a:avLst/>
          </a:prstGeom>
        </p:spPr>
        <p:txBody>
          <a:bodyPr vert="horz" lIns="91440" tIns="45720" rIns="91440" bIns="45720" rtlCol="0"/>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x-none" noProof="0"/>
          </a:p>
        </p:txBody>
      </p:sp>
      <p:sp>
        <p:nvSpPr>
          <p:cNvPr id="6" name="Footer Placeholder 5">
            <a:extLst>
              <a:ext uri="{FF2B5EF4-FFF2-40B4-BE49-F238E27FC236}">
                <a16:creationId xmlns:a16="http://schemas.microsoft.com/office/drawing/2014/main" id="{1A284F83-0769-6040-C920-9B20D16D554B}"/>
              </a:ext>
            </a:extLst>
          </p:cNvPr>
          <p:cNvSpPr>
            <a:spLocks noGrp="1"/>
          </p:cNvSpPr>
          <p:nvPr>
            <p:ph type="ftr" sz="quarter" idx="4"/>
          </p:nvPr>
        </p:nvSpPr>
        <p:spPr>
          <a:xfrm>
            <a:off x="1" y="6456612"/>
            <a:ext cx="4301543" cy="341064"/>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x-none"/>
          </a:p>
        </p:txBody>
      </p:sp>
      <p:sp>
        <p:nvSpPr>
          <p:cNvPr id="7" name="Slide Number Placeholder 6">
            <a:extLst>
              <a:ext uri="{FF2B5EF4-FFF2-40B4-BE49-F238E27FC236}">
                <a16:creationId xmlns:a16="http://schemas.microsoft.com/office/drawing/2014/main" id="{9944CD46-381E-051D-0996-DDE1E6136118}"/>
              </a:ext>
            </a:extLst>
          </p:cNvPr>
          <p:cNvSpPr>
            <a:spLocks noGrp="1"/>
          </p:cNvSpPr>
          <p:nvPr>
            <p:ph type="sldNum" sz="quarter" idx="5"/>
          </p:nvPr>
        </p:nvSpPr>
        <p:spPr>
          <a:xfrm>
            <a:off x="5622799" y="6456612"/>
            <a:ext cx="4301543" cy="341064"/>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EDF395BC-D4F7-45EF-8F3A-40F16DDBBDF5}"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EC64D-A24A-5F95-5EDA-71409E649463}"/>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14A42C45-9F86-9308-7719-7D433840987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573E9316-834E-57AD-DD61-D06F3F28176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51C5F14C-42B2-FF70-70E7-3C9C7F3C3B5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2</a:t>
            </a:fld>
            <a:endParaRPr lang="lv-LV" altLang="lv-LV"/>
          </a:p>
        </p:txBody>
      </p:sp>
    </p:spTree>
    <p:extLst>
      <p:ext uri="{BB962C8B-B14F-4D97-AF65-F5344CB8AC3E}">
        <p14:creationId xmlns:p14="http://schemas.microsoft.com/office/powerpoint/2010/main" val="12206931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75A8C-B659-1DA4-1FDA-A8A0DE4C25FE}"/>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231074E5-D989-C93A-F226-893AB7BB261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5D2CCCB5-25D8-7A41-2428-33FCBC10721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3BD28BBE-35DC-E6BD-200A-99B0D53BB7D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11</a:t>
            </a:fld>
            <a:endParaRPr lang="lv-LV" altLang="lv-LV"/>
          </a:p>
        </p:txBody>
      </p:sp>
    </p:spTree>
    <p:extLst>
      <p:ext uri="{BB962C8B-B14F-4D97-AF65-F5344CB8AC3E}">
        <p14:creationId xmlns:p14="http://schemas.microsoft.com/office/powerpoint/2010/main" val="16294823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168DD-AAD2-839A-C98C-D38F4D1656BA}"/>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329A5884-332E-048E-4EDF-F3AFCDEA78F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19CC74F2-EBBC-6795-C524-B70578565DC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02C59B91-4C1E-4433-FBD0-77303069342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3</a:t>
            </a:fld>
            <a:endParaRPr lang="lv-LV" altLang="lv-LV"/>
          </a:p>
        </p:txBody>
      </p:sp>
    </p:spTree>
    <p:extLst>
      <p:ext uri="{BB962C8B-B14F-4D97-AF65-F5344CB8AC3E}">
        <p14:creationId xmlns:p14="http://schemas.microsoft.com/office/powerpoint/2010/main" val="1941591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14A48-2553-2113-D2DE-1DF2C00D7050}"/>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839AA03F-BE3F-D9F7-5E4B-6F852D8B75C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2CEFCABC-5138-0A4A-BB4E-B6A4C0130CF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75BA8328-4EE3-AFAB-C1EE-60EC2DDF333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4</a:t>
            </a:fld>
            <a:endParaRPr lang="lv-LV" altLang="lv-LV"/>
          </a:p>
        </p:txBody>
      </p:sp>
    </p:spTree>
    <p:extLst>
      <p:ext uri="{BB962C8B-B14F-4D97-AF65-F5344CB8AC3E}">
        <p14:creationId xmlns:p14="http://schemas.microsoft.com/office/powerpoint/2010/main" val="7333012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B464F-AF91-E22A-3D75-CD1601C0F790}"/>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9D2021D8-09FD-3064-CBB0-61F898ECED0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CEC11BF3-0594-5B3A-DBA2-5A49680B9A9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363BFDF3-06EC-C701-B470-B9DDEAB0DD8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5</a:t>
            </a:fld>
            <a:endParaRPr lang="lv-LV" altLang="lv-LV"/>
          </a:p>
        </p:txBody>
      </p:sp>
    </p:spTree>
    <p:extLst>
      <p:ext uri="{BB962C8B-B14F-4D97-AF65-F5344CB8AC3E}">
        <p14:creationId xmlns:p14="http://schemas.microsoft.com/office/powerpoint/2010/main" val="13750961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BD4A6-8338-6362-00C8-9AD6D3D09161}"/>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D6B232A4-8ACC-7A9E-0ACE-DF41D3056D6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27B2C5E9-7C99-B4EE-C5CF-649A82BAE06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D5E5E235-5277-30F4-D9DB-1F07E3FAE20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6</a:t>
            </a:fld>
            <a:endParaRPr lang="lv-LV" altLang="lv-LV"/>
          </a:p>
        </p:txBody>
      </p:sp>
    </p:spTree>
    <p:extLst>
      <p:ext uri="{BB962C8B-B14F-4D97-AF65-F5344CB8AC3E}">
        <p14:creationId xmlns:p14="http://schemas.microsoft.com/office/powerpoint/2010/main" val="3475306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66FF7-59DB-136D-4CF1-706CD80E0B41}"/>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9C2E59DD-D6D8-5EA0-A85F-535E72120C4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3EC49E11-0712-2E7B-42C8-DCCB6A805CB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6CFE0BC2-F1DF-2C6D-A990-60B62E37403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7</a:t>
            </a:fld>
            <a:endParaRPr lang="lv-LV" altLang="lv-LV"/>
          </a:p>
        </p:txBody>
      </p:sp>
    </p:spTree>
    <p:extLst>
      <p:ext uri="{BB962C8B-B14F-4D97-AF65-F5344CB8AC3E}">
        <p14:creationId xmlns:p14="http://schemas.microsoft.com/office/powerpoint/2010/main" val="1688482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B6F52-7F12-60D6-A61A-9E10670A9D3B}"/>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81B5000E-42EB-5C02-136F-53C16ECF386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7A41234C-D026-56FC-3A9A-4D32799F92B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180DBD18-F633-390B-11BE-831E8F8339C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8</a:t>
            </a:fld>
            <a:endParaRPr lang="lv-LV" altLang="lv-LV"/>
          </a:p>
        </p:txBody>
      </p:sp>
    </p:spTree>
    <p:extLst>
      <p:ext uri="{BB962C8B-B14F-4D97-AF65-F5344CB8AC3E}">
        <p14:creationId xmlns:p14="http://schemas.microsoft.com/office/powerpoint/2010/main" val="11960063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2B1A8-EED8-02BB-AE11-B36B0A8721E4}"/>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B608D16A-DE48-4FC1-F11D-5CEFE868F27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79AB4DC3-4C58-DE61-FE65-F8FE8652BD9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C7386660-6B11-7AB8-0367-E0CC405EC0D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9</a:t>
            </a:fld>
            <a:endParaRPr lang="lv-LV" altLang="lv-LV"/>
          </a:p>
        </p:txBody>
      </p:sp>
    </p:spTree>
    <p:extLst>
      <p:ext uri="{BB962C8B-B14F-4D97-AF65-F5344CB8AC3E}">
        <p14:creationId xmlns:p14="http://schemas.microsoft.com/office/powerpoint/2010/main" val="1913492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14FE9-3F23-1B0D-722D-3A220D1B49B6}"/>
            </a:ext>
          </a:extLst>
        </p:cNvPr>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0BAEB381-609F-CAB5-6E34-E472E59D6A7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2FDD4D9B-CAEF-2A87-FE06-59B102E17CF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dirty="0"/>
          </a:p>
        </p:txBody>
      </p:sp>
      <p:sp>
        <p:nvSpPr>
          <p:cNvPr id="7172" name="Slaida numura vietturis 3">
            <a:extLst>
              <a:ext uri="{FF2B5EF4-FFF2-40B4-BE49-F238E27FC236}">
                <a16:creationId xmlns:a16="http://schemas.microsoft.com/office/drawing/2014/main" id="{934F62E7-2812-5F1A-CDEA-169C987734E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10</a:t>
            </a:fld>
            <a:endParaRPr lang="lv-LV" altLang="lv-LV"/>
          </a:p>
        </p:txBody>
      </p:sp>
    </p:spTree>
    <p:extLst>
      <p:ext uri="{BB962C8B-B14F-4D97-AF65-F5344CB8AC3E}">
        <p14:creationId xmlns:p14="http://schemas.microsoft.com/office/powerpoint/2010/main" val="1150527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GB"/>
              <a:t>Click to edit Master title style</a:t>
            </a:r>
            <a:endParaRPr lang="x-none"/>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id="{A7B53CBB-95E1-7FB5-9C1F-33E8B8D86456}"/>
              </a:ext>
            </a:extLst>
          </p:cNvPr>
          <p:cNvSpPr>
            <a:spLocks noGrp="1"/>
          </p:cNvSpPr>
          <p:nvPr>
            <p:ph type="dt" sz="half" idx="10"/>
          </p:nvPr>
        </p:nvSpPr>
        <p:spPr/>
        <p:txBody>
          <a:bodyPr/>
          <a:lstStyle>
            <a:lvl1pPr>
              <a:defRPr/>
            </a:lvl1pPr>
          </a:lstStyle>
          <a:p>
            <a:pPr>
              <a:defRPr/>
            </a:pPr>
            <a:fld id="{DC5EFF72-FBDB-4EFA-9591-674D7CE21075}" type="datetime1">
              <a:rPr lang="en-US"/>
              <a:pPr>
                <a:defRPr/>
              </a:pPr>
              <a:t>7/15/2026</a:t>
            </a:fld>
            <a:endParaRPr lang="en-US"/>
          </a:p>
        </p:txBody>
      </p:sp>
      <p:sp>
        <p:nvSpPr>
          <p:cNvPr id="5" name="Footer Placeholder 4">
            <a:extLst>
              <a:ext uri="{FF2B5EF4-FFF2-40B4-BE49-F238E27FC236}">
                <a16:creationId xmlns:a16="http://schemas.microsoft.com/office/drawing/2014/main" id="{8DBF7CCD-3634-385C-C9C8-9F6781AC424F}"/>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8F4BEF4B-46F1-66D7-A59D-6E35A75556DF}"/>
              </a:ext>
            </a:extLst>
          </p:cNvPr>
          <p:cNvSpPr>
            <a:spLocks noGrp="1"/>
          </p:cNvSpPr>
          <p:nvPr>
            <p:ph type="sldNum" sz="quarter" idx="12"/>
          </p:nvPr>
        </p:nvSpPr>
        <p:spPr/>
        <p:txBody>
          <a:bodyPr/>
          <a:lstStyle>
            <a:lvl1pPr>
              <a:defRPr/>
            </a:lvl1pPr>
          </a:lstStyle>
          <a:p>
            <a:pPr>
              <a:defRPr/>
            </a:pPr>
            <a:fld id="{18C53B4D-4189-4E37-AB8D-7F07E5B45BCC}" type="slidenum">
              <a:rPr lang="en-US" altLang="lv-LV"/>
              <a:pPr>
                <a:defRPr/>
              </a:pPr>
              <a:t>‹#›</a:t>
            </a:fld>
            <a:endParaRPr lang="en-US" altLang="lv-LV"/>
          </a:p>
        </p:txBody>
      </p:sp>
    </p:spTree>
    <p:extLst>
      <p:ext uri="{BB962C8B-B14F-4D97-AF65-F5344CB8AC3E}">
        <p14:creationId xmlns:p14="http://schemas.microsoft.com/office/powerpoint/2010/main" val="1712295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x-none"/>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9EEDDD50-C1C6-331F-A725-6919489641A1}"/>
              </a:ext>
            </a:extLst>
          </p:cNvPr>
          <p:cNvSpPr>
            <a:spLocks noGrp="1"/>
          </p:cNvSpPr>
          <p:nvPr>
            <p:ph type="dt" sz="half" idx="10"/>
          </p:nvPr>
        </p:nvSpPr>
        <p:spPr/>
        <p:txBody>
          <a:bodyPr/>
          <a:lstStyle>
            <a:lvl1pPr>
              <a:defRPr/>
            </a:lvl1pPr>
          </a:lstStyle>
          <a:p>
            <a:pPr>
              <a:defRPr/>
            </a:pPr>
            <a:fld id="{3CAA6DD6-F017-4FD9-BC75-CB5E95C28D56}" type="datetime1">
              <a:rPr lang="en-US"/>
              <a:pPr>
                <a:defRPr/>
              </a:pPr>
              <a:t>7/15/2026</a:t>
            </a:fld>
            <a:endParaRPr lang="en-US"/>
          </a:p>
        </p:txBody>
      </p:sp>
      <p:sp>
        <p:nvSpPr>
          <p:cNvPr id="5" name="Footer Placeholder 4">
            <a:extLst>
              <a:ext uri="{FF2B5EF4-FFF2-40B4-BE49-F238E27FC236}">
                <a16:creationId xmlns:a16="http://schemas.microsoft.com/office/drawing/2014/main" id="{9EBE173A-A6E2-CF41-4C4A-39294CEECFD9}"/>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6938C6F7-8285-CA76-DB7C-7BE9712422BE}"/>
              </a:ext>
            </a:extLst>
          </p:cNvPr>
          <p:cNvSpPr>
            <a:spLocks noGrp="1"/>
          </p:cNvSpPr>
          <p:nvPr>
            <p:ph type="sldNum" sz="quarter" idx="12"/>
          </p:nvPr>
        </p:nvSpPr>
        <p:spPr/>
        <p:txBody>
          <a:bodyPr/>
          <a:lstStyle>
            <a:lvl1pPr>
              <a:defRPr/>
            </a:lvl1pPr>
          </a:lstStyle>
          <a:p>
            <a:pPr>
              <a:defRPr/>
            </a:pPr>
            <a:fld id="{4863B81E-A6CF-4598-B3D9-A946C16E949A}" type="slidenum">
              <a:rPr lang="en-US" altLang="lv-LV"/>
              <a:pPr>
                <a:defRPr/>
              </a:pPr>
              <a:t>‹#›</a:t>
            </a:fld>
            <a:endParaRPr lang="en-US" altLang="lv-LV"/>
          </a:p>
        </p:txBody>
      </p:sp>
    </p:spTree>
    <p:extLst>
      <p:ext uri="{BB962C8B-B14F-4D97-AF65-F5344CB8AC3E}">
        <p14:creationId xmlns:p14="http://schemas.microsoft.com/office/powerpoint/2010/main" val="2592857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GB"/>
              <a:t>Click to edit Master title style</a:t>
            </a:r>
            <a:endParaRPr lang="x-none"/>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60EBD753-A733-7AC9-2E81-B89EB063A19B}"/>
              </a:ext>
            </a:extLst>
          </p:cNvPr>
          <p:cNvSpPr>
            <a:spLocks noGrp="1"/>
          </p:cNvSpPr>
          <p:nvPr>
            <p:ph type="dt" sz="half" idx="10"/>
          </p:nvPr>
        </p:nvSpPr>
        <p:spPr/>
        <p:txBody>
          <a:bodyPr/>
          <a:lstStyle>
            <a:lvl1pPr>
              <a:defRPr/>
            </a:lvl1pPr>
          </a:lstStyle>
          <a:p>
            <a:pPr>
              <a:defRPr/>
            </a:pPr>
            <a:fld id="{1CFE189D-6D80-4BA2-BA3B-2DF155631061}" type="datetime1">
              <a:rPr lang="en-US"/>
              <a:pPr>
                <a:defRPr/>
              </a:pPr>
              <a:t>7/15/2026</a:t>
            </a:fld>
            <a:endParaRPr lang="en-US"/>
          </a:p>
        </p:txBody>
      </p:sp>
      <p:sp>
        <p:nvSpPr>
          <p:cNvPr id="5" name="Footer Placeholder 4">
            <a:extLst>
              <a:ext uri="{FF2B5EF4-FFF2-40B4-BE49-F238E27FC236}">
                <a16:creationId xmlns:a16="http://schemas.microsoft.com/office/drawing/2014/main" id="{B9D06C1B-037D-6DEA-5E09-D21E0F6AFE5A}"/>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67226F4C-D95A-785B-079A-AC9F756E0274}"/>
              </a:ext>
            </a:extLst>
          </p:cNvPr>
          <p:cNvSpPr>
            <a:spLocks noGrp="1"/>
          </p:cNvSpPr>
          <p:nvPr>
            <p:ph type="sldNum" sz="quarter" idx="12"/>
          </p:nvPr>
        </p:nvSpPr>
        <p:spPr/>
        <p:txBody>
          <a:bodyPr/>
          <a:lstStyle>
            <a:lvl1pPr>
              <a:defRPr/>
            </a:lvl1pPr>
          </a:lstStyle>
          <a:p>
            <a:pPr>
              <a:defRPr/>
            </a:pPr>
            <a:fld id="{2522EE79-87EA-453E-9A71-2D1CF00AC876}" type="slidenum">
              <a:rPr lang="en-US" altLang="lv-LV"/>
              <a:pPr>
                <a:defRPr/>
              </a:pPr>
              <a:t>‹#›</a:t>
            </a:fld>
            <a:endParaRPr lang="en-US" altLang="lv-LV"/>
          </a:p>
        </p:txBody>
      </p:sp>
    </p:spTree>
    <p:extLst>
      <p:ext uri="{BB962C8B-B14F-4D97-AF65-F5344CB8AC3E}">
        <p14:creationId xmlns:p14="http://schemas.microsoft.com/office/powerpoint/2010/main" val="1634922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x-none"/>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756EA0CA-B2A4-D942-DD18-9AF7B955D2D3}"/>
              </a:ext>
            </a:extLst>
          </p:cNvPr>
          <p:cNvSpPr>
            <a:spLocks noGrp="1"/>
          </p:cNvSpPr>
          <p:nvPr>
            <p:ph type="dt" sz="half" idx="10"/>
          </p:nvPr>
        </p:nvSpPr>
        <p:spPr/>
        <p:txBody>
          <a:bodyPr/>
          <a:lstStyle>
            <a:lvl1pPr>
              <a:defRPr/>
            </a:lvl1pPr>
          </a:lstStyle>
          <a:p>
            <a:pPr>
              <a:defRPr/>
            </a:pPr>
            <a:fld id="{EE7FD376-D20F-4832-8C76-E897E11D9833}" type="datetime1">
              <a:rPr lang="en-US"/>
              <a:pPr>
                <a:defRPr/>
              </a:pPr>
              <a:t>7/15/2026</a:t>
            </a:fld>
            <a:endParaRPr lang="en-US"/>
          </a:p>
        </p:txBody>
      </p:sp>
      <p:sp>
        <p:nvSpPr>
          <p:cNvPr id="5" name="Footer Placeholder 4">
            <a:extLst>
              <a:ext uri="{FF2B5EF4-FFF2-40B4-BE49-F238E27FC236}">
                <a16:creationId xmlns:a16="http://schemas.microsoft.com/office/drawing/2014/main" id="{76DE3D4C-6E79-109D-2C2D-4A78936AFF81}"/>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18E8929C-CB00-8514-993A-17007D725D1D}"/>
              </a:ext>
            </a:extLst>
          </p:cNvPr>
          <p:cNvSpPr>
            <a:spLocks noGrp="1"/>
          </p:cNvSpPr>
          <p:nvPr>
            <p:ph type="sldNum" sz="quarter" idx="12"/>
          </p:nvPr>
        </p:nvSpPr>
        <p:spPr/>
        <p:txBody>
          <a:bodyPr/>
          <a:lstStyle>
            <a:lvl1pPr>
              <a:defRPr/>
            </a:lvl1pPr>
          </a:lstStyle>
          <a:p>
            <a:pPr>
              <a:defRPr/>
            </a:pPr>
            <a:fld id="{676C43A5-714F-4540-9E65-0EE7207759E0}" type="slidenum">
              <a:rPr lang="en-US" altLang="lv-LV"/>
              <a:pPr>
                <a:defRPr/>
              </a:pPr>
              <a:t>‹#›</a:t>
            </a:fld>
            <a:endParaRPr lang="en-US" altLang="lv-LV"/>
          </a:p>
        </p:txBody>
      </p:sp>
    </p:spTree>
    <p:extLst>
      <p:ext uri="{BB962C8B-B14F-4D97-AF65-F5344CB8AC3E}">
        <p14:creationId xmlns:p14="http://schemas.microsoft.com/office/powerpoint/2010/main" val="3203662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GB"/>
              <a:t>Click to edit Master title style</a:t>
            </a:r>
            <a:endParaRPr lang="x-none"/>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0F2E84E-4C16-ED9D-5977-0BE3B2BAC908}"/>
              </a:ext>
            </a:extLst>
          </p:cNvPr>
          <p:cNvSpPr>
            <a:spLocks noGrp="1"/>
          </p:cNvSpPr>
          <p:nvPr>
            <p:ph type="dt" sz="half" idx="10"/>
          </p:nvPr>
        </p:nvSpPr>
        <p:spPr/>
        <p:txBody>
          <a:bodyPr/>
          <a:lstStyle>
            <a:lvl1pPr>
              <a:defRPr/>
            </a:lvl1pPr>
          </a:lstStyle>
          <a:p>
            <a:pPr>
              <a:defRPr/>
            </a:pPr>
            <a:fld id="{B2131287-DFDD-43BB-98B8-3F0A1BFF8E57}" type="datetime1">
              <a:rPr lang="en-US"/>
              <a:pPr>
                <a:defRPr/>
              </a:pPr>
              <a:t>7/15/2026</a:t>
            </a:fld>
            <a:endParaRPr lang="en-US"/>
          </a:p>
        </p:txBody>
      </p:sp>
      <p:sp>
        <p:nvSpPr>
          <p:cNvPr id="5" name="Footer Placeholder 4">
            <a:extLst>
              <a:ext uri="{FF2B5EF4-FFF2-40B4-BE49-F238E27FC236}">
                <a16:creationId xmlns:a16="http://schemas.microsoft.com/office/drawing/2014/main" id="{507680A0-B9D0-A81B-CF74-1457DE7FE482}"/>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50538E69-0C45-0F9A-8C3A-1763852CDD79}"/>
              </a:ext>
            </a:extLst>
          </p:cNvPr>
          <p:cNvSpPr>
            <a:spLocks noGrp="1"/>
          </p:cNvSpPr>
          <p:nvPr>
            <p:ph type="sldNum" sz="quarter" idx="12"/>
          </p:nvPr>
        </p:nvSpPr>
        <p:spPr/>
        <p:txBody>
          <a:bodyPr/>
          <a:lstStyle>
            <a:lvl1pPr>
              <a:defRPr/>
            </a:lvl1pPr>
          </a:lstStyle>
          <a:p>
            <a:pPr>
              <a:defRPr/>
            </a:pPr>
            <a:fld id="{C6F7F490-0F01-4068-8DFE-56E3785EE126}" type="slidenum">
              <a:rPr lang="en-US" altLang="lv-LV"/>
              <a:pPr>
                <a:defRPr/>
              </a:pPr>
              <a:t>‹#›</a:t>
            </a:fld>
            <a:endParaRPr lang="en-US" altLang="lv-LV"/>
          </a:p>
        </p:txBody>
      </p:sp>
    </p:spTree>
    <p:extLst>
      <p:ext uri="{BB962C8B-B14F-4D97-AF65-F5344CB8AC3E}">
        <p14:creationId xmlns:p14="http://schemas.microsoft.com/office/powerpoint/2010/main" val="960945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x-none"/>
          </a:p>
        </p:txBody>
      </p:sp>
      <p:sp>
        <p:nvSpPr>
          <p:cNvPr id="3" name="Content Placeholder 2"/>
          <p:cNvSpPr>
            <a:spLocks noGrp="1"/>
          </p:cNvSpPr>
          <p:nvPr>
            <p:ph sz="half" idx="1"/>
          </p:nvPr>
        </p:nvSpPr>
        <p:spPr>
          <a:xfrm>
            <a:off x="1257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p:cNvSpPr>
            <a:spLocks noGrp="1"/>
          </p:cNvSpPr>
          <p:nvPr>
            <p:ph sz="half" idx="2"/>
          </p:nvPr>
        </p:nvSpPr>
        <p:spPr>
          <a:xfrm>
            <a:off x="9258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3">
            <a:extLst>
              <a:ext uri="{FF2B5EF4-FFF2-40B4-BE49-F238E27FC236}">
                <a16:creationId xmlns:a16="http://schemas.microsoft.com/office/drawing/2014/main" id="{C4DB4180-AD9F-6B0D-23A3-B1A794BB6804}"/>
              </a:ext>
            </a:extLst>
          </p:cNvPr>
          <p:cNvSpPr>
            <a:spLocks noGrp="1"/>
          </p:cNvSpPr>
          <p:nvPr>
            <p:ph type="dt" sz="half" idx="10"/>
          </p:nvPr>
        </p:nvSpPr>
        <p:spPr/>
        <p:txBody>
          <a:bodyPr/>
          <a:lstStyle>
            <a:lvl1pPr>
              <a:defRPr/>
            </a:lvl1pPr>
          </a:lstStyle>
          <a:p>
            <a:pPr>
              <a:defRPr/>
            </a:pPr>
            <a:fld id="{F8F221CF-7785-4F08-B8C6-B262C1761169}" type="datetime1">
              <a:rPr lang="en-US"/>
              <a:pPr>
                <a:defRPr/>
              </a:pPr>
              <a:t>7/15/2026</a:t>
            </a:fld>
            <a:endParaRPr lang="en-US"/>
          </a:p>
        </p:txBody>
      </p:sp>
      <p:sp>
        <p:nvSpPr>
          <p:cNvPr id="6" name="Footer Placeholder 4">
            <a:extLst>
              <a:ext uri="{FF2B5EF4-FFF2-40B4-BE49-F238E27FC236}">
                <a16:creationId xmlns:a16="http://schemas.microsoft.com/office/drawing/2014/main" id="{0B006CCC-B5B6-FBF0-6629-A19CF0236B9D}"/>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F75A24B9-F3C0-FD53-80B4-7B04CCA58A68}"/>
              </a:ext>
            </a:extLst>
          </p:cNvPr>
          <p:cNvSpPr>
            <a:spLocks noGrp="1"/>
          </p:cNvSpPr>
          <p:nvPr>
            <p:ph type="sldNum" sz="quarter" idx="12"/>
          </p:nvPr>
        </p:nvSpPr>
        <p:spPr/>
        <p:txBody>
          <a:bodyPr/>
          <a:lstStyle>
            <a:lvl1pPr>
              <a:defRPr/>
            </a:lvl1pPr>
          </a:lstStyle>
          <a:p>
            <a:pPr>
              <a:defRPr/>
            </a:pPr>
            <a:fld id="{2D859F99-0491-4F0D-9423-A45C44CC3543}" type="slidenum">
              <a:rPr lang="en-US" altLang="lv-LV"/>
              <a:pPr>
                <a:defRPr/>
              </a:pPr>
              <a:t>‹#›</a:t>
            </a:fld>
            <a:endParaRPr lang="en-US" altLang="lv-LV"/>
          </a:p>
        </p:txBody>
      </p:sp>
    </p:spTree>
    <p:extLst>
      <p:ext uri="{BB962C8B-B14F-4D97-AF65-F5344CB8AC3E}">
        <p14:creationId xmlns:p14="http://schemas.microsoft.com/office/powerpoint/2010/main" val="4175150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GB"/>
              <a:t>Click to edit Master title style</a:t>
            </a:r>
            <a:endParaRPr lang="x-none"/>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3">
            <a:extLst>
              <a:ext uri="{FF2B5EF4-FFF2-40B4-BE49-F238E27FC236}">
                <a16:creationId xmlns:a16="http://schemas.microsoft.com/office/drawing/2014/main" id="{EB54D53D-9327-1129-94D1-9FD15F0F8E49}"/>
              </a:ext>
            </a:extLst>
          </p:cNvPr>
          <p:cNvSpPr>
            <a:spLocks noGrp="1"/>
          </p:cNvSpPr>
          <p:nvPr>
            <p:ph type="dt" sz="half" idx="10"/>
          </p:nvPr>
        </p:nvSpPr>
        <p:spPr/>
        <p:txBody>
          <a:bodyPr/>
          <a:lstStyle>
            <a:lvl1pPr>
              <a:defRPr/>
            </a:lvl1pPr>
          </a:lstStyle>
          <a:p>
            <a:pPr>
              <a:defRPr/>
            </a:pPr>
            <a:fld id="{5601D17C-2721-485B-B833-199C241C640B}" type="datetime1">
              <a:rPr lang="en-US"/>
              <a:pPr>
                <a:defRPr/>
              </a:pPr>
              <a:t>7/15/2026</a:t>
            </a:fld>
            <a:endParaRPr lang="en-US"/>
          </a:p>
        </p:txBody>
      </p:sp>
      <p:sp>
        <p:nvSpPr>
          <p:cNvPr id="8" name="Footer Placeholder 4">
            <a:extLst>
              <a:ext uri="{FF2B5EF4-FFF2-40B4-BE49-F238E27FC236}">
                <a16:creationId xmlns:a16="http://schemas.microsoft.com/office/drawing/2014/main" id="{4ACC1B36-F1B5-3342-79FE-379B94926A93}"/>
              </a:ext>
            </a:extLst>
          </p:cNvPr>
          <p:cNvSpPr>
            <a:spLocks noGrp="1"/>
          </p:cNvSpPr>
          <p:nvPr>
            <p:ph type="ftr" sz="quarter" idx="11"/>
          </p:nvPr>
        </p:nvSpPr>
        <p:spPr/>
        <p:txBody>
          <a:bodyPr/>
          <a:lstStyle>
            <a:lvl1pPr>
              <a:defRPr/>
            </a:lvl1pPr>
          </a:lstStyle>
          <a:p>
            <a:pPr>
              <a:defRPr/>
            </a:pPr>
            <a:r>
              <a:rPr lang="en-US"/>
              <a:t>Ādažu</a:t>
            </a:r>
          </a:p>
        </p:txBody>
      </p:sp>
      <p:sp>
        <p:nvSpPr>
          <p:cNvPr id="9" name="Slide Number Placeholder 5">
            <a:extLst>
              <a:ext uri="{FF2B5EF4-FFF2-40B4-BE49-F238E27FC236}">
                <a16:creationId xmlns:a16="http://schemas.microsoft.com/office/drawing/2014/main" id="{A3FEAC05-DF9C-C79E-860A-400AF48A61B3}"/>
              </a:ext>
            </a:extLst>
          </p:cNvPr>
          <p:cNvSpPr>
            <a:spLocks noGrp="1"/>
          </p:cNvSpPr>
          <p:nvPr>
            <p:ph type="sldNum" sz="quarter" idx="12"/>
          </p:nvPr>
        </p:nvSpPr>
        <p:spPr/>
        <p:txBody>
          <a:bodyPr/>
          <a:lstStyle>
            <a:lvl1pPr>
              <a:defRPr/>
            </a:lvl1pPr>
          </a:lstStyle>
          <a:p>
            <a:pPr>
              <a:defRPr/>
            </a:pPr>
            <a:fld id="{47BF4DAB-BEBF-47E2-8BE7-483C4F1CFE8C}" type="slidenum">
              <a:rPr lang="en-US" altLang="lv-LV"/>
              <a:pPr>
                <a:defRPr/>
              </a:pPr>
              <a:t>‹#›</a:t>
            </a:fld>
            <a:endParaRPr lang="en-US" altLang="lv-LV"/>
          </a:p>
        </p:txBody>
      </p:sp>
    </p:spTree>
    <p:extLst>
      <p:ext uri="{BB962C8B-B14F-4D97-AF65-F5344CB8AC3E}">
        <p14:creationId xmlns:p14="http://schemas.microsoft.com/office/powerpoint/2010/main" val="3620525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x-none"/>
          </a:p>
        </p:txBody>
      </p:sp>
      <p:sp>
        <p:nvSpPr>
          <p:cNvPr id="3" name="Date Placeholder 3">
            <a:extLst>
              <a:ext uri="{FF2B5EF4-FFF2-40B4-BE49-F238E27FC236}">
                <a16:creationId xmlns:a16="http://schemas.microsoft.com/office/drawing/2014/main" id="{7328E707-E753-D26F-3339-55135189A420}"/>
              </a:ext>
            </a:extLst>
          </p:cNvPr>
          <p:cNvSpPr>
            <a:spLocks noGrp="1"/>
          </p:cNvSpPr>
          <p:nvPr>
            <p:ph type="dt" sz="half" idx="10"/>
          </p:nvPr>
        </p:nvSpPr>
        <p:spPr/>
        <p:txBody>
          <a:bodyPr/>
          <a:lstStyle>
            <a:lvl1pPr>
              <a:defRPr/>
            </a:lvl1pPr>
          </a:lstStyle>
          <a:p>
            <a:pPr>
              <a:defRPr/>
            </a:pPr>
            <a:fld id="{F1AD60D4-9A01-4119-B642-44A9C0F56930}" type="datetime1">
              <a:rPr lang="en-US"/>
              <a:pPr>
                <a:defRPr/>
              </a:pPr>
              <a:t>7/15/2026</a:t>
            </a:fld>
            <a:endParaRPr lang="en-US"/>
          </a:p>
        </p:txBody>
      </p:sp>
      <p:sp>
        <p:nvSpPr>
          <p:cNvPr id="4" name="Footer Placeholder 4">
            <a:extLst>
              <a:ext uri="{FF2B5EF4-FFF2-40B4-BE49-F238E27FC236}">
                <a16:creationId xmlns:a16="http://schemas.microsoft.com/office/drawing/2014/main" id="{3CAF28BA-1FAA-D738-238D-FD0A52A6FFC8}"/>
              </a:ext>
            </a:extLst>
          </p:cNvPr>
          <p:cNvSpPr>
            <a:spLocks noGrp="1"/>
          </p:cNvSpPr>
          <p:nvPr>
            <p:ph type="ftr" sz="quarter" idx="11"/>
          </p:nvPr>
        </p:nvSpPr>
        <p:spPr/>
        <p:txBody>
          <a:bodyPr/>
          <a:lstStyle>
            <a:lvl1pPr>
              <a:defRPr/>
            </a:lvl1pPr>
          </a:lstStyle>
          <a:p>
            <a:pPr>
              <a:defRPr/>
            </a:pPr>
            <a:r>
              <a:rPr lang="en-US"/>
              <a:t>Ādažu</a:t>
            </a:r>
          </a:p>
        </p:txBody>
      </p:sp>
      <p:sp>
        <p:nvSpPr>
          <p:cNvPr id="5" name="Slide Number Placeholder 5">
            <a:extLst>
              <a:ext uri="{FF2B5EF4-FFF2-40B4-BE49-F238E27FC236}">
                <a16:creationId xmlns:a16="http://schemas.microsoft.com/office/drawing/2014/main" id="{A18A9683-7C3D-5F72-7D5B-BE128BDC8274}"/>
              </a:ext>
            </a:extLst>
          </p:cNvPr>
          <p:cNvSpPr>
            <a:spLocks noGrp="1"/>
          </p:cNvSpPr>
          <p:nvPr>
            <p:ph type="sldNum" sz="quarter" idx="12"/>
          </p:nvPr>
        </p:nvSpPr>
        <p:spPr/>
        <p:txBody>
          <a:bodyPr/>
          <a:lstStyle>
            <a:lvl1pPr>
              <a:defRPr/>
            </a:lvl1pPr>
          </a:lstStyle>
          <a:p>
            <a:pPr>
              <a:defRPr/>
            </a:pPr>
            <a:fld id="{837A982A-158A-4E33-B41A-6C7D838C30C0}" type="slidenum">
              <a:rPr lang="en-US" altLang="lv-LV"/>
              <a:pPr>
                <a:defRPr/>
              </a:pPr>
              <a:t>‹#›</a:t>
            </a:fld>
            <a:endParaRPr lang="en-US" altLang="lv-LV"/>
          </a:p>
        </p:txBody>
      </p:sp>
    </p:spTree>
    <p:extLst>
      <p:ext uri="{BB962C8B-B14F-4D97-AF65-F5344CB8AC3E}">
        <p14:creationId xmlns:p14="http://schemas.microsoft.com/office/powerpoint/2010/main" val="3188272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9F1D873-9CB7-B64D-D3C4-6C4E5584170F}"/>
              </a:ext>
            </a:extLst>
          </p:cNvPr>
          <p:cNvSpPr>
            <a:spLocks noGrp="1"/>
          </p:cNvSpPr>
          <p:nvPr>
            <p:ph type="dt" sz="half" idx="10"/>
          </p:nvPr>
        </p:nvSpPr>
        <p:spPr/>
        <p:txBody>
          <a:bodyPr/>
          <a:lstStyle>
            <a:lvl1pPr>
              <a:defRPr/>
            </a:lvl1pPr>
          </a:lstStyle>
          <a:p>
            <a:pPr>
              <a:defRPr/>
            </a:pPr>
            <a:fld id="{224E7A69-49D4-4838-BC0F-57C728ABE2EB}" type="datetime1">
              <a:rPr lang="en-US"/>
              <a:pPr>
                <a:defRPr/>
              </a:pPr>
              <a:t>7/15/2026</a:t>
            </a:fld>
            <a:endParaRPr lang="en-US"/>
          </a:p>
        </p:txBody>
      </p:sp>
      <p:sp>
        <p:nvSpPr>
          <p:cNvPr id="3" name="Footer Placeholder 4">
            <a:extLst>
              <a:ext uri="{FF2B5EF4-FFF2-40B4-BE49-F238E27FC236}">
                <a16:creationId xmlns:a16="http://schemas.microsoft.com/office/drawing/2014/main" id="{A6507E5A-6EDC-22BB-B6D8-8DD94AFFD6CF}"/>
              </a:ext>
            </a:extLst>
          </p:cNvPr>
          <p:cNvSpPr>
            <a:spLocks noGrp="1"/>
          </p:cNvSpPr>
          <p:nvPr>
            <p:ph type="ftr" sz="quarter" idx="11"/>
          </p:nvPr>
        </p:nvSpPr>
        <p:spPr/>
        <p:txBody>
          <a:bodyPr/>
          <a:lstStyle>
            <a:lvl1pPr>
              <a:defRPr/>
            </a:lvl1pPr>
          </a:lstStyle>
          <a:p>
            <a:pPr>
              <a:defRPr/>
            </a:pPr>
            <a:r>
              <a:rPr lang="en-US"/>
              <a:t>Ādažu</a:t>
            </a:r>
          </a:p>
        </p:txBody>
      </p:sp>
      <p:sp>
        <p:nvSpPr>
          <p:cNvPr id="4" name="Slide Number Placeholder 5">
            <a:extLst>
              <a:ext uri="{FF2B5EF4-FFF2-40B4-BE49-F238E27FC236}">
                <a16:creationId xmlns:a16="http://schemas.microsoft.com/office/drawing/2014/main" id="{6FCCFB3D-1419-0A30-A4F6-808C0E1AD0D2}"/>
              </a:ext>
            </a:extLst>
          </p:cNvPr>
          <p:cNvSpPr>
            <a:spLocks noGrp="1"/>
          </p:cNvSpPr>
          <p:nvPr>
            <p:ph type="sldNum" sz="quarter" idx="12"/>
          </p:nvPr>
        </p:nvSpPr>
        <p:spPr/>
        <p:txBody>
          <a:bodyPr/>
          <a:lstStyle>
            <a:lvl1pPr>
              <a:defRPr/>
            </a:lvl1pPr>
          </a:lstStyle>
          <a:p>
            <a:pPr>
              <a:defRPr/>
            </a:pPr>
            <a:fld id="{F459FFBE-0697-443C-AFBD-81A0DCD3ED83}" type="slidenum">
              <a:rPr lang="en-US" altLang="lv-LV"/>
              <a:pPr>
                <a:defRPr/>
              </a:pPr>
              <a:t>‹#›</a:t>
            </a:fld>
            <a:endParaRPr lang="en-US" altLang="lv-LV"/>
          </a:p>
        </p:txBody>
      </p:sp>
    </p:spTree>
    <p:extLst>
      <p:ext uri="{BB962C8B-B14F-4D97-AF65-F5344CB8AC3E}">
        <p14:creationId xmlns:p14="http://schemas.microsoft.com/office/powerpoint/2010/main" val="250140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GB"/>
              <a:t>Click to edit Master title style</a:t>
            </a:r>
            <a:endParaRPr lang="x-none"/>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3">
            <a:extLst>
              <a:ext uri="{FF2B5EF4-FFF2-40B4-BE49-F238E27FC236}">
                <a16:creationId xmlns:a16="http://schemas.microsoft.com/office/drawing/2014/main" id="{69D814AA-1EF4-D729-E244-C0242D60CD75}"/>
              </a:ext>
            </a:extLst>
          </p:cNvPr>
          <p:cNvSpPr>
            <a:spLocks noGrp="1"/>
          </p:cNvSpPr>
          <p:nvPr>
            <p:ph type="dt" sz="half" idx="10"/>
          </p:nvPr>
        </p:nvSpPr>
        <p:spPr/>
        <p:txBody>
          <a:bodyPr/>
          <a:lstStyle>
            <a:lvl1pPr>
              <a:defRPr/>
            </a:lvl1pPr>
          </a:lstStyle>
          <a:p>
            <a:pPr>
              <a:defRPr/>
            </a:pPr>
            <a:fld id="{79A449E7-145D-4376-96A6-383A80B8AF93}" type="datetime1">
              <a:rPr lang="en-US"/>
              <a:pPr>
                <a:defRPr/>
              </a:pPr>
              <a:t>7/15/2026</a:t>
            </a:fld>
            <a:endParaRPr lang="en-US"/>
          </a:p>
        </p:txBody>
      </p:sp>
      <p:sp>
        <p:nvSpPr>
          <p:cNvPr id="6" name="Footer Placeholder 4">
            <a:extLst>
              <a:ext uri="{FF2B5EF4-FFF2-40B4-BE49-F238E27FC236}">
                <a16:creationId xmlns:a16="http://schemas.microsoft.com/office/drawing/2014/main" id="{CD955074-4460-FBDA-14BF-BF281242CD5C}"/>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DA5931C3-F043-96F3-1843-5A93512D928C}"/>
              </a:ext>
            </a:extLst>
          </p:cNvPr>
          <p:cNvSpPr>
            <a:spLocks noGrp="1"/>
          </p:cNvSpPr>
          <p:nvPr>
            <p:ph type="sldNum" sz="quarter" idx="12"/>
          </p:nvPr>
        </p:nvSpPr>
        <p:spPr/>
        <p:txBody>
          <a:bodyPr/>
          <a:lstStyle>
            <a:lvl1pPr>
              <a:defRPr/>
            </a:lvl1pPr>
          </a:lstStyle>
          <a:p>
            <a:pPr>
              <a:defRPr/>
            </a:pPr>
            <a:fld id="{AB37336F-0EA2-4F18-8017-E57B51DA3747}" type="slidenum">
              <a:rPr lang="en-US" altLang="lv-LV"/>
              <a:pPr>
                <a:defRPr/>
              </a:pPr>
              <a:t>‹#›</a:t>
            </a:fld>
            <a:endParaRPr lang="en-US" altLang="lv-LV"/>
          </a:p>
        </p:txBody>
      </p:sp>
    </p:spTree>
    <p:extLst>
      <p:ext uri="{BB962C8B-B14F-4D97-AF65-F5344CB8AC3E}">
        <p14:creationId xmlns:p14="http://schemas.microsoft.com/office/powerpoint/2010/main" val="1263348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GB"/>
              <a:t>Click to edit Master title style</a:t>
            </a:r>
            <a:endParaRPr lang="x-none"/>
          </a:p>
        </p:txBody>
      </p:sp>
      <p:sp>
        <p:nvSpPr>
          <p:cNvPr id="3" name="Picture Placeholder 2"/>
          <p:cNvSpPr>
            <a:spLocks noGrp="1"/>
          </p:cNvSpPr>
          <p:nvPr>
            <p:ph type="pic" idx="1"/>
          </p:nvPr>
        </p:nvSpPr>
        <p:spPr>
          <a:xfrm>
            <a:off x="7774782" y="1481138"/>
            <a:ext cx="9258300" cy="7310438"/>
          </a:xfrm>
        </p:spPr>
        <p:txBody>
          <a:bodyPr rtlCol="0">
            <a:normAutofit/>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pPr lvl="0"/>
            <a:endParaRPr lang="x-none" noProof="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3">
            <a:extLst>
              <a:ext uri="{FF2B5EF4-FFF2-40B4-BE49-F238E27FC236}">
                <a16:creationId xmlns:a16="http://schemas.microsoft.com/office/drawing/2014/main" id="{11D019E3-D521-49DA-9622-82A2235F5FFE}"/>
              </a:ext>
            </a:extLst>
          </p:cNvPr>
          <p:cNvSpPr>
            <a:spLocks noGrp="1"/>
          </p:cNvSpPr>
          <p:nvPr>
            <p:ph type="dt" sz="half" idx="10"/>
          </p:nvPr>
        </p:nvSpPr>
        <p:spPr/>
        <p:txBody>
          <a:bodyPr/>
          <a:lstStyle>
            <a:lvl1pPr>
              <a:defRPr/>
            </a:lvl1pPr>
          </a:lstStyle>
          <a:p>
            <a:pPr>
              <a:defRPr/>
            </a:pPr>
            <a:fld id="{5E07A8AF-E708-47A3-99EB-AE32BFAACB51}" type="datetime1">
              <a:rPr lang="en-US"/>
              <a:pPr>
                <a:defRPr/>
              </a:pPr>
              <a:t>7/15/2026</a:t>
            </a:fld>
            <a:endParaRPr lang="en-US"/>
          </a:p>
        </p:txBody>
      </p:sp>
      <p:sp>
        <p:nvSpPr>
          <p:cNvPr id="6" name="Footer Placeholder 4">
            <a:extLst>
              <a:ext uri="{FF2B5EF4-FFF2-40B4-BE49-F238E27FC236}">
                <a16:creationId xmlns:a16="http://schemas.microsoft.com/office/drawing/2014/main" id="{BC6679B3-0819-344A-40F4-EF13C8E94547}"/>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174B605B-4308-BA0C-5EC9-2D04C2FC3798}"/>
              </a:ext>
            </a:extLst>
          </p:cNvPr>
          <p:cNvSpPr>
            <a:spLocks noGrp="1"/>
          </p:cNvSpPr>
          <p:nvPr>
            <p:ph type="sldNum" sz="quarter" idx="12"/>
          </p:nvPr>
        </p:nvSpPr>
        <p:spPr/>
        <p:txBody>
          <a:bodyPr/>
          <a:lstStyle>
            <a:lvl1pPr>
              <a:defRPr/>
            </a:lvl1pPr>
          </a:lstStyle>
          <a:p>
            <a:pPr>
              <a:defRPr/>
            </a:pPr>
            <a:fld id="{29CD507E-1ED4-4308-AFE3-1812F86CD62D}" type="slidenum">
              <a:rPr lang="en-US" altLang="lv-LV"/>
              <a:pPr>
                <a:defRPr/>
              </a:pPr>
              <a:t>‹#›</a:t>
            </a:fld>
            <a:endParaRPr lang="en-US" altLang="lv-LV"/>
          </a:p>
        </p:txBody>
      </p:sp>
    </p:spTree>
    <p:extLst>
      <p:ext uri="{BB962C8B-B14F-4D97-AF65-F5344CB8AC3E}">
        <p14:creationId xmlns:p14="http://schemas.microsoft.com/office/powerpoint/2010/main" val="1899420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FE09677-4A7F-01B0-7BD0-28E915875CD9}"/>
              </a:ext>
            </a:extLst>
          </p:cNvPr>
          <p:cNvSpPr>
            <a:spLocks noGrp="1" noChangeArrowheads="1"/>
          </p:cNvSpPr>
          <p:nvPr>
            <p:ph type="title"/>
          </p:nvPr>
        </p:nvSpPr>
        <p:spPr bwMode="auto">
          <a:xfrm>
            <a:off x="1257300" y="547688"/>
            <a:ext cx="15773400" cy="198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lv-LV"/>
              <a:t>Click to edit Master title style</a:t>
            </a:r>
            <a:endParaRPr lang="lv-LV" altLang="lv-LV"/>
          </a:p>
        </p:txBody>
      </p:sp>
      <p:sp>
        <p:nvSpPr>
          <p:cNvPr id="1027" name="Text Placeholder 2">
            <a:extLst>
              <a:ext uri="{FF2B5EF4-FFF2-40B4-BE49-F238E27FC236}">
                <a16:creationId xmlns:a16="http://schemas.microsoft.com/office/drawing/2014/main" id="{3CA0E9AA-E058-C32B-63D2-61A019D2776A}"/>
              </a:ext>
            </a:extLst>
          </p:cNvPr>
          <p:cNvSpPr>
            <a:spLocks noGrp="1" noChangeArrowheads="1"/>
          </p:cNvSpPr>
          <p:nvPr>
            <p:ph type="body" idx="1"/>
          </p:nvPr>
        </p:nvSpPr>
        <p:spPr bwMode="auto">
          <a:xfrm>
            <a:off x="1257300" y="2738438"/>
            <a:ext cx="15773400" cy="652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lv-LV"/>
              <a:t>Click to edit Master text styles</a:t>
            </a:r>
          </a:p>
          <a:p>
            <a:pPr lvl="1"/>
            <a:r>
              <a:rPr lang="en-GB" altLang="lv-LV"/>
              <a:t>Second level</a:t>
            </a:r>
          </a:p>
          <a:p>
            <a:pPr lvl="2"/>
            <a:r>
              <a:rPr lang="en-GB" altLang="lv-LV"/>
              <a:t>Third level</a:t>
            </a:r>
          </a:p>
          <a:p>
            <a:pPr lvl="3"/>
            <a:r>
              <a:rPr lang="en-GB" altLang="lv-LV"/>
              <a:t>Fourth level</a:t>
            </a:r>
          </a:p>
          <a:p>
            <a:pPr lvl="4"/>
            <a:r>
              <a:rPr lang="en-GB" altLang="lv-LV"/>
              <a:t>Fifth level</a:t>
            </a:r>
            <a:endParaRPr lang="lv-LV" altLang="lv-LV"/>
          </a:p>
        </p:txBody>
      </p:sp>
      <p:sp>
        <p:nvSpPr>
          <p:cNvPr id="4" name="Date Placeholder 3">
            <a:extLst>
              <a:ext uri="{FF2B5EF4-FFF2-40B4-BE49-F238E27FC236}">
                <a16:creationId xmlns:a16="http://schemas.microsoft.com/office/drawing/2014/main" id="{2FB2250C-6D89-F663-8746-17B5856910A4}"/>
              </a:ext>
            </a:extLst>
          </p:cNvPr>
          <p:cNvSpPr>
            <a:spLocks noGrp="1"/>
          </p:cNvSpPr>
          <p:nvPr>
            <p:ph type="dt" sz="half" idx="2"/>
          </p:nvPr>
        </p:nvSpPr>
        <p:spPr>
          <a:xfrm>
            <a:off x="1257300" y="9534525"/>
            <a:ext cx="4114800" cy="547688"/>
          </a:xfrm>
          <a:prstGeom prst="rect">
            <a:avLst/>
          </a:prstGeom>
        </p:spPr>
        <p:txBody>
          <a:bodyPr vert="horz" lIns="91440" tIns="45720" rIns="91440" bIns="45720" rtlCol="0" anchor="ctr"/>
          <a:lstStyle>
            <a:lvl1pPr algn="l" eaLnBrk="1" fontAlgn="auto" hangingPunct="1">
              <a:spcBef>
                <a:spcPts val="0"/>
              </a:spcBef>
              <a:spcAft>
                <a:spcPts val="0"/>
              </a:spcAft>
              <a:defRPr sz="1800">
                <a:solidFill>
                  <a:schemeClr val="tx1">
                    <a:tint val="75000"/>
                  </a:schemeClr>
                </a:solidFill>
                <a:latin typeface="+mn-lt"/>
              </a:defRPr>
            </a:lvl1pPr>
          </a:lstStyle>
          <a:p>
            <a:pPr>
              <a:defRPr/>
            </a:pPr>
            <a:fld id="{E1CFEE54-0D80-45F2-A199-F1C13A7BBBD1}" type="datetime1">
              <a:rPr lang="en-US"/>
              <a:pPr>
                <a:defRPr/>
              </a:pPr>
              <a:t>7/15/2026</a:t>
            </a:fld>
            <a:endParaRPr lang="en-US"/>
          </a:p>
        </p:txBody>
      </p:sp>
      <p:sp>
        <p:nvSpPr>
          <p:cNvPr id="5" name="Footer Placeholder 4">
            <a:extLst>
              <a:ext uri="{FF2B5EF4-FFF2-40B4-BE49-F238E27FC236}">
                <a16:creationId xmlns:a16="http://schemas.microsoft.com/office/drawing/2014/main" id="{F63BF98D-32AD-9E05-012E-BAD183EF5ED7}"/>
              </a:ext>
            </a:extLst>
          </p:cNvPr>
          <p:cNvSpPr>
            <a:spLocks noGrp="1"/>
          </p:cNvSpPr>
          <p:nvPr>
            <p:ph type="ftr" sz="quarter" idx="3"/>
          </p:nvPr>
        </p:nvSpPr>
        <p:spPr>
          <a:xfrm>
            <a:off x="6057900" y="9534525"/>
            <a:ext cx="6172200" cy="547688"/>
          </a:xfrm>
          <a:prstGeom prst="rect">
            <a:avLst/>
          </a:prstGeom>
        </p:spPr>
        <p:txBody>
          <a:bodyPr vert="horz" lIns="91440" tIns="45720" rIns="91440" bIns="45720" rtlCol="0" anchor="ctr"/>
          <a:lstStyle>
            <a:lvl1pPr algn="ctr" eaLnBrk="1" fontAlgn="auto" hangingPunct="1">
              <a:spcBef>
                <a:spcPts val="0"/>
              </a:spcBef>
              <a:spcAft>
                <a:spcPts val="0"/>
              </a:spcAft>
              <a:defRPr sz="1800">
                <a:solidFill>
                  <a:schemeClr val="tx1">
                    <a:tint val="75000"/>
                  </a:schemeClr>
                </a:solidFill>
                <a:latin typeface="+mn-lt"/>
              </a:defRPr>
            </a:lvl1pPr>
          </a:lstStyle>
          <a:p>
            <a:pPr>
              <a:defRPr/>
            </a:pPr>
            <a:r>
              <a:rPr lang="en-US"/>
              <a:t>Ādažu</a:t>
            </a:r>
          </a:p>
        </p:txBody>
      </p:sp>
      <p:sp>
        <p:nvSpPr>
          <p:cNvPr id="6" name="Slide Number Placeholder 5">
            <a:extLst>
              <a:ext uri="{FF2B5EF4-FFF2-40B4-BE49-F238E27FC236}">
                <a16:creationId xmlns:a16="http://schemas.microsoft.com/office/drawing/2014/main" id="{641202CF-D361-F9CC-AE71-783AE37E2BFB}"/>
              </a:ext>
            </a:extLst>
          </p:cNvPr>
          <p:cNvSpPr>
            <a:spLocks noGrp="1"/>
          </p:cNvSpPr>
          <p:nvPr>
            <p:ph type="sldNum" sz="quarter" idx="4"/>
          </p:nvPr>
        </p:nvSpPr>
        <p:spPr>
          <a:xfrm>
            <a:off x="12915900" y="9534525"/>
            <a:ext cx="4114800" cy="547688"/>
          </a:xfrm>
          <a:prstGeom prst="rect">
            <a:avLst/>
          </a:prstGeom>
        </p:spPr>
        <p:txBody>
          <a:bodyPr vert="horz" wrap="square" lIns="91440" tIns="45720" rIns="91440" bIns="45720" numCol="1" anchor="ctr" anchorCtr="0" compatLnSpc="1">
            <a:prstTxWarp prst="textNoShape">
              <a:avLst/>
            </a:prstTxWarp>
          </a:bodyPr>
          <a:lstStyle>
            <a:lvl1pPr algn="r" eaLnBrk="1" hangingPunct="1">
              <a:defRPr>
                <a:solidFill>
                  <a:srgbClr val="898989"/>
                </a:solidFill>
              </a:defRPr>
            </a:lvl1pPr>
          </a:lstStyle>
          <a:p>
            <a:pPr>
              <a:defRPr/>
            </a:pPr>
            <a:fld id="{3B30A0BD-9307-4BA8-9C35-E9414454DBC6}"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dt="0"/>
  <p:txStyles>
    <p:titleStyle>
      <a:lvl1pPr algn="l" defTabSz="1371600" rtl="0" eaLnBrk="0" fontAlgn="base" hangingPunct="0">
        <a:lnSpc>
          <a:spcPct val="90000"/>
        </a:lnSpc>
        <a:spcBef>
          <a:spcPct val="0"/>
        </a:spcBef>
        <a:spcAft>
          <a:spcPct val="0"/>
        </a:spcAft>
        <a:defRPr sz="6600" kern="1200">
          <a:solidFill>
            <a:schemeClr val="tx1"/>
          </a:solidFill>
          <a:latin typeface="+mj-lt"/>
          <a:ea typeface="+mj-ea"/>
          <a:cs typeface="+mj-cs"/>
        </a:defRPr>
      </a:lvl1pPr>
      <a:lvl2pPr algn="l" defTabSz="1371600" rtl="0" eaLnBrk="0" fontAlgn="base" hangingPunct="0">
        <a:lnSpc>
          <a:spcPct val="90000"/>
        </a:lnSpc>
        <a:spcBef>
          <a:spcPct val="0"/>
        </a:spcBef>
        <a:spcAft>
          <a:spcPct val="0"/>
        </a:spcAft>
        <a:defRPr sz="6600">
          <a:solidFill>
            <a:schemeClr val="tx1"/>
          </a:solidFill>
          <a:latin typeface="Calibri Light" panose="020F0302020204030204" pitchFamily="34" charset="0"/>
        </a:defRPr>
      </a:lvl2pPr>
      <a:lvl3pPr algn="l" defTabSz="1371600" rtl="0" eaLnBrk="0" fontAlgn="base" hangingPunct="0">
        <a:lnSpc>
          <a:spcPct val="90000"/>
        </a:lnSpc>
        <a:spcBef>
          <a:spcPct val="0"/>
        </a:spcBef>
        <a:spcAft>
          <a:spcPct val="0"/>
        </a:spcAft>
        <a:defRPr sz="6600">
          <a:solidFill>
            <a:schemeClr val="tx1"/>
          </a:solidFill>
          <a:latin typeface="Calibri Light" panose="020F0302020204030204" pitchFamily="34" charset="0"/>
        </a:defRPr>
      </a:lvl3pPr>
      <a:lvl4pPr algn="l" defTabSz="1371600" rtl="0" eaLnBrk="0" fontAlgn="base" hangingPunct="0">
        <a:lnSpc>
          <a:spcPct val="90000"/>
        </a:lnSpc>
        <a:spcBef>
          <a:spcPct val="0"/>
        </a:spcBef>
        <a:spcAft>
          <a:spcPct val="0"/>
        </a:spcAft>
        <a:defRPr sz="6600">
          <a:solidFill>
            <a:schemeClr val="tx1"/>
          </a:solidFill>
          <a:latin typeface="Calibri Light" panose="020F0302020204030204" pitchFamily="34" charset="0"/>
        </a:defRPr>
      </a:lvl4pPr>
      <a:lvl5pPr algn="l" defTabSz="1371600" rtl="0" eaLnBrk="0" fontAlgn="base" hangingPunct="0">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p:titleStyle>
    <p:bodyStyle>
      <a:lvl1pPr marL="342900" indent="-342900" algn="l" defTabSz="1371600" rtl="0" eaLnBrk="0" fontAlgn="base" hangingPunct="0">
        <a:lnSpc>
          <a:spcPct val="90000"/>
        </a:lnSpc>
        <a:spcBef>
          <a:spcPts val="1500"/>
        </a:spcBef>
        <a:spcAft>
          <a:spcPct val="0"/>
        </a:spcAft>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0" fontAlgn="base" hangingPunct="0">
        <a:lnSpc>
          <a:spcPct val="90000"/>
        </a:lnSpc>
        <a:spcBef>
          <a:spcPts val="750"/>
        </a:spcBef>
        <a:spcAft>
          <a:spcPct val="0"/>
        </a:spcAft>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0" fontAlgn="base" hangingPunct="0">
        <a:lnSpc>
          <a:spcPct val="90000"/>
        </a:lnSpc>
        <a:spcBef>
          <a:spcPts val="750"/>
        </a:spcBef>
        <a:spcAft>
          <a:spcPct val="0"/>
        </a:spcAft>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0" fontAlgn="base" hangingPunct="0">
        <a:lnSpc>
          <a:spcPct val="90000"/>
        </a:lnSpc>
        <a:spcBef>
          <a:spcPts val="750"/>
        </a:spcBef>
        <a:spcAft>
          <a:spcPct val="0"/>
        </a:spcAft>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0" fontAlgn="base" hangingPunct="0">
        <a:lnSpc>
          <a:spcPct val="90000"/>
        </a:lnSpc>
        <a:spcBef>
          <a:spcPts val="750"/>
        </a:spcBef>
        <a:spcAft>
          <a:spcPct val="0"/>
        </a:spcAft>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x-none"/>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B82A1">
            <a:alpha val="70195"/>
          </a:srgbClr>
        </a:solidFill>
        <a:effectLst/>
      </p:bgPr>
    </p:bg>
    <p:spTree>
      <p:nvGrpSpPr>
        <p:cNvPr id="1" name=""/>
        <p:cNvGrpSpPr/>
        <p:nvPr/>
      </p:nvGrpSpPr>
      <p:grpSpPr>
        <a:xfrm>
          <a:off x="0" y="0"/>
          <a:ext cx="0" cy="0"/>
          <a:chOff x="0" y="0"/>
          <a:chExt cx="0" cy="0"/>
        </a:xfrm>
      </p:grpSpPr>
      <p:sp>
        <p:nvSpPr>
          <p:cNvPr id="3074" name="AutoShape 3">
            <a:extLst>
              <a:ext uri="{FF2B5EF4-FFF2-40B4-BE49-F238E27FC236}">
                <a16:creationId xmlns:a16="http://schemas.microsoft.com/office/drawing/2014/main" id="{D2CF23DD-2274-17E0-4D18-A1309DF61EF3}"/>
              </a:ext>
            </a:extLst>
          </p:cNvPr>
          <p:cNvSpPr>
            <a:spLocks noChangeShapeType="1"/>
          </p:cNvSpPr>
          <p:nvPr/>
        </p:nvSpPr>
        <p:spPr bwMode="auto">
          <a:xfrm rot="1789">
            <a:off x="-4763" y="9490075"/>
            <a:ext cx="18297526" cy="0"/>
          </a:xfrm>
          <a:prstGeom prst="line">
            <a:avLst/>
          </a:prstGeom>
          <a:noFill/>
          <a:ln w="9525" cap="rnd">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pic>
        <p:nvPicPr>
          <p:cNvPr id="3075" name="Picture 4">
            <a:extLst>
              <a:ext uri="{FF2B5EF4-FFF2-40B4-BE49-F238E27FC236}">
                <a16:creationId xmlns:a16="http://schemas.microsoft.com/office/drawing/2014/main" id="{6E4F3B80-002C-A71B-B71F-B735BE3308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9619" y="307975"/>
            <a:ext cx="4068762" cy="39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TextBox 4">
            <a:extLst>
              <a:ext uri="{FF2B5EF4-FFF2-40B4-BE49-F238E27FC236}">
                <a16:creationId xmlns:a16="http://schemas.microsoft.com/office/drawing/2014/main" id="{53A47D2B-F58C-DBAC-B99D-5634BA4AE803}"/>
              </a:ext>
            </a:extLst>
          </p:cNvPr>
          <p:cNvSpPr txBox="1">
            <a:spLocks noChangeArrowheads="1"/>
          </p:cNvSpPr>
          <p:nvPr/>
        </p:nvSpPr>
        <p:spPr bwMode="auto">
          <a:xfrm>
            <a:off x="838200" y="4914900"/>
            <a:ext cx="16611600"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lv-LV" altLang="lv-LV" sz="6000" b="1" dirty="0">
                <a:solidFill>
                  <a:schemeClr val="bg1"/>
                </a:solidFill>
                <a:latin typeface="Montserrat" pitchFamily="2" charset="-70"/>
              </a:rPr>
              <a:t>Par Ādažu novada mājražotāju, amatnieku un mazo uzņēmēju iniciatīvu</a:t>
            </a:r>
            <a:endParaRPr lang="lv-LV" altLang="lv-LV" sz="4000" dirty="0">
              <a:latin typeface="Montserrat" pitchFamily="2" charset="-70"/>
            </a:endParaRPr>
          </a:p>
        </p:txBody>
      </p:sp>
      <p:sp>
        <p:nvSpPr>
          <p:cNvPr id="3077" name="TextBox 2">
            <a:extLst>
              <a:ext uri="{FF2B5EF4-FFF2-40B4-BE49-F238E27FC236}">
                <a16:creationId xmlns:a16="http://schemas.microsoft.com/office/drawing/2014/main" id="{F0214876-BAD5-52BE-A668-729C010FBD64}"/>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solidFill>
                  <a:srgbClr val="FFFFFF"/>
                </a:solidFill>
                <a:latin typeface="Montserrat" pitchFamily="2" charset="-70"/>
              </a:rPr>
              <a:t>ĀDAŽU NOVADA PAŠVALDĪBA   I  </a:t>
            </a:r>
            <a:r>
              <a:rPr lang="lv-LV" altLang="lv-LV" sz="1500" dirty="0">
                <a:solidFill>
                  <a:srgbClr val="FFFFFF"/>
                </a:solidFill>
                <a:latin typeface="Montserrat" pitchFamily="2" charset="-70"/>
              </a:rPr>
              <a:t>Attīstības un projektu nodaļa </a:t>
            </a:r>
            <a:r>
              <a:rPr lang="en-US" altLang="lv-LV" sz="1500" dirty="0">
                <a:solidFill>
                  <a:srgbClr val="FFFFFF"/>
                </a:solidFill>
                <a:latin typeface="Montserrat" pitchFamily="2" charset="-70"/>
              </a:rPr>
              <a:t>I   </a:t>
            </a:r>
            <a:r>
              <a:rPr lang="lv-LV" altLang="lv-LV" sz="1500" dirty="0">
                <a:solidFill>
                  <a:srgbClr val="FFFFFF"/>
                </a:solidFill>
                <a:latin typeface="Montserrat" pitchFamily="2" charset="-70"/>
              </a:rPr>
              <a:t>15.07.</a:t>
            </a:r>
            <a:r>
              <a:rPr lang="en-US" altLang="lv-LV" sz="1500" dirty="0">
                <a:solidFill>
                  <a:srgbClr val="FFFFFF"/>
                </a:solidFill>
                <a:latin typeface="Montserrat" pitchFamily="2" charset="-70"/>
              </a:rPr>
              <a:t>202</a:t>
            </a:r>
            <a:r>
              <a:rPr lang="lv-LV" altLang="lv-LV" sz="1500" dirty="0">
                <a:solidFill>
                  <a:srgbClr val="FFFFFF"/>
                </a:solidFill>
                <a:latin typeface="Montserrat" pitchFamily="2" charset="-70"/>
              </a:rPr>
              <a:t>6</a:t>
            </a:r>
            <a:r>
              <a:rPr lang="en-US" altLang="lv-LV" sz="1500" dirty="0">
                <a:solidFill>
                  <a:srgbClr val="FFFFFF"/>
                </a:solidFill>
                <a:latin typeface="Montserrat" pitchFamily="2" charset="-70"/>
              </a:rPr>
              <a:t>.</a:t>
            </a: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75EE1-9BF8-4EEA-46EA-B713627FB5EB}"/>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79CA8F13-FF78-7EA8-B1B8-29AFA1BF43A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A7086FAC-AC9C-6F83-17EE-E3D85A08E8B8}"/>
              </a:ext>
            </a:extLst>
          </p:cNvPr>
          <p:cNvSpPr txBox="1">
            <a:spLocks/>
          </p:cNvSpPr>
          <p:nvPr/>
        </p:nvSpPr>
        <p:spPr>
          <a:xfrm>
            <a:off x="1038225" y="485775"/>
            <a:ext cx="17145000" cy="800769"/>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Pašvaldības iespējas sniegt atbalstu</a:t>
            </a:r>
            <a:endParaRPr lang="en-US" sz="3600" b="1" dirty="0">
              <a:solidFill>
                <a:schemeClr val="accent5">
                  <a:lumMod val="50000"/>
                </a:schemeClr>
              </a:solidFill>
              <a:latin typeface="Montserrat" pitchFamily="2" charset="77"/>
            </a:endParaRPr>
          </a:p>
        </p:txBody>
      </p:sp>
      <p:sp>
        <p:nvSpPr>
          <p:cNvPr id="7" name="TextBox 6">
            <a:extLst>
              <a:ext uri="{FF2B5EF4-FFF2-40B4-BE49-F238E27FC236}">
                <a16:creationId xmlns:a16="http://schemas.microsoft.com/office/drawing/2014/main" id="{B3E57264-770C-BEAC-6E87-C02586506C6C}"/>
              </a:ext>
            </a:extLst>
          </p:cNvPr>
          <p:cNvSpPr txBox="1"/>
          <p:nvPr/>
        </p:nvSpPr>
        <p:spPr>
          <a:xfrm>
            <a:off x="831715" y="1362745"/>
            <a:ext cx="16237085" cy="7535909"/>
          </a:xfrm>
          <a:prstGeom prst="rect">
            <a:avLst/>
          </a:prstGeom>
          <a:noFill/>
        </p:spPr>
        <p:txBody>
          <a:bodyPr wrap="square">
            <a:spAutoFit/>
          </a:bodyPr>
          <a:lstStyle/>
          <a:p>
            <a:pPr marL="342900" indent="-342900">
              <a:lnSpc>
                <a:spcPct val="150000"/>
              </a:lnSpc>
              <a:spcBef>
                <a:spcPts val="600"/>
              </a:spcBef>
              <a:buFont typeface="Arial" panose="020B0604020202020204" pitchFamily="34" charset="0"/>
              <a:buChar char="•"/>
              <a:defRPr/>
            </a:pPr>
            <a:r>
              <a:rPr lang="lv-LV" sz="2400" b="1" dirty="0">
                <a:highlight>
                  <a:srgbClr val="FFFF00"/>
                </a:highlight>
                <a:latin typeface="Montserrat" pitchFamily="2" charset="-70"/>
              </a:rPr>
              <a:t>Ierosinājums</a:t>
            </a:r>
            <a:r>
              <a:rPr lang="lv-LV" sz="2400" dirty="0">
                <a:latin typeface="Montserrat" pitchFamily="2" charset="-70"/>
              </a:rPr>
              <a:t> </a:t>
            </a:r>
            <a:r>
              <a:rPr lang="lv-LV" sz="2400" b="1" dirty="0">
                <a:latin typeface="Montserrat" pitchFamily="2" charset="-70"/>
              </a:rPr>
              <a:t>– nodevu atvieglojumi vai simboliska maksa vietējiem uzņēmējiem</a:t>
            </a:r>
            <a:endParaRPr lang="lv-LV" sz="2400" dirty="0">
              <a:latin typeface="Montserrat" pitchFamily="2" charset="-70"/>
            </a:endParaRPr>
          </a:p>
          <a:p>
            <a:pPr>
              <a:lnSpc>
                <a:spcPct val="150000"/>
              </a:lnSpc>
              <a:spcBef>
                <a:spcPts val="600"/>
              </a:spcBef>
              <a:defRPr/>
            </a:pPr>
            <a:r>
              <a:rPr lang="lv-LV" sz="2400" dirty="0">
                <a:latin typeface="Montserrat" pitchFamily="2" charset="-70"/>
              </a:rPr>
              <a:t>Šādi atvieglojumi jau ir iestrādāti saistošajos noteikumos. Piemēram, novada pensionāri un jaunieši ir atbrīvoti no tirdzniecības nodevas, bet novadā reģistrētām juridiskām personām piemēro 30% atvieglojumu. Iesakām jaunajiem uzņēmējiem izmantot LIAA sniegtās iespējas, piedalīties Ādažu novada jauno uzņēmēju atbalsta konkursā un atbalsta konkursa reemigrantiem.</a:t>
            </a:r>
          </a:p>
          <a:p>
            <a:pPr marL="342900" indent="-342900">
              <a:lnSpc>
                <a:spcPct val="150000"/>
              </a:lnSpc>
              <a:spcBef>
                <a:spcPts val="600"/>
              </a:spcBef>
              <a:buFont typeface="Arial" panose="020B0604020202020204" pitchFamily="34" charset="0"/>
              <a:buChar char="•"/>
              <a:defRPr/>
            </a:pPr>
            <a:r>
              <a:rPr lang="lv-LV" sz="2400" b="1" dirty="0">
                <a:highlight>
                  <a:srgbClr val="FFFF00"/>
                </a:highlight>
                <a:latin typeface="Montserrat" pitchFamily="2" charset="-70"/>
              </a:rPr>
              <a:t>Ierosinājums</a:t>
            </a:r>
            <a:r>
              <a:rPr lang="lv-LV" sz="2400" dirty="0">
                <a:latin typeface="Montserrat" pitchFamily="2" charset="-70"/>
              </a:rPr>
              <a:t> </a:t>
            </a:r>
            <a:r>
              <a:rPr lang="lv-LV" sz="2400" b="1" dirty="0">
                <a:latin typeface="Montserrat" pitchFamily="2" charset="-70"/>
              </a:rPr>
              <a:t>– sadarbība ar LIAA un praktiskas apmācības maziem un vidējiem uzņēmumiem:</a:t>
            </a:r>
          </a:p>
          <a:p>
            <a:pPr>
              <a:lnSpc>
                <a:spcPct val="150000"/>
              </a:lnSpc>
              <a:spcBef>
                <a:spcPts val="600"/>
              </a:spcBef>
              <a:defRPr/>
            </a:pPr>
            <a:r>
              <a:rPr lang="lv-LV" sz="2400" b="1" dirty="0">
                <a:solidFill>
                  <a:srgbClr val="C00000"/>
                </a:solidFill>
                <a:latin typeface="Montserrat" pitchFamily="2" charset="-70"/>
              </a:rPr>
              <a:t>Biznesa </a:t>
            </a:r>
            <a:r>
              <a:rPr lang="lv-LV" sz="2400" b="1" dirty="0" err="1">
                <a:solidFill>
                  <a:srgbClr val="C00000"/>
                </a:solidFill>
                <a:latin typeface="Montserrat" pitchFamily="2" charset="-70"/>
              </a:rPr>
              <a:t>pirmsinkubācijas</a:t>
            </a:r>
            <a:r>
              <a:rPr lang="lv-LV" sz="2400" b="1" dirty="0">
                <a:solidFill>
                  <a:srgbClr val="C00000"/>
                </a:solidFill>
                <a:latin typeface="Montserrat" pitchFamily="2" charset="-70"/>
              </a:rPr>
              <a:t> atbalsts:</a:t>
            </a:r>
            <a:r>
              <a:rPr lang="lv-LV" sz="2400" dirty="0">
                <a:latin typeface="Montserrat" pitchFamily="2" charset="-70"/>
              </a:rPr>
              <a:t> </a:t>
            </a:r>
            <a:r>
              <a:rPr lang="lv-LV" sz="2400" u="sng" dirty="0">
                <a:latin typeface="Montserrat" pitchFamily="2" charset="-70"/>
              </a:rPr>
              <a:t>Nefinansiāls atbalsts </a:t>
            </a:r>
            <a:r>
              <a:rPr lang="lv-LV" sz="2400" dirty="0">
                <a:latin typeface="Montserrat" pitchFamily="2" charset="-70"/>
              </a:rPr>
              <a:t>inovatīviem un eksportspējīgiem uzņēmumiem, lai attīstītu produktus un sagatavotos dalībai Biznesa inkubācijas programmā (ekspertu un </a:t>
            </a:r>
            <a:r>
              <a:rPr lang="lv-LV" sz="2400" dirty="0" err="1">
                <a:latin typeface="Montserrat" pitchFamily="2" charset="-70"/>
              </a:rPr>
              <a:t>mentoru</a:t>
            </a:r>
            <a:r>
              <a:rPr lang="lv-LV" sz="2400" dirty="0">
                <a:latin typeface="Montserrat" pitchFamily="2" charset="-70"/>
              </a:rPr>
              <a:t> konsultācijas, mācības, semināri u.c.).</a:t>
            </a:r>
          </a:p>
          <a:p>
            <a:pPr>
              <a:lnSpc>
                <a:spcPct val="150000"/>
              </a:lnSpc>
              <a:spcBef>
                <a:spcPts val="600"/>
              </a:spcBef>
              <a:defRPr/>
            </a:pPr>
            <a:r>
              <a:rPr lang="lv-LV" sz="2400" b="1" dirty="0">
                <a:solidFill>
                  <a:srgbClr val="C00000"/>
                </a:solidFill>
                <a:latin typeface="Montserrat" pitchFamily="2" charset="-70"/>
              </a:rPr>
              <a:t>Biznesa inkubācijas atbalsts: </a:t>
            </a:r>
            <a:r>
              <a:rPr lang="lv-LV" sz="2400" dirty="0">
                <a:latin typeface="Montserrat" pitchFamily="2" charset="-70"/>
              </a:rPr>
              <a:t>Atbalsts produktu attīstībai un eksportam pārstāvniecībās visā Latvijā. </a:t>
            </a:r>
            <a:r>
              <a:rPr lang="lv-LV" sz="2400" u="sng" dirty="0" err="1">
                <a:latin typeface="Montserrat" pitchFamily="2" charset="-70"/>
              </a:rPr>
              <a:t>Nefinanšu</a:t>
            </a:r>
            <a:r>
              <a:rPr lang="lv-LV" sz="2400" u="sng" dirty="0">
                <a:latin typeface="Montserrat" pitchFamily="2" charset="-70"/>
              </a:rPr>
              <a:t> atbalsts</a:t>
            </a:r>
            <a:r>
              <a:rPr lang="lv-LV" sz="2400" dirty="0">
                <a:latin typeface="Montserrat" pitchFamily="2" charset="-70"/>
              </a:rPr>
              <a:t>: konsultācijas, mācības, </a:t>
            </a:r>
            <a:r>
              <a:rPr lang="lv-LV" sz="2400" dirty="0" err="1">
                <a:latin typeface="Montserrat" pitchFamily="2" charset="-70"/>
              </a:rPr>
              <a:t>mentori</a:t>
            </a:r>
            <a:r>
              <a:rPr lang="lv-LV" sz="2400" dirty="0">
                <a:latin typeface="Montserrat" pitchFamily="2" charset="-70"/>
              </a:rPr>
              <a:t>, tīklošanās, </a:t>
            </a:r>
            <a:r>
              <a:rPr lang="lv-LV" sz="2400" dirty="0" err="1">
                <a:latin typeface="Montserrat" pitchFamily="2" charset="-70"/>
              </a:rPr>
              <a:t>koprades</a:t>
            </a:r>
            <a:r>
              <a:rPr lang="lv-LV" sz="2400" dirty="0">
                <a:latin typeface="Montserrat" pitchFamily="2" charset="-70"/>
              </a:rPr>
              <a:t> telpas. </a:t>
            </a:r>
            <a:r>
              <a:rPr lang="lv-LV" sz="2400" u="sng" dirty="0">
                <a:latin typeface="Montserrat" pitchFamily="2" charset="-70"/>
              </a:rPr>
              <a:t>Finanšu atbalsts</a:t>
            </a:r>
            <a:r>
              <a:rPr lang="lv-LV" sz="2400" dirty="0">
                <a:latin typeface="Montserrat" pitchFamily="2" charset="-70"/>
              </a:rPr>
              <a:t>: granti līdz 10 000 EUR pakalpojumiem, līdz 8 000 EUR iekārtu iegādei, līdz 5 000 EUR izejmateriāliem; inovatīviem uzņēmumiem pieejami papildu granti līdz 20 000 EUR.  </a:t>
            </a:r>
            <a:r>
              <a:rPr lang="lv-LV" sz="2400" u="sng" dirty="0">
                <a:latin typeface="Montserrat" pitchFamily="2" charset="-70"/>
              </a:rPr>
              <a:t>Atbalsta apjoms 70%.</a:t>
            </a:r>
          </a:p>
        </p:txBody>
      </p:sp>
      <p:sp>
        <p:nvSpPr>
          <p:cNvPr id="8" name="TextBox 7">
            <a:extLst>
              <a:ext uri="{FF2B5EF4-FFF2-40B4-BE49-F238E27FC236}">
                <a16:creationId xmlns:a16="http://schemas.microsoft.com/office/drawing/2014/main" id="{29E4ECD6-2742-7DD5-A9C3-0857BD30BB7F}"/>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15.07.</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Tree>
    <p:extLst>
      <p:ext uri="{BB962C8B-B14F-4D97-AF65-F5344CB8AC3E}">
        <p14:creationId xmlns:p14="http://schemas.microsoft.com/office/powerpoint/2010/main" val="4074110763"/>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D6A00-182D-767D-13C7-1E78504D45DC}"/>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08DD81C7-0285-70CF-E429-0E8360674F6C}"/>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2C238605-B8CB-D73C-D0A5-EC553F1D5D2A}"/>
              </a:ext>
            </a:extLst>
          </p:cNvPr>
          <p:cNvSpPr txBox="1">
            <a:spLocks/>
          </p:cNvSpPr>
          <p:nvPr/>
        </p:nvSpPr>
        <p:spPr>
          <a:xfrm>
            <a:off x="1038225" y="485775"/>
            <a:ext cx="17145000" cy="1305935"/>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Priekšlikums</a:t>
            </a:r>
            <a:endParaRPr lang="en-US" sz="3600" b="1" dirty="0">
              <a:solidFill>
                <a:schemeClr val="accent5">
                  <a:lumMod val="50000"/>
                </a:schemeClr>
              </a:solidFill>
              <a:latin typeface="Montserrat" pitchFamily="2" charset="77"/>
            </a:endParaRPr>
          </a:p>
        </p:txBody>
      </p:sp>
      <p:sp>
        <p:nvSpPr>
          <p:cNvPr id="3" name="TextBox 2">
            <a:extLst>
              <a:ext uri="{FF2B5EF4-FFF2-40B4-BE49-F238E27FC236}">
                <a16:creationId xmlns:a16="http://schemas.microsoft.com/office/drawing/2014/main" id="{197DB26A-CABB-7A50-09DD-9D96E780DEA2}"/>
              </a:ext>
            </a:extLst>
          </p:cNvPr>
          <p:cNvSpPr txBox="1"/>
          <p:nvPr/>
        </p:nvSpPr>
        <p:spPr>
          <a:xfrm>
            <a:off x="1143000" y="1418695"/>
            <a:ext cx="16611600" cy="4293804"/>
          </a:xfrm>
          <a:prstGeom prst="rect">
            <a:avLst/>
          </a:prstGeom>
          <a:noFill/>
        </p:spPr>
        <p:txBody>
          <a:bodyPr wrap="square">
            <a:spAutoFit/>
          </a:bodyPr>
          <a:lstStyle/>
          <a:p>
            <a:pPr marL="457200" indent="-457200">
              <a:lnSpc>
                <a:spcPct val="150000"/>
              </a:lnSpc>
              <a:spcBef>
                <a:spcPts val="600"/>
              </a:spcBef>
              <a:buFont typeface="+mj-lt"/>
              <a:buAutoNum type="arabicPeriod"/>
              <a:defRPr/>
            </a:pPr>
            <a:r>
              <a:rPr lang="lv-LV" sz="2500" b="1" dirty="0">
                <a:latin typeface="Montserrat" pitchFamily="2" charset="-70"/>
              </a:rPr>
              <a:t>Atbalstīt iniciatīvas grupas dibināšanu</a:t>
            </a:r>
          </a:p>
          <a:p>
            <a:pPr marL="457200" indent="-457200">
              <a:lnSpc>
                <a:spcPct val="150000"/>
              </a:lnSpc>
              <a:spcBef>
                <a:spcPts val="600"/>
              </a:spcBef>
              <a:buFont typeface="+mj-lt"/>
              <a:buAutoNum type="arabicPeriod"/>
              <a:defRPr/>
            </a:pPr>
            <a:r>
              <a:rPr lang="lv-LV" sz="2500" b="1" dirty="0">
                <a:latin typeface="Montserrat" pitchFamily="2" charset="-70"/>
              </a:rPr>
              <a:t>Deleģēt Ādažu novada pašvaldības Carnikavas Novadpētniecības centra Tūrisma informācijas centra / Centrālās pārvaldes Attīstības un projektu </a:t>
            </a:r>
            <a:r>
              <a:rPr lang="lv-LV" sz="2500" b="1">
                <a:latin typeface="Montserrat" pitchFamily="2" charset="-70"/>
              </a:rPr>
              <a:t>nodaļas pārstāvi </a:t>
            </a:r>
            <a:r>
              <a:rPr lang="lv-LV" sz="2500" b="1" dirty="0">
                <a:latin typeface="Montserrat" pitchFamily="2" charset="-70"/>
              </a:rPr>
              <a:t>turpmākai komunikācijai ar iniciatīvu grupas pārstāvjiem</a:t>
            </a:r>
          </a:p>
          <a:p>
            <a:pPr marL="457200" indent="-457200">
              <a:lnSpc>
                <a:spcPct val="150000"/>
              </a:lnSpc>
              <a:spcBef>
                <a:spcPts val="600"/>
              </a:spcBef>
              <a:buFont typeface="+mj-lt"/>
              <a:buAutoNum type="arabicPeriod"/>
              <a:defRPr/>
            </a:pPr>
            <a:r>
              <a:rPr lang="lv-LV" sz="2500" b="1" dirty="0">
                <a:latin typeface="Montserrat" pitchFamily="2" charset="-70"/>
              </a:rPr>
              <a:t>Nosūtīt iniciatīvu grupas pārstāvjiem atbildi par pašvaldības iespējām  sniegt atbalstu iniciatīvu grupas darbībai</a:t>
            </a:r>
          </a:p>
          <a:p>
            <a:pPr marL="457200" indent="-457200">
              <a:lnSpc>
                <a:spcPct val="150000"/>
              </a:lnSpc>
              <a:spcBef>
                <a:spcPts val="600"/>
              </a:spcBef>
              <a:buFont typeface="+mj-lt"/>
              <a:buAutoNum type="arabicPeriod"/>
              <a:defRPr/>
            </a:pPr>
            <a:r>
              <a:rPr lang="lv-LV" sz="2500" b="1" dirty="0">
                <a:latin typeface="Montserrat" pitchFamily="2" charset="-70"/>
              </a:rPr>
              <a:t>Noorganizēt tikšanos ar iniciatīvu grupas pārstāvjiem</a:t>
            </a:r>
          </a:p>
        </p:txBody>
      </p:sp>
      <p:sp>
        <p:nvSpPr>
          <p:cNvPr id="4" name="TextBox 3">
            <a:extLst>
              <a:ext uri="{FF2B5EF4-FFF2-40B4-BE49-F238E27FC236}">
                <a16:creationId xmlns:a16="http://schemas.microsoft.com/office/drawing/2014/main" id="{AD72DD6B-1254-BFAF-43E4-4925677692A5}"/>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15.07.</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Tree>
    <p:extLst>
      <p:ext uri="{BB962C8B-B14F-4D97-AF65-F5344CB8AC3E}">
        <p14:creationId xmlns:p14="http://schemas.microsoft.com/office/powerpoint/2010/main" val="2776073890"/>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a:extLst>
              <a:ext uri="{FF2B5EF4-FFF2-40B4-BE49-F238E27FC236}">
                <a16:creationId xmlns:a16="http://schemas.microsoft.com/office/drawing/2014/main" id="{358BDDAF-CEBC-2E83-C93F-3E47CEA65F22}"/>
              </a:ext>
            </a:extLst>
          </p:cNvPr>
          <p:cNvSpPr txBox="1"/>
          <p:nvPr/>
        </p:nvSpPr>
        <p:spPr>
          <a:xfrm>
            <a:off x="3265488" y="2628900"/>
            <a:ext cx="11666537" cy="3009900"/>
          </a:xfrm>
          <a:prstGeom prst="rect">
            <a:avLst/>
          </a:prstGeom>
        </p:spPr>
        <p:txBody>
          <a:bodyPr lIns="0" tIns="0" rIns="0" bIns="0">
            <a:spAutoFit/>
          </a:bodyPr>
          <a:lstStyle/>
          <a:p>
            <a:pPr algn="ctr" eaLnBrk="1" fontAlgn="auto" hangingPunct="1">
              <a:lnSpc>
                <a:spcPts val="11999"/>
              </a:lnSpc>
              <a:spcBef>
                <a:spcPts val="0"/>
              </a:spcBef>
              <a:spcAft>
                <a:spcPts val="0"/>
              </a:spcAft>
              <a:defRPr/>
            </a:pPr>
            <a:r>
              <a:rPr lang="en-US" sz="9999" dirty="0">
                <a:solidFill>
                  <a:srgbClr val="FFFFFF"/>
                </a:solidFill>
                <a:latin typeface="Montserrat Classic Bold"/>
              </a:rPr>
              <a:t>PALDIES PAR</a:t>
            </a:r>
          </a:p>
          <a:p>
            <a:pPr algn="ctr" eaLnBrk="1" fontAlgn="auto" hangingPunct="1">
              <a:lnSpc>
                <a:spcPts val="11999"/>
              </a:lnSpc>
              <a:spcBef>
                <a:spcPts val="0"/>
              </a:spcBef>
              <a:spcAft>
                <a:spcPts val="0"/>
              </a:spcAft>
              <a:defRPr/>
            </a:pPr>
            <a:r>
              <a:rPr lang="en-US" sz="9999" dirty="0">
                <a:solidFill>
                  <a:srgbClr val="FFFFFF"/>
                </a:solidFill>
                <a:latin typeface="Montserrat Classic Bold"/>
              </a:rPr>
              <a:t>UZMANĪBU!</a:t>
            </a:r>
          </a:p>
        </p:txBody>
      </p:sp>
      <p:sp>
        <p:nvSpPr>
          <p:cNvPr id="17411" name="AutoShape 2">
            <a:extLst>
              <a:ext uri="{FF2B5EF4-FFF2-40B4-BE49-F238E27FC236}">
                <a16:creationId xmlns:a16="http://schemas.microsoft.com/office/drawing/2014/main" id="{830CB0B5-B746-9E77-8D83-50F5E6F0CA1E}"/>
              </a:ext>
            </a:extLst>
          </p:cNvPr>
          <p:cNvSpPr>
            <a:spLocks noChangeShapeType="1"/>
          </p:cNvSpPr>
          <p:nvPr/>
        </p:nvSpPr>
        <p:spPr bwMode="auto">
          <a:xfrm rot="1789">
            <a:off x="0" y="9529763"/>
            <a:ext cx="18297525" cy="0"/>
          </a:xfrm>
          <a:prstGeom prst="line">
            <a:avLst/>
          </a:prstGeom>
          <a:noFill/>
          <a:ln w="9525" cap="rnd">
            <a:solidFill>
              <a:srgbClr val="58585B"/>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pic>
        <p:nvPicPr>
          <p:cNvPr id="9" name="Picture 8">
            <a:extLst>
              <a:ext uri="{FF2B5EF4-FFF2-40B4-BE49-F238E27FC236}">
                <a16:creationId xmlns:a16="http://schemas.microsoft.com/office/drawing/2014/main" id="{EBBFBDBC-9EA5-1D76-E4DE-959D4D5DA8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396" t="51373" r="2168" b="-1228"/>
          <a:stretch>
            <a:fillRect/>
          </a:stretch>
        </p:blipFill>
        <p:spPr bwMode="auto">
          <a:xfrm>
            <a:off x="0" y="0"/>
            <a:ext cx="18297525" cy="945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9">
            <a:extLst>
              <a:ext uri="{FF2B5EF4-FFF2-40B4-BE49-F238E27FC236}">
                <a16:creationId xmlns:a16="http://schemas.microsoft.com/office/drawing/2014/main" id="{B329881D-9D3F-6507-5F06-713305B503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4563" y="4570413"/>
            <a:ext cx="3698875" cy="360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TextBox 4">
            <a:extLst>
              <a:ext uri="{FF2B5EF4-FFF2-40B4-BE49-F238E27FC236}">
                <a16:creationId xmlns:a16="http://schemas.microsoft.com/office/drawing/2014/main" id="{FEFB58B1-3057-6888-DF9C-AA889A1B34E1}"/>
              </a:ext>
            </a:extLst>
          </p:cNvPr>
          <p:cNvSpPr txBox="1">
            <a:spLocks noChangeArrowheads="1"/>
          </p:cNvSpPr>
          <p:nvPr/>
        </p:nvSpPr>
        <p:spPr bwMode="auto">
          <a:xfrm>
            <a:off x="-177800" y="3317875"/>
            <a:ext cx="18292763"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7925"/>
              </a:lnSpc>
            </a:pPr>
            <a:r>
              <a:rPr lang="en-US" altLang="lv-LV" sz="6600" dirty="0">
                <a:solidFill>
                  <a:srgbClr val="FFFFFF"/>
                </a:solidFill>
                <a:latin typeface="+mn-lt"/>
                <a:cs typeface="Montserrat Semi-Bold Bold" panose="020B0604020202020204" charset="0"/>
              </a:rPr>
              <a:t>PALDIES PAR UZMANĪBU!</a:t>
            </a:r>
          </a:p>
        </p:txBody>
      </p:sp>
      <p:sp>
        <p:nvSpPr>
          <p:cNvPr id="6" name="TextBox 5">
            <a:extLst>
              <a:ext uri="{FF2B5EF4-FFF2-40B4-BE49-F238E27FC236}">
                <a16:creationId xmlns:a16="http://schemas.microsoft.com/office/drawing/2014/main" id="{7941453E-7EEE-47FD-167F-AFFED0DDF0E4}"/>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15.07.</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mph" presetSubtype="0" nodeType="clickEffect">
                                  <p:stCondLst>
                                    <p:cond delay="0"/>
                                  </p:stCondLst>
                                  <p:childTnLst>
                                    <p:set>
                                      <p:cBhvr>
                                        <p:cTn id="6" dur="indefinite"/>
                                        <p:tgtEl>
                                          <p:spTgt spid="9"/>
                                        </p:tgtEl>
                                        <p:attrNameLst>
                                          <p:attrName>style.opacity</p:attrName>
                                        </p:attrNameLst>
                                      </p:cBhvr>
                                      <p:to>
                                        <p:strVal val="0.25"/>
                                      </p:to>
                                    </p:set>
                                    <p:animEffect filter="image" prLst="opacity: 0.25">
                                      <p:cBhvr rctx="IE">
                                        <p:cTn id="7" dur="indefinite"/>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mph" presetSubtype="0" nodeType="clickEffect">
                                  <p:stCondLst>
                                    <p:cond delay="0"/>
                                  </p:stCondLst>
                                  <p:childTnLst>
                                    <p:set>
                                      <p:cBhvr>
                                        <p:cTn id="11" dur="indefinite"/>
                                        <p:tgtEl>
                                          <p:spTgt spid="9"/>
                                        </p:tgtEl>
                                        <p:attrNameLst>
                                          <p:attrName>style.opacity</p:attrName>
                                        </p:attrNameLst>
                                      </p:cBhvr>
                                      <p:to>
                                        <p:strVal val="1"/>
                                      </p:to>
                                    </p:set>
                                    <p:animEffect filter="image" prLst="opacity: 1">
                                      <p:cBhvr rctx="IE">
                                        <p:cTn id="12" dur="indefinite"/>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C8D4D-597D-5191-7B08-6351F99FF95D}"/>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6340D29C-14B5-62F4-5769-70EE0A2DA630}"/>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85C31219-7DB9-662C-E22B-967FDA1A72EA}"/>
              </a:ext>
            </a:extLst>
          </p:cNvPr>
          <p:cNvSpPr txBox="1">
            <a:spLocks/>
          </p:cNvSpPr>
          <p:nvPr/>
        </p:nvSpPr>
        <p:spPr>
          <a:xfrm>
            <a:off x="1038225" y="485776"/>
            <a:ext cx="17145000" cy="696944"/>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Sadarbības memorands</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59C39F9D-054B-F922-5301-593EB13D17AC}"/>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15.07.</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3" name="TextBox 2">
            <a:extLst>
              <a:ext uri="{FF2B5EF4-FFF2-40B4-BE49-F238E27FC236}">
                <a16:creationId xmlns:a16="http://schemas.microsoft.com/office/drawing/2014/main" id="{7585B0F6-1164-0D77-B72F-A4C8E7D3ED41}"/>
              </a:ext>
            </a:extLst>
          </p:cNvPr>
          <p:cNvSpPr txBox="1"/>
          <p:nvPr/>
        </p:nvSpPr>
        <p:spPr>
          <a:xfrm>
            <a:off x="1143000" y="1518617"/>
            <a:ext cx="9753600" cy="6448240"/>
          </a:xfrm>
          <a:prstGeom prst="rect">
            <a:avLst/>
          </a:prstGeom>
          <a:noFill/>
        </p:spPr>
        <p:txBody>
          <a:bodyPr wrap="square">
            <a:spAutoFit/>
          </a:bodyPr>
          <a:lstStyle/>
          <a:p>
            <a:pPr marL="342900" indent="-342900">
              <a:lnSpc>
                <a:spcPct val="150000"/>
              </a:lnSpc>
              <a:spcBef>
                <a:spcPts val="600"/>
              </a:spcBef>
              <a:buFont typeface="Arial" panose="020B0604020202020204" pitchFamily="34" charset="0"/>
              <a:buChar char="•"/>
              <a:defRPr/>
            </a:pPr>
            <a:r>
              <a:rPr lang="lv-LV" sz="2500" dirty="0">
                <a:latin typeface="Montserrat" pitchFamily="2" charset="-70"/>
              </a:rPr>
              <a:t>Ādažu novada </a:t>
            </a:r>
            <a:r>
              <a:rPr lang="lv-LV" sz="2500" b="1" dirty="0">
                <a:latin typeface="Montserrat" pitchFamily="2" charset="-70"/>
              </a:rPr>
              <a:t>pašvaldība 15.06.2026. saņēma Ādažu novada mājražotāju, amatnieku un mazo uzņēmēju iniciatīvas grupas </a:t>
            </a:r>
            <a:r>
              <a:rPr lang="lv-LV" sz="2500" dirty="0">
                <a:latin typeface="Montserrat" pitchFamily="2" charset="-70"/>
              </a:rPr>
              <a:t>pavadvēstuli, </a:t>
            </a:r>
            <a:r>
              <a:rPr lang="lv-LV" sz="2500" b="1" dirty="0">
                <a:latin typeface="Montserrat" pitchFamily="2" charset="-70"/>
              </a:rPr>
              <a:t>sadarbības memorandu </a:t>
            </a:r>
            <a:r>
              <a:rPr lang="lv-LV" sz="2500" dirty="0">
                <a:latin typeface="Montserrat" pitchFamily="2" charset="-70"/>
              </a:rPr>
              <a:t>un dibināšanas protokolu (sagatavots 03.06.2026.) (pašvaldībā reģistrēts ar Nr. ĀNP/1-11-1/26/4003).</a:t>
            </a:r>
          </a:p>
          <a:p>
            <a:pPr marL="342900" indent="-342900">
              <a:lnSpc>
                <a:spcPct val="150000"/>
              </a:lnSpc>
              <a:spcBef>
                <a:spcPts val="600"/>
              </a:spcBef>
              <a:buFont typeface="Arial" panose="020B0604020202020204" pitchFamily="34" charset="0"/>
              <a:buChar char="•"/>
              <a:defRPr/>
            </a:pPr>
            <a:r>
              <a:rPr lang="lv-LV" sz="2500" b="1" dirty="0">
                <a:solidFill>
                  <a:srgbClr val="C00000"/>
                </a:solidFill>
                <a:latin typeface="Montserrat" pitchFamily="2" charset="-70"/>
              </a:rPr>
              <a:t>Mērķis</a:t>
            </a:r>
            <a:r>
              <a:rPr lang="lv-LV" sz="2500" b="1" dirty="0">
                <a:latin typeface="Montserrat" pitchFamily="2" charset="-70"/>
              </a:rPr>
              <a:t> </a:t>
            </a:r>
            <a:r>
              <a:rPr lang="lv-LV" sz="2500" dirty="0">
                <a:latin typeface="Montserrat" pitchFamily="2" charset="-70"/>
              </a:rPr>
              <a:t>ir kopīgi ar pašvaldību </a:t>
            </a:r>
            <a:r>
              <a:rPr lang="lv-LV" sz="2500" b="1" dirty="0">
                <a:latin typeface="Montserrat" pitchFamily="2" charset="-70"/>
              </a:rPr>
              <a:t>izveidot ilgtspējīgu sadarbības modeli,</a:t>
            </a:r>
            <a:r>
              <a:rPr lang="lv-LV" sz="2500" dirty="0">
                <a:latin typeface="Montserrat" pitchFamily="2" charset="-70"/>
              </a:rPr>
              <a:t> </a:t>
            </a:r>
            <a:r>
              <a:rPr lang="lv-LV" sz="2500" b="1" dirty="0">
                <a:latin typeface="Montserrat" pitchFamily="2" charset="-70"/>
              </a:rPr>
              <a:t>kas veicinātu </a:t>
            </a:r>
            <a:r>
              <a:rPr lang="lv-LV" sz="2500" dirty="0">
                <a:latin typeface="Montserrat" pitchFamily="2" charset="-70"/>
              </a:rPr>
              <a:t>tieši vietējo mājražotāju, amatnieku un mazo </a:t>
            </a:r>
            <a:r>
              <a:rPr lang="lv-LV" sz="2500" b="1" dirty="0">
                <a:latin typeface="Montserrat" pitchFamily="2" charset="-70"/>
              </a:rPr>
              <a:t>uzņēmēju izaugsmi, sadarbību un konkurētspēju</a:t>
            </a:r>
            <a:r>
              <a:rPr lang="lv-LV" sz="2500" dirty="0">
                <a:latin typeface="Montserrat" pitchFamily="2" charset="-70"/>
              </a:rPr>
              <a:t>, </a:t>
            </a:r>
            <a:r>
              <a:rPr lang="lv-LV" sz="2500" b="1" dirty="0">
                <a:latin typeface="Montserrat" pitchFamily="2" charset="-70"/>
              </a:rPr>
              <a:t>stiprinātu novada identitāti</a:t>
            </a:r>
            <a:r>
              <a:rPr lang="lv-LV" sz="2500" dirty="0">
                <a:latin typeface="Montserrat" pitchFamily="2" charset="-70"/>
              </a:rPr>
              <a:t> un radītu pievienoto vērtību Ādažu novada iedzīvotājiem, viesiem un pašvaldībai kopumā</a:t>
            </a:r>
          </a:p>
        </p:txBody>
      </p:sp>
      <p:pic>
        <p:nvPicPr>
          <p:cNvPr id="8" name="Attēls 7">
            <a:extLst>
              <a:ext uri="{FF2B5EF4-FFF2-40B4-BE49-F238E27FC236}">
                <a16:creationId xmlns:a16="http://schemas.microsoft.com/office/drawing/2014/main" id="{EABEFF82-E6DF-1078-7BB9-5BCE2B77E8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99631" y="1727216"/>
            <a:ext cx="5410200" cy="7213600"/>
          </a:xfrm>
          <a:prstGeom prst="rect">
            <a:avLst/>
          </a:prstGeom>
        </p:spPr>
      </p:pic>
    </p:spTree>
    <p:extLst>
      <p:ext uri="{BB962C8B-B14F-4D97-AF65-F5344CB8AC3E}">
        <p14:creationId xmlns:p14="http://schemas.microsoft.com/office/powerpoint/2010/main" val="3666832640"/>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CDF8B-B01C-9731-2F84-75DFA8D422A5}"/>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1FB8D0CC-D873-18AF-6E07-AE80D1F1DA7A}"/>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5305A976-1965-09E9-8B24-009D0564C464}"/>
              </a:ext>
            </a:extLst>
          </p:cNvPr>
          <p:cNvSpPr txBox="1">
            <a:spLocks/>
          </p:cNvSpPr>
          <p:nvPr/>
        </p:nvSpPr>
        <p:spPr>
          <a:xfrm>
            <a:off x="1038225" y="485776"/>
            <a:ext cx="17145000" cy="696944"/>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Sadarbības memorands</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488FE712-D0DA-8E8D-F116-9E979D0049AD}"/>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15.07.</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3" name="TextBox 2">
            <a:extLst>
              <a:ext uri="{FF2B5EF4-FFF2-40B4-BE49-F238E27FC236}">
                <a16:creationId xmlns:a16="http://schemas.microsoft.com/office/drawing/2014/main" id="{3B20917A-73C4-BDE0-C651-FB6BD943D9EE}"/>
              </a:ext>
            </a:extLst>
          </p:cNvPr>
          <p:cNvSpPr txBox="1"/>
          <p:nvPr/>
        </p:nvSpPr>
        <p:spPr>
          <a:xfrm>
            <a:off x="1143000" y="1518617"/>
            <a:ext cx="10058400" cy="5871159"/>
          </a:xfrm>
          <a:prstGeom prst="rect">
            <a:avLst/>
          </a:prstGeom>
          <a:noFill/>
        </p:spPr>
        <p:txBody>
          <a:bodyPr wrap="square">
            <a:spAutoFit/>
          </a:bodyPr>
          <a:lstStyle/>
          <a:p>
            <a:pPr marL="342900" indent="-342900">
              <a:lnSpc>
                <a:spcPct val="150000"/>
              </a:lnSpc>
              <a:spcBef>
                <a:spcPts val="600"/>
              </a:spcBef>
              <a:buFont typeface="Arial" panose="020B0604020202020204" pitchFamily="34" charset="0"/>
              <a:buChar char="•"/>
              <a:defRPr/>
            </a:pPr>
            <a:r>
              <a:rPr lang="lv-LV" sz="2500" dirty="0">
                <a:latin typeface="Montserrat" pitchFamily="2" charset="-70"/>
              </a:rPr>
              <a:t>Memoranda </a:t>
            </a:r>
            <a:r>
              <a:rPr lang="lv-LV" sz="2500" b="1" dirty="0">
                <a:solidFill>
                  <a:srgbClr val="C00000"/>
                </a:solidFill>
                <a:latin typeface="Montserrat" pitchFamily="2" charset="-70"/>
              </a:rPr>
              <a:t>tūlītējās prioritātes (2026) </a:t>
            </a:r>
            <a:r>
              <a:rPr lang="lv-LV" sz="2500" b="1" dirty="0">
                <a:latin typeface="Montserrat" pitchFamily="2" charset="-70"/>
              </a:rPr>
              <a:t>– </a:t>
            </a:r>
            <a:r>
              <a:rPr lang="lv-LV" sz="2500" dirty="0">
                <a:latin typeface="Montserrat" pitchFamily="2" charset="-70"/>
              </a:rPr>
              <a:t>vasaras pilotprojekta uzsākšana privātā lokācijā (Kārklu ielā 1, Ādažos) un sadarbība informācijas aprites veicināšanā</a:t>
            </a:r>
          </a:p>
          <a:p>
            <a:pPr marL="342900" indent="-342900">
              <a:lnSpc>
                <a:spcPct val="150000"/>
              </a:lnSpc>
              <a:spcBef>
                <a:spcPts val="600"/>
              </a:spcBef>
              <a:buFont typeface="Arial" panose="020B0604020202020204" pitchFamily="34" charset="0"/>
              <a:buChar char="•"/>
              <a:defRPr/>
            </a:pPr>
            <a:r>
              <a:rPr lang="lv-LV" sz="2500" dirty="0">
                <a:latin typeface="Montserrat" pitchFamily="2" charset="-70"/>
              </a:rPr>
              <a:t>Memoranda </a:t>
            </a:r>
            <a:r>
              <a:rPr lang="lv-LV" sz="2500" b="1" dirty="0">
                <a:solidFill>
                  <a:srgbClr val="C00000"/>
                </a:solidFill>
                <a:latin typeface="Montserrat" pitchFamily="2" charset="-70"/>
              </a:rPr>
              <a:t>ilgtermiņa attīstības virzieni (2026-2028) </a:t>
            </a:r>
            <a:r>
              <a:rPr lang="lv-LV" sz="2500" b="1" dirty="0">
                <a:latin typeface="Montserrat" pitchFamily="2" charset="-70"/>
              </a:rPr>
              <a:t>– </a:t>
            </a:r>
            <a:r>
              <a:rPr lang="lv-LV" sz="2500" dirty="0">
                <a:latin typeface="Montserrat" pitchFamily="2" charset="-70"/>
              </a:rPr>
              <a:t>mērķtiecīga vietējo ražotāju sadarbības ekosistēmas stiprināšana un daudzfunkcionāla kopienas un mājražotāju atbalsta centra attīstība, nodrošinot nepieciešamo infrastruktūru vietējās uzņēmējdarbības vides izaugsmei, prasmju celšanai un novada tūrisma un radošā potenciāla popularizēšanai</a:t>
            </a:r>
          </a:p>
        </p:txBody>
      </p:sp>
      <p:pic>
        <p:nvPicPr>
          <p:cNvPr id="6" name="Attēls 5">
            <a:extLst>
              <a:ext uri="{FF2B5EF4-FFF2-40B4-BE49-F238E27FC236}">
                <a16:creationId xmlns:a16="http://schemas.microsoft.com/office/drawing/2014/main" id="{F158A02C-9EBF-7AF6-5381-2F2C7FAC1F52}"/>
              </a:ext>
            </a:extLst>
          </p:cNvPr>
          <p:cNvPicPr>
            <a:picLocks noChangeAspect="1"/>
          </p:cNvPicPr>
          <p:nvPr/>
        </p:nvPicPr>
        <p:blipFill>
          <a:blip r:embed="rId3">
            <a:extLst>
              <a:ext uri="{28A0092B-C50C-407E-A947-70E740481C1C}">
                <a14:useLocalDpi xmlns:a14="http://schemas.microsoft.com/office/drawing/2010/main" val="0"/>
              </a:ext>
            </a:extLst>
          </a:blip>
          <a:srcRect t="13493"/>
          <a:stretch>
            <a:fillRect/>
          </a:stretch>
        </p:blipFill>
        <p:spPr>
          <a:xfrm>
            <a:off x="12065096" y="1258921"/>
            <a:ext cx="5056458" cy="7776356"/>
          </a:xfrm>
          <a:prstGeom prst="rect">
            <a:avLst/>
          </a:prstGeom>
        </p:spPr>
      </p:pic>
    </p:spTree>
    <p:extLst>
      <p:ext uri="{BB962C8B-B14F-4D97-AF65-F5344CB8AC3E}">
        <p14:creationId xmlns:p14="http://schemas.microsoft.com/office/powerpoint/2010/main" val="4062552795"/>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3B37E-7B07-7A65-5B3A-DB781CCA54A8}"/>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D7CA414F-9AC7-1F1F-905D-5749BF741541}"/>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5813D25C-2479-4F38-E2F6-02B1E24EE1EC}"/>
              </a:ext>
            </a:extLst>
          </p:cNvPr>
          <p:cNvSpPr txBox="1">
            <a:spLocks/>
          </p:cNvSpPr>
          <p:nvPr/>
        </p:nvSpPr>
        <p:spPr>
          <a:xfrm>
            <a:off x="1038225" y="485776"/>
            <a:ext cx="17145000" cy="696944"/>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Sadarbības memorands</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9D9D6E37-4DB2-20D1-1859-BE8475B151BD}"/>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15.07.</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3" name="TextBox 2">
            <a:extLst>
              <a:ext uri="{FF2B5EF4-FFF2-40B4-BE49-F238E27FC236}">
                <a16:creationId xmlns:a16="http://schemas.microsoft.com/office/drawing/2014/main" id="{A2F8C1CD-A552-D041-E7A0-46A299B82A1D}"/>
              </a:ext>
            </a:extLst>
          </p:cNvPr>
          <p:cNvSpPr txBox="1"/>
          <p:nvPr/>
        </p:nvSpPr>
        <p:spPr>
          <a:xfrm>
            <a:off x="1143000" y="1518617"/>
            <a:ext cx="16078200" cy="600485"/>
          </a:xfrm>
          <a:prstGeom prst="rect">
            <a:avLst/>
          </a:prstGeom>
          <a:noFill/>
        </p:spPr>
        <p:txBody>
          <a:bodyPr wrap="square">
            <a:spAutoFit/>
          </a:bodyPr>
          <a:lstStyle/>
          <a:p>
            <a:pPr>
              <a:lnSpc>
                <a:spcPct val="150000"/>
              </a:lnSpc>
              <a:spcBef>
                <a:spcPts val="600"/>
              </a:spcBef>
              <a:defRPr/>
            </a:pPr>
            <a:r>
              <a:rPr lang="lv-LV" sz="2500" b="1" dirty="0">
                <a:solidFill>
                  <a:srgbClr val="C00000"/>
                </a:solidFill>
                <a:latin typeface="Montserrat" pitchFamily="2" charset="-70"/>
              </a:rPr>
              <a:t>Prioritātes 2026, </a:t>
            </a:r>
            <a:r>
              <a:rPr lang="lv-LV" sz="2500" dirty="0">
                <a:latin typeface="Montserrat" pitchFamily="2" charset="-70"/>
              </a:rPr>
              <a:t>ko iniciatīvas grupa vēlas risināt kopīgā darba grupā ar pašvaldību:</a:t>
            </a:r>
          </a:p>
        </p:txBody>
      </p:sp>
      <p:pic>
        <p:nvPicPr>
          <p:cNvPr id="7" name="Attēls 6">
            <a:extLst>
              <a:ext uri="{FF2B5EF4-FFF2-40B4-BE49-F238E27FC236}">
                <a16:creationId xmlns:a16="http://schemas.microsoft.com/office/drawing/2014/main" id="{FAA0DCC9-001D-9D15-ECB0-F4BD6B5495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9800" y="2223875"/>
            <a:ext cx="13229817" cy="7216264"/>
          </a:xfrm>
          <a:prstGeom prst="rect">
            <a:avLst/>
          </a:prstGeom>
        </p:spPr>
      </p:pic>
    </p:spTree>
    <p:extLst>
      <p:ext uri="{BB962C8B-B14F-4D97-AF65-F5344CB8AC3E}">
        <p14:creationId xmlns:p14="http://schemas.microsoft.com/office/powerpoint/2010/main" val="3545375656"/>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75196-5FCC-8082-3255-99B3FA2FF6AA}"/>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C12E7691-D876-29CC-56E0-012DC48F79DE}"/>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AFB5DDB6-438E-D901-06CC-F78065F97534}"/>
              </a:ext>
            </a:extLst>
          </p:cNvPr>
          <p:cNvSpPr txBox="1">
            <a:spLocks/>
          </p:cNvSpPr>
          <p:nvPr/>
        </p:nvSpPr>
        <p:spPr>
          <a:xfrm>
            <a:off x="1038225" y="485776"/>
            <a:ext cx="17145000" cy="696944"/>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Sadarbības memorands</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1F999DCD-A341-348A-24CE-5CBD01869300}"/>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15.07.</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3" name="TextBox 2">
            <a:extLst>
              <a:ext uri="{FF2B5EF4-FFF2-40B4-BE49-F238E27FC236}">
                <a16:creationId xmlns:a16="http://schemas.microsoft.com/office/drawing/2014/main" id="{B58C1DE3-B05E-55CE-0CCE-4867D8FC60E5}"/>
              </a:ext>
            </a:extLst>
          </p:cNvPr>
          <p:cNvSpPr txBox="1"/>
          <p:nvPr/>
        </p:nvSpPr>
        <p:spPr>
          <a:xfrm>
            <a:off x="1143000" y="1518617"/>
            <a:ext cx="16078200" cy="600485"/>
          </a:xfrm>
          <a:prstGeom prst="rect">
            <a:avLst/>
          </a:prstGeom>
          <a:noFill/>
        </p:spPr>
        <p:txBody>
          <a:bodyPr wrap="square">
            <a:spAutoFit/>
          </a:bodyPr>
          <a:lstStyle/>
          <a:p>
            <a:pPr>
              <a:lnSpc>
                <a:spcPct val="150000"/>
              </a:lnSpc>
              <a:spcBef>
                <a:spcPts val="600"/>
              </a:spcBef>
              <a:defRPr/>
            </a:pPr>
            <a:r>
              <a:rPr lang="lv-LV" sz="2500" b="1" dirty="0">
                <a:solidFill>
                  <a:srgbClr val="C00000"/>
                </a:solidFill>
                <a:latin typeface="Montserrat" pitchFamily="2" charset="-70"/>
              </a:rPr>
              <a:t>Vidēja termiņa uzdevumi (2026.–2027. gads) </a:t>
            </a:r>
            <a:r>
              <a:rPr lang="lv-LV" sz="2500" dirty="0">
                <a:latin typeface="Montserrat" pitchFamily="2" charset="-70"/>
              </a:rPr>
              <a:t>sadarbībai ar pašvaldību:</a:t>
            </a:r>
          </a:p>
        </p:txBody>
      </p:sp>
      <p:grpSp>
        <p:nvGrpSpPr>
          <p:cNvPr id="15" name="Grupa 14">
            <a:extLst>
              <a:ext uri="{FF2B5EF4-FFF2-40B4-BE49-F238E27FC236}">
                <a16:creationId xmlns:a16="http://schemas.microsoft.com/office/drawing/2014/main" id="{9AE2377E-DCE3-F58E-D7B0-84151482E046}"/>
              </a:ext>
            </a:extLst>
          </p:cNvPr>
          <p:cNvGrpSpPr/>
          <p:nvPr/>
        </p:nvGrpSpPr>
        <p:grpSpPr>
          <a:xfrm>
            <a:off x="2664540" y="2131814"/>
            <a:ext cx="13032660" cy="7108724"/>
            <a:chOff x="2664540" y="2131814"/>
            <a:chExt cx="13032660" cy="7108724"/>
          </a:xfrm>
        </p:grpSpPr>
        <p:pic>
          <p:nvPicPr>
            <p:cNvPr id="6" name="Attēls 5">
              <a:extLst>
                <a:ext uri="{FF2B5EF4-FFF2-40B4-BE49-F238E27FC236}">
                  <a16:creationId xmlns:a16="http://schemas.microsoft.com/office/drawing/2014/main" id="{710972D4-5D9B-7F29-A394-005DBBD12F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4540" y="2131814"/>
              <a:ext cx="13032660" cy="7108724"/>
            </a:xfrm>
            <a:prstGeom prst="rect">
              <a:avLst/>
            </a:prstGeom>
          </p:spPr>
        </p:pic>
        <p:sp>
          <p:nvSpPr>
            <p:cNvPr id="8" name="Taisnstūris 7">
              <a:extLst>
                <a:ext uri="{FF2B5EF4-FFF2-40B4-BE49-F238E27FC236}">
                  <a16:creationId xmlns:a16="http://schemas.microsoft.com/office/drawing/2014/main" id="{32C7C9BB-5931-7042-A286-30483A08EB39}"/>
                </a:ext>
              </a:extLst>
            </p:cNvPr>
            <p:cNvSpPr/>
            <p:nvPr/>
          </p:nvSpPr>
          <p:spPr>
            <a:xfrm>
              <a:off x="10972800" y="5981700"/>
              <a:ext cx="2743200" cy="60048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Taisnstūris 9">
              <a:extLst>
                <a:ext uri="{FF2B5EF4-FFF2-40B4-BE49-F238E27FC236}">
                  <a16:creationId xmlns:a16="http://schemas.microsoft.com/office/drawing/2014/main" id="{32CB4027-CA3C-FE91-35AA-57F43EABFABF}"/>
                </a:ext>
              </a:extLst>
            </p:cNvPr>
            <p:cNvSpPr/>
            <p:nvPr/>
          </p:nvSpPr>
          <p:spPr>
            <a:xfrm>
              <a:off x="4876800" y="5981700"/>
              <a:ext cx="2590800" cy="56238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Taisnstūris 11">
              <a:extLst>
                <a:ext uri="{FF2B5EF4-FFF2-40B4-BE49-F238E27FC236}">
                  <a16:creationId xmlns:a16="http://schemas.microsoft.com/office/drawing/2014/main" id="{02B8F322-7B95-A1D0-C02E-0A61645FB914}"/>
                </a:ext>
              </a:extLst>
            </p:cNvPr>
            <p:cNvSpPr/>
            <p:nvPr/>
          </p:nvSpPr>
          <p:spPr>
            <a:xfrm>
              <a:off x="8001000" y="2388841"/>
              <a:ext cx="2514600" cy="76032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 name="Taisnstūris 13">
              <a:extLst>
                <a:ext uri="{FF2B5EF4-FFF2-40B4-BE49-F238E27FC236}">
                  <a16:creationId xmlns:a16="http://schemas.microsoft.com/office/drawing/2014/main" id="{36972F08-533F-3786-508E-5CE51955B034}"/>
                </a:ext>
              </a:extLst>
            </p:cNvPr>
            <p:cNvSpPr/>
            <p:nvPr/>
          </p:nvSpPr>
          <p:spPr>
            <a:xfrm>
              <a:off x="11880631" y="2363877"/>
              <a:ext cx="2743200" cy="76032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grpSp>
    </p:spTree>
    <p:extLst>
      <p:ext uri="{BB962C8B-B14F-4D97-AF65-F5344CB8AC3E}">
        <p14:creationId xmlns:p14="http://schemas.microsoft.com/office/powerpoint/2010/main" val="1853873879"/>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259A5-A3A4-04D9-16BC-1E005C5D0750}"/>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D15B69E7-63F9-0CE8-D13E-229F7F66E154}"/>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DF2C2181-0233-7D5C-84AA-0E9AE5FD5074}"/>
              </a:ext>
            </a:extLst>
          </p:cNvPr>
          <p:cNvSpPr txBox="1">
            <a:spLocks/>
          </p:cNvSpPr>
          <p:nvPr/>
        </p:nvSpPr>
        <p:spPr>
          <a:xfrm>
            <a:off x="1038225" y="485776"/>
            <a:ext cx="17145000" cy="696944"/>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Sadarbības memorands</a:t>
            </a:r>
            <a:endParaRPr lang="en-US" sz="3600" b="1" dirty="0">
              <a:solidFill>
                <a:schemeClr val="accent5">
                  <a:lumMod val="50000"/>
                </a:schemeClr>
              </a:solidFill>
              <a:latin typeface="Montserrat" pitchFamily="2" charset="77"/>
            </a:endParaRPr>
          </a:p>
        </p:txBody>
      </p:sp>
      <p:sp>
        <p:nvSpPr>
          <p:cNvPr id="2" name="TextBox 1">
            <a:extLst>
              <a:ext uri="{FF2B5EF4-FFF2-40B4-BE49-F238E27FC236}">
                <a16:creationId xmlns:a16="http://schemas.microsoft.com/office/drawing/2014/main" id="{5A9BC75D-6A6F-1EED-0C6B-BC7C9C0A9C29}"/>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15.07.</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
        <p:nvSpPr>
          <p:cNvPr id="3" name="TextBox 2">
            <a:extLst>
              <a:ext uri="{FF2B5EF4-FFF2-40B4-BE49-F238E27FC236}">
                <a16:creationId xmlns:a16="http://schemas.microsoft.com/office/drawing/2014/main" id="{21175D53-5D5D-8A6E-755A-4BD8CD95645C}"/>
              </a:ext>
            </a:extLst>
          </p:cNvPr>
          <p:cNvSpPr txBox="1"/>
          <p:nvPr/>
        </p:nvSpPr>
        <p:spPr>
          <a:xfrm>
            <a:off x="1143000" y="1518617"/>
            <a:ext cx="16078200" cy="600485"/>
          </a:xfrm>
          <a:prstGeom prst="rect">
            <a:avLst/>
          </a:prstGeom>
          <a:noFill/>
        </p:spPr>
        <p:txBody>
          <a:bodyPr wrap="square">
            <a:spAutoFit/>
          </a:bodyPr>
          <a:lstStyle/>
          <a:p>
            <a:pPr>
              <a:lnSpc>
                <a:spcPct val="150000"/>
              </a:lnSpc>
              <a:spcBef>
                <a:spcPts val="600"/>
              </a:spcBef>
              <a:defRPr/>
            </a:pPr>
            <a:r>
              <a:rPr lang="lv-LV" sz="2500" b="1" dirty="0">
                <a:solidFill>
                  <a:srgbClr val="C00000"/>
                </a:solidFill>
                <a:latin typeface="Montserrat" pitchFamily="2" charset="-70"/>
              </a:rPr>
              <a:t>Stratēģiskie infrastruktūras projekti (2026.–2028. gads) </a:t>
            </a:r>
            <a:r>
              <a:rPr lang="lv-LV" sz="2500" dirty="0">
                <a:latin typeface="Montserrat" pitchFamily="2" charset="-70"/>
              </a:rPr>
              <a:t>sadarbībai ar pašvaldību:</a:t>
            </a:r>
          </a:p>
        </p:txBody>
      </p:sp>
      <p:pic>
        <p:nvPicPr>
          <p:cNvPr id="4" name="Attēls 3">
            <a:extLst>
              <a:ext uri="{FF2B5EF4-FFF2-40B4-BE49-F238E27FC236}">
                <a16:creationId xmlns:a16="http://schemas.microsoft.com/office/drawing/2014/main" id="{A95CAEFF-3A9F-623A-B327-CAEA68216133}"/>
              </a:ext>
            </a:extLst>
          </p:cNvPr>
          <p:cNvPicPr>
            <a:picLocks noChangeAspect="1"/>
          </p:cNvPicPr>
          <p:nvPr/>
        </p:nvPicPr>
        <p:blipFill>
          <a:blip r:embed="rId3"/>
          <a:srcRect b="16406"/>
          <a:stretch>
            <a:fillRect/>
          </a:stretch>
        </p:blipFill>
        <p:spPr>
          <a:xfrm>
            <a:off x="1828800" y="2195303"/>
            <a:ext cx="14935200" cy="6809949"/>
          </a:xfrm>
          <a:prstGeom prst="rect">
            <a:avLst/>
          </a:prstGeom>
        </p:spPr>
      </p:pic>
    </p:spTree>
    <p:extLst>
      <p:ext uri="{BB962C8B-B14F-4D97-AF65-F5344CB8AC3E}">
        <p14:creationId xmlns:p14="http://schemas.microsoft.com/office/powerpoint/2010/main" val="1572514522"/>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2E5D3-3E9D-D197-DA9E-E3D78F45057B}"/>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C5F533D1-E72C-135F-DB33-9F90C8559EEA}"/>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8CF59E5A-209C-5263-4F8A-67F7816F3B21}"/>
              </a:ext>
            </a:extLst>
          </p:cNvPr>
          <p:cNvSpPr txBox="1">
            <a:spLocks/>
          </p:cNvSpPr>
          <p:nvPr/>
        </p:nvSpPr>
        <p:spPr>
          <a:xfrm>
            <a:off x="1038225" y="485775"/>
            <a:ext cx="17145000" cy="800769"/>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Pašvaldības iespējas sniegt atbalstu</a:t>
            </a:r>
            <a:endParaRPr lang="en-US" sz="3600" b="1" dirty="0">
              <a:solidFill>
                <a:schemeClr val="accent5">
                  <a:lumMod val="50000"/>
                </a:schemeClr>
              </a:solidFill>
              <a:latin typeface="Montserrat" pitchFamily="2" charset="77"/>
            </a:endParaRPr>
          </a:p>
        </p:txBody>
      </p:sp>
      <p:sp>
        <p:nvSpPr>
          <p:cNvPr id="7" name="TextBox 6">
            <a:extLst>
              <a:ext uri="{FF2B5EF4-FFF2-40B4-BE49-F238E27FC236}">
                <a16:creationId xmlns:a16="http://schemas.microsoft.com/office/drawing/2014/main" id="{E7173F72-7078-1B25-83CE-D0B37F5E5555}"/>
              </a:ext>
            </a:extLst>
          </p:cNvPr>
          <p:cNvSpPr txBox="1"/>
          <p:nvPr/>
        </p:nvSpPr>
        <p:spPr>
          <a:xfrm>
            <a:off x="831715" y="1454185"/>
            <a:ext cx="16237085" cy="7140737"/>
          </a:xfrm>
          <a:prstGeom prst="rect">
            <a:avLst/>
          </a:prstGeom>
          <a:noFill/>
        </p:spPr>
        <p:txBody>
          <a:bodyPr wrap="square">
            <a:spAutoFit/>
          </a:bodyPr>
          <a:lstStyle/>
          <a:p>
            <a:pPr marL="342900" indent="-342900">
              <a:spcBef>
                <a:spcPts val="600"/>
              </a:spcBef>
              <a:buFont typeface="Arial" panose="020B0604020202020204" pitchFamily="34" charset="0"/>
              <a:buChar char="•"/>
              <a:defRPr/>
            </a:pPr>
            <a:r>
              <a:rPr lang="lv-LV" sz="2500" b="1" dirty="0">
                <a:highlight>
                  <a:srgbClr val="FFFF00"/>
                </a:highlight>
                <a:latin typeface="Montserrat" pitchFamily="2" charset="-70"/>
              </a:rPr>
              <a:t>Ierosinājums</a:t>
            </a:r>
            <a:r>
              <a:rPr lang="lv-LV" sz="2500" dirty="0">
                <a:latin typeface="Montserrat" pitchFamily="2" charset="-70"/>
              </a:rPr>
              <a:t> </a:t>
            </a:r>
            <a:r>
              <a:rPr lang="lv-LV" sz="2500" b="1" dirty="0">
                <a:latin typeface="Montserrat" pitchFamily="2" charset="-70"/>
              </a:rPr>
              <a:t>– izveidot kopīgu darba grupu praktiskas sadarbības uzsākšanai</a:t>
            </a:r>
          </a:p>
          <a:p>
            <a:pPr>
              <a:lnSpc>
                <a:spcPct val="150000"/>
              </a:lnSpc>
              <a:spcBef>
                <a:spcPts val="600"/>
              </a:spcBef>
              <a:defRPr/>
            </a:pPr>
            <a:r>
              <a:rPr lang="lv-LV" sz="2500" dirty="0">
                <a:latin typeface="Montserrat" pitchFamily="2" charset="-70"/>
              </a:rPr>
              <a:t>Pašvaldības darbinieki ir izteikuši gatavību darboties šādā darba grupā. Šāda sadarbība atbilst pašvaldības nolikumam, kas pieļauj darba grupu veidošanu iedzīvotāju iesaistei</a:t>
            </a:r>
          </a:p>
          <a:p>
            <a:pPr marL="342900" indent="-342900">
              <a:lnSpc>
                <a:spcPct val="150000"/>
              </a:lnSpc>
              <a:spcBef>
                <a:spcPts val="600"/>
              </a:spcBef>
              <a:buFont typeface="Arial" panose="020B0604020202020204" pitchFamily="34" charset="0"/>
              <a:buChar char="•"/>
              <a:defRPr/>
            </a:pPr>
            <a:r>
              <a:rPr lang="lv-LV" sz="2500" b="1" dirty="0">
                <a:highlight>
                  <a:srgbClr val="FFFF00"/>
                </a:highlight>
                <a:latin typeface="Montserrat" pitchFamily="2" charset="-70"/>
              </a:rPr>
              <a:t>Ierosinājums</a:t>
            </a:r>
            <a:r>
              <a:rPr lang="lv-LV" sz="2500" dirty="0">
                <a:latin typeface="Montserrat" pitchFamily="2" charset="-70"/>
              </a:rPr>
              <a:t> </a:t>
            </a:r>
            <a:r>
              <a:rPr lang="lv-LV" sz="2500" b="1" dirty="0">
                <a:latin typeface="Montserrat" pitchFamily="2" charset="-70"/>
              </a:rPr>
              <a:t>– sniegt informatīvo atbalstu un publicēt informāciju pašvaldības kanālos</a:t>
            </a:r>
            <a:endParaRPr lang="lv-LV" sz="2500" dirty="0">
              <a:latin typeface="Montserrat" pitchFamily="2" charset="-70"/>
            </a:endParaRPr>
          </a:p>
          <a:p>
            <a:pPr>
              <a:lnSpc>
                <a:spcPct val="150000"/>
              </a:lnSpc>
              <a:spcBef>
                <a:spcPts val="600"/>
              </a:spcBef>
              <a:defRPr/>
            </a:pPr>
            <a:r>
              <a:rPr lang="lv-LV" sz="2500" dirty="0">
                <a:latin typeface="Montserrat" pitchFamily="2" charset="-70"/>
              </a:rPr>
              <a:t>Pašvaldība ir gatava regulāri atspoguļot mājražotāju saturu (dāvanu idejas, meistarklases, jaunumus). Tūrisma vietnē jau ir izveidota sadaļa "Radīts Ādažu novadā", kas piemērota šim mērķim, kā arī informāciju var publicēt Tūrisma informācijas centra (TIC) "</a:t>
            </a:r>
            <a:r>
              <a:rPr lang="lv-LV" sz="2500" dirty="0" err="1">
                <a:latin typeface="Montserrat" pitchFamily="2" charset="-70"/>
              </a:rPr>
              <a:t>Visit</a:t>
            </a:r>
            <a:r>
              <a:rPr lang="lv-LV" sz="2500" dirty="0">
                <a:latin typeface="Montserrat" pitchFamily="2" charset="-70"/>
              </a:rPr>
              <a:t> Ādažu novads" sociālajos tīklos</a:t>
            </a:r>
          </a:p>
          <a:p>
            <a:pPr marL="342900" indent="-342900">
              <a:lnSpc>
                <a:spcPct val="150000"/>
              </a:lnSpc>
              <a:spcBef>
                <a:spcPts val="600"/>
              </a:spcBef>
              <a:buFont typeface="Arial" panose="020B0604020202020204" pitchFamily="34" charset="0"/>
              <a:buChar char="•"/>
              <a:defRPr/>
            </a:pPr>
            <a:r>
              <a:rPr lang="lv-LV" sz="2500" b="1" dirty="0">
                <a:highlight>
                  <a:srgbClr val="FFFF00"/>
                </a:highlight>
                <a:latin typeface="Montserrat" pitchFamily="2" charset="-70"/>
              </a:rPr>
              <a:t>Ierosinājums</a:t>
            </a:r>
            <a:r>
              <a:rPr lang="lv-LV" sz="2500" dirty="0">
                <a:latin typeface="Montserrat" pitchFamily="2" charset="-70"/>
              </a:rPr>
              <a:t> </a:t>
            </a:r>
            <a:r>
              <a:rPr lang="lv-LV" sz="2500" b="1" dirty="0">
                <a:latin typeface="Montserrat" pitchFamily="2" charset="-70"/>
              </a:rPr>
              <a:t>– organizatorisks atbalsts pieredzes apmaiņas braucieniem (piem., uz Valmieru)</a:t>
            </a:r>
          </a:p>
          <a:p>
            <a:pPr>
              <a:lnSpc>
                <a:spcPct val="150000"/>
              </a:lnSpc>
              <a:spcBef>
                <a:spcPts val="600"/>
              </a:spcBef>
              <a:defRPr/>
            </a:pPr>
            <a:r>
              <a:rPr lang="lv-LV" sz="2500" dirty="0">
                <a:latin typeface="Montserrat" pitchFamily="2" charset="-70"/>
              </a:rPr>
              <a:t>Tas ir iespējams. Pašvaldība var sazināties ar citu novadu tūrisma centriem, lai klātienē iepazītu labo praksi vietējo zīmolu veidošanā, </a:t>
            </a:r>
            <a:r>
              <a:rPr lang="lv-LV" sz="2500" b="1" dirty="0">
                <a:latin typeface="Montserrat" pitchFamily="2" charset="-70"/>
              </a:rPr>
              <a:t>tomēr</a:t>
            </a:r>
            <a:r>
              <a:rPr lang="lv-LV" sz="2500" dirty="0">
                <a:latin typeface="Montserrat" pitchFamily="2" charset="-70"/>
              </a:rPr>
              <a:t>, šobrīd saistošie noteikumi neļauj izmantot pašvaldības transportu mājražotāju vajadzībām, jo resurss ir pārslogots un šoferu virsstundas sasniegušas maksimumu. Bez papildus autobusa un šofera resursa nav iespējams realizēt ieceri</a:t>
            </a:r>
          </a:p>
        </p:txBody>
      </p:sp>
      <p:sp>
        <p:nvSpPr>
          <p:cNvPr id="8" name="TextBox 7">
            <a:extLst>
              <a:ext uri="{FF2B5EF4-FFF2-40B4-BE49-F238E27FC236}">
                <a16:creationId xmlns:a16="http://schemas.microsoft.com/office/drawing/2014/main" id="{4BE921B9-8A30-3068-614D-BDB94CBB3B86}"/>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15.07.</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Tree>
    <p:extLst>
      <p:ext uri="{BB962C8B-B14F-4D97-AF65-F5344CB8AC3E}">
        <p14:creationId xmlns:p14="http://schemas.microsoft.com/office/powerpoint/2010/main" val="1347854513"/>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25C5A-2814-B74D-0CA8-DFB4BEF56237}"/>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E231D042-3920-E525-041B-7AE846C63E14}"/>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D421D176-219B-0181-FBCB-80FE8C014C0C}"/>
              </a:ext>
            </a:extLst>
          </p:cNvPr>
          <p:cNvSpPr txBox="1">
            <a:spLocks/>
          </p:cNvSpPr>
          <p:nvPr/>
        </p:nvSpPr>
        <p:spPr>
          <a:xfrm>
            <a:off x="1038225" y="485775"/>
            <a:ext cx="17145000" cy="800769"/>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Pašvaldības iespējas sniegt atbalstu</a:t>
            </a:r>
            <a:endParaRPr lang="en-US" sz="3600" b="1" dirty="0">
              <a:solidFill>
                <a:schemeClr val="accent5">
                  <a:lumMod val="50000"/>
                </a:schemeClr>
              </a:solidFill>
              <a:latin typeface="Montserrat" pitchFamily="2" charset="77"/>
            </a:endParaRPr>
          </a:p>
        </p:txBody>
      </p:sp>
      <p:sp>
        <p:nvSpPr>
          <p:cNvPr id="7" name="TextBox 6">
            <a:extLst>
              <a:ext uri="{FF2B5EF4-FFF2-40B4-BE49-F238E27FC236}">
                <a16:creationId xmlns:a16="http://schemas.microsoft.com/office/drawing/2014/main" id="{B7820B24-1403-DC6A-4808-7792A18C81D7}"/>
              </a:ext>
            </a:extLst>
          </p:cNvPr>
          <p:cNvSpPr txBox="1"/>
          <p:nvPr/>
        </p:nvSpPr>
        <p:spPr>
          <a:xfrm>
            <a:off x="831715" y="1362745"/>
            <a:ext cx="16237085" cy="6178936"/>
          </a:xfrm>
          <a:prstGeom prst="rect">
            <a:avLst/>
          </a:prstGeom>
          <a:noFill/>
        </p:spPr>
        <p:txBody>
          <a:bodyPr wrap="square">
            <a:spAutoFit/>
          </a:bodyPr>
          <a:lstStyle/>
          <a:p>
            <a:pPr marL="342900" indent="-342900">
              <a:lnSpc>
                <a:spcPct val="150000"/>
              </a:lnSpc>
              <a:spcBef>
                <a:spcPts val="600"/>
              </a:spcBef>
              <a:buFont typeface="Arial" panose="020B0604020202020204" pitchFamily="34" charset="0"/>
              <a:buChar char="•"/>
              <a:defRPr/>
            </a:pPr>
            <a:r>
              <a:rPr lang="lv-LV" sz="2500" b="1" dirty="0">
                <a:highlight>
                  <a:srgbClr val="FFFF00"/>
                </a:highlight>
                <a:latin typeface="Montserrat" pitchFamily="2" charset="-70"/>
              </a:rPr>
              <a:t>Ierosinājums</a:t>
            </a:r>
            <a:r>
              <a:rPr lang="lv-LV" sz="2500" dirty="0">
                <a:latin typeface="Montserrat" pitchFamily="2" charset="-70"/>
              </a:rPr>
              <a:t> </a:t>
            </a:r>
            <a:r>
              <a:rPr lang="lv-LV" sz="2500" b="1" dirty="0">
                <a:latin typeface="Montserrat" pitchFamily="2" charset="-70"/>
              </a:rPr>
              <a:t>– tehniskais un inventāra atbalsts (teltis, galdi) tirdziņiem</a:t>
            </a:r>
            <a:endParaRPr lang="lv-LV" sz="2500" dirty="0">
              <a:latin typeface="Montserrat" pitchFamily="2" charset="-70"/>
            </a:endParaRPr>
          </a:p>
          <a:p>
            <a:pPr>
              <a:lnSpc>
                <a:spcPct val="150000"/>
              </a:lnSpc>
              <a:spcBef>
                <a:spcPts val="600"/>
              </a:spcBef>
              <a:defRPr/>
            </a:pPr>
            <a:r>
              <a:rPr lang="lv-LV" sz="2500" dirty="0">
                <a:latin typeface="Montserrat" pitchFamily="2" charset="-70"/>
              </a:rPr>
              <a:t>TIC rīcībā ir reprezentatīva telts, 1 galds, 3 krēsli un 2 pludmales karogi, kurus pie nepieciešamības var aizdot uz pasākuma laiku, iepriekš saskaņojot mērķi</a:t>
            </a:r>
          </a:p>
          <a:p>
            <a:pPr marL="342900" indent="-342900">
              <a:lnSpc>
                <a:spcPct val="150000"/>
              </a:lnSpc>
              <a:spcBef>
                <a:spcPts val="600"/>
              </a:spcBef>
              <a:buFont typeface="Arial" panose="020B0604020202020204" pitchFamily="34" charset="0"/>
              <a:buChar char="•"/>
              <a:defRPr/>
            </a:pPr>
            <a:r>
              <a:rPr lang="lv-LV" sz="2500" b="1" dirty="0">
                <a:highlight>
                  <a:srgbClr val="FFFF00"/>
                </a:highlight>
                <a:latin typeface="Montserrat" pitchFamily="2" charset="-70"/>
              </a:rPr>
              <a:t>Ierosinājums</a:t>
            </a:r>
            <a:r>
              <a:rPr lang="lv-LV" sz="2500" dirty="0">
                <a:latin typeface="Montserrat" pitchFamily="2" charset="-70"/>
              </a:rPr>
              <a:t> </a:t>
            </a:r>
            <a:r>
              <a:rPr lang="lv-LV" sz="2500" b="1" dirty="0">
                <a:latin typeface="Montserrat" pitchFamily="2" charset="-70"/>
              </a:rPr>
              <a:t>– izveidot vienotu novada kvalitātes zīmi «Ražots Ādažos»</a:t>
            </a:r>
            <a:endParaRPr lang="lv-LV" sz="2500" dirty="0">
              <a:latin typeface="Montserrat" pitchFamily="2" charset="-70"/>
            </a:endParaRPr>
          </a:p>
          <a:p>
            <a:pPr>
              <a:lnSpc>
                <a:spcPct val="150000"/>
              </a:lnSpc>
              <a:spcBef>
                <a:spcPts val="600"/>
              </a:spcBef>
              <a:defRPr/>
            </a:pPr>
            <a:r>
              <a:rPr lang="lv-LV" sz="2500" dirty="0">
                <a:latin typeface="Montserrat" pitchFamily="2" charset="-70"/>
              </a:rPr>
              <a:t>TIC atbalsta šādas zīmes izveidi un ir gatavs iesaistīties tās izstrādē, tomēr </a:t>
            </a:r>
            <a:r>
              <a:rPr lang="lv-LV" sz="2500" b="1" dirty="0">
                <a:latin typeface="Montserrat" pitchFamily="2" charset="-70"/>
              </a:rPr>
              <a:t>jāņem vērā</a:t>
            </a:r>
            <a:r>
              <a:rPr lang="lv-LV" sz="2500" dirty="0">
                <a:latin typeface="Montserrat" pitchFamily="2" charset="-70"/>
              </a:rPr>
              <a:t>, ka  preču zīme jāreģistrē un tai jābūt īpašniekam (uzņēmumam vai fiziskai personai), tā nevar piederēt pašvaldībai</a:t>
            </a:r>
          </a:p>
          <a:p>
            <a:pPr marL="342900" indent="-342900">
              <a:lnSpc>
                <a:spcPct val="150000"/>
              </a:lnSpc>
              <a:spcBef>
                <a:spcPts val="600"/>
              </a:spcBef>
              <a:buFont typeface="Arial" panose="020B0604020202020204" pitchFamily="34" charset="0"/>
              <a:buChar char="•"/>
              <a:defRPr/>
            </a:pPr>
            <a:r>
              <a:rPr lang="lv-LV" sz="2500" b="1" dirty="0">
                <a:highlight>
                  <a:srgbClr val="FFFF00"/>
                </a:highlight>
                <a:latin typeface="Montserrat" pitchFamily="2" charset="-70"/>
              </a:rPr>
              <a:t>Ierosinājums</a:t>
            </a:r>
            <a:r>
              <a:rPr lang="lv-LV" sz="2500" dirty="0">
                <a:latin typeface="Montserrat" pitchFamily="2" charset="-70"/>
              </a:rPr>
              <a:t> </a:t>
            </a:r>
            <a:r>
              <a:rPr lang="lv-LV" sz="2500" b="1" dirty="0">
                <a:latin typeface="Montserrat" pitchFamily="2" charset="-70"/>
              </a:rPr>
              <a:t>– telpu piešķiršana mājražotāju atbalsta centra izveidei</a:t>
            </a:r>
          </a:p>
          <a:p>
            <a:pPr>
              <a:lnSpc>
                <a:spcPct val="150000"/>
              </a:lnSpc>
              <a:spcBef>
                <a:spcPts val="600"/>
              </a:spcBef>
              <a:defRPr/>
            </a:pPr>
            <a:r>
              <a:rPr lang="lv-LV" sz="2500" dirty="0">
                <a:latin typeface="Montserrat" pitchFamily="2" charset="-70"/>
              </a:rPr>
              <a:t>Pašvaldības pārvaldībā šobrīd nav brīvu, piemērotu telpu. Pieejamās ēkas ir vai nu kritiskā stāvoklī, vai nav nodotas ekspluatācijā. </a:t>
            </a:r>
            <a:r>
              <a:rPr lang="lv-LV" sz="2500" b="1" dirty="0">
                <a:latin typeface="Montserrat" pitchFamily="2" charset="-70"/>
              </a:rPr>
              <a:t>Jāņem vērā</a:t>
            </a:r>
            <a:r>
              <a:rPr lang="lv-LV" sz="2500" dirty="0">
                <a:latin typeface="Montserrat" pitchFamily="2" charset="-70"/>
              </a:rPr>
              <a:t>, ka nekustamo īpašumu bezatlīdzības lietošanā pašvaldība drīkst nodot tikai sabiedriskā labuma organizācijām vai sociālajiem uzņēmumiem</a:t>
            </a:r>
          </a:p>
        </p:txBody>
      </p:sp>
      <p:sp>
        <p:nvSpPr>
          <p:cNvPr id="8" name="TextBox 7">
            <a:extLst>
              <a:ext uri="{FF2B5EF4-FFF2-40B4-BE49-F238E27FC236}">
                <a16:creationId xmlns:a16="http://schemas.microsoft.com/office/drawing/2014/main" id="{A7678763-40B6-D3C2-8ECE-6738E2DEE310}"/>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15.07.</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Tree>
    <p:extLst>
      <p:ext uri="{BB962C8B-B14F-4D97-AF65-F5344CB8AC3E}">
        <p14:creationId xmlns:p14="http://schemas.microsoft.com/office/powerpoint/2010/main" val="3040243569"/>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3A670-1A7B-D2A1-1FFF-E3729AB7112D}"/>
            </a:ext>
          </a:extLst>
        </p:cNvPr>
        <p:cNvGrpSpPr/>
        <p:nvPr/>
      </p:nvGrpSpPr>
      <p:grpSpPr>
        <a:xfrm>
          <a:off x="0" y="0"/>
          <a:ext cx="0" cy="0"/>
          <a:chOff x="0" y="0"/>
          <a:chExt cx="0" cy="0"/>
        </a:xfrm>
      </p:grpSpPr>
      <p:sp>
        <p:nvSpPr>
          <p:cNvPr id="6146" name="AutoShape 3">
            <a:extLst>
              <a:ext uri="{FF2B5EF4-FFF2-40B4-BE49-F238E27FC236}">
                <a16:creationId xmlns:a16="http://schemas.microsoft.com/office/drawing/2014/main" id="{EE9CE8B3-6BE9-D71B-59E7-11F5E0B2036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DC347D68-B4BF-7AAB-4C13-42472852F371}"/>
              </a:ext>
            </a:extLst>
          </p:cNvPr>
          <p:cNvSpPr txBox="1">
            <a:spLocks/>
          </p:cNvSpPr>
          <p:nvPr/>
        </p:nvSpPr>
        <p:spPr>
          <a:xfrm>
            <a:off x="1038225" y="485775"/>
            <a:ext cx="17145000" cy="800769"/>
          </a:xfrm>
          <a:prstGeom prst="rect">
            <a:avLst/>
          </a:prstGeom>
        </p:spPr>
        <p:txBody>
          <a:bodyPr>
            <a:noAutofit/>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3600" b="1" dirty="0">
                <a:solidFill>
                  <a:schemeClr val="accent5">
                    <a:lumMod val="50000"/>
                  </a:schemeClr>
                </a:solidFill>
                <a:latin typeface="Montserrat" pitchFamily="2" charset="77"/>
              </a:rPr>
              <a:t>Pašvaldības iespējas sniegt atbalstu</a:t>
            </a:r>
            <a:endParaRPr lang="en-US" sz="3600" b="1" dirty="0">
              <a:solidFill>
                <a:schemeClr val="accent5">
                  <a:lumMod val="50000"/>
                </a:schemeClr>
              </a:solidFill>
              <a:latin typeface="Montserrat" pitchFamily="2" charset="77"/>
            </a:endParaRPr>
          </a:p>
        </p:txBody>
      </p:sp>
      <p:sp>
        <p:nvSpPr>
          <p:cNvPr id="7" name="TextBox 6">
            <a:extLst>
              <a:ext uri="{FF2B5EF4-FFF2-40B4-BE49-F238E27FC236}">
                <a16:creationId xmlns:a16="http://schemas.microsoft.com/office/drawing/2014/main" id="{F9BE6ED3-21F2-C142-1157-3A8AB1D0FE21}"/>
              </a:ext>
            </a:extLst>
          </p:cNvPr>
          <p:cNvSpPr txBox="1"/>
          <p:nvPr/>
        </p:nvSpPr>
        <p:spPr>
          <a:xfrm>
            <a:off x="831715" y="1362745"/>
            <a:ext cx="16237085" cy="6602128"/>
          </a:xfrm>
          <a:prstGeom prst="rect">
            <a:avLst/>
          </a:prstGeom>
          <a:noFill/>
        </p:spPr>
        <p:txBody>
          <a:bodyPr wrap="square">
            <a:spAutoFit/>
          </a:bodyPr>
          <a:lstStyle/>
          <a:p>
            <a:pPr marL="342900" indent="-342900">
              <a:lnSpc>
                <a:spcPct val="150000"/>
              </a:lnSpc>
              <a:spcBef>
                <a:spcPts val="600"/>
              </a:spcBef>
              <a:buFont typeface="Arial" panose="020B0604020202020204" pitchFamily="34" charset="0"/>
              <a:buChar char="•"/>
              <a:defRPr/>
            </a:pPr>
            <a:r>
              <a:rPr lang="lv-LV" sz="2500" b="1" dirty="0">
                <a:highlight>
                  <a:srgbClr val="FFFF00"/>
                </a:highlight>
                <a:latin typeface="Montserrat" pitchFamily="2" charset="-70"/>
              </a:rPr>
              <a:t>Ierosinājums</a:t>
            </a:r>
            <a:r>
              <a:rPr lang="lv-LV" sz="2500" dirty="0">
                <a:latin typeface="Montserrat" pitchFamily="2" charset="-70"/>
              </a:rPr>
              <a:t> </a:t>
            </a:r>
            <a:r>
              <a:rPr lang="lv-LV" sz="2500" b="1" dirty="0">
                <a:latin typeface="Montserrat" pitchFamily="2" charset="-70"/>
              </a:rPr>
              <a:t>– finansiāls atbalsts caur projektu konkursiem</a:t>
            </a:r>
          </a:p>
          <a:p>
            <a:pPr>
              <a:lnSpc>
                <a:spcPct val="150000"/>
              </a:lnSpc>
              <a:spcBef>
                <a:spcPts val="600"/>
              </a:spcBef>
              <a:defRPr/>
            </a:pPr>
            <a:r>
              <a:rPr lang="lv-LV" sz="2500" dirty="0">
                <a:latin typeface="Montserrat" pitchFamily="2" charset="-70"/>
              </a:rPr>
              <a:t>Iniciatīvas grupa var pretendēt uz pašvaldības līdzfinansējumu (līdz 2000 EUR) iniciatīvu projektu konkursā, ja iecere veicina pilsonisko sabiedrību un popularizē novada tēlu. Saimniecisko darbību veicējiem atbalsts tiek sniegts kā </a:t>
            </a:r>
            <a:r>
              <a:rPr lang="lv-LV" sz="2500" i="1" dirty="0">
                <a:latin typeface="Montserrat" pitchFamily="2" charset="-70"/>
              </a:rPr>
              <a:t>de </a:t>
            </a:r>
            <a:r>
              <a:rPr lang="lv-LV" sz="2500" i="1" dirty="0" err="1">
                <a:latin typeface="Montserrat" pitchFamily="2" charset="-70"/>
              </a:rPr>
              <a:t>minimis</a:t>
            </a:r>
            <a:r>
              <a:rPr lang="lv-LV" sz="2500" i="1" dirty="0">
                <a:latin typeface="Montserrat" pitchFamily="2" charset="-70"/>
              </a:rPr>
              <a:t> </a:t>
            </a:r>
            <a:r>
              <a:rPr lang="lv-LV" sz="2500" dirty="0">
                <a:latin typeface="Montserrat" pitchFamily="2" charset="-70"/>
              </a:rPr>
              <a:t>atbalsts. Netiešā veidā uzņēmēju videi var palīdzēt iedzīvotāju vai biedrību ierosināti infrastruktūras uzlabošanas projekti (līdz 25 000 EUR 2026. gadā), kas sakārto publiski pieejamas teritorijas pie uzņēmējdarbības objektiem</a:t>
            </a:r>
          </a:p>
          <a:p>
            <a:pPr marL="342900" indent="-342900">
              <a:lnSpc>
                <a:spcPct val="150000"/>
              </a:lnSpc>
              <a:spcBef>
                <a:spcPts val="600"/>
              </a:spcBef>
              <a:buFont typeface="Arial" panose="020B0604020202020204" pitchFamily="34" charset="0"/>
              <a:buChar char="•"/>
              <a:defRPr/>
            </a:pPr>
            <a:r>
              <a:rPr lang="lv-LV" sz="2500" b="1" dirty="0">
                <a:highlight>
                  <a:srgbClr val="FFFF00"/>
                </a:highlight>
                <a:latin typeface="Montserrat" pitchFamily="2" charset="-70"/>
              </a:rPr>
              <a:t>Ierosinājums</a:t>
            </a:r>
            <a:r>
              <a:rPr lang="lv-LV" sz="2500" dirty="0">
                <a:latin typeface="Montserrat" pitchFamily="2" charset="-70"/>
              </a:rPr>
              <a:t> </a:t>
            </a:r>
            <a:r>
              <a:rPr lang="lv-LV" sz="2500" b="1" dirty="0">
                <a:latin typeface="Montserrat" pitchFamily="2" charset="-70"/>
              </a:rPr>
              <a:t>– prioritāru vietu nodrošināšana un īpašu zonu izveide novada svētkos</a:t>
            </a:r>
          </a:p>
          <a:p>
            <a:pPr>
              <a:lnSpc>
                <a:spcPct val="150000"/>
              </a:lnSpc>
              <a:spcBef>
                <a:spcPts val="600"/>
              </a:spcBef>
              <a:defRPr/>
            </a:pPr>
            <a:r>
              <a:rPr lang="lv-LV" sz="2500" dirty="0">
                <a:latin typeface="Montserrat" pitchFamily="2" charset="-70"/>
              </a:rPr>
              <a:t>Mājražotāji un amatnieki drīkst realizēt pašu ražotu lauksaimniecības produkciju un amatniecības darinājumus pašvaldības iekārtotās vai saskaņotās vietās. Lielos svētkos pašvaldība var veidot atsevišķas zonas vietējiem amatniekiem, </a:t>
            </a:r>
            <a:r>
              <a:rPr lang="lv-LV" sz="2500" b="1" dirty="0">
                <a:latin typeface="Montserrat" pitchFamily="2" charset="-70"/>
              </a:rPr>
              <a:t>taču</a:t>
            </a:r>
            <a:r>
              <a:rPr lang="lv-LV" sz="2500" dirty="0">
                <a:latin typeface="Montserrat" pitchFamily="2" charset="-70"/>
              </a:rPr>
              <a:t> tas jāsabalansē ar Konkurences likuma prasībām. Tāpat būtu jāizvērtē jaunu, tematisku tirdziņu (piem., piektdienas vakara tirdziņu) organizēšana</a:t>
            </a:r>
          </a:p>
        </p:txBody>
      </p:sp>
      <p:sp>
        <p:nvSpPr>
          <p:cNvPr id="8" name="TextBox 7">
            <a:extLst>
              <a:ext uri="{FF2B5EF4-FFF2-40B4-BE49-F238E27FC236}">
                <a16:creationId xmlns:a16="http://schemas.microsoft.com/office/drawing/2014/main" id="{21BB9C1C-00F5-2E89-A5C8-C2CF749EBAA0}"/>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15.07.</a:t>
            </a:r>
            <a:r>
              <a:rPr lang="en-US" altLang="lv-LV" sz="1500" dirty="0">
                <a:latin typeface="Montserrat" pitchFamily="2" charset="-70"/>
              </a:rPr>
              <a:t>202</a:t>
            </a:r>
            <a:r>
              <a:rPr lang="lv-LV" altLang="lv-LV" sz="1500" dirty="0">
                <a:latin typeface="Montserrat" pitchFamily="2" charset="-70"/>
              </a:rPr>
              <a:t>6</a:t>
            </a:r>
            <a:r>
              <a:rPr lang="en-US" altLang="lv-LV" sz="1500" dirty="0">
                <a:latin typeface="Montserrat" pitchFamily="2" charset="-70"/>
              </a:rPr>
              <a:t>.</a:t>
            </a:r>
          </a:p>
        </p:txBody>
      </p:sp>
    </p:spTree>
    <p:extLst>
      <p:ext uri="{BB962C8B-B14F-4D97-AF65-F5344CB8AC3E}">
        <p14:creationId xmlns:p14="http://schemas.microsoft.com/office/powerpoint/2010/main" val="3411569425"/>
      </p:ext>
    </p:extLst>
  </p:cSld>
  <p:clrMapOvr>
    <a:masterClrMapping/>
  </p:clrMapOvr>
  <p:transition spd="slow">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27725</TotalTime>
  <Words>1038</Words>
  <Application>Microsoft Office PowerPoint</Application>
  <PresentationFormat>Pielāgots</PresentationFormat>
  <Paragraphs>68</Paragraphs>
  <Slides>12</Slides>
  <Notes>10</Notes>
  <HiddenSlides>0</HiddenSlides>
  <MMClips>0</MMClips>
  <ScaleCrop>false</ScaleCrop>
  <HeadingPairs>
    <vt:vector size="6" baseType="variant">
      <vt:variant>
        <vt:lpstr>Lietotie fonti</vt:lpstr>
      </vt:variant>
      <vt:variant>
        <vt:i4>5</vt:i4>
      </vt:variant>
      <vt:variant>
        <vt:lpstr>Dizains</vt:lpstr>
      </vt:variant>
      <vt:variant>
        <vt:i4>1</vt:i4>
      </vt:variant>
      <vt:variant>
        <vt:lpstr>Slaidu virsraksti</vt:lpstr>
      </vt:variant>
      <vt:variant>
        <vt:i4>12</vt:i4>
      </vt:variant>
    </vt:vector>
  </HeadingPairs>
  <TitlesOfParts>
    <vt:vector size="18" baseType="lpstr">
      <vt:lpstr>Calibri Light</vt:lpstr>
      <vt:lpstr>Montserrat Classic Bold</vt:lpstr>
      <vt:lpstr>Arial</vt:lpstr>
      <vt:lpstr>Montserrat</vt:lpstr>
      <vt:lpstr>Calibri</vt:lpstr>
      <vt:lpstr>Office Theme</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Iedzīvotāju iesaiste pašvaldības darbā</dc:title>
  <dc:creator>Laura Bite</dc:creator>
  <cp:lastModifiedBy>Inga Pērkone</cp:lastModifiedBy>
  <cp:revision>228</cp:revision>
  <cp:lastPrinted>2026-04-14T16:27:08Z</cp:lastPrinted>
  <dcterms:created xsi:type="dcterms:W3CDTF">2006-08-16T00:00:00Z</dcterms:created>
  <dcterms:modified xsi:type="dcterms:W3CDTF">2026-07-15T04:51:37Z</dcterms:modified>
</cp:coreProperties>
</file>