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3"/>
  </p:notesMasterIdLst>
  <p:sldIdLst>
    <p:sldId id="256" r:id="rId2"/>
    <p:sldId id="273" r:id="rId3"/>
    <p:sldId id="274" r:id="rId4"/>
    <p:sldId id="258" r:id="rId5"/>
    <p:sldId id="259" r:id="rId6"/>
    <p:sldId id="270" r:id="rId7"/>
    <p:sldId id="275" r:id="rId8"/>
    <p:sldId id="269" r:id="rId9"/>
    <p:sldId id="271" r:id="rId10"/>
    <p:sldId id="276" r:id="rId11"/>
    <p:sldId id="267" r:id="rId12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3" autoAdjust="0"/>
    <p:restoredTop sz="94660"/>
  </p:normalViewPr>
  <p:slideViewPr>
    <p:cSldViewPr snapToGrid="0">
      <p:cViewPr varScale="1">
        <p:scale>
          <a:sx n="59" d="100"/>
          <a:sy n="59" d="100"/>
        </p:scale>
        <p:origin x="72" y="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992EE5-C40C-4DE8-8772-C2628B4547D7}" type="datetimeFigureOut">
              <a:rPr lang="lv-LV" smtClean="0"/>
              <a:t>08.07.2026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6E2138-9830-4767-A43C-B0D94F81C6A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80574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EB13914-A7A8-4819-9746-D27C1B0516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endParaRPr lang="lv-LV" dirty="0"/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062375D0-6BC0-4F09-AD29-70CA555EA7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 dirty="0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35AF816D-A991-4C35-9D25-46BBA2ED4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08.07.2026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B30F56D-FF97-47AF-B758-E39DE41F7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99C81BBA-B921-46E1-87A3-FEA5070C9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47915924-F392-4E87-833F-5AF4AB21EA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5349875"/>
            <a:ext cx="10668000" cy="747999"/>
          </a:xfrm>
          <a:prstGeom prst="rect">
            <a:avLst/>
          </a:prstGeom>
        </p:spPr>
      </p:pic>
      <p:pic>
        <p:nvPicPr>
          <p:cNvPr id="1026" name="Picture 2" descr="Jūras Zeme - Home | Facebook">
            <a:extLst>
              <a:ext uri="{FF2B5EF4-FFF2-40B4-BE49-F238E27FC236}">
                <a16:creationId xmlns:a16="http://schemas.microsoft.com/office/drawing/2014/main" id="{9A36A955-6E37-44B2-A608-A08179D9F5D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336" y="424514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3556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C276FF0-E530-4628-9DB5-DEDD387B8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54B8C0F8-F67A-4759-9C3F-0F5089CA98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9D901DFF-9C7F-485B-8C03-7BAEDE6E8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08.07.2026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265E4EFD-7748-48B8-B316-80C947DCF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5876125-1D52-444E-9C6B-EB81037B0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68612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15F091F4-949F-49BB-9F1D-CC8070DDBA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87EF686D-A190-4EED-945C-ACCB063AC6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EA251E4D-C2DF-48F1-A104-D63BFC224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08.07.2026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26D1185-27B7-47C1-8BC3-10A1FF6E6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B871419F-6C26-4116-846F-F3DDCFE8D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99482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BC3C5E4-83B6-45E5-8B8B-6AD44CFAA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259" y="365125"/>
            <a:ext cx="11353800" cy="944691"/>
          </a:xfrm>
        </p:spPr>
        <p:txBody>
          <a:bodyPr>
            <a:normAutofit/>
          </a:bodyPr>
          <a:lstStyle>
            <a:lvl1pPr>
              <a:defRPr sz="3600" b="1" i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AE95C9B-4095-4E26-A9BC-0D8C11961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59" y="1532238"/>
            <a:ext cx="11353800" cy="46447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lv-LV" dirty="0"/>
              <a:t>Noklikšķiniet, lai rediģētu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FE3932E8-487D-4970-8F22-B3895AD06F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73527"/>
            <a:ext cx="2743200" cy="322090"/>
          </a:xfrm>
        </p:spPr>
        <p:txBody>
          <a:bodyPr/>
          <a:lstStyle>
            <a:lvl1pPr>
              <a:defRPr/>
            </a:lvl1pPr>
          </a:lstStyle>
          <a:p>
            <a:r>
              <a:rPr lang="lv-LV" dirty="0"/>
              <a:t>26.01.2021.</a:t>
            </a:r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DC8D35CC-2D30-4DEF-9F1A-95875F0F7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73527"/>
            <a:ext cx="4114800" cy="346804"/>
          </a:xfrm>
        </p:spPr>
        <p:txBody>
          <a:bodyPr/>
          <a:lstStyle/>
          <a:p>
            <a:endParaRPr lang="lv-LV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C906E92-C3CC-43FA-A289-57AD1BA65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73527"/>
            <a:ext cx="2743200" cy="346804"/>
          </a:xfrm>
        </p:spPr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72390746-0C52-421D-90B1-9C1C6DBDA3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808098"/>
            <a:ext cx="11353800" cy="701514"/>
          </a:xfrm>
          <a:prstGeom prst="rect">
            <a:avLst/>
          </a:prstGeom>
        </p:spPr>
      </p:pic>
      <p:pic>
        <p:nvPicPr>
          <p:cNvPr id="2050" name="Picture 2" descr="Jūras Zeme - Home | Facebook">
            <a:extLst>
              <a:ext uri="{FF2B5EF4-FFF2-40B4-BE49-F238E27FC236}">
                <a16:creationId xmlns:a16="http://schemas.microsoft.com/office/drawing/2014/main" id="{3BD2906A-8E2F-48E3-B426-7B6C18BCA5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5286" y="5807863"/>
            <a:ext cx="682487" cy="68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6962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A762E96-A7B2-4287-BAB2-99AA7F963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528CAEB9-64B1-43BE-9179-1CB6BE6C02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CA48A82F-19BF-4C51-AB1E-5E9B4CA18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08.07.2026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9607667B-BDAD-4C6D-B9A6-AAA7307EF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636208B-D638-443A-8FEC-59544900C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18982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547FE49-91E7-4D7D-9789-7DFF412AF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7337FA2-85AD-4A68-BDCF-790C83D433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F6B94506-0C3B-40D0-A2A2-451599F409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E66170D9-C0A1-44E0-9211-EB7BD352A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08.07.2026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FC8DC3A7-E3E0-466F-A3C6-0E12BA997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A914AECF-F93F-4B95-9B80-5DC652A1C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71909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803E16C-B73F-42F0-8903-4E31610A4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45FC3415-25FC-43EB-98ED-E8AABC77E4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DA6380B0-88C4-4582-9FD9-1126E02D8B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34905396-97B1-4BDD-A0D3-550E0E24E9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874A80FA-1CF4-464E-ABBB-0BB38C1B70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59075774-0A4B-4820-9EC1-D00788A09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08.07.2026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9AAD8FD3-FA71-4C11-9E6A-2CC29CB5B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8F4C4E26-FDE9-43AF-83A1-7A63B7594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47309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E4CEC3E-B1EE-4392-8091-AD3FEB2FD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FE38D2F-190A-4D3C-9A38-893514C0F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08.07.2026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533F5EBF-C819-46C9-8DAA-38741F192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7CC80E33-E446-427C-88F9-7E8555AF1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86192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72422551-4FE1-4563-81DF-D48522A06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08.07.2026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A8B7910F-B7FC-43F5-A1E8-D4C015D4F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C2C7013F-44BB-4E35-8CEC-DCF5B5535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68059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2D345A0-6FB8-4879-B2F8-62C4118FD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8B1F322-6F3D-41A5-AA48-C2696FCFB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4FCE8A52-C5F1-42F2-A689-8ECA0D8570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D6C16FC0-B25C-41AF-947A-CD9D06918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08.07.2026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8F2E054E-EBB7-479A-81A2-B233B4AF7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82D687A3-EC26-4760-BDAB-2B3192CEC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23737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169538C-0C68-496A-A4B3-667A1617B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D09B4658-AFDE-41CC-B22E-3C261B882E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8169501F-C815-4D20-B3FA-EEBC71DBBC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E977C5A8-B33A-4DF8-B8E4-9DAC52160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08.07.2026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889B3A35-2F53-46D6-9B34-7DB048CDE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8B524CA4-2E6A-4A2E-B41D-61A91F5D7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15287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0CD27F0B-E42E-4709-8F9D-D4E46C571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C215DD7B-F538-4492-A473-EADD81915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97A90AD4-9765-45CC-B1A4-144FE77DCB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67CD8D-E2FF-483A-AF8D-C7E5F7CB5CF3}" type="datetimeFigureOut">
              <a:rPr lang="lv-LV" smtClean="0"/>
              <a:t>08.07.2026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784E9F45-F7D7-4AAC-8D53-5AD25674C5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81F9131-5615-4741-949A-F601100544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35623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image" Target="../media/image13.pn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62F0079-36EF-405D-89A1-1CF4E9721E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2022" y="104140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lv-LV" dirty="0"/>
              <a:t>Par biedrības «Jūras Zeme» darbību (202</a:t>
            </a:r>
            <a:r>
              <a:rPr lang="en-US" dirty="0"/>
              <a:t>6</a:t>
            </a:r>
            <a:r>
              <a:rPr lang="lv-LV" dirty="0"/>
              <a:t>.gada </a:t>
            </a:r>
            <a:r>
              <a:rPr lang="en-US" dirty="0"/>
              <a:t>1</a:t>
            </a:r>
            <a:r>
              <a:rPr lang="lv-LV" dirty="0"/>
              <a:t>.pusgadā)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840B1BC7-35B4-4AA1-864A-DB4D1FCAA3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2022" y="3602038"/>
            <a:ext cx="9144000" cy="1655762"/>
          </a:xfrm>
        </p:spPr>
        <p:txBody>
          <a:bodyPr/>
          <a:lstStyle/>
          <a:p>
            <a:r>
              <a:rPr lang="lv-LV" dirty="0"/>
              <a:t>15.07.2026.</a:t>
            </a:r>
          </a:p>
          <a:p>
            <a:r>
              <a:rPr lang="lv-LV" dirty="0"/>
              <a:t>Kristīne Zaķe, Inga Pērkone</a:t>
            </a:r>
          </a:p>
        </p:txBody>
      </p:sp>
    </p:spTree>
    <p:extLst>
      <p:ext uri="{BB962C8B-B14F-4D97-AF65-F5344CB8AC3E}">
        <p14:creationId xmlns:p14="http://schemas.microsoft.com/office/powerpoint/2010/main" val="3407837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878E1-701E-DAD9-9D0D-60116F431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A771AF0-CEAB-1A09-59FD-26B74B116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Priekšlikums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A22C0AE-761F-CCD1-C50A-517F41F69B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59" y="1600200"/>
            <a:ext cx="11228244" cy="3600450"/>
          </a:xfrm>
        </p:spPr>
        <p:txBody>
          <a:bodyPr>
            <a:normAutofit/>
          </a:bodyPr>
          <a:lstStyle/>
          <a:p>
            <a:r>
              <a:rPr lang="lv-LV" dirty="0"/>
              <a:t>Pieņemt informāciju zināšanai</a:t>
            </a:r>
          </a:p>
          <a:p>
            <a:pPr marL="0" indent="0">
              <a:buNone/>
            </a:pPr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430296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3">
            <a:extLst>
              <a:ext uri="{FF2B5EF4-FFF2-40B4-BE49-F238E27FC236}">
                <a16:creationId xmlns:a16="http://schemas.microsoft.com/office/drawing/2014/main" id="{13E8813D-5BAE-4985-B005-AEFDDCD64C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6345" y="1619478"/>
            <a:ext cx="9144000" cy="1470956"/>
          </a:xfrm>
        </p:spPr>
        <p:txBody>
          <a:bodyPr/>
          <a:lstStyle/>
          <a:p>
            <a:pPr algn="ctr"/>
            <a:r>
              <a:rPr lang="lv-LV" b="1" dirty="0"/>
              <a:t>Paldies par uzmanību!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78A7EAD-F24D-4FA4-A042-AFB070353529}"/>
              </a:ext>
            </a:extLst>
          </p:cNvPr>
          <p:cNvSpPr txBox="1">
            <a:spLocks/>
          </p:cNvSpPr>
          <p:nvPr/>
        </p:nvSpPr>
        <p:spPr>
          <a:xfrm>
            <a:off x="3454707" y="3595816"/>
            <a:ext cx="4701320" cy="155425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000" dirty="0">
                <a:solidFill>
                  <a:schemeClr val="bg1"/>
                </a:solidFill>
              </a:rPr>
              <a:t>Biedrība «Jūras Zeme»</a:t>
            </a:r>
          </a:p>
          <a:p>
            <a:r>
              <a:rPr lang="lv-LV" sz="2000" dirty="0">
                <a:solidFill>
                  <a:schemeClr val="bg1"/>
                </a:solidFill>
              </a:rPr>
              <a:t>Valdes priekšsēdētāja</a:t>
            </a:r>
          </a:p>
          <a:p>
            <a:r>
              <a:rPr lang="lv-LV" sz="2000" dirty="0">
                <a:solidFill>
                  <a:schemeClr val="bg1"/>
                </a:solidFill>
              </a:rPr>
              <a:t>Kristīne Zaķe</a:t>
            </a:r>
          </a:p>
          <a:p>
            <a:r>
              <a:rPr lang="lv-LV" sz="2000" dirty="0">
                <a:solidFill>
                  <a:schemeClr val="bg1"/>
                </a:solidFill>
              </a:rPr>
              <a:t>26100933, pasts.juraszeme@gmail.com</a:t>
            </a:r>
          </a:p>
        </p:txBody>
      </p:sp>
    </p:spTree>
    <p:extLst>
      <p:ext uri="{BB962C8B-B14F-4D97-AF65-F5344CB8AC3E}">
        <p14:creationId xmlns:p14="http://schemas.microsoft.com/office/powerpoint/2010/main" val="2680831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FDE7D20-01E7-421B-A896-F5D0324057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1" r="27124" b="12321"/>
          <a:stretch/>
        </p:blipFill>
        <p:spPr>
          <a:xfrm>
            <a:off x="4954772" y="667976"/>
            <a:ext cx="7230047" cy="56809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AF7FC9A5-B5B2-4331-AF86-CE8EEDCB4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Par biedrību «Jūras Zeme»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00C63A1-4656-4FB3-AE52-12657A425B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59" y="1289329"/>
            <a:ext cx="4825122" cy="857551"/>
          </a:xfrm>
        </p:spPr>
        <p:txBody>
          <a:bodyPr>
            <a:normAutofit lnSpcReduction="10000"/>
          </a:bodyPr>
          <a:lstStyle/>
          <a:p>
            <a:r>
              <a:rPr lang="lv-LV" sz="2800" dirty="0"/>
              <a:t>Biedrība reģistrēta 07.09.2009.</a:t>
            </a:r>
          </a:p>
        </p:txBody>
      </p:sp>
      <p:sp>
        <p:nvSpPr>
          <p:cNvPr id="5" name="Satura vietturis 2">
            <a:extLst>
              <a:ext uri="{FF2B5EF4-FFF2-40B4-BE49-F238E27FC236}">
                <a16:creationId xmlns:a16="http://schemas.microsoft.com/office/drawing/2014/main" id="{83A27D2F-C2FA-4F43-9AB1-EDE80099D781}"/>
              </a:ext>
            </a:extLst>
          </p:cNvPr>
          <p:cNvSpPr txBox="1">
            <a:spLocks/>
          </p:cNvSpPr>
          <p:nvPr/>
        </p:nvSpPr>
        <p:spPr>
          <a:xfrm>
            <a:off x="459257" y="3091571"/>
            <a:ext cx="4495513" cy="23113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800" dirty="0"/>
              <a:t>Biedru skaits uz 01.01.2026. – 34 t.sk. 2 pašvaldības, 7 biedrības, 1 kooperatīvs, 13 uzņēmēji (5 juridiskas personas un 8 fiziskas personas), 6 zvejnieki un 5 fiziskas personas</a:t>
            </a:r>
          </a:p>
        </p:txBody>
      </p:sp>
      <p:sp>
        <p:nvSpPr>
          <p:cNvPr id="6" name="Satura vietturis 2">
            <a:extLst>
              <a:ext uri="{FF2B5EF4-FFF2-40B4-BE49-F238E27FC236}">
                <a16:creationId xmlns:a16="http://schemas.microsoft.com/office/drawing/2014/main" id="{0D840D94-ED90-49B6-951A-6BDCB122A95C}"/>
              </a:ext>
            </a:extLst>
          </p:cNvPr>
          <p:cNvSpPr txBox="1">
            <a:spLocks/>
          </p:cNvSpPr>
          <p:nvPr/>
        </p:nvSpPr>
        <p:spPr>
          <a:xfrm>
            <a:off x="459258" y="2146880"/>
            <a:ext cx="4601839" cy="9446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800" dirty="0"/>
              <a:t>Darbības teritorija – Ādažu novads un Saulkrastu novads</a:t>
            </a:r>
          </a:p>
        </p:txBody>
      </p:sp>
    </p:spTree>
    <p:extLst>
      <p:ext uri="{BB962C8B-B14F-4D97-AF65-F5344CB8AC3E}">
        <p14:creationId xmlns:p14="http://schemas.microsoft.com/office/powerpoint/2010/main" val="4012913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6FAFAAE-8330-42E9-8667-D8D243460E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496" y="276446"/>
            <a:ext cx="8387500" cy="5459819"/>
          </a:xfrm>
          <a:prstGeom prst="rect">
            <a:avLst/>
          </a:prstGeom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AF7FC9A5-B5B2-4331-AF86-CE8EEDCB4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Par biedrību «Jūras Zeme»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00C63A1-4656-4FB3-AE52-12657A425B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60" y="1396551"/>
            <a:ext cx="7897932" cy="3345570"/>
          </a:xfrm>
        </p:spPr>
        <p:txBody>
          <a:bodyPr>
            <a:normAutofit/>
          </a:bodyPr>
          <a:lstStyle/>
          <a:p>
            <a:r>
              <a:rPr lang="lv-LV" altLang="lv-LV" sz="2800" dirty="0"/>
              <a:t>Jau trešais plānošanas periods, kura laikā tiek apgūts ELFLA un EJZAF finansējums</a:t>
            </a:r>
          </a:p>
          <a:p>
            <a:r>
              <a:rPr lang="lv-LV" altLang="lv-LV" sz="2800" dirty="0"/>
              <a:t>Trešajā periodā pieejamais finansējums:</a:t>
            </a:r>
          </a:p>
          <a:p>
            <a:pPr marL="0" indent="0">
              <a:buNone/>
            </a:pPr>
            <a:endParaRPr lang="lv-LV" altLang="lv-LV" sz="1000" dirty="0"/>
          </a:p>
          <a:p>
            <a:r>
              <a:rPr lang="lv-LV" altLang="lv-LV" sz="2000" dirty="0"/>
              <a:t>ELFLA 306 510.90 EUR</a:t>
            </a:r>
          </a:p>
          <a:p>
            <a:r>
              <a:rPr lang="lv-LV" altLang="lv-LV" sz="2000" dirty="0"/>
              <a:t>EJZAF 2 921 330.30 EUR,</a:t>
            </a:r>
          </a:p>
          <a:p>
            <a:pPr marL="0" indent="0">
              <a:buNone/>
            </a:pPr>
            <a:r>
              <a:rPr lang="lv-LV" altLang="lv-LV" sz="2000" dirty="0"/>
              <a:t>    t.sk.Ostu finansējums 1 481 262.18 EUR</a:t>
            </a:r>
          </a:p>
        </p:txBody>
      </p:sp>
    </p:spTree>
    <p:extLst>
      <p:ext uri="{BB962C8B-B14F-4D97-AF65-F5344CB8AC3E}">
        <p14:creationId xmlns:p14="http://schemas.microsoft.com/office/powerpoint/2010/main" val="1505558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C3DE9AB-5F69-443C-A1BA-40FDECC16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Par biedrību «Jūras Zeme» 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77F4FE4-27B7-4A5D-8F11-FF7E6EB4B0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59" y="1062682"/>
            <a:ext cx="11353800" cy="5114282"/>
          </a:xfrm>
        </p:spPr>
        <p:txBody>
          <a:bodyPr/>
          <a:lstStyle/>
          <a:p>
            <a:pPr marL="0" indent="0">
              <a:buNone/>
            </a:pPr>
            <a:r>
              <a:rPr lang="lv-LV" b="1" dirty="0"/>
              <a:t>Darbības mērķi</a:t>
            </a:r>
            <a:r>
              <a:rPr lang="lv-LV" dirty="0"/>
              <a:t>:</a:t>
            </a:r>
          </a:p>
          <a:p>
            <a:r>
              <a:rPr lang="lv-LV" dirty="0"/>
              <a:t>Veicināt un atbalstīt sabiedrības iesaistīšanos lauku un zivsaimniecībai nozīmīgas teritorijas attīstībā</a:t>
            </a:r>
          </a:p>
          <a:p>
            <a:r>
              <a:rPr lang="lv-LV" dirty="0"/>
              <a:t>Izstrādāt un īstenot stratēģiju ilgtspējīgai lauku un zivsaimniecībai nozīmīgas teritorijas attīstībai, izmantojot sabiedrības līdzdalības principus</a:t>
            </a:r>
          </a:p>
          <a:p>
            <a:r>
              <a:rPr lang="lv-LV" dirty="0"/>
              <a:t>Attīstīt sadarbību ar valsts, pašvaldību un nevalstiskajām organizācijām, uzņēmumiem un citām institūcijām Latvijā un ārvalstīs, veicinot Biedrības darbības teritorijas attīstību</a:t>
            </a:r>
          </a:p>
          <a:p>
            <a:r>
              <a:rPr lang="lv-LV" dirty="0"/>
              <a:t>Veicināt kopienu sadarbības tīkla veidošanos</a:t>
            </a:r>
          </a:p>
          <a:p>
            <a:r>
              <a:rPr lang="lv-LV" dirty="0"/>
              <a:t>Koordinēt un piesaistīt finansiālos, materiālos, intelektuālos un cita veida resursus Biedrības mērķu sasniegšanai</a:t>
            </a:r>
          </a:p>
          <a:p>
            <a:r>
              <a:rPr lang="lv-LV" dirty="0"/>
              <a:t>Pārstāvēt Biedrības darbības teritorijas lauku iedzīvotāju un zivsaimniecībai nozīmīgu nozaru pārstāvju intereses nacionālā un starptautiskā līmenī</a:t>
            </a:r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B5374CF7-78CD-4C3C-B5ED-9091A2E1E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92974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0CF09B7-9882-4523-9CE4-19521D5FB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Biedrības veiktās aktivitātes 2026.gada 1.pusgadā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2FD3D52-F928-43E9-877E-35FA5B1611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59" y="1309816"/>
            <a:ext cx="11353800" cy="4644725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lv-LV" sz="2800" dirty="0"/>
              <a:t>Biedrības «Jūras Zeme» Sabiedrības virzītas vietējās attīstības stratēģija 2023.-2027.gada plānošanas periodā (ELFLA un EJZAF)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2800" dirty="0"/>
              <a:t>Sadarbības projekts «River Networks»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2800" dirty="0"/>
              <a:t>Citas aktualitātes</a:t>
            </a:r>
          </a:p>
        </p:txBody>
      </p:sp>
    </p:spTree>
    <p:extLst>
      <p:ext uri="{BB962C8B-B14F-4D97-AF65-F5344CB8AC3E}">
        <p14:creationId xmlns:p14="http://schemas.microsoft.com/office/powerpoint/2010/main" val="1670898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CD7DA1B-7872-4F9D-A82C-2E63868BE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258" y="365125"/>
            <a:ext cx="11595113" cy="944691"/>
          </a:xfrm>
        </p:spPr>
        <p:txBody>
          <a:bodyPr>
            <a:normAutofit fontScale="90000"/>
          </a:bodyPr>
          <a:lstStyle/>
          <a:p>
            <a:r>
              <a:rPr lang="lv-LV" dirty="0"/>
              <a:t>1. Biedrības «Jūras Zeme» Sabiedrības virzītas vietējās attīstības stratēģija 2023.-2027.gadam – Stratēģija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79D5B98-FD71-4D6E-9913-15491BF27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59" y="1532238"/>
            <a:ext cx="11353800" cy="1774487"/>
          </a:xfrm>
        </p:spPr>
        <p:txBody>
          <a:bodyPr>
            <a:normAutofit lnSpcReduction="10000"/>
          </a:bodyPr>
          <a:lstStyle/>
          <a:p>
            <a:r>
              <a:rPr lang="lv-LV" sz="2800" dirty="0"/>
              <a:t>202</a:t>
            </a:r>
            <a:r>
              <a:rPr lang="en-US" sz="2800" dirty="0"/>
              <a:t>6</a:t>
            </a:r>
            <a:r>
              <a:rPr lang="lv-LV" sz="2800" dirty="0"/>
              <a:t>.gada </a:t>
            </a:r>
            <a:r>
              <a:rPr lang="en-US" sz="2800" dirty="0" err="1"/>
              <a:t>jūnijā</a:t>
            </a:r>
            <a:r>
              <a:rPr lang="lv-LV" sz="2800" dirty="0"/>
              <a:t> izsludināta projektu konkura </a:t>
            </a:r>
            <a:r>
              <a:rPr lang="en-US" sz="2800" dirty="0"/>
              <a:t>4</a:t>
            </a:r>
            <a:r>
              <a:rPr lang="lv-LV" sz="2800" dirty="0"/>
              <a:t>. kārta ELFLA un EJZAF uzņēmējdarbības rīcībām</a:t>
            </a:r>
          </a:p>
          <a:p>
            <a:r>
              <a:rPr lang="lv-LV" sz="2800" dirty="0"/>
              <a:t>Ko</a:t>
            </a:r>
            <a:r>
              <a:rPr lang="en-US" sz="2800" dirty="0" err="1"/>
              <a:t>nsultāciju</a:t>
            </a:r>
            <a:r>
              <a:rPr lang="en-US" sz="2800" dirty="0"/>
              <a:t> </a:t>
            </a:r>
            <a:r>
              <a:rPr lang="en-US" sz="2800" dirty="0" err="1"/>
              <a:t>koordinēšana</a:t>
            </a:r>
            <a:r>
              <a:rPr lang="en-US" sz="2800" dirty="0"/>
              <a:t> </a:t>
            </a:r>
            <a:r>
              <a:rPr lang="en-US" sz="2800" dirty="0" err="1"/>
              <a:t>potenciālajiem</a:t>
            </a:r>
            <a:r>
              <a:rPr lang="en-US" sz="2800" dirty="0"/>
              <a:t> </a:t>
            </a:r>
            <a:r>
              <a:rPr lang="en-US" sz="2800" dirty="0" err="1"/>
              <a:t>projektu</a:t>
            </a:r>
            <a:r>
              <a:rPr lang="en-US" sz="2800" dirty="0"/>
              <a:t> </a:t>
            </a:r>
            <a:r>
              <a:rPr lang="en-US" sz="2800" dirty="0" err="1"/>
              <a:t>iesniedzējiem</a:t>
            </a:r>
            <a:endParaRPr lang="lv-LV" sz="2800" dirty="0"/>
          </a:p>
          <a:p>
            <a:r>
              <a:rPr lang="lv-LV" sz="2800" dirty="0"/>
              <a:t>Projektu </a:t>
            </a:r>
            <a:r>
              <a:rPr lang="en-US" sz="2800" dirty="0" err="1"/>
              <a:t>konkursa</a:t>
            </a:r>
            <a:r>
              <a:rPr lang="en-US" sz="2800" dirty="0"/>
              <a:t> </a:t>
            </a:r>
            <a:r>
              <a:rPr lang="lv-LV" sz="2800" dirty="0"/>
              <a:t>procesa organizēšana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516C67-A2F4-423A-8447-02A956053B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068" y="3178311"/>
            <a:ext cx="4383332" cy="35822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FEB0FCE-9430-4AC0-B548-B2F56677A3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14" y="3166767"/>
            <a:ext cx="4691952" cy="359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741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CD7DA1B-7872-4F9D-A82C-2E63868BE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2.</a:t>
            </a:r>
            <a:r>
              <a:rPr lang="lv-LV" sz="3600" dirty="0"/>
              <a:t> Sadarbības projekts «River Networks»</a:t>
            </a:r>
            <a:br>
              <a:rPr lang="lv-LV" sz="3600" dirty="0"/>
            </a:b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79D5B98-FD71-4D6E-9913-15491BF27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59" y="1054582"/>
            <a:ext cx="11353800" cy="2596083"/>
          </a:xfrm>
        </p:spPr>
        <p:txBody>
          <a:bodyPr>
            <a:normAutofit fontScale="85000" lnSpcReduction="20000"/>
          </a:bodyPr>
          <a:lstStyle/>
          <a:p>
            <a:r>
              <a:rPr lang="en-GB" sz="2800" dirty="0"/>
              <a:t>202</a:t>
            </a:r>
            <a:r>
              <a:rPr lang="en-US" sz="2800" dirty="0"/>
              <a:t>6</a:t>
            </a:r>
            <a:r>
              <a:rPr lang="en-GB" sz="2800" dirty="0"/>
              <a:t>.</a:t>
            </a:r>
            <a:r>
              <a:rPr lang="lv-LV" sz="2800" dirty="0"/>
              <a:t> gada</a:t>
            </a:r>
            <a:r>
              <a:rPr lang="en-GB" sz="2800" dirty="0"/>
              <a:t> </a:t>
            </a:r>
            <a:r>
              <a:rPr lang="lv-LV" sz="2800" dirty="0"/>
              <a:t>j</a:t>
            </a:r>
            <a:r>
              <a:rPr lang="en-US" sz="2800" dirty="0" err="1"/>
              <a:t>anvāris</a:t>
            </a:r>
            <a:r>
              <a:rPr lang="lv-LV" sz="2800" dirty="0"/>
              <a:t> </a:t>
            </a:r>
            <a:r>
              <a:rPr lang="en-US" sz="2800" dirty="0"/>
              <a:t>– </a:t>
            </a:r>
            <a:r>
              <a:rPr lang="en-US" sz="2800" dirty="0" err="1"/>
              <a:t>maijs</a:t>
            </a:r>
            <a:r>
              <a:rPr lang="en-US" sz="2800" dirty="0"/>
              <a:t> </a:t>
            </a:r>
            <a:r>
              <a:rPr lang="en-US" sz="2800" dirty="0" err="1"/>
              <a:t>Darba</a:t>
            </a:r>
            <a:r>
              <a:rPr lang="en-US" sz="2800" dirty="0"/>
              <a:t> </a:t>
            </a:r>
            <a:r>
              <a:rPr lang="en-US" sz="2800" dirty="0" err="1"/>
              <a:t>grupas</a:t>
            </a:r>
            <a:r>
              <a:rPr lang="en-US" sz="2800" dirty="0"/>
              <a:t> </a:t>
            </a:r>
            <a:r>
              <a:rPr lang="en-US" sz="2800" dirty="0" err="1"/>
              <a:t>ar</a:t>
            </a:r>
            <a:r>
              <a:rPr lang="en-US" sz="2800" dirty="0"/>
              <a:t> </a:t>
            </a:r>
            <a:r>
              <a:rPr lang="en-US" sz="2800" dirty="0" err="1"/>
              <a:t>projekta</a:t>
            </a:r>
            <a:r>
              <a:rPr lang="en-US" sz="2800" dirty="0"/>
              <a:t> </a:t>
            </a:r>
            <a:r>
              <a:rPr lang="en-US" sz="2800" dirty="0" err="1"/>
              <a:t>partneriem</a:t>
            </a:r>
            <a:endParaRPr lang="lv-LV" sz="2800" dirty="0"/>
          </a:p>
          <a:p>
            <a:r>
              <a:rPr lang="lv-LV" sz="2800" dirty="0"/>
              <a:t>202</a:t>
            </a:r>
            <a:r>
              <a:rPr lang="en-US" sz="2800" dirty="0"/>
              <a:t>6</a:t>
            </a:r>
            <a:r>
              <a:rPr lang="lv-LV" sz="2800" dirty="0"/>
              <a:t>. gada </a:t>
            </a:r>
            <a:r>
              <a:rPr lang="en-US" sz="2800" dirty="0"/>
              <a:t>marts </a:t>
            </a:r>
            <a:r>
              <a:rPr lang="en-US" sz="2800" dirty="0" err="1"/>
              <a:t>Mācības</a:t>
            </a:r>
            <a:r>
              <a:rPr lang="en-US" sz="2800" dirty="0"/>
              <a:t> “</a:t>
            </a:r>
            <a:r>
              <a:rPr lang="lv-LV" sz="2800" dirty="0"/>
              <a:t>Vietas zīmols un vizuālā identitāte: no stratēģijas līdz ieviešanai</a:t>
            </a:r>
            <a:r>
              <a:rPr lang="en-US" sz="2800" dirty="0"/>
              <a:t>”</a:t>
            </a:r>
            <a:endParaRPr lang="lv-LV" sz="2800" dirty="0"/>
          </a:p>
          <a:p>
            <a:r>
              <a:rPr lang="lv-LV" sz="2800" dirty="0"/>
              <a:t>202</a:t>
            </a:r>
            <a:r>
              <a:rPr lang="en-US" sz="2800" dirty="0"/>
              <a:t>6</a:t>
            </a:r>
            <a:r>
              <a:rPr lang="lv-LV" sz="2800" dirty="0"/>
              <a:t>. gada </a:t>
            </a:r>
            <a:r>
              <a:rPr lang="en-US" sz="2800" dirty="0"/>
              <a:t>marts </a:t>
            </a:r>
            <a:r>
              <a:rPr lang="en-US" sz="2800" dirty="0" err="1"/>
              <a:t>Infrastruktūras</a:t>
            </a:r>
            <a:r>
              <a:rPr lang="en-US" sz="2800" dirty="0"/>
              <a:t> </a:t>
            </a:r>
            <a:r>
              <a:rPr lang="en-US" sz="2800" dirty="0" err="1"/>
              <a:t>ideju</a:t>
            </a:r>
            <a:r>
              <a:rPr lang="en-US" sz="2800" dirty="0"/>
              <a:t> </a:t>
            </a:r>
            <a:r>
              <a:rPr lang="en-US" sz="2800" dirty="0" err="1"/>
              <a:t>konkurss</a:t>
            </a:r>
            <a:r>
              <a:rPr lang="en-US" sz="2800" dirty="0"/>
              <a:t> </a:t>
            </a:r>
            <a:r>
              <a:rPr lang="en-US" sz="2800" dirty="0" err="1"/>
              <a:t>investīcijām</a:t>
            </a:r>
            <a:endParaRPr lang="lv-LV" sz="2800" dirty="0"/>
          </a:p>
          <a:p>
            <a:r>
              <a:rPr lang="lv-LV" sz="2800" dirty="0"/>
              <a:t>202</a:t>
            </a:r>
            <a:r>
              <a:rPr lang="en-US" sz="2800" dirty="0"/>
              <a:t>6</a:t>
            </a:r>
            <a:r>
              <a:rPr lang="lv-LV" sz="2800" dirty="0"/>
              <a:t>. gada </a:t>
            </a:r>
            <a:r>
              <a:rPr lang="en-US" sz="2800" dirty="0" err="1"/>
              <a:t>aprīlis</a:t>
            </a:r>
            <a:r>
              <a:rPr lang="lv-LV" sz="2800" dirty="0"/>
              <a:t> </a:t>
            </a:r>
            <a:r>
              <a:rPr lang="en-US" sz="2800" dirty="0" err="1"/>
              <a:t>Investīciju</a:t>
            </a:r>
            <a:r>
              <a:rPr lang="en-US" sz="2800" dirty="0"/>
              <a:t> </a:t>
            </a:r>
            <a:r>
              <a:rPr lang="en-US" sz="2800" dirty="0" err="1"/>
              <a:t>ideju</a:t>
            </a:r>
            <a:r>
              <a:rPr lang="en-US" sz="2800" dirty="0"/>
              <a:t> </a:t>
            </a:r>
            <a:r>
              <a:rPr lang="en-US" sz="2800" dirty="0" err="1"/>
              <a:t>izvērtēšanas</a:t>
            </a:r>
            <a:r>
              <a:rPr lang="en-US" sz="2800" dirty="0"/>
              <a:t> </a:t>
            </a:r>
            <a:r>
              <a:rPr lang="en-US" sz="2800" dirty="0" err="1"/>
              <a:t>komisija</a:t>
            </a:r>
            <a:endParaRPr lang="lv-LV" sz="2800" dirty="0"/>
          </a:p>
          <a:p>
            <a:r>
              <a:rPr lang="lv-LV" sz="2800" dirty="0"/>
              <a:t>202</a:t>
            </a:r>
            <a:r>
              <a:rPr lang="en-US" sz="2800" dirty="0"/>
              <a:t>6</a:t>
            </a:r>
            <a:r>
              <a:rPr lang="lv-LV" sz="2800" dirty="0"/>
              <a:t>. gada </a:t>
            </a:r>
            <a:r>
              <a:rPr lang="en-US" sz="2800" dirty="0" err="1"/>
              <a:t>maijs</a:t>
            </a:r>
            <a:r>
              <a:rPr lang="en-US" sz="2800" dirty="0"/>
              <a:t> Vides forums</a:t>
            </a:r>
            <a:endParaRPr lang="lv-LV" sz="2800" dirty="0"/>
          </a:p>
          <a:p>
            <a:r>
              <a:rPr lang="lv-LV" sz="2800" dirty="0"/>
              <a:t>202</a:t>
            </a:r>
            <a:r>
              <a:rPr lang="en-US" sz="2800" dirty="0"/>
              <a:t>6</a:t>
            </a:r>
            <a:r>
              <a:rPr lang="lv-LV" sz="2800" dirty="0"/>
              <a:t>. gada </a:t>
            </a:r>
            <a:r>
              <a:rPr lang="en-US" sz="2800" dirty="0" err="1"/>
              <a:t>maijs</a:t>
            </a:r>
            <a:r>
              <a:rPr lang="en-US" sz="2800" dirty="0"/>
              <a:t> </a:t>
            </a:r>
            <a:r>
              <a:rPr lang="en-US" sz="2800" dirty="0" err="1"/>
              <a:t>Gaujas</a:t>
            </a:r>
            <a:r>
              <a:rPr lang="en-US" sz="2800" dirty="0"/>
              <a:t> vides </a:t>
            </a:r>
            <a:r>
              <a:rPr lang="en-US" sz="2800" dirty="0" err="1"/>
              <a:t>gida</a:t>
            </a:r>
            <a:r>
              <a:rPr lang="en-US" sz="2800" dirty="0"/>
              <a:t> </a:t>
            </a:r>
            <a:r>
              <a:rPr lang="en-US" sz="2800" dirty="0" err="1"/>
              <a:t>ekspedīcija</a:t>
            </a:r>
            <a:endParaRPr lang="lv-LV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ED9940-F2F1-4EEA-A995-0CF470970A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499" y="3579446"/>
            <a:ext cx="2780567" cy="194639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334541C-D950-4F99-B79D-2663E2F4FB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2198" y="3576602"/>
            <a:ext cx="2890435" cy="202330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3051E35-7F6A-4EF1-961F-4A73B1D2F1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5270" y="4843536"/>
            <a:ext cx="2780567" cy="194639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6238B3-5EA8-4E0F-A9A2-1B9DBAD18B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82022" y="2234136"/>
            <a:ext cx="2968479" cy="207793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BEF6246-8718-4FE2-A759-2684BD9352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6978" y="4880577"/>
            <a:ext cx="2636687" cy="184568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9FA8915-89FC-4628-85E3-A168A3E54A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69798" y="4526242"/>
            <a:ext cx="2580703" cy="18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321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547C1B4-3EC6-41DE-A517-90A884B27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3.Citas aktualitātes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78A7EAD-F24D-4FA4-A042-AFB070353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59" y="1085850"/>
            <a:ext cx="11228244" cy="4972050"/>
          </a:xfrm>
        </p:spPr>
        <p:txBody>
          <a:bodyPr>
            <a:normAutofit/>
          </a:bodyPr>
          <a:lstStyle/>
          <a:p>
            <a:r>
              <a:rPr lang="lv-LV" dirty="0"/>
              <a:t>Valdes sēdes</a:t>
            </a:r>
            <a:r>
              <a:rPr lang="en-US" dirty="0"/>
              <a:t> </a:t>
            </a:r>
            <a:r>
              <a:rPr lang="en-US" dirty="0" err="1"/>
              <a:t>ikmēnesi</a:t>
            </a:r>
            <a:endParaRPr lang="en-US" dirty="0"/>
          </a:p>
          <a:p>
            <a:r>
              <a:rPr lang="en-US" dirty="0" err="1"/>
              <a:t>Padomes</a:t>
            </a:r>
            <a:r>
              <a:rPr lang="en-US" dirty="0"/>
              <a:t> </a:t>
            </a:r>
            <a:r>
              <a:rPr lang="en-US" dirty="0" err="1"/>
              <a:t>sēdes</a:t>
            </a:r>
            <a:r>
              <a:rPr lang="en-US" dirty="0"/>
              <a:t> </a:t>
            </a:r>
            <a:r>
              <a:rPr lang="en-US" dirty="0" err="1"/>
              <a:t>martā</a:t>
            </a:r>
            <a:r>
              <a:rPr lang="en-US" dirty="0"/>
              <a:t> un </a:t>
            </a:r>
            <a:r>
              <a:rPr lang="en-US" dirty="0" err="1"/>
              <a:t>jūnijā</a:t>
            </a:r>
            <a:endParaRPr lang="lv-LV" dirty="0"/>
          </a:p>
          <a:p>
            <a:r>
              <a:rPr lang="lv-LV" dirty="0"/>
              <a:t>Latvijas Lauku foruma iknedēļas sanāksmes</a:t>
            </a:r>
          </a:p>
          <a:p>
            <a:r>
              <a:rPr lang="lv-LV" dirty="0"/>
              <a:t>Tīklošanās pasākumi ar Pierīgas un Vidzemes vietējām rīcības grupām</a:t>
            </a:r>
          </a:p>
          <a:p>
            <a:r>
              <a:rPr lang="en-US" dirty="0" err="1"/>
              <a:t>Konference</a:t>
            </a:r>
            <a:r>
              <a:rPr lang="en-US" dirty="0"/>
              <a:t> LINC </a:t>
            </a:r>
            <a:r>
              <a:rPr lang="en-US" dirty="0" err="1"/>
              <a:t>Latvija</a:t>
            </a:r>
            <a:r>
              <a:rPr lang="en-US" dirty="0"/>
              <a:t> 2026</a:t>
            </a:r>
            <a:endParaRPr lang="lv-LV" dirty="0"/>
          </a:p>
          <a:p>
            <a:r>
              <a:rPr lang="lv-LV" dirty="0"/>
              <a:t>Individuālās konsultācijas </a:t>
            </a:r>
            <a:r>
              <a:rPr lang="en-US" dirty="0"/>
              <a:t>4.kārta</a:t>
            </a:r>
            <a:r>
              <a:rPr lang="lv-LV" dirty="0"/>
              <a:t>s potenciālo projektu iesniedzējiem</a:t>
            </a:r>
          </a:p>
          <a:p>
            <a:r>
              <a:rPr lang="lv-LV" dirty="0"/>
              <a:t>Īstenoto projektu atklāšanas pasākumi</a:t>
            </a:r>
          </a:p>
          <a:p>
            <a:r>
              <a:rPr lang="lv-LV" dirty="0"/>
              <a:t>Tikšanās ar Zemkopības ministriju</a:t>
            </a:r>
          </a:p>
          <a:p>
            <a:r>
              <a:rPr lang="en-US" dirty="0" err="1"/>
              <a:t>Tikšanās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re</a:t>
            </a:r>
            <a:r>
              <a:rPr lang="lv-LV" dirty="0"/>
              <a:t>ģ</a:t>
            </a:r>
            <a:r>
              <a:rPr lang="en-US" dirty="0" err="1"/>
              <a:t>ionālo</a:t>
            </a:r>
            <a:r>
              <a:rPr lang="en-US" dirty="0"/>
              <a:t> LAD</a:t>
            </a:r>
            <a:endParaRPr lang="lv-LV" dirty="0"/>
          </a:p>
          <a:p>
            <a:r>
              <a:rPr lang="en-US" dirty="0" err="1"/>
              <a:t>Sadarbības</a:t>
            </a:r>
            <a:r>
              <a:rPr lang="en-US" dirty="0"/>
              <a:t> </a:t>
            </a:r>
            <a:r>
              <a:rPr lang="en-US" dirty="0" err="1"/>
              <a:t>projekta</a:t>
            </a:r>
            <a:r>
              <a:rPr lang="en-US" dirty="0"/>
              <a:t> “</a:t>
            </a:r>
            <a:r>
              <a:rPr lang="en-US" dirty="0" err="1"/>
              <a:t>Piekrastes</a:t>
            </a:r>
            <a:r>
              <a:rPr lang="en-US" dirty="0"/>
              <a:t> </a:t>
            </a:r>
            <a:r>
              <a:rPr lang="en-US" dirty="0" err="1"/>
              <a:t>impulss</a:t>
            </a:r>
            <a:r>
              <a:rPr lang="en-US" dirty="0"/>
              <a:t>” </a:t>
            </a:r>
            <a:r>
              <a:rPr lang="en-US" dirty="0" err="1"/>
              <a:t>īstenošana</a:t>
            </a:r>
            <a:endParaRPr lang="lv-LV" dirty="0"/>
          </a:p>
          <a:p>
            <a:pPr marL="0" indent="0">
              <a:buNone/>
            </a:pPr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40229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547C1B4-3EC6-41DE-A517-90A884B27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3.Citas aktualitātes</a:t>
            </a:r>
            <a:r>
              <a:rPr lang="en-GB" dirty="0"/>
              <a:t> - fotogrāfijās</a:t>
            </a:r>
            <a:endParaRPr lang="lv-LV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B24D6E-CD20-48D2-80E4-1CDD5DD0C0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272" y="1139279"/>
            <a:ext cx="1894802" cy="13263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85379F4-E0DC-4DAF-9553-DFEEB01EB4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5030" y="1091283"/>
            <a:ext cx="2482726" cy="17379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1BC16E7-A011-434D-A2D3-0672AC5523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811" y="2240745"/>
            <a:ext cx="2015137" cy="141059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7343B62-E924-40F2-A7C4-D858E71CED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272" y="3387657"/>
            <a:ext cx="1991679" cy="13941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541D23C-370F-4D4E-BC66-6FBAA19C16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89068" y="157478"/>
            <a:ext cx="2198321" cy="153882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3822C53-97CF-4974-B974-D6973C8F9A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70785" y="1139279"/>
            <a:ext cx="2424967" cy="16974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EE329DE-7C18-4DAA-9C44-FA26113FE7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89068" y="1890174"/>
            <a:ext cx="2198323" cy="153882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79426E4-C355-4DD7-9B3A-C51D4FD770E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82973" y="3754009"/>
            <a:ext cx="1846535" cy="246204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2EA1509-CE9B-4B3D-B660-62996EDF3E7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02480" y="1044963"/>
            <a:ext cx="1779860" cy="237201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E18FBCC-86A8-493E-9F07-C3098BC8A24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54805" y="2390611"/>
            <a:ext cx="1986528" cy="149157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7606295-2E98-49D2-8CFD-66AE009BCBF8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23567"/>
          <a:stretch/>
        </p:blipFill>
        <p:spPr>
          <a:xfrm>
            <a:off x="196843" y="4869126"/>
            <a:ext cx="1846535" cy="188182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641AAAC-9A76-410C-8140-523CC87CA5D7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24388" b="23563"/>
          <a:stretch/>
        </p:blipFill>
        <p:spPr>
          <a:xfrm>
            <a:off x="5267443" y="2946043"/>
            <a:ext cx="2631650" cy="182426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3CBF1C1-1270-4B5E-B853-6E3C41CEEAF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258074" y="5392810"/>
            <a:ext cx="2198321" cy="146519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1A91A3B-F336-40AA-AC1E-EDA5FAEF7BA2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t="27644"/>
          <a:stretch/>
        </p:blipFill>
        <p:spPr>
          <a:xfrm>
            <a:off x="4570804" y="4920886"/>
            <a:ext cx="1753473" cy="169166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C3E720FE-5DDD-4137-915F-79750ACDC928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t="27367" b="19888"/>
          <a:stretch/>
        </p:blipFill>
        <p:spPr>
          <a:xfrm>
            <a:off x="2192704" y="3651341"/>
            <a:ext cx="2424967" cy="170351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F1DA271-1313-4FBB-A401-2C7895F16AA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126057" y="2924259"/>
            <a:ext cx="1828850" cy="137318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4536A844-DDC8-4BB4-B551-8AD5B7B5EAE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38686" y="5329390"/>
            <a:ext cx="2198321" cy="146554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DB2D16C-DCFD-43F7-8DB8-3895EDF7A15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227159" y="4311201"/>
            <a:ext cx="2392139" cy="160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632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4321</TotalTime>
  <Words>469</Words>
  <Application>Microsoft Office PowerPoint</Application>
  <PresentationFormat>Platekrāna</PresentationFormat>
  <Paragraphs>57</Paragraphs>
  <Slides>11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Tahoma</vt:lpstr>
      <vt:lpstr>Office dizains</vt:lpstr>
      <vt:lpstr>Par biedrības «Jūras Zeme» darbību (2026.gada 1.pusgadā)</vt:lpstr>
      <vt:lpstr>Par biedrību «Jūras Zeme»</vt:lpstr>
      <vt:lpstr>Par biedrību «Jūras Zeme»</vt:lpstr>
      <vt:lpstr>Par biedrību «Jūras Zeme» </vt:lpstr>
      <vt:lpstr>Biedrības veiktās aktivitātes 2026.gada 1.pusgadā</vt:lpstr>
      <vt:lpstr>1. Biedrības «Jūras Zeme» Sabiedrības virzītas vietējās attīstības stratēģija 2023.-2027.gadam – Stratēģija</vt:lpstr>
      <vt:lpstr>2. Sadarbības projekts «River Networks» </vt:lpstr>
      <vt:lpstr>3.Citas aktualitātes</vt:lpstr>
      <vt:lpstr>3.Citas aktualitātes - fotogrāfijās</vt:lpstr>
      <vt:lpstr>Priekšlikums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 biedrības «Jūras Zeme» darbību</dc:title>
  <dc:creator>Inga Pērkone</dc:creator>
  <cp:lastModifiedBy>Inga Pērkone</cp:lastModifiedBy>
  <cp:revision>68</cp:revision>
  <dcterms:created xsi:type="dcterms:W3CDTF">2022-01-24T06:43:58Z</dcterms:created>
  <dcterms:modified xsi:type="dcterms:W3CDTF">2026-07-08T11:33:42Z</dcterms:modified>
</cp:coreProperties>
</file>