
<file path=[Content_Types].xml><?xml version="1.0" encoding="utf-8"?>
<Types xmlns="http://schemas.openxmlformats.org/package/2006/content-types">
  <Default Extension="D74A06B0" ContentType="image/png"/>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342" r:id="rId4"/>
    <p:sldId id="343" r:id="rId5"/>
    <p:sldId id="344" r:id="rId6"/>
    <p:sldId id="345" r:id="rId7"/>
    <p:sldId id="346" r:id="rId8"/>
    <p:sldId id="351" r:id="rId9"/>
    <p:sldId id="347" r:id="rId10"/>
    <p:sldId id="348" r:id="rId11"/>
    <p:sldId id="349" r:id="rId12"/>
    <p:sldId id="350" r:id="rId13"/>
    <p:sldId id="353" r:id="rId14"/>
    <p:sldId id="354" r:id="rId15"/>
    <p:sldId id="355" r:id="rId16"/>
    <p:sldId id="356" r:id="rId17"/>
    <p:sldId id="352" r:id="rId1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Švarce" initials="IŠ" lastIdx="1" clrIdx="0">
    <p:extLst>
      <p:ext uri="{19B8F6BF-5375-455C-9EA6-DF929625EA0E}">
        <p15:presenceInfo xmlns:p15="http://schemas.microsoft.com/office/powerpoint/2012/main" userId="S::inga.svarce@Adazi.lv::a97de39a-48f0-474f-9f5a-e92faff91d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C3DA-7358-7BD7-CB93-36062045A5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498C43F-56DE-63A5-E86A-9D777731D0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2199A73-2AC2-9146-F3F1-A203A243CAC6}"/>
              </a:ext>
            </a:extLst>
          </p:cNvPr>
          <p:cNvSpPr>
            <a:spLocks noGrp="1"/>
          </p:cNvSpPr>
          <p:nvPr>
            <p:ph type="dt" sz="half" idx="10"/>
          </p:nvPr>
        </p:nvSpPr>
        <p:spPr/>
        <p:txBody>
          <a:bodyPr/>
          <a:lstStyle/>
          <a:p>
            <a:fld id="{944DBC85-DEB6-40FC-A99C-C75B02F0BB41}" type="datetimeFigureOut">
              <a:rPr lang="lv-LV" smtClean="0"/>
              <a:t>09.06.2026</a:t>
            </a:fld>
            <a:endParaRPr lang="lv-LV"/>
          </a:p>
        </p:txBody>
      </p:sp>
      <p:sp>
        <p:nvSpPr>
          <p:cNvPr id="5" name="Footer Placeholder 4">
            <a:extLst>
              <a:ext uri="{FF2B5EF4-FFF2-40B4-BE49-F238E27FC236}">
                <a16:creationId xmlns:a16="http://schemas.microsoft.com/office/drawing/2014/main" id="{FEC8B40C-6882-F333-BFC5-ED0B317F89F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679C52C-1410-F725-3975-38FD948A8B7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142688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CCDB-AE3F-0FD5-ADAD-B87476257CB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79DE9E6-825D-77AE-F297-E2CADFAEA4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A99AE20-0526-2A1D-87C3-F0FAEE3F6E27}"/>
              </a:ext>
            </a:extLst>
          </p:cNvPr>
          <p:cNvSpPr>
            <a:spLocks noGrp="1"/>
          </p:cNvSpPr>
          <p:nvPr>
            <p:ph type="dt" sz="half" idx="10"/>
          </p:nvPr>
        </p:nvSpPr>
        <p:spPr/>
        <p:txBody>
          <a:bodyPr/>
          <a:lstStyle/>
          <a:p>
            <a:fld id="{944DBC85-DEB6-40FC-A99C-C75B02F0BB41}" type="datetimeFigureOut">
              <a:rPr lang="lv-LV" smtClean="0"/>
              <a:t>09.06.2026</a:t>
            </a:fld>
            <a:endParaRPr lang="lv-LV"/>
          </a:p>
        </p:txBody>
      </p:sp>
      <p:sp>
        <p:nvSpPr>
          <p:cNvPr id="5" name="Footer Placeholder 4">
            <a:extLst>
              <a:ext uri="{FF2B5EF4-FFF2-40B4-BE49-F238E27FC236}">
                <a16:creationId xmlns:a16="http://schemas.microsoft.com/office/drawing/2014/main" id="{A36BA1DA-7884-3B6A-E61D-71BD1FDFAF5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CDD7CED-7926-4F0F-4718-BF13D8BE2E28}"/>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72462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79A5EE-DD3B-A816-A5E9-DF831E447C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A66EA21-BB12-68F0-8696-42F29E2EFC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89A5E38-D1C2-369D-695E-5CA775CAF86C}"/>
              </a:ext>
            </a:extLst>
          </p:cNvPr>
          <p:cNvSpPr>
            <a:spLocks noGrp="1"/>
          </p:cNvSpPr>
          <p:nvPr>
            <p:ph type="dt" sz="half" idx="10"/>
          </p:nvPr>
        </p:nvSpPr>
        <p:spPr/>
        <p:txBody>
          <a:bodyPr/>
          <a:lstStyle/>
          <a:p>
            <a:fld id="{944DBC85-DEB6-40FC-A99C-C75B02F0BB41}" type="datetimeFigureOut">
              <a:rPr lang="lv-LV" smtClean="0"/>
              <a:t>09.06.2026</a:t>
            </a:fld>
            <a:endParaRPr lang="lv-LV"/>
          </a:p>
        </p:txBody>
      </p:sp>
      <p:sp>
        <p:nvSpPr>
          <p:cNvPr id="5" name="Footer Placeholder 4">
            <a:extLst>
              <a:ext uri="{FF2B5EF4-FFF2-40B4-BE49-F238E27FC236}">
                <a16:creationId xmlns:a16="http://schemas.microsoft.com/office/drawing/2014/main" id="{FE7C273B-4F87-872F-B450-DA9C19A3602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05CB5FB-DB51-78C9-F479-0396E69B730C}"/>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412193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7F5C-5509-59B4-1236-05F9FCA0BE9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1D3C21A-4191-082E-2C0F-C70C6586B0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CB87AD-CFC8-B0F3-AE93-3827AB513166}"/>
              </a:ext>
            </a:extLst>
          </p:cNvPr>
          <p:cNvSpPr>
            <a:spLocks noGrp="1"/>
          </p:cNvSpPr>
          <p:nvPr>
            <p:ph type="dt" sz="half" idx="10"/>
          </p:nvPr>
        </p:nvSpPr>
        <p:spPr/>
        <p:txBody>
          <a:bodyPr/>
          <a:lstStyle/>
          <a:p>
            <a:fld id="{944DBC85-DEB6-40FC-A99C-C75B02F0BB41}" type="datetimeFigureOut">
              <a:rPr lang="lv-LV" smtClean="0"/>
              <a:t>09.06.2026</a:t>
            </a:fld>
            <a:endParaRPr lang="lv-LV"/>
          </a:p>
        </p:txBody>
      </p:sp>
      <p:sp>
        <p:nvSpPr>
          <p:cNvPr id="5" name="Footer Placeholder 4">
            <a:extLst>
              <a:ext uri="{FF2B5EF4-FFF2-40B4-BE49-F238E27FC236}">
                <a16:creationId xmlns:a16="http://schemas.microsoft.com/office/drawing/2014/main" id="{764CC5C6-98F9-CE1B-612C-F10DEF9BCFB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658E326-4809-3EAD-A063-BF89056724A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61431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435B-B7FC-4AFA-A63F-AF9B61513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3CA0FBE-24E3-398B-403E-530030DE53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8C275-F57E-7720-977A-A7D08CAFBC19}"/>
              </a:ext>
            </a:extLst>
          </p:cNvPr>
          <p:cNvSpPr>
            <a:spLocks noGrp="1"/>
          </p:cNvSpPr>
          <p:nvPr>
            <p:ph type="dt" sz="half" idx="10"/>
          </p:nvPr>
        </p:nvSpPr>
        <p:spPr/>
        <p:txBody>
          <a:bodyPr/>
          <a:lstStyle/>
          <a:p>
            <a:fld id="{944DBC85-DEB6-40FC-A99C-C75B02F0BB41}" type="datetimeFigureOut">
              <a:rPr lang="lv-LV" smtClean="0"/>
              <a:t>09.06.2026</a:t>
            </a:fld>
            <a:endParaRPr lang="lv-LV"/>
          </a:p>
        </p:txBody>
      </p:sp>
      <p:sp>
        <p:nvSpPr>
          <p:cNvPr id="5" name="Footer Placeholder 4">
            <a:extLst>
              <a:ext uri="{FF2B5EF4-FFF2-40B4-BE49-F238E27FC236}">
                <a16:creationId xmlns:a16="http://schemas.microsoft.com/office/drawing/2014/main" id="{E42FC501-7265-F6C2-949F-B2EC44F9700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BF9EFA2-B7E9-C92E-AB19-DF00E36B947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02214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B8BFD-C3CC-0600-0720-C0E1DD81B82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AF8B530-63AF-7F33-98F3-41E29E3327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EB1BB78-740E-6AE0-D55D-B70C030F1C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BA4D5E5-415F-BC74-E39C-F40EB80F38F3}"/>
              </a:ext>
            </a:extLst>
          </p:cNvPr>
          <p:cNvSpPr>
            <a:spLocks noGrp="1"/>
          </p:cNvSpPr>
          <p:nvPr>
            <p:ph type="dt" sz="half" idx="10"/>
          </p:nvPr>
        </p:nvSpPr>
        <p:spPr/>
        <p:txBody>
          <a:bodyPr/>
          <a:lstStyle/>
          <a:p>
            <a:fld id="{944DBC85-DEB6-40FC-A99C-C75B02F0BB41}" type="datetimeFigureOut">
              <a:rPr lang="lv-LV" smtClean="0"/>
              <a:t>09.06.2026</a:t>
            </a:fld>
            <a:endParaRPr lang="lv-LV"/>
          </a:p>
        </p:txBody>
      </p:sp>
      <p:sp>
        <p:nvSpPr>
          <p:cNvPr id="6" name="Footer Placeholder 5">
            <a:extLst>
              <a:ext uri="{FF2B5EF4-FFF2-40B4-BE49-F238E27FC236}">
                <a16:creationId xmlns:a16="http://schemas.microsoft.com/office/drawing/2014/main" id="{2572B200-75E2-F985-CF80-944D8944DD0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CF1A75A-5577-126F-E162-8D45AF142F0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183371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9C5B9-F789-CD0D-1AD3-19E5055F6A8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5B99D77-4403-0825-BF79-6DD1F9F84F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E98481-798E-D0D5-BA8D-6C77FE1770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D611589-123E-FAA1-50D1-53C83F47E5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2E55FF-B382-6BE3-9034-116311B5C0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AEB8D25-A6F1-4C66-DC21-34CBE2A11ADB}"/>
              </a:ext>
            </a:extLst>
          </p:cNvPr>
          <p:cNvSpPr>
            <a:spLocks noGrp="1"/>
          </p:cNvSpPr>
          <p:nvPr>
            <p:ph type="dt" sz="half" idx="10"/>
          </p:nvPr>
        </p:nvSpPr>
        <p:spPr/>
        <p:txBody>
          <a:bodyPr/>
          <a:lstStyle/>
          <a:p>
            <a:fld id="{944DBC85-DEB6-40FC-A99C-C75B02F0BB41}" type="datetimeFigureOut">
              <a:rPr lang="lv-LV" smtClean="0"/>
              <a:t>09.06.2026</a:t>
            </a:fld>
            <a:endParaRPr lang="lv-LV"/>
          </a:p>
        </p:txBody>
      </p:sp>
      <p:sp>
        <p:nvSpPr>
          <p:cNvPr id="8" name="Footer Placeholder 7">
            <a:extLst>
              <a:ext uri="{FF2B5EF4-FFF2-40B4-BE49-F238E27FC236}">
                <a16:creationId xmlns:a16="http://schemas.microsoft.com/office/drawing/2014/main" id="{5C57BA40-BF44-A3B3-88B3-0BA6129583C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03E9337-74C5-BAEC-ECEF-814B18EDCA4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8934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7AB6D-F017-5437-80F2-125FA851155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9704B8F-5456-FEB7-0F85-D2EC9C8AC6CB}"/>
              </a:ext>
            </a:extLst>
          </p:cNvPr>
          <p:cNvSpPr>
            <a:spLocks noGrp="1"/>
          </p:cNvSpPr>
          <p:nvPr>
            <p:ph type="dt" sz="half" idx="10"/>
          </p:nvPr>
        </p:nvSpPr>
        <p:spPr/>
        <p:txBody>
          <a:bodyPr/>
          <a:lstStyle/>
          <a:p>
            <a:fld id="{944DBC85-DEB6-40FC-A99C-C75B02F0BB41}" type="datetimeFigureOut">
              <a:rPr lang="lv-LV" smtClean="0"/>
              <a:t>09.06.2026</a:t>
            </a:fld>
            <a:endParaRPr lang="lv-LV"/>
          </a:p>
        </p:txBody>
      </p:sp>
      <p:sp>
        <p:nvSpPr>
          <p:cNvPr id="4" name="Footer Placeholder 3">
            <a:extLst>
              <a:ext uri="{FF2B5EF4-FFF2-40B4-BE49-F238E27FC236}">
                <a16:creationId xmlns:a16="http://schemas.microsoft.com/office/drawing/2014/main" id="{287A4887-7DD1-F092-3A44-E9E6DDD110E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BA58778-B334-CFBB-9064-06C82FA9FC2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628042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DB9B4-6AA9-4E36-D93F-89BCD2080DF4}"/>
              </a:ext>
            </a:extLst>
          </p:cNvPr>
          <p:cNvSpPr>
            <a:spLocks noGrp="1"/>
          </p:cNvSpPr>
          <p:nvPr>
            <p:ph type="dt" sz="half" idx="10"/>
          </p:nvPr>
        </p:nvSpPr>
        <p:spPr/>
        <p:txBody>
          <a:bodyPr/>
          <a:lstStyle/>
          <a:p>
            <a:fld id="{944DBC85-DEB6-40FC-A99C-C75B02F0BB41}" type="datetimeFigureOut">
              <a:rPr lang="lv-LV" smtClean="0"/>
              <a:t>09.06.2026</a:t>
            </a:fld>
            <a:endParaRPr lang="lv-LV"/>
          </a:p>
        </p:txBody>
      </p:sp>
      <p:sp>
        <p:nvSpPr>
          <p:cNvPr id="3" name="Footer Placeholder 2">
            <a:extLst>
              <a:ext uri="{FF2B5EF4-FFF2-40B4-BE49-F238E27FC236}">
                <a16:creationId xmlns:a16="http://schemas.microsoft.com/office/drawing/2014/main" id="{21F955E8-5BC9-4C0C-409D-5997CB56647A}"/>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7F97C373-5843-F866-CC1B-B6D513193DB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1893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9DD56-EFA0-30A4-050C-30CA4ED881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39B23F70-61D9-BFFD-37B6-0BCD209891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FD1C7F5-59DD-435F-6A31-C879CABCA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2BFE2A-DA8F-C485-F5C5-12A7660D1616}"/>
              </a:ext>
            </a:extLst>
          </p:cNvPr>
          <p:cNvSpPr>
            <a:spLocks noGrp="1"/>
          </p:cNvSpPr>
          <p:nvPr>
            <p:ph type="dt" sz="half" idx="10"/>
          </p:nvPr>
        </p:nvSpPr>
        <p:spPr/>
        <p:txBody>
          <a:bodyPr/>
          <a:lstStyle/>
          <a:p>
            <a:fld id="{944DBC85-DEB6-40FC-A99C-C75B02F0BB41}" type="datetimeFigureOut">
              <a:rPr lang="lv-LV" smtClean="0"/>
              <a:t>09.06.2026</a:t>
            </a:fld>
            <a:endParaRPr lang="lv-LV"/>
          </a:p>
        </p:txBody>
      </p:sp>
      <p:sp>
        <p:nvSpPr>
          <p:cNvPr id="6" name="Footer Placeholder 5">
            <a:extLst>
              <a:ext uri="{FF2B5EF4-FFF2-40B4-BE49-F238E27FC236}">
                <a16:creationId xmlns:a16="http://schemas.microsoft.com/office/drawing/2014/main" id="{56A72E1A-3228-AE01-0B66-488209E7738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1735268-84AA-53F0-B972-A96889DA88D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62679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7D221-295B-84F8-0900-5DB3956578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EB789E2C-D7B6-6C25-3117-4EFA29DDC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0BD284F-E071-7867-9F7B-607BC308D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5A654-4B98-3D13-B8A5-2C0DEC789FA1}"/>
              </a:ext>
            </a:extLst>
          </p:cNvPr>
          <p:cNvSpPr>
            <a:spLocks noGrp="1"/>
          </p:cNvSpPr>
          <p:nvPr>
            <p:ph type="dt" sz="half" idx="10"/>
          </p:nvPr>
        </p:nvSpPr>
        <p:spPr/>
        <p:txBody>
          <a:bodyPr/>
          <a:lstStyle/>
          <a:p>
            <a:fld id="{944DBC85-DEB6-40FC-A99C-C75B02F0BB41}" type="datetimeFigureOut">
              <a:rPr lang="lv-LV" smtClean="0"/>
              <a:t>09.06.2026</a:t>
            </a:fld>
            <a:endParaRPr lang="lv-LV"/>
          </a:p>
        </p:txBody>
      </p:sp>
      <p:sp>
        <p:nvSpPr>
          <p:cNvPr id="6" name="Footer Placeholder 5">
            <a:extLst>
              <a:ext uri="{FF2B5EF4-FFF2-40B4-BE49-F238E27FC236}">
                <a16:creationId xmlns:a16="http://schemas.microsoft.com/office/drawing/2014/main" id="{7DBB47D4-3131-80C5-4E61-057590D3011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6D91208-82FC-2568-348E-8E3F4117AAE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75982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3A47F-BC2E-0933-12CA-FF6DA98A67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198EC8B-8A09-BDBA-8085-9B2BAD669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8FAE8F-57CA-6309-ACF1-376A01F21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DBC85-DEB6-40FC-A99C-C75B02F0BB41}" type="datetimeFigureOut">
              <a:rPr lang="lv-LV" smtClean="0"/>
              <a:t>09.06.2026</a:t>
            </a:fld>
            <a:endParaRPr lang="lv-LV"/>
          </a:p>
        </p:txBody>
      </p:sp>
      <p:sp>
        <p:nvSpPr>
          <p:cNvPr id="5" name="Footer Placeholder 4">
            <a:extLst>
              <a:ext uri="{FF2B5EF4-FFF2-40B4-BE49-F238E27FC236}">
                <a16:creationId xmlns:a16="http://schemas.microsoft.com/office/drawing/2014/main" id="{699F0B3B-DE30-7D77-CA96-19F6D4F4B5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5CAD57BA-0430-FE9F-58F2-B01761C07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EC890-54E7-47AF-9EFF-ADC3FEAB4F62}" type="slidenum">
              <a:rPr lang="lv-LV" smtClean="0"/>
              <a:t>‹#›</a:t>
            </a:fld>
            <a:endParaRPr lang="lv-LV"/>
          </a:p>
        </p:txBody>
      </p:sp>
    </p:spTree>
    <p:extLst>
      <p:ext uri="{BB962C8B-B14F-4D97-AF65-F5344CB8AC3E}">
        <p14:creationId xmlns:p14="http://schemas.microsoft.com/office/powerpoint/2010/main" val="858744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D74A06B0"/><Relationship Id="rId2" Type="http://schemas.openxmlformats.org/officeDocument/2006/relationships/image" Target="../media/image21.D74A06B0"/><Relationship Id="rId1" Type="http://schemas.openxmlformats.org/officeDocument/2006/relationships/slideLayout" Target="../slideLayouts/slideLayout2.xml"/><Relationship Id="rId5" Type="http://schemas.openxmlformats.org/officeDocument/2006/relationships/image" Target="../media/image24.D74A06B0"/><Relationship Id="rId4" Type="http://schemas.openxmlformats.org/officeDocument/2006/relationships/image" Target="../media/image23.D74A06B0"/></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adazunovads.lv/lv/jaunums/publiskajai-apspriesanai-nodod-adazu-novada-teritorijas-planojuma-1redakciju" TargetMode="External"/><Relationship Id="rId2" Type="http://schemas.openxmlformats.org/officeDocument/2006/relationships/hyperlink" Target="https://geolatvija.lv/geo/tapis#document_25807#nozoom"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adazunovads.lv/lv/adazu-novada-vestis" TargetMode="External"/><Relationship Id="rId4" Type="http://schemas.openxmlformats.org/officeDocument/2006/relationships/hyperlink" Target="https://www.adazunovads.lv/lv/notikums/publiskas-apspriesanas-sanaksme-par-teritorijas-planojuma-1-redakciju"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facebook.com/adazilv/posts/-jau-%C5%A1ovakar-plkst-1800-notiks-%C4%81da%C5%BEu-novada-teritorijas-pl%C4%81nojuma-1-redakcijas-p/1288845659953083/" TargetMode="External"/><Relationship Id="rId2" Type="http://schemas.openxmlformats.org/officeDocument/2006/relationships/hyperlink" Target="https://www.facebook.com/reel/1122860276424037"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facebook.com/watch/?v=4094405430800839"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adazunovads.lv/lv/jaunums/adazu-novada-teritorijas-planojuma-1redakcijas-publiskas-apspriesanas-otra-sanaksme-aizvadita-carnikava" TargetMode="External"/><Relationship Id="rId2" Type="http://schemas.openxmlformats.org/officeDocument/2006/relationships/hyperlink" Target="https://www.adazunovads.lv/lv/jaunums/adazos-aizvadita-teritorijas-planojuma-1redakcijas-publiskas-apspriesanas-sanaksme"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7F2F-F93C-3A1D-D204-B49474978920}"/>
              </a:ext>
            </a:extLst>
          </p:cNvPr>
          <p:cNvSpPr>
            <a:spLocks noGrp="1"/>
          </p:cNvSpPr>
          <p:nvPr>
            <p:ph type="ctrTitle"/>
          </p:nvPr>
        </p:nvSpPr>
        <p:spPr>
          <a:xfrm>
            <a:off x="1524000" y="2145481"/>
            <a:ext cx="9144000" cy="2829150"/>
          </a:xfrm>
        </p:spPr>
        <p:txBody>
          <a:bodyPr>
            <a:normAutofit fontScale="90000"/>
          </a:bodyPr>
          <a:lstStyle/>
          <a:p>
            <a:br>
              <a:rPr lang="lv-LV" sz="4900" b="1" dirty="0">
                <a:solidFill>
                  <a:schemeClr val="accent6">
                    <a:lumMod val="50000"/>
                  </a:schemeClr>
                </a:solidFill>
                <a:latin typeface="Arial" panose="020B0604020202020204" pitchFamily="34" charset="0"/>
                <a:cs typeface="Arial" panose="020B0604020202020204" pitchFamily="34" charset="0"/>
              </a:rPr>
            </a:br>
            <a:br>
              <a:rPr lang="lv-LV" sz="4900" b="1" dirty="0">
                <a:solidFill>
                  <a:schemeClr val="accent6">
                    <a:lumMod val="50000"/>
                  </a:schemeClr>
                </a:solidFill>
                <a:latin typeface="Arial" panose="020B0604020202020204" pitchFamily="34" charset="0"/>
                <a:cs typeface="Arial" panose="020B0604020202020204" pitchFamily="34" charset="0"/>
              </a:rPr>
            </a:br>
            <a:r>
              <a:rPr lang="lv-LV" sz="4900" b="1" dirty="0">
                <a:solidFill>
                  <a:schemeClr val="accent6">
                    <a:lumMod val="50000"/>
                  </a:schemeClr>
                </a:solidFill>
                <a:latin typeface="+mn-lt"/>
                <a:cs typeface="Arial" panose="020B0604020202020204" pitchFamily="34" charset="0"/>
              </a:rPr>
              <a:t>ĀDAŽU NOVADA </a:t>
            </a:r>
            <a:br>
              <a:rPr lang="lv-LV" sz="4900" b="1" dirty="0">
                <a:solidFill>
                  <a:schemeClr val="accent6">
                    <a:lumMod val="50000"/>
                  </a:schemeClr>
                </a:solidFill>
                <a:latin typeface="+mn-lt"/>
                <a:cs typeface="Arial" panose="020B0604020202020204" pitchFamily="34" charset="0"/>
              </a:rPr>
            </a:br>
            <a:r>
              <a:rPr lang="lv-LV" sz="4900" b="1" dirty="0">
                <a:solidFill>
                  <a:schemeClr val="accent6">
                    <a:lumMod val="50000"/>
                  </a:schemeClr>
                </a:solidFill>
                <a:latin typeface="+mn-lt"/>
                <a:cs typeface="Arial" panose="020B0604020202020204" pitchFamily="34" charset="0"/>
              </a:rPr>
              <a:t>TERITORIJAS PLĀNOJUMS</a:t>
            </a:r>
            <a:br>
              <a:rPr lang="lv-LV" sz="4900" b="1" dirty="0">
                <a:solidFill>
                  <a:schemeClr val="accent6">
                    <a:lumMod val="50000"/>
                  </a:schemeClr>
                </a:solidFill>
                <a:latin typeface="+mn-lt"/>
                <a:cs typeface="Arial" panose="020B0604020202020204" pitchFamily="34" charset="0"/>
              </a:rPr>
            </a:br>
            <a:br>
              <a:rPr lang="lv-LV" sz="4900" b="1" dirty="0">
                <a:solidFill>
                  <a:schemeClr val="accent6">
                    <a:lumMod val="50000"/>
                  </a:schemeClr>
                </a:solidFill>
                <a:latin typeface="+mn-lt"/>
                <a:cs typeface="Arial" panose="020B0604020202020204" pitchFamily="34" charset="0"/>
              </a:rPr>
            </a:br>
            <a:r>
              <a:rPr lang="lv-LV" sz="3600" b="1" dirty="0">
                <a:solidFill>
                  <a:schemeClr val="accent6">
                    <a:lumMod val="50000"/>
                  </a:schemeClr>
                </a:solidFill>
                <a:latin typeface="+mn-lt"/>
                <a:cs typeface="Arial" panose="020B0604020202020204" pitchFamily="34" charset="0"/>
              </a:rPr>
              <a:t>1.REDACIJAS PUBLISKĀS APSPRIEŠANAS REZULTĀTI</a:t>
            </a:r>
            <a:br>
              <a:rPr lang="lv-LV" sz="3600" b="1" dirty="0">
                <a:solidFill>
                  <a:schemeClr val="accent6">
                    <a:lumMod val="50000"/>
                  </a:schemeClr>
                </a:solidFill>
                <a:latin typeface="+mn-lt"/>
                <a:cs typeface="Arial" panose="020B0604020202020204" pitchFamily="34" charset="0"/>
              </a:rPr>
            </a:br>
            <a:r>
              <a:rPr lang="lv-LV" sz="3600" b="1" dirty="0">
                <a:solidFill>
                  <a:schemeClr val="accent6">
                    <a:lumMod val="50000"/>
                  </a:schemeClr>
                </a:solidFill>
                <a:latin typeface="+mn-lt"/>
                <a:cs typeface="Arial" panose="020B0604020202020204" pitchFamily="34" charset="0"/>
              </a:rPr>
              <a:t>UN</a:t>
            </a:r>
            <a:br>
              <a:rPr lang="lv-LV" sz="3600" b="1" dirty="0">
                <a:solidFill>
                  <a:schemeClr val="accent6">
                    <a:lumMod val="50000"/>
                  </a:schemeClr>
                </a:solidFill>
                <a:latin typeface="+mn-lt"/>
                <a:cs typeface="Arial" panose="020B0604020202020204" pitchFamily="34" charset="0"/>
              </a:rPr>
            </a:br>
            <a:r>
              <a:rPr lang="lv-LV" sz="3600" b="1" dirty="0">
                <a:solidFill>
                  <a:schemeClr val="accent6">
                    <a:lumMod val="50000"/>
                  </a:schemeClr>
                </a:solidFill>
                <a:latin typeface="+mn-lt"/>
                <a:cs typeface="Arial" panose="020B0604020202020204" pitchFamily="34" charset="0"/>
              </a:rPr>
              <a:t>2.REDAKCIJA</a:t>
            </a:r>
            <a:br>
              <a:rPr lang="lv-LV" sz="3600" b="1" dirty="0">
                <a:solidFill>
                  <a:schemeClr val="accent6">
                    <a:lumMod val="50000"/>
                  </a:schemeClr>
                </a:solidFill>
                <a:latin typeface="Montserrat" panose="00000500000000000000" pitchFamily="50" charset="-70"/>
                <a:cs typeface="Arial" panose="020B0604020202020204" pitchFamily="34" charset="0"/>
              </a:rPr>
            </a:br>
            <a:br>
              <a:rPr lang="lv-LV" sz="4900" b="1" dirty="0">
                <a:solidFill>
                  <a:schemeClr val="accent6">
                    <a:lumMod val="50000"/>
                  </a:schemeClr>
                </a:solidFill>
                <a:latin typeface="Montserrat" panose="00000500000000000000" pitchFamily="50" charset="-70"/>
                <a:cs typeface="Arial" panose="020B0604020202020204" pitchFamily="34" charset="0"/>
              </a:rPr>
            </a:br>
            <a:endParaRPr lang="lv-LV" sz="2700" b="1" dirty="0">
              <a:solidFill>
                <a:schemeClr val="accent6">
                  <a:lumMod val="50000"/>
                </a:schemeClr>
              </a:solidFill>
              <a:latin typeface="Montserrat" panose="00000500000000000000" pitchFamily="50" charset="-70"/>
              <a:cs typeface="Arial" panose="020B0604020202020204" pitchFamily="34" charset="0"/>
            </a:endParaRPr>
          </a:p>
        </p:txBody>
      </p:sp>
      <p:pic>
        <p:nvPicPr>
          <p:cNvPr id="5" name="Picture 4">
            <a:extLst>
              <a:ext uri="{FF2B5EF4-FFF2-40B4-BE49-F238E27FC236}">
                <a16:creationId xmlns:a16="http://schemas.microsoft.com/office/drawing/2014/main" id="{8A4DFB01-2A7F-374F-7173-BC307C0C7D3B}"/>
              </a:ext>
            </a:extLst>
          </p:cNvPr>
          <p:cNvPicPr>
            <a:picLocks noChangeAspect="1"/>
          </p:cNvPicPr>
          <p:nvPr/>
        </p:nvPicPr>
        <p:blipFill rotWithShape="1">
          <a:blip r:embed="rId2">
            <a:alphaModFix amt="50000"/>
          </a:blip>
          <a:srcRect b="7172"/>
          <a:stretch/>
        </p:blipFill>
        <p:spPr>
          <a:xfrm>
            <a:off x="0" y="0"/>
            <a:ext cx="12192000" cy="6858000"/>
          </a:xfrm>
          <a:prstGeom prst="rect">
            <a:avLst/>
          </a:prstGeom>
        </p:spPr>
      </p:pic>
      <p:sp>
        <p:nvSpPr>
          <p:cNvPr id="6" name="Subtitle 2">
            <a:extLst>
              <a:ext uri="{FF2B5EF4-FFF2-40B4-BE49-F238E27FC236}">
                <a16:creationId xmlns:a16="http://schemas.microsoft.com/office/drawing/2014/main" id="{432FC204-4F44-670C-0E47-FE4FADE0BC01}"/>
              </a:ext>
            </a:extLst>
          </p:cNvPr>
          <p:cNvSpPr txBox="1">
            <a:spLocks/>
          </p:cNvSpPr>
          <p:nvPr/>
        </p:nvSpPr>
        <p:spPr>
          <a:xfrm>
            <a:off x="8254480" y="5834744"/>
            <a:ext cx="3592287" cy="10232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800" b="1" dirty="0">
                <a:solidFill>
                  <a:schemeClr val="accent6">
                    <a:lumMod val="50000"/>
                  </a:schemeClr>
                </a:solidFill>
                <a:cs typeface="Arial" panose="020B0604020202020204" pitchFamily="34" charset="0"/>
              </a:rPr>
              <a:t>Teritorijas plānošanas nodaļa</a:t>
            </a:r>
          </a:p>
          <a:p>
            <a:r>
              <a:rPr lang="lv-LV" sz="1800" b="1" dirty="0">
                <a:solidFill>
                  <a:schemeClr val="accent6">
                    <a:lumMod val="50000"/>
                  </a:schemeClr>
                </a:solidFill>
                <a:cs typeface="Arial" panose="020B0604020202020204" pitchFamily="34" charset="0"/>
              </a:rPr>
              <a:t>10.06.2026., Ādaži</a:t>
            </a:r>
          </a:p>
        </p:txBody>
      </p:sp>
      <p:pic>
        <p:nvPicPr>
          <p:cNvPr id="3" name="Picture 2">
            <a:extLst>
              <a:ext uri="{FF2B5EF4-FFF2-40B4-BE49-F238E27FC236}">
                <a16:creationId xmlns:a16="http://schemas.microsoft.com/office/drawing/2014/main" id="{2CF6101C-8974-C07C-F39D-27305A57A2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7863" y="4013341"/>
            <a:ext cx="2400300" cy="2565400"/>
          </a:xfrm>
          <a:prstGeom prst="rect">
            <a:avLst/>
          </a:prstGeom>
        </p:spPr>
      </p:pic>
    </p:spTree>
    <p:extLst>
      <p:ext uri="{BB962C8B-B14F-4D97-AF65-F5344CB8AC3E}">
        <p14:creationId xmlns:p14="http://schemas.microsoft.com/office/powerpoint/2010/main" val="4221501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C149F-CA2B-4C53-2270-7A41E4F9034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00D11A-A6C3-0E6A-F10A-69C8D7577405}"/>
              </a:ext>
            </a:extLst>
          </p:cNvPr>
          <p:cNvSpPr txBox="1">
            <a:spLocks/>
          </p:cNvSpPr>
          <p:nvPr/>
        </p:nvSpPr>
        <p:spPr>
          <a:xfrm>
            <a:off x="615335" y="1523635"/>
            <a:ext cx="7810910" cy="494252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solidFill>
                  <a:schemeClr val="accent6">
                    <a:lumMod val="50000"/>
                  </a:schemeClr>
                </a:solidFill>
              </a:rPr>
              <a:t>Nav panākta vienošanās ar Valsts vides dienestu par Baltijas jūras un Rīgas līča ierobežotas saimnieciskās darbības joslu, ko nosaka līdz 5 km iekšzemes virzienā no krasta kāpu aizsargjoslas iekšzemes robežas:</a:t>
            </a:r>
          </a:p>
          <a:p>
            <a:pPr lvl="1"/>
            <a:r>
              <a:rPr lang="lv-LV" sz="1800" dirty="0"/>
              <a:t>Teritorijas plānojuma 1.redakcijā šīs aizsargjoslas robeža netika mainīta, spēkā esošajā Carnikavas novada teritorijas plānojumā tā noteikta pārsvarā līdz dzelzceļam vai dabas parka “Piejūra” robežai</a:t>
            </a:r>
          </a:p>
          <a:p>
            <a:pPr lvl="1"/>
            <a:r>
              <a:rPr lang="lv-LV" sz="1800" dirty="0"/>
              <a:t>VVD ieskatā tā neatbilst 2024. gada 11. jūnija noteikumu Nr. 351 ,,Baltijas jūras un Rīgas līča piekrastes aizsargjoslas noteikšanas metodika” 10. un 11. punktu prasībām, t.i. - aizsargjoslu jāpaplašina un nav ietverti </a:t>
            </a:r>
            <a:r>
              <a:rPr lang="lv-LV" sz="1800" dirty="0" err="1"/>
              <a:t>sausieņu</a:t>
            </a:r>
            <a:r>
              <a:rPr lang="lv-LV" sz="1800" dirty="0"/>
              <a:t> meži</a:t>
            </a:r>
          </a:p>
          <a:p>
            <a:pPr lvl="1"/>
            <a:r>
              <a:rPr lang="lv-LV" sz="1800" dirty="0"/>
              <a:t>Tika uzmodelēta paplašinātā robeža un nosūtīta saskaņošanai Valsts meža dienestam, AS “Latvijas valsts meži” un “Rīgas meži”, kuru īpašumus visvairāk skartu aizsargjoslas paplašināšana. Saņemtas atbildes ar būtiskiem iebildumiem un 2026.gada 27.aprīlī organizēta kopīga sanāksme ar šīm institūcijām, VVD un piesaistot arī Viedās administrācijas un reģionālās attīstības ministrijas Dabas aizsardzības departamenta pārstāvi</a:t>
            </a:r>
          </a:p>
          <a:p>
            <a:pPr lvl="1"/>
            <a:r>
              <a:rPr lang="lv-LV" sz="1800" dirty="0"/>
              <a:t>Ņemot vērā mežu īpašnieku viedokli par to, ka šādai paplašināšanai nevar piekrist, jo izstrādāti ilgtermiņa meža apsaimniekošanas plāni un ieguldītas investīcijas mežu infrastruktūrā, nolemts atstāt spēkā esošo aizsargjoslas izvietojumu, pamatojot ar to, ka Carnikavas novada teritorijas plānojums izstrādāts salīdzinoši nesen, tam izstrādāts Vides pārskats un saskaņota aizsargjosla</a:t>
            </a:r>
          </a:p>
          <a:p>
            <a:pPr lvl="0">
              <a:buFont typeface="Wingdings" panose="05000000000000000000" pitchFamily="2" charset="2"/>
              <a:buChar char="q"/>
            </a:pPr>
            <a:endParaRPr lang="lv-LV" dirty="0"/>
          </a:p>
        </p:txBody>
      </p:sp>
      <p:sp>
        <p:nvSpPr>
          <p:cNvPr id="7" name="Title 1">
            <a:extLst>
              <a:ext uri="{FF2B5EF4-FFF2-40B4-BE49-F238E27FC236}">
                <a16:creationId xmlns:a16="http://schemas.microsoft.com/office/drawing/2014/main" id="{534D7DA5-B6FE-6440-1F9F-D510F85E811F}"/>
              </a:ext>
            </a:extLst>
          </p:cNvPr>
          <p:cNvSpPr txBox="1">
            <a:spLocks/>
          </p:cNvSpPr>
          <p:nvPr/>
        </p:nvSpPr>
        <p:spPr>
          <a:xfrm>
            <a:off x="770603" y="574717"/>
            <a:ext cx="10515600" cy="88796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4800" b="1" dirty="0">
                <a:solidFill>
                  <a:schemeClr val="accent6">
                    <a:lumMod val="50000"/>
                  </a:schemeClr>
                </a:solidFill>
                <a:latin typeface="+mn-lt"/>
              </a:rPr>
              <a:t>Teritorijas plānojuma pilnveidotā 2.0 redakcija</a:t>
            </a:r>
            <a:br>
              <a:rPr lang="lv-LV" b="1" dirty="0">
                <a:solidFill>
                  <a:schemeClr val="accent6">
                    <a:lumMod val="50000"/>
                  </a:schemeClr>
                </a:solidFill>
              </a:rPr>
            </a:br>
            <a:endParaRPr lang="lv-LV" b="1" dirty="0">
              <a:solidFill>
                <a:srgbClr val="FF0000"/>
              </a:solidFill>
            </a:endParaRPr>
          </a:p>
        </p:txBody>
      </p:sp>
      <p:cxnSp>
        <p:nvCxnSpPr>
          <p:cNvPr id="8" name="Straight Connector 7">
            <a:extLst>
              <a:ext uri="{FF2B5EF4-FFF2-40B4-BE49-F238E27FC236}">
                <a16:creationId xmlns:a16="http://schemas.microsoft.com/office/drawing/2014/main" id="{8643F619-1DC1-EC87-F5D6-03864E4101E7}"/>
              </a:ext>
            </a:extLst>
          </p:cNvPr>
          <p:cNvCxnSpPr>
            <a:cxnSpLocks/>
          </p:cNvCxnSpPr>
          <p:nvPr/>
        </p:nvCxnSpPr>
        <p:spPr>
          <a:xfrm>
            <a:off x="838200" y="1156349"/>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1026" name="Picture 2">
            <a:extLst>
              <a:ext uri="{FF2B5EF4-FFF2-40B4-BE49-F238E27FC236}">
                <a16:creationId xmlns:a16="http://schemas.microsoft.com/office/drawing/2014/main" id="{8363915E-881E-64B7-E5B0-EAE9CCC1EC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4514" y="1523635"/>
            <a:ext cx="3015593" cy="2514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2D32FE10-B622-440F-8E1E-44DB7C86A3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4514" y="4102525"/>
            <a:ext cx="3028307" cy="2363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719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04F09-1209-A21B-F214-7D7A55627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B720F0-BA4F-E15E-5BB4-B322990FF559}"/>
              </a:ext>
            </a:extLst>
          </p:cNvPr>
          <p:cNvSpPr>
            <a:spLocks noGrp="1"/>
          </p:cNvSpPr>
          <p:nvPr>
            <p:ph type="title"/>
          </p:nvPr>
        </p:nvSpPr>
        <p:spPr>
          <a:xfrm>
            <a:off x="838200" y="522536"/>
            <a:ext cx="10515600" cy="1325563"/>
          </a:xfrm>
        </p:spPr>
        <p:txBody>
          <a:bodyPr>
            <a:normAutofit/>
          </a:bodyPr>
          <a:lstStyle/>
          <a:p>
            <a:r>
              <a:rPr lang="lv-LV" sz="4000" b="1" dirty="0">
                <a:solidFill>
                  <a:schemeClr val="accent6">
                    <a:lumMod val="50000"/>
                  </a:schemeClr>
                </a:solidFill>
                <a:latin typeface="+mn-lt"/>
              </a:rPr>
              <a:t>Teritorijas plānojuma pilnveidotā 2.0 redakcija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2C1C587-DFDA-D6EA-B83B-EE7C173CE359}"/>
              </a:ext>
            </a:extLst>
          </p:cNvPr>
          <p:cNvCxnSpPr>
            <a:cxnSpLocks/>
          </p:cNvCxnSpPr>
          <p:nvPr/>
        </p:nvCxnSpPr>
        <p:spPr>
          <a:xfrm>
            <a:off x="838200" y="1335767"/>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33E616AE-6440-FB98-CB58-547BEA3CDA28}"/>
              </a:ext>
            </a:extLst>
          </p:cNvPr>
          <p:cNvSpPr txBox="1">
            <a:spLocks/>
          </p:cNvSpPr>
          <p:nvPr/>
        </p:nvSpPr>
        <p:spPr>
          <a:xfrm>
            <a:off x="733322" y="1513802"/>
            <a:ext cx="5657646" cy="52704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sz="2400" b="1" dirty="0">
                <a:solidFill>
                  <a:schemeClr val="accent6">
                    <a:lumMod val="50000"/>
                  </a:schemeClr>
                </a:solidFill>
              </a:rPr>
              <a:t>Nav saņemti jaunie applūstošo teritoriju dati </a:t>
            </a:r>
            <a:r>
              <a:rPr lang="lv-LV" sz="2400" dirty="0"/>
              <a:t>– VSIA “Latvijas vides, ģeoloģijas un meteoroloģijas centrs jau vairākus gadus strādā pie jauniem datiem, kuri būs obligāti jāizmanto teritorijas plānošanā, līdz 2026.gada 27.februārim notika šo karšu publiskā apspriešana, tomēr dati nav apstiprināti un pieejami, tāpēc Teritorijas plānojuma 2.redakcijā tiek izmantoti esošie dati no spēkā esošajiem teritorijas plānojumiem</a:t>
            </a:r>
          </a:p>
          <a:p>
            <a:pPr>
              <a:buFont typeface="Wingdings" panose="05000000000000000000" pitchFamily="2" charset="2"/>
              <a:buChar char="q"/>
            </a:pPr>
            <a:r>
              <a:rPr lang="lv-LV" sz="2400" b="1" dirty="0">
                <a:solidFill>
                  <a:schemeClr val="accent6">
                    <a:lumMod val="50000"/>
                  </a:schemeClr>
                </a:solidFill>
              </a:rPr>
              <a:t>Būtiskāko izmaiņu un precizējumu Teritorijas plānojuma 2.redakcijā apkopojums pievienots Ziņojuma 3.pielikumā.</a:t>
            </a:r>
          </a:p>
          <a:p>
            <a:pPr marL="0" indent="0">
              <a:buNone/>
            </a:pPr>
            <a:endParaRPr lang="lv-LV" sz="2400" dirty="0"/>
          </a:p>
          <a:p>
            <a:pPr marL="0" lvl="0" indent="0">
              <a:buNone/>
            </a:pPr>
            <a:endParaRPr lang="lv-LV" dirty="0"/>
          </a:p>
        </p:txBody>
      </p:sp>
      <p:pic>
        <p:nvPicPr>
          <p:cNvPr id="4" name="Picture 3">
            <a:extLst>
              <a:ext uri="{FF2B5EF4-FFF2-40B4-BE49-F238E27FC236}">
                <a16:creationId xmlns:a16="http://schemas.microsoft.com/office/drawing/2014/main" id="{7A7BFAAC-D2E3-A0C1-41DC-209177CA4A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90968" y="1664366"/>
            <a:ext cx="5111998" cy="4759588"/>
          </a:xfrm>
          <a:prstGeom prst="rect">
            <a:avLst/>
          </a:prstGeom>
          <a:noFill/>
          <a:ln>
            <a:noFill/>
          </a:ln>
        </p:spPr>
      </p:pic>
    </p:spTree>
    <p:extLst>
      <p:ext uri="{BB962C8B-B14F-4D97-AF65-F5344CB8AC3E}">
        <p14:creationId xmlns:p14="http://schemas.microsoft.com/office/powerpoint/2010/main" val="1466436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7EAB6-BA4D-57EE-E343-D898BCA41F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3381D8-000B-A818-99EC-E4F16FC5E88A}"/>
              </a:ext>
            </a:extLst>
          </p:cNvPr>
          <p:cNvSpPr>
            <a:spLocks noGrp="1"/>
          </p:cNvSpPr>
          <p:nvPr>
            <p:ph type="title"/>
          </p:nvPr>
        </p:nvSpPr>
        <p:spPr>
          <a:xfrm>
            <a:off x="838200" y="522536"/>
            <a:ext cx="10515600" cy="1325563"/>
          </a:xfrm>
        </p:spPr>
        <p:txBody>
          <a:bodyPr>
            <a:normAutofit/>
          </a:bodyPr>
          <a:lstStyle/>
          <a:p>
            <a:r>
              <a:rPr lang="lv-LV" sz="4000" b="1" dirty="0">
                <a:solidFill>
                  <a:schemeClr val="accent6">
                    <a:lumMod val="50000"/>
                  </a:schemeClr>
                </a:solidFill>
                <a:latin typeface="+mn-lt"/>
              </a:rPr>
              <a:t>Teritorijas plānojuma pilnveidotā 2.0 redakcija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17FEE3DE-40A2-848E-308C-2F79231A6E81}"/>
              </a:ext>
            </a:extLst>
          </p:cNvPr>
          <p:cNvCxnSpPr>
            <a:cxnSpLocks/>
          </p:cNvCxnSpPr>
          <p:nvPr/>
        </p:nvCxnSpPr>
        <p:spPr>
          <a:xfrm>
            <a:off x="838200" y="1335767"/>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D552E24A-4F58-C50B-3B30-F52B346DE688}"/>
              </a:ext>
            </a:extLst>
          </p:cNvPr>
          <p:cNvSpPr txBox="1">
            <a:spLocks/>
          </p:cNvSpPr>
          <p:nvPr/>
        </p:nvSpPr>
        <p:spPr>
          <a:xfrm>
            <a:off x="733321" y="1513802"/>
            <a:ext cx="6109931" cy="49425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dirty="0"/>
              <a:t>Teritorijas plānojumā ietilpst 3 daļas atbilstošo MK noteikumu Nr. 628 prasībām:</a:t>
            </a:r>
          </a:p>
          <a:p>
            <a:pPr lvl="1">
              <a:buFont typeface="Wingdings" panose="05000000000000000000" pitchFamily="2" charset="2"/>
              <a:buChar char="q"/>
            </a:pPr>
            <a:r>
              <a:rPr lang="lv-LV" sz="2800" b="1" dirty="0">
                <a:solidFill>
                  <a:schemeClr val="accent6">
                    <a:lumMod val="50000"/>
                  </a:schemeClr>
                </a:solidFill>
              </a:rPr>
              <a:t>Paskaidrojuma raksts ar 8 pielikumiem</a:t>
            </a:r>
          </a:p>
          <a:p>
            <a:pPr lvl="1">
              <a:buFont typeface="Wingdings" panose="05000000000000000000" pitchFamily="2" charset="2"/>
              <a:buChar char="q"/>
            </a:pPr>
            <a:r>
              <a:rPr lang="lv-LV" sz="2800" b="1" dirty="0">
                <a:solidFill>
                  <a:schemeClr val="accent6">
                    <a:lumMod val="50000"/>
                  </a:schemeClr>
                </a:solidFill>
              </a:rPr>
              <a:t>Teritorijas izmantošanas un apbūves noteikumi ar 7 pielikumiem</a:t>
            </a:r>
          </a:p>
          <a:p>
            <a:pPr lvl="1">
              <a:buFont typeface="Wingdings" panose="05000000000000000000" pitchFamily="2" charset="2"/>
              <a:buChar char="q"/>
            </a:pPr>
            <a:r>
              <a:rPr lang="lv-LV" sz="2800" b="1" dirty="0">
                <a:solidFill>
                  <a:schemeClr val="accent6">
                    <a:lumMod val="50000"/>
                  </a:schemeClr>
                </a:solidFill>
              </a:rPr>
              <a:t>Grafiskā daļa</a:t>
            </a:r>
          </a:p>
          <a:p>
            <a:pPr marL="0" indent="0">
              <a:buNone/>
            </a:pPr>
            <a:r>
              <a:rPr lang="lv-LV" dirty="0"/>
              <a:t> </a:t>
            </a:r>
          </a:p>
          <a:p>
            <a:pPr marL="0" indent="0">
              <a:buNone/>
            </a:pPr>
            <a:endParaRPr lang="lv-LV" dirty="0"/>
          </a:p>
        </p:txBody>
      </p:sp>
      <p:pic>
        <p:nvPicPr>
          <p:cNvPr id="8" name="Picture 7">
            <a:extLst>
              <a:ext uri="{FF2B5EF4-FFF2-40B4-BE49-F238E27FC236}">
                <a16:creationId xmlns:a16="http://schemas.microsoft.com/office/drawing/2014/main" id="{6CAD0D2C-DD3D-4736-4BDA-95127B549257}"/>
              </a:ext>
            </a:extLst>
          </p:cNvPr>
          <p:cNvPicPr>
            <a:picLocks noChangeAspect="1"/>
          </p:cNvPicPr>
          <p:nvPr/>
        </p:nvPicPr>
        <p:blipFill>
          <a:blip r:embed="rId2"/>
          <a:stretch>
            <a:fillRect/>
          </a:stretch>
        </p:blipFill>
        <p:spPr>
          <a:xfrm>
            <a:off x="6185955" y="1582994"/>
            <a:ext cx="2387773" cy="3373381"/>
          </a:xfrm>
          <a:prstGeom prst="rect">
            <a:avLst/>
          </a:prstGeom>
        </p:spPr>
      </p:pic>
      <p:pic>
        <p:nvPicPr>
          <p:cNvPr id="10" name="Picture 9">
            <a:extLst>
              <a:ext uri="{FF2B5EF4-FFF2-40B4-BE49-F238E27FC236}">
                <a16:creationId xmlns:a16="http://schemas.microsoft.com/office/drawing/2014/main" id="{6F47DDC9-4624-2A48-CB22-4EDB222A7A94}"/>
              </a:ext>
            </a:extLst>
          </p:cNvPr>
          <p:cNvPicPr>
            <a:picLocks noChangeAspect="1"/>
          </p:cNvPicPr>
          <p:nvPr/>
        </p:nvPicPr>
        <p:blipFill>
          <a:blip r:embed="rId3"/>
          <a:stretch>
            <a:fillRect/>
          </a:stretch>
        </p:blipFill>
        <p:spPr>
          <a:xfrm>
            <a:off x="8573728" y="1513802"/>
            <a:ext cx="2671239" cy="3761204"/>
          </a:xfrm>
          <a:prstGeom prst="rect">
            <a:avLst/>
          </a:prstGeom>
        </p:spPr>
      </p:pic>
      <p:pic>
        <p:nvPicPr>
          <p:cNvPr id="12" name="Picture 11">
            <a:extLst>
              <a:ext uri="{FF2B5EF4-FFF2-40B4-BE49-F238E27FC236}">
                <a16:creationId xmlns:a16="http://schemas.microsoft.com/office/drawing/2014/main" id="{EE605AAF-1A03-5A31-4F04-312220967A5B}"/>
              </a:ext>
            </a:extLst>
          </p:cNvPr>
          <p:cNvPicPr>
            <a:picLocks noChangeAspect="1"/>
          </p:cNvPicPr>
          <p:nvPr/>
        </p:nvPicPr>
        <p:blipFill>
          <a:blip r:embed="rId4"/>
          <a:stretch>
            <a:fillRect/>
          </a:stretch>
        </p:blipFill>
        <p:spPr>
          <a:xfrm>
            <a:off x="8364008" y="3955813"/>
            <a:ext cx="2854598" cy="2638385"/>
          </a:xfrm>
          <a:prstGeom prst="rect">
            <a:avLst/>
          </a:prstGeom>
        </p:spPr>
      </p:pic>
    </p:spTree>
    <p:extLst>
      <p:ext uri="{BB962C8B-B14F-4D97-AF65-F5344CB8AC3E}">
        <p14:creationId xmlns:p14="http://schemas.microsoft.com/office/powerpoint/2010/main" val="1946034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84884-2995-9274-102A-3EC145536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CE0BF-7746-F189-7E2F-DEE187D209F3}"/>
              </a:ext>
            </a:extLst>
          </p:cNvPr>
          <p:cNvSpPr>
            <a:spLocks noGrp="1"/>
          </p:cNvSpPr>
          <p:nvPr>
            <p:ph type="title"/>
          </p:nvPr>
        </p:nvSpPr>
        <p:spPr>
          <a:xfrm>
            <a:off x="838200" y="522536"/>
            <a:ext cx="10515600" cy="1325563"/>
          </a:xfrm>
        </p:spPr>
        <p:txBody>
          <a:bodyPr>
            <a:normAutofit/>
          </a:bodyPr>
          <a:lstStyle/>
          <a:p>
            <a:r>
              <a:rPr lang="lv-LV" sz="4000" b="1" dirty="0">
                <a:solidFill>
                  <a:schemeClr val="accent6">
                    <a:lumMod val="50000"/>
                  </a:schemeClr>
                </a:solidFill>
                <a:latin typeface="+mn-lt"/>
              </a:rPr>
              <a:t>Teritorijas plānojuma pilnveidotā 2.0 redakcija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6C29C07E-05D2-56EB-081A-F3624346DA20}"/>
              </a:ext>
            </a:extLst>
          </p:cNvPr>
          <p:cNvCxnSpPr>
            <a:cxnSpLocks/>
          </p:cNvCxnSpPr>
          <p:nvPr/>
        </p:nvCxnSpPr>
        <p:spPr>
          <a:xfrm>
            <a:off x="838200" y="1335767"/>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8D084182-4A2C-91BC-9F32-C8A69B51CC87}"/>
              </a:ext>
            </a:extLst>
          </p:cNvPr>
          <p:cNvSpPr txBox="1">
            <a:spLocks/>
          </p:cNvSpPr>
          <p:nvPr/>
        </p:nvSpPr>
        <p:spPr>
          <a:xfrm>
            <a:off x="733321" y="1600842"/>
            <a:ext cx="6753293" cy="4437588"/>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3400" b="1" dirty="0">
                <a:solidFill>
                  <a:schemeClr val="accent6">
                    <a:lumMod val="50000"/>
                  </a:schemeClr>
                </a:solidFill>
              </a:rPr>
              <a:t>Būtiskākās izmaiņas un precizējumi Paskaidrojuma rakstā:</a:t>
            </a:r>
          </a:p>
          <a:p>
            <a:pPr lvl="0"/>
            <a:r>
              <a:rPr lang="lv-LV" sz="2900" dirty="0"/>
              <a:t>aktualizēta vispārīgā informācija par novadu, tostarp iedzīvotāju skaitu, Būvvaldes statistiku, izglītības iestādēm, uzņēmējdarbību u.c.;</a:t>
            </a:r>
          </a:p>
          <a:p>
            <a:pPr lvl="0"/>
            <a:r>
              <a:rPr lang="lv-LV" sz="2900" dirty="0"/>
              <a:t>aktualizēta informācija par spēkā esošiem un izstrādē esošiem detālplānojumiem un </a:t>
            </a:r>
            <a:r>
              <a:rPr lang="lv-LV" sz="2900" dirty="0" err="1"/>
              <a:t>lokālplānojumiem</a:t>
            </a:r>
            <a:r>
              <a:rPr lang="lv-LV" sz="2900" dirty="0"/>
              <a:t>, to izvērtēšanu, turpmāko statusu;</a:t>
            </a:r>
          </a:p>
          <a:p>
            <a:pPr lvl="0"/>
            <a:r>
              <a:rPr lang="lv-LV" sz="2900" dirty="0"/>
              <a:t>aktualizēta informācija atbilstoši institūciju atzinumos norādītajam;</a:t>
            </a:r>
          </a:p>
          <a:p>
            <a:pPr lvl="0"/>
            <a:r>
              <a:rPr lang="lv-LV" sz="2900" dirty="0"/>
              <a:t>aktualizēta informācija par aizsargjoslu objektiem un apgrūtinājumiem;</a:t>
            </a:r>
          </a:p>
          <a:p>
            <a:pPr lvl="0"/>
            <a:r>
              <a:rPr lang="lv-LV" sz="2900" dirty="0"/>
              <a:t>aktualizēta nodaļa par teritorijas plānojuma risinājumu atbilstību 2025.gada 28.augustā apstiprinātajai aktualizētajai Ādažu novada ilgtspējīgas attīstības stratēģijai;</a:t>
            </a:r>
          </a:p>
          <a:p>
            <a:pPr lvl="0"/>
            <a:r>
              <a:rPr lang="lv-LV" sz="2900" dirty="0"/>
              <a:t>aktualizētas </a:t>
            </a:r>
            <a:r>
              <a:rPr lang="lv-LV" sz="2900" dirty="0" err="1"/>
              <a:t>kartoshēmas</a:t>
            </a:r>
            <a:r>
              <a:rPr lang="lv-LV" sz="2900" dirty="0"/>
              <a:t>;</a:t>
            </a:r>
          </a:p>
          <a:p>
            <a:pPr lvl="0"/>
            <a:r>
              <a:rPr lang="lv-LV" sz="2900" dirty="0"/>
              <a:t>aktualizēti visi Paskaidrojuma raksta pielikumi, tostarp funkcionālo zonu kopsavilkums, </a:t>
            </a:r>
            <a:r>
              <a:rPr lang="lv-LV" sz="2900" dirty="0" err="1"/>
              <a:t>lokalplānojumu</a:t>
            </a:r>
            <a:r>
              <a:rPr lang="lv-LV" sz="2900" dirty="0"/>
              <a:t> un detālplānojumu saraksti un </a:t>
            </a:r>
            <a:r>
              <a:rPr lang="lv-LV" sz="2900" dirty="0" err="1"/>
              <a:t>izvērtējumi</a:t>
            </a:r>
            <a:r>
              <a:rPr lang="lv-LV" sz="2900" dirty="0"/>
              <a:t>.</a:t>
            </a:r>
          </a:p>
          <a:p>
            <a:pPr marL="0" indent="0">
              <a:buNone/>
            </a:pPr>
            <a:endParaRPr lang="lv-LV" sz="2800" b="1" dirty="0">
              <a:solidFill>
                <a:schemeClr val="accent6">
                  <a:lumMod val="50000"/>
                </a:schemeClr>
              </a:solidFill>
            </a:endParaRPr>
          </a:p>
          <a:p>
            <a:pPr marL="0" indent="0">
              <a:buNone/>
            </a:pPr>
            <a:endParaRPr lang="lv-LV" dirty="0"/>
          </a:p>
          <a:p>
            <a:pPr marL="0" indent="0">
              <a:buNone/>
            </a:pPr>
            <a:endParaRPr lang="lv-LV" dirty="0"/>
          </a:p>
        </p:txBody>
      </p:sp>
      <p:pic>
        <p:nvPicPr>
          <p:cNvPr id="5" name="Picture 4">
            <a:extLst>
              <a:ext uri="{FF2B5EF4-FFF2-40B4-BE49-F238E27FC236}">
                <a16:creationId xmlns:a16="http://schemas.microsoft.com/office/drawing/2014/main" id="{78C03B7D-04C4-D270-13F6-3CD6FA4403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7870" y="1513802"/>
            <a:ext cx="2596485" cy="2369997"/>
          </a:xfrm>
          <a:prstGeom prst="rect">
            <a:avLst/>
          </a:prstGeom>
        </p:spPr>
      </p:pic>
      <p:pic>
        <p:nvPicPr>
          <p:cNvPr id="9" name="Picture 8">
            <a:extLst>
              <a:ext uri="{FF2B5EF4-FFF2-40B4-BE49-F238E27FC236}">
                <a16:creationId xmlns:a16="http://schemas.microsoft.com/office/drawing/2014/main" id="{64E9A06F-A3F7-CAA9-BE64-387B19E83143}"/>
              </a:ext>
            </a:extLst>
          </p:cNvPr>
          <p:cNvPicPr>
            <a:picLocks noChangeAspect="1"/>
          </p:cNvPicPr>
          <p:nvPr/>
        </p:nvPicPr>
        <p:blipFill>
          <a:blip r:embed="rId3"/>
          <a:stretch>
            <a:fillRect/>
          </a:stretch>
        </p:blipFill>
        <p:spPr>
          <a:xfrm>
            <a:off x="7486614" y="3819636"/>
            <a:ext cx="4538237" cy="2380532"/>
          </a:xfrm>
          <a:prstGeom prst="rect">
            <a:avLst/>
          </a:prstGeom>
        </p:spPr>
      </p:pic>
    </p:spTree>
    <p:extLst>
      <p:ext uri="{BB962C8B-B14F-4D97-AF65-F5344CB8AC3E}">
        <p14:creationId xmlns:p14="http://schemas.microsoft.com/office/powerpoint/2010/main" val="1129343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CEC2D-AC69-7215-C22A-B2B1E6ADDB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D543F4-61F7-D4B1-9332-6FC2C9315A5B}"/>
              </a:ext>
            </a:extLst>
          </p:cNvPr>
          <p:cNvSpPr>
            <a:spLocks noGrp="1"/>
          </p:cNvSpPr>
          <p:nvPr>
            <p:ph type="title"/>
          </p:nvPr>
        </p:nvSpPr>
        <p:spPr>
          <a:xfrm>
            <a:off x="838200" y="522536"/>
            <a:ext cx="10515600" cy="1325563"/>
          </a:xfrm>
        </p:spPr>
        <p:txBody>
          <a:bodyPr>
            <a:normAutofit/>
          </a:bodyPr>
          <a:lstStyle/>
          <a:p>
            <a:r>
              <a:rPr lang="lv-LV" sz="4000" b="1" dirty="0">
                <a:solidFill>
                  <a:schemeClr val="accent6">
                    <a:lumMod val="50000"/>
                  </a:schemeClr>
                </a:solidFill>
                <a:latin typeface="+mn-lt"/>
              </a:rPr>
              <a:t>Teritorijas plānojuma pilnveidotā 2.0 redakcija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4E089525-AEC4-C3A1-DC29-0A1DAC8CC4E4}"/>
              </a:ext>
            </a:extLst>
          </p:cNvPr>
          <p:cNvCxnSpPr>
            <a:cxnSpLocks/>
          </p:cNvCxnSpPr>
          <p:nvPr/>
        </p:nvCxnSpPr>
        <p:spPr>
          <a:xfrm>
            <a:off x="838200" y="1335767"/>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85A251F6-7B61-982B-4C8E-A56E81577FAA}"/>
              </a:ext>
            </a:extLst>
          </p:cNvPr>
          <p:cNvSpPr txBox="1">
            <a:spLocks/>
          </p:cNvSpPr>
          <p:nvPr/>
        </p:nvSpPr>
        <p:spPr>
          <a:xfrm>
            <a:off x="733321" y="1513802"/>
            <a:ext cx="6753293" cy="49425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400" b="1" dirty="0">
                <a:solidFill>
                  <a:schemeClr val="accent6">
                    <a:lumMod val="50000"/>
                  </a:schemeClr>
                </a:solidFill>
              </a:rPr>
              <a:t>Būtiskākās izmaiņas un precizējumi Teritorijas izmantošanas un apbūves noteikumos:</a:t>
            </a:r>
          </a:p>
          <a:p>
            <a:pPr lvl="0"/>
            <a:r>
              <a:rPr lang="lv-LV" sz="2000" dirty="0"/>
              <a:t>dzēstas prasības, kas dublējas ar normatīvajos aktos jau noteiktām normām, precizēta terminoloģija;</a:t>
            </a:r>
          </a:p>
          <a:p>
            <a:pPr lvl="0"/>
            <a:r>
              <a:rPr lang="lv-LV" sz="2000" dirty="0"/>
              <a:t>dzēstas sadaļas, kas attiecas uz citos pašvaldības saistošajos noteikumos risināmām tēmām (azartspēles, dzīvžogi un stādījumi, publisko ūdeņu izmantošana, dzīvnieku turēšana);</a:t>
            </a:r>
          </a:p>
          <a:p>
            <a:pPr lvl="0"/>
            <a:r>
              <a:rPr lang="lv-LV" sz="2000" dirty="0"/>
              <a:t>precizējumi </a:t>
            </a:r>
            <a:r>
              <a:rPr lang="lv-LV" sz="2000" dirty="0" err="1"/>
              <a:t>DzS</a:t>
            </a:r>
            <a:r>
              <a:rPr lang="lv-LV" sz="2000" dirty="0"/>
              <a:t>, JC, TR, DA, M, L zonu atļautās izmantošanas «grozos», noteikumos un apbūves parametros;</a:t>
            </a:r>
          </a:p>
          <a:p>
            <a:pPr lvl="0"/>
            <a:r>
              <a:rPr lang="lv-LV" sz="2000" dirty="0"/>
              <a:t>rediģēts 1.pielikums – aktualizēts ielu saraksts ar kategorijām un sarkano līniju koridoru platumiem, tostarp saistīti ar ielu nosaukumu izmaiņām un ielām Carnikavas pagastā, kurām iepriekš nebija noteiktas sarkanās līnijas;</a:t>
            </a:r>
          </a:p>
          <a:p>
            <a:pPr lvl="0"/>
            <a:endParaRPr lang="lv-LV" sz="2000" dirty="0"/>
          </a:p>
          <a:p>
            <a:pPr marL="0" indent="0">
              <a:buNone/>
            </a:pPr>
            <a:endParaRPr lang="lv-LV" sz="2800" b="1" dirty="0">
              <a:solidFill>
                <a:schemeClr val="accent6">
                  <a:lumMod val="50000"/>
                </a:schemeClr>
              </a:solidFill>
            </a:endParaRPr>
          </a:p>
          <a:p>
            <a:pPr marL="0" indent="0">
              <a:buNone/>
            </a:pPr>
            <a:endParaRPr lang="lv-LV" dirty="0"/>
          </a:p>
          <a:p>
            <a:pPr marL="0" indent="0">
              <a:buNone/>
            </a:pPr>
            <a:endParaRPr lang="lv-LV" dirty="0"/>
          </a:p>
        </p:txBody>
      </p:sp>
      <p:pic>
        <p:nvPicPr>
          <p:cNvPr id="7" name="Picture 6">
            <a:extLst>
              <a:ext uri="{FF2B5EF4-FFF2-40B4-BE49-F238E27FC236}">
                <a16:creationId xmlns:a16="http://schemas.microsoft.com/office/drawing/2014/main" id="{B350D18B-100B-11A5-DD01-C61B470BC918}"/>
              </a:ext>
            </a:extLst>
          </p:cNvPr>
          <p:cNvPicPr>
            <a:picLocks noChangeAspect="1"/>
          </p:cNvPicPr>
          <p:nvPr/>
        </p:nvPicPr>
        <p:blipFill>
          <a:blip r:embed="rId2"/>
          <a:stretch>
            <a:fillRect/>
          </a:stretch>
        </p:blipFill>
        <p:spPr>
          <a:xfrm>
            <a:off x="7410994" y="1608316"/>
            <a:ext cx="4276535" cy="3401586"/>
          </a:xfrm>
          <a:prstGeom prst="rect">
            <a:avLst/>
          </a:prstGeom>
        </p:spPr>
      </p:pic>
      <p:pic>
        <p:nvPicPr>
          <p:cNvPr id="10" name="Picture 9">
            <a:extLst>
              <a:ext uri="{FF2B5EF4-FFF2-40B4-BE49-F238E27FC236}">
                <a16:creationId xmlns:a16="http://schemas.microsoft.com/office/drawing/2014/main" id="{E131872E-2464-B5D0-9B93-4CF25C7BBB75}"/>
              </a:ext>
            </a:extLst>
          </p:cNvPr>
          <p:cNvPicPr>
            <a:picLocks noChangeAspect="1"/>
          </p:cNvPicPr>
          <p:nvPr/>
        </p:nvPicPr>
        <p:blipFill>
          <a:blip r:embed="rId3"/>
          <a:stretch>
            <a:fillRect/>
          </a:stretch>
        </p:blipFill>
        <p:spPr>
          <a:xfrm>
            <a:off x="7601370" y="3736967"/>
            <a:ext cx="4342365" cy="2734897"/>
          </a:xfrm>
          <a:prstGeom prst="rect">
            <a:avLst/>
          </a:prstGeom>
        </p:spPr>
      </p:pic>
    </p:spTree>
    <p:extLst>
      <p:ext uri="{BB962C8B-B14F-4D97-AF65-F5344CB8AC3E}">
        <p14:creationId xmlns:p14="http://schemas.microsoft.com/office/powerpoint/2010/main" val="3933844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7544-6E6D-23B2-7138-DACF61FA6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BD9AB-25AE-DE83-1EC8-02BCB7D70EE7}"/>
              </a:ext>
            </a:extLst>
          </p:cNvPr>
          <p:cNvSpPr>
            <a:spLocks noGrp="1"/>
          </p:cNvSpPr>
          <p:nvPr>
            <p:ph type="title"/>
          </p:nvPr>
        </p:nvSpPr>
        <p:spPr>
          <a:xfrm>
            <a:off x="838200" y="522536"/>
            <a:ext cx="10515600" cy="1325563"/>
          </a:xfrm>
        </p:spPr>
        <p:txBody>
          <a:bodyPr>
            <a:normAutofit/>
          </a:bodyPr>
          <a:lstStyle/>
          <a:p>
            <a:r>
              <a:rPr lang="lv-LV" sz="4000" b="1" dirty="0">
                <a:solidFill>
                  <a:schemeClr val="accent6">
                    <a:lumMod val="50000"/>
                  </a:schemeClr>
                </a:solidFill>
                <a:latin typeface="+mn-lt"/>
              </a:rPr>
              <a:t>Teritorijas plānojuma pilnveidotā 2.0 redakcija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44215FF4-5400-2814-94BD-26886B38F9BB}"/>
              </a:ext>
            </a:extLst>
          </p:cNvPr>
          <p:cNvCxnSpPr>
            <a:cxnSpLocks/>
          </p:cNvCxnSpPr>
          <p:nvPr/>
        </p:nvCxnSpPr>
        <p:spPr>
          <a:xfrm>
            <a:off x="838200" y="1335767"/>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FDDBB67B-FCC3-09A9-7168-AC0958E755C5}"/>
              </a:ext>
            </a:extLst>
          </p:cNvPr>
          <p:cNvSpPr txBox="1">
            <a:spLocks/>
          </p:cNvSpPr>
          <p:nvPr/>
        </p:nvSpPr>
        <p:spPr>
          <a:xfrm>
            <a:off x="733322" y="1513802"/>
            <a:ext cx="6306576" cy="49425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400" b="1" dirty="0">
                <a:solidFill>
                  <a:schemeClr val="accent6">
                    <a:lumMod val="50000"/>
                  </a:schemeClr>
                </a:solidFill>
              </a:rPr>
              <a:t>Būtiskākās izmaiņas un precizējumi Grafiskajā daļā:</a:t>
            </a:r>
          </a:p>
          <a:p>
            <a:pPr lvl="0"/>
            <a:r>
              <a:rPr lang="lv-LV" sz="2000" dirty="0"/>
              <a:t>pārskatītas un aktualizētas aizsargjoslas;</a:t>
            </a:r>
          </a:p>
          <a:p>
            <a:pPr lvl="0"/>
            <a:r>
              <a:rPr lang="lv-LV" sz="2000" dirty="0"/>
              <a:t>pievienoti objekti grafiskajā daļā pēc institūciju lūguma – AS “Sadales tīkls”  lūdza parādīt visas transformatoru apakšstacijas, </a:t>
            </a:r>
            <a:r>
              <a:rPr lang="lv-LV" sz="2000" dirty="0" err="1"/>
              <a:t>fīderu</a:t>
            </a:r>
            <a:r>
              <a:rPr lang="lv-LV" sz="2000" dirty="0"/>
              <a:t> punktus un </a:t>
            </a:r>
            <a:r>
              <a:rPr lang="lv-LV" sz="2000" dirty="0" err="1"/>
              <a:t>vidsprieguma</a:t>
            </a:r>
            <a:r>
              <a:rPr lang="lv-LV" sz="2000" dirty="0"/>
              <a:t> (6-20kV) elektrolīnijas;</a:t>
            </a:r>
          </a:p>
          <a:p>
            <a:pPr lvl="0"/>
            <a:r>
              <a:rPr lang="lv-LV" sz="2000" dirty="0"/>
              <a:t>pārskatītas un labotas funkcionālās zonas  - priekšlikumos un atzinumos izvērtētais un vērā ņemtais;</a:t>
            </a:r>
          </a:p>
          <a:p>
            <a:pPr lvl="0"/>
            <a:r>
              <a:rPr lang="lv-LV" sz="2000" dirty="0"/>
              <a:t>koriģētas ciemu robežas – Gauja, </a:t>
            </a:r>
            <a:r>
              <a:rPr lang="lv-LV" sz="2000" dirty="0" err="1"/>
              <a:t>Siguļi</a:t>
            </a:r>
            <a:r>
              <a:rPr lang="lv-LV" sz="2000" dirty="0"/>
              <a:t> un Carnikava vairs nedala robežu Gaujai pa vidu, bet Gauja ir ārpus ciemu robežām, no Carnikavas ciema izslēgti īpašumi, kurus iepriekš robeža sadalīja;</a:t>
            </a:r>
          </a:p>
          <a:p>
            <a:pPr lvl="0"/>
            <a:r>
              <a:rPr lang="lv-LV" sz="2000" dirty="0"/>
              <a:t>attēlota Carnikavas pilsētas plānotā robeža;</a:t>
            </a:r>
          </a:p>
          <a:p>
            <a:pPr lvl="0"/>
            <a:r>
              <a:rPr lang="lv-LV" sz="2000" dirty="0"/>
              <a:t>integrēti pēdējā gada laikā apstiprinātie detālplānojumi un </a:t>
            </a:r>
            <a:r>
              <a:rPr lang="lv-LV" sz="2000" dirty="0" err="1"/>
              <a:t>lokālplānojumi</a:t>
            </a:r>
            <a:r>
              <a:rPr lang="lv-LV" sz="2000" dirty="0"/>
              <a:t>;</a:t>
            </a:r>
          </a:p>
          <a:p>
            <a:pPr lvl="0"/>
            <a:endParaRPr lang="lv-LV" sz="2000" dirty="0"/>
          </a:p>
          <a:p>
            <a:pPr marL="0" indent="0">
              <a:buNone/>
            </a:pPr>
            <a:endParaRPr lang="lv-LV" sz="2800" b="1" dirty="0">
              <a:solidFill>
                <a:schemeClr val="accent6">
                  <a:lumMod val="50000"/>
                </a:schemeClr>
              </a:solidFill>
            </a:endParaRPr>
          </a:p>
          <a:p>
            <a:pPr marL="0" indent="0">
              <a:buNone/>
            </a:pPr>
            <a:endParaRPr lang="lv-LV" dirty="0"/>
          </a:p>
          <a:p>
            <a:pPr marL="0" indent="0">
              <a:buNone/>
            </a:pPr>
            <a:endParaRPr lang="lv-LV" dirty="0"/>
          </a:p>
        </p:txBody>
      </p:sp>
      <p:pic>
        <p:nvPicPr>
          <p:cNvPr id="5" name="Picture 4">
            <a:extLst>
              <a:ext uri="{FF2B5EF4-FFF2-40B4-BE49-F238E27FC236}">
                <a16:creationId xmlns:a16="http://schemas.microsoft.com/office/drawing/2014/main" id="{F63992F9-61DD-1607-437A-4B6FBC1903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63352" y="1633574"/>
            <a:ext cx="4888876" cy="4462426"/>
          </a:xfrm>
          <a:prstGeom prst="rect">
            <a:avLst/>
          </a:prstGeom>
        </p:spPr>
      </p:pic>
    </p:spTree>
    <p:extLst>
      <p:ext uri="{BB962C8B-B14F-4D97-AF65-F5344CB8AC3E}">
        <p14:creationId xmlns:p14="http://schemas.microsoft.com/office/powerpoint/2010/main" val="1991191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33B9F-AD88-335C-DA30-31CC63ED96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9E2735-87F1-0F77-CD98-617DC0165E3E}"/>
              </a:ext>
            </a:extLst>
          </p:cNvPr>
          <p:cNvSpPr>
            <a:spLocks noGrp="1"/>
          </p:cNvSpPr>
          <p:nvPr>
            <p:ph type="title"/>
          </p:nvPr>
        </p:nvSpPr>
        <p:spPr>
          <a:xfrm>
            <a:off x="838200" y="522536"/>
            <a:ext cx="10515600" cy="1325563"/>
          </a:xfrm>
        </p:spPr>
        <p:txBody>
          <a:bodyPr>
            <a:normAutofit/>
          </a:bodyPr>
          <a:lstStyle/>
          <a:p>
            <a:r>
              <a:rPr lang="lv-LV" sz="4000" b="1" dirty="0">
                <a:solidFill>
                  <a:schemeClr val="accent6">
                    <a:lumMod val="50000"/>
                  </a:schemeClr>
                </a:solidFill>
                <a:latin typeface="+mn-lt"/>
              </a:rPr>
              <a:t>Teritorijas plānojuma pilnveidotā 2.0 redakcija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FAB17B57-9B36-2F24-A935-66FDDC6D2F26}"/>
              </a:ext>
            </a:extLst>
          </p:cNvPr>
          <p:cNvCxnSpPr>
            <a:cxnSpLocks/>
          </p:cNvCxnSpPr>
          <p:nvPr/>
        </p:nvCxnSpPr>
        <p:spPr>
          <a:xfrm>
            <a:off x="838200" y="1335767"/>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ADD89A20-F17C-057D-C1BA-89D1288667F4}"/>
              </a:ext>
            </a:extLst>
          </p:cNvPr>
          <p:cNvSpPr txBox="1">
            <a:spLocks/>
          </p:cNvSpPr>
          <p:nvPr/>
        </p:nvSpPr>
        <p:spPr>
          <a:xfrm>
            <a:off x="733321" y="1513802"/>
            <a:ext cx="6434395" cy="494252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400" b="1" dirty="0">
                <a:solidFill>
                  <a:schemeClr val="accent6">
                    <a:lumMod val="50000"/>
                  </a:schemeClr>
                </a:solidFill>
              </a:rPr>
              <a:t>Būtiskākās izmaiņas un precizējumi Grafiskajā daļā:</a:t>
            </a:r>
          </a:p>
          <a:p>
            <a:pPr lvl="0"/>
            <a:r>
              <a:rPr lang="lv-LV" sz="1900" dirty="0"/>
              <a:t>precizētas A1 un Rīgas gatves sarkanās līnijas un funkcionālais zonējums; </a:t>
            </a:r>
          </a:p>
          <a:p>
            <a:pPr lvl="0"/>
            <a:r>
              <a:rPr lang="lv-LV" sz="1900" dirty="0"/>
              <a:t>precizēts un saskaņots ar Satiksmes ministriju un VSIA “Latvijas valsts ceļi” TIN7 novietojums;</a:t>
            </a:r>
          </a:p>
          <a:p>
            <a:pPr lvl="0"/>
            <a:r>
              <a:rPr lang="lv-LV" sz="1900" dirty="0"/>
              <a:t>dzēsta TIN7 teritorija starp Baltezeru un Ādažu pilsētu atbilstoši Satiksmes ministrijas atzinumam;</a:t>
            </a:r>
          </a:p>
          <a:p>
            <a:pPr lvl="0"/>
            <a:r>
              <a:rPr lang="lv-LV" sz="1900" dirty="0"/>
              <a:t>aktualizēts kultūras mantojuma pārvaldes pieminekļu saraksts un grafiski attēlotas visas nepieciešamās zonas;</a:t>
            </a:r>
          </a:p>
          <a:p>
            <a:pPr lvl="0"/>
            <a:r>
              <a:rPr lang="lv-LV" sz="1900" dirty="0"/>
              <a:t>aktualizēts dižkoku un mikroliegumu objektu izvietojums atbilstoši Dabas datu pārvaldības sistēmai OZOLS;</a:t>
            </a:r>
          </a:p>
          <a:p>
            <a:pPr lvl="0"/>
            <a:r>
              <a:rPr lang="lv-LV" sz="1900" dirty="0"/>
              <a:t>aktualizēts potenciāli piesārņoto vietu un piesārņoto vietu izvietojums un saraksts pēc reģistra;</a:t>
            </a:r>
          </a:p>
          <a:p>
            <a:pPr lvl="0"/>
            <a:r>
              <a:rPr lang="lv-LV" sz="1900" dirty="0"/>
              <a:t>aktualizēts kadastra slānis - zemes vienību robežas un ēkas no Valsts zemes dienesta atvērtajiem datiem uz 2026.gada 27.maiju</a:t>
            </a:r>
          </a:p>
          <a:p>
            <a:pPr lvl="0"/>
            <a:endParaRPr lang="lv-LV" sz="2000" dirty="0"/>
          </a:p>
          <a:p>
            <a:pPr marL="0" indent="0">
              <a:buNone/>
            </a:pPr>
            <a:endParaRPr lang="lv-LV" sz="2800" b="1" dirty="0">
              <a:solidFill>
                <a:schemeClr val="accent6">
                  <a:lumMod val="50000"/>
                </a:schemeClr>
              </a:solidFill>
            </a:endParaRPr>
          </a:p>
          <a:p>
            <a:pPr marL="0" indent="0">
              <a:buNone/>
            </a:pPr>
            <a:endParaRPr lang="lv-LV" dirty="0"/>
          </a:p>
          <a:p>
            <a:pPr marL="0" indent="0">
              <a:buNone/>
            </a:pPr>
            <a:endParaRPr lang="lv-LV" dirty="0"/>
          </a:p>
        </p:txBody>
      </p:sp>
      <p:pic>
        <p:nvPicPr>
          <p:cNvPr id="4" name="Picture 3">
            <a:extLst>
              <a:ext uri="{FF2B5EF4-FFF2-40B4-BE49-F238E27FC236}">
                <a16:creationId xmlns:a16="http://schemas.microsoft.com/office/drawing/2014/main" id="{89696A3F-E280-268D-A55C-8FD9084401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67716" y="1618935"/>
            <a:ext cx="2293906" cy="2440859"/>
          </a:xfrm>
          <a:prstGeom prst="rect">
            <a:avLst/>
          </a:prstGeom>
          <a:noFill/>
          <a:ln>
            <a:noFill/>
          </a:ln>
        </p:spPr>
      </p:pic>
      <p:pic>
        <p:nvPicPr>
          <p:cNvPr id="5" name="Picture 4">
            <a:extLst>
              <a:ext uri="{FF2B5EF4-FFF2-40B4-BE49-F238E27FC236}">
                <a16:creationId xmlns:a16="http://schemas.microsoft.com/office/drawing/2014/main" id="{9507FC76-F3E4-FF9D-68EE-C9BE4E7024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40275" y="4019529"/>
            <a:ext cx="2800965" cy="2403297"/>
          </a:xfrm>
          <a:prstGeom prst="rect">
            <a:avLst/>
          </a:prstGeom>
          <a:noFill/>
          <a:ln>
            <a:noFill/>
          </a:ln>
        </p:spPr>
      </p:pic>
      <p:pic>
        <p:nvPicPr>
          <p:cNvPr id="7" name="Picture 6">
            <a:extLst>
              <a:ext uri="{FF2B5EF4-FFF2-40B4-BE49-F238E27FC236}">
                <a16:creationId xmlns:a16="http://schemas.microsoft.com/office/drawing/2014/main" id="{13273BE6-1DE5-B700-9F9C-C2F3ABCF6AD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35685" y="1683920"/>
            <a:ext cx="2905555" cy="2468291"/>
          </a:xfrm>
          <a:prstGeom prst="rect">
            <a:avLst/>
          </a:prstGeom>
          <a:noFill/>
          <a:ln>
            <a:noFill/>
          </a:ln>
        </p:spPr>
      </p:pic>
      <p:pic>
        <p:nvPicPr>
          <p:cNvPr id="8" name="Picture 7">
            <a:extLst>
              <a:ext uri="{FF2B5EF4-FFF2-40B4-BE49-F238E27FC236}">
                <a16:creationId xmlns:a16="http://schemas.microsoft.com/office/drawing/2014/main" id="{B3B29CDF-F3A1-DFB0-94BE-861109C7E86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19724" y="4010815"/>
            <a:ext cx="2528356" cy="2412012"/>
          </a:xfrm>
          <a:prstGeom prst="rect">
            <a:avLst/>
          </a:prstGeom>
          <a:noFill/>
          <a:ln>
            <a:noFill/>
          </a:ln>
        </p:spPr>
      </p:pic>
    </p:spTree>
    <p:extLst>
      <p:ext uri="{BB962C8B-B14F-4D97-AF65-F5344CB8AC3E}">
        <p14:creationId xmlns:p14="http://schemas.microsoft.com/office/powerpoint/2010/main" val="3966934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DCE68-954F-01FE-5C98-F4147FEA04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03CD90-57C4-0FC9-B560-048941D28725}"/>
              </a:ext>
            </a:extLst>
          </p:cNvPr>
          <p:cNvSpPr>
            <a:spLocks noGrp="1"/>
          </p:cNvSpPr>
          <p:nvPr>
            <p:ph type="title"/>
          </p:nvPr>
        </p:nvSpPr>
        <p:spPr>
          <a:xfrm>
            <a:off x="838200" y="522536"/>
            <a:ext cx="10515600" cy="1325563"/>
          </a:xfrm>
        </p:spPr>
        <p:txBody>
          <a:bodyPr>
            <a:normAutofit/>
          </a:bodyPr>
          <a:lstStyle/>
          <a:p>
            <a:r>
              <a:rPr lang="lv-LV" sz="4000" b="1" dirty="0">
                <a:solidFill>
                  <a:schemeClr val="accent6">
                    <a:lumMod val="50000"/>
                  </a:schemeClr>
                </a:solidFill>
                <a:latin typeface="+mn-lt"/>
              </a:rPr>
              <a:t>Teritorijas plānojuma pilnveidotā 2.0 redakcija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8C07DED9-4618-396B-C8BC-3A6E8260C951}"/>
              </a:ext>
            </a:extLst>
          </p:cNvPr>
          <p:cNvCxnSpPr>
            <a:cxnSpLocks/>
          </p:cNvCxnSpPr>
          <p:nvPr/>
        </p:nvCxnSpPr>
        <p:spPr>
          <a:xfrm>
            <a:off x="838200" y="1335767"/>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00C58A59-9E2C-0547-AAA4-68B8BE0169FC}"/>
              </a:ext>
            </a:extLst>
          </p:cNvPr>
          <p:cNvSpPr txBox="1">
            <a:spLocks/>
          </p:cNvSpPr>
          <p:nvPr/>
        </p:nvSpPr>
        <p:spPr>
          <a:xfrm>
            <a:off x="838200" y="1717821"/>
            <a:ext cx="10839246" cy="17111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b="1" dirty="0">
                <a:solidFill>
                  <a:schemeClr val="accent6">
                    <a:lumMod val="50000"/>
                  </a:schemeClr>
                </a:solidFill>
              </a:rPr>
              <a:t>Ņemot vērā publiskās apspriešanas rezultātus, ir sagatavota Teritorijas plānojuma 2.redakcija, kuru saskaņā ar normatīvajos aktos noteikto teritorijas plānošanas dokumentu izstrādes kārtību, nepieciešams nodot publiskai apspriešanai.</a:t>
            </a:r>
          </a:p>
          <a:p>
            <a:pPr marL="0" indent="0">
              <a:buNone/>
            </a:pPr>
            <a:endParaRPr lang="lv-LV" b="1" dirty="0">
              <a:solidFill>
                <a:schemeClr val="accent6">
                  <a:lumMod val="50000"/>
                </a:schemeClr>
              </a:solidFill>
            </a:endParaRPr>
          </a:p>
          <a:p>
            <a:pPr marL="0" indent="0">
              <a:buNone/>
            </a:pPr>
            <a:endParaRPr lang="lv-LV" dirty="0">
              <a:solidFill>
                <a:schemeClr val="accent6">
                  <a:lumMod val="50000"/>
                </a:schemeClr>
              </a:solidFill>
            </a:endParaRPr>
          </a:p>
        </p:txBody>
      </p:sp>
      <p:sp>
        <p:nvSpPr>
          <p:cNvPr id="4" name="Title 4">
            <a:extLst>
              <a:ext uri="{FF2B5EF4-FFF2-40B4-BE49-F238E27FC236}">
                <a16:creationId xmlns:a16="http://schemas.microsoft.com/office/drawing/2014/main" id="{642AE78F-7035-98DA-34E3-FE3CCFB647D2}"/>
              </a:ext>
            </a:extLst>
          </p:cNvPr>
          <p:cNvSpPr txBox="1">
            <a:spLocks/>
          </p:cNvSpPr>
          <p:nvPr/>
        </p:nvSpPr>
        <p:spPr>
          <a:xfrm>
            <a:off x="2099187" y="3043384"/>
            <a:ext cx="7384026" cy="25509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solidFill>
                  <a:schemeClr val="accent6">
                    <a:lumMod val="50000"/>
                  </a:schemeClr>
                </a:solidFill>
                <a:latin typeface="+mn-lt"/>
              </a:rPr>
              <a:t>Aicinām atbalstīt nodošanu publiskai apspriešanai un institūciju atzinumu saņemšanai!</a:t>
            </a:r>
          </a:p>
        </p:txBody>
      </p:sp>
    </p:spTree>
    <p:extLst>
      <p:ext uri="{BB962C8B-B14F-4D97-AF65-F5344CB8AC3E}">
        <p14:creationId xmlns:p14="http://schemas.microsoft.com/office/powerpoint/2010/main" val="3116520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325891"/>
            <a:ext cx="10515600" cy="1325563"/>
          </a:xfrm>
        </p:spPr>
        <p:txBody>
          <a:bodyPr>
            <a:normAutofit fontScale="90000"/>
          </a:bodyPr>
          <a:lstStyle/>
          <a:p>
            <a:r>
              <a:rPr lang="lv-LV" sz="4000" b="1" dirty="0">
                <a:solidFill>
                  <a:schemeClr val="accent6">
                    <a:lumMod val="50000"/>
                  </a:schemeClr>
                </a:solidFill>
                <a:latin typeface="+mn-lt"/>
              </a:rPr>
              <a:t>Teritorijas plānojuma 1.0 redakcijas publiskā apspriešana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615335" y="1523635"/>
            <a:ext cx="10849077" cy="5206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dirty="0"/>
              <a:t>Teritorijas plānojuma izstrādes kārtību, tostarp publisko apspriešanu un institūciju atzinumu saņemšanu nosaka Ministru kabineta 2014.gada 14.oktobra noteikumi Nr. 628 «Noteikumi par pašvaldību teritorijas attīstības plānošanas dokumentiem» (turpmāk – MK noteikumi Nr. 628)</a:t>
            </a:r>
          </a:p>
          <a:p>
            <a:pPr lvl="0">
              <a:buFont typeface="Wingdings" panose="05000000000000000000" pitchFamily="2" charset="2"/>
              <a:buChar char="q"/>
            </a:pPr>
            <a:r>
              <a:rPr lang="lv-LV" dirty="0"/>
              <a:t>Saskaņā ar Ādažu novada domes 2025. gada 26.jūnija lēmumu Nr. 249 “Par Ādažu novada teritorijas plānojuma 1.redakcijas nodošanu publiskajai apspriešanai un institūciju atzinumu saņemšanai” Ādažu novada teritorijas plānojuma 1. redakcija tika nodota publiskajai apspriešanai un institūciju atzinumu saņemšanai</a:t>
            </a:r>
          </a:p>
          <a:p>
            <a:pPr lvl="0">
              <a:buFont typeface="Wingdings" panose="05000000000000000000" pitchFamily="2" charset="2"/>
              <a:buChar char="q"/>
            </a:pPr>
            <a:r>
              <a:rPr lang="lv-LV" b="1" dirty="0">
                <a:solidFill>
                  <a:schemeClr val="accent6">
                    <a:lumMod val="50000"/>
                  </a:schemeClr>
                </a:solidFill>
              </a:rPr>
              <a:t>Publiskās apspriešanas termiņš bija noteikts no 2025. gada 7.jūlija līdz 2025. gada 7.septembrim</a:t>
            </a:r>
          </a:p>
        </p:txBody>
      </p:sp>
    </p:spTree>
    <p:extLst>
      <p:ext uri="{BB962C8B-B14F-4D97-AF65-F5344CB8AC3E}">
        <p14:creationId xmlns:p14="http://schemas.microsoft.com/office/powerpoint/2010/main" val="1621414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55539-132D-A93C-4590-AF538EE14A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1EF263-1EE1-5593-B889-6D35C79EEE8C}"/>
              </a:ext>
            </a:extLst>
          </p:cNvPr>
          <p:cNvSpPr>
            <a:spLocks noGrp="1"/>
          </p:cNvSpPr>
          <p:nvPr>
            <p:ph type="title"/>
          </p:nvPr>
        </p:nvSpPr>
        <p:spPr>
          <a:xfrm>
            <a:off x="828368" y="493039"/>
            <a:ext cx="10515600" cy="1325563"/>
          </a:xfrm>
        </p:spPr>
        <p:txBody>
          <a:bodyPr>
            <a:normAutofit fontScale="90000"/>
          </a:bodyPr>
          <a:lstStyle/>
          <a:p>
            <a:r>
              <a:rPr lang="lv-LV" sz="4000" b="1" dirty="0">
                <a:solidFill>
                  <a:schemeClr val="accent6">
                    <a:lumMod val="50000"/>
                  </a:schemeClr>
                </a:solidFill>
                <a:latin typeface="+mn-lt"/>
              </a:rPr>
              <a:t>Teritorijas plānojuma 1.0 redakcijas publiskā apspriešana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318F88F8-468B-AE98-6709-AC07BA6D319B}"/>
              </a:ext>
            </a:extLst>
          </p:cNvPr>
          <p:cNvCxnSpPr>
            <a:cxnSpLocks/>
          </p:cNvCxnSpPr>
          <p:nvPr/>
        </p:nvCxnSpPr>
        <p:spPr>
          <a:xfrm>
            <a:off x="916858" y="148325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F3852A59-9E57-61C9-7D7D-5A11048528F9}"/>
              </a:ext>
            </a:extLst>
          </p:cNvPr>
          <p:cNvSpPr txBox="1">
            <a:spLocks/>
          </p:cNvSpPr>
          <p:nvPr/>
        </p:nvSpPr>
        <p:spPr>
          <a:xfrm>
            <a:off x="605504" y="1690783"/>
            <a:ext cx="5854290" cy="458218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Font typeface="Wingdings" panose="05000000000000000000" pitchFamily="2" charset="2"/>
              <a:buChar char="q"/>
            </a:pPr>
            <a:r>
              <a:rPr lang="lv-LV" b="1" dirty="0">
                <a:solidFill>
                  <a:schemeClr val="accent6">
                    <a:lumMod val="50000"/>
                  </a:schemeClr>
                </a:solidFill>
              </a:rPr>
              <a:t>Paziņojumi par Teritorijas plānojuma publisko apspriešanu publicēti:</a:t>
            </a:r>
            <a:endParaRPr lang="lv-LV" sz="2400" b="1" dirty="0">
              <a:solidFill>
                <a:schemeClr val="accent6">
                  <a:lumMod val="50000"/>
                </a:schemeClr>
              </a:solidFill>
            </a:endParaRPr>
          </a:p>
          <a:p>
            <a:pPr lvl="1"/>
            <a:r>
              <a:rPr lang="lv-LV" dirty="0"/>
              <a:t>Valsts vienotajā ģeotelpiskās informācijas portālā Ģeolatvija.lv: </a:t>
            </a:r>
            <a:r>
              <a:rPr lang="lv-LV" dirty="0">
                <a:hlinkClick r:id="rId2"/>
              </a:rPr>
              <a:t>https://geolatvija.lv/geo/tapis#document_25807#nozoom</a:t>
            </a:r>
            <a:r>
              <a:rPr lang="lv-LV" dirty="0"/>
              <a:t>; </a:t>
            </a:r>
          </a:p>
          <a:p>
            <a:pPr lvl="1"/>
            <a:r>
              <a:rPr lang="lv-LV" dirty="0"/>
              <a:t>Ādažu novada pašvaldības tīmekļa vietnē: </a:t>
            </a:r>
            <a:r>
              <a:rPr lang="lv-LV" u="sng" dirty="0">
                <a:hlinkClick r:id="rId3"/>
              </a:rPr>
              <a:t>https://www.adazunovads.lv/lv/jaunums/publiskajai-apspriesanai-nodod-adazu-novada-teritorijas-planojuma-1redakciju</a:t>
            </a:r>
            <a:r>
              <a:rPr lang="lv-LV" dirty="0"/>
              <a:t>;</a:t>
            </a:r>
            <a:endParaRPr lang="lv-LV" sz="2000" dirty="0"/>
          </a:p>
          <a:p>
            <a:pPr lvl="1"/>
            <a:r>
              <a:rPr lang="lv-LV" sz="2000" u="sng" dirty="0">
                <a:hlinkClick r:id="rId4"/>
              </a:rPr>
              <a:t>https://www.adazunovads.lv/lv/notikums/publiskas-apspriesanas-sanaksme-par-teritorijas-planojuma-1-redakciju</a:t>
            </a:r>
            <a:r>
              <a:rPr lang="lv-LV" sz="2000" dirty="0"/>
              <a:t>; </a:t>
            </a:r>
          </a:p>
          <a:p>
            <a:pPr lvl="1"/>
            <a:r>
              <a:rPr lang="lv-LV" dirty="0"/>
              <a:t>Informatīvā izdevuma “Ādažu Novada Vēstis” 2025. gada jūlija numurā </a:t>
            </a:r>
            <a:r>
              <a:rPr lang="lv-LV" u="sng" dirty="0">
                <a:hlinkClick r:id="rId5"/>
              </a:rPr>
              <a:t>https://www.adazunovads.lv/lv/adazu-novada-vestis</a:t>
            </a:r>
            <a:r>
              <a:rPr lang="lv-LV" dirty="0"/>
              <a:t> </a:t>
            </a:r>
          </a:p>
          <a:p>
            <a:pPr lvl="1"/>
            <a:endParaRPr lang="lv-LV" sz="2000" dirty="0"/>
          </a:p>
          <a:p>
            <a:pPr lvl="0">
              <a:buFont typeface="Wingdings" panose="05000000000000000000" pitchFamily="2" charset="2"/>
              <a:buChar char="q"/>
            </a:pPr>
            <a:endParaRPr lang="lv-LV" dirty="0"/>
          </a:p>
        </p:txBody>
      </p:sp>
      <p:pic>
        <p:nvPicPr>
          <p:cNvPr id="4" name="Picture 3">
            <a:extLst>
              <a:ext uri="{FF2B5EF4-FFF2-40B4-BE49-F238E27FC236}">
                <a16:creationId xmlns:a16="http://schemas.microsoft.com/office/drawing/2014/main" id="{D39AA6B4-1FF4-9E89-2D48-4A45DCAADC35}"/>
              </a:ext>
            </a:extLst>
          </p:cNvPr>
          <p:cNvPicPr>
            <a:picLocks noChangeAspect="1"/>
          </p:cNvPicPr>
          <p:nvPr/>
        </p:nvPicPr>
        <p:blipFill>
          <a:blip r:embed="rId6"/>
          <a:stretch>
            <a:fillRect/>
          </a:stretch>
        </p:blipFill>
        <p:spPr>
          <a:xfrm>
            <a:off x="6459794" y="1773381"/>
            <a:ext cx="5107037" cy="3529918"/>
          </a:xfrm>
          <a:prstGeom prst="rect">
            <a:avLst/>
          </a:prstGeom>
        </p:spPr>
      </p:pic>
    </p:spTree>
    <p:extLst>
      <p:ext uri="{BB962C8B-B14F-4D97-AF65-F5344CB8AC3E}">
        <p14:creationId xmlns:p14="http://schemas.microsoft.com/office/powerpoint/2010/main" val="4109197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95262-93FF-B09A-0B45-BD53619ECF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F345C0-9643-A312-3C2F-19370686CC6C}"/>
              </a:ext>
            </a:extLst>
          </p:cNvPr>
          <p:cNvSpPr>
            <a:spLocks noGrp="1"/>
          </p:cNvSpPr>
          <p:nvPr>
            <p:ph type="title"/>
          </p:nvPr>
        </p:nvSpPr>
        <p:spPr>
          <a:xfrm>
            <a:off x="838200" y="384875"/>
            <a:ext cx="11216148" cy="1325563"/>
          </a:xfrm>
        </p:spPr>
        <p:txBody>
          <a:bodyPr>
            <a:normAutofit fontScale="90000"/>
          </a:bodyPr>
          <a:lstStyle/>
          <a:p>
            <a:r>
              <a:rPr lang="lv-LV" sz="4000" b="1" dirty="0">
                <a:solidFill>
                  <a:schemeClr val="accent6">
                    <a:lumMod val="50000"/>
                  </a:schemeClr>
                </a:solidFill>
                <a:latin typeface="+mn-lt"/>
              </a:rPr>
              <a:t>Teritorijas plānojuma 1.0 redakcijas publiskā </a:t>
            </a:r>
            <a:br>
              <a:rPr lang="lv-LV" sz="4000" b="1" dirty="0">
                <a:solidFill>
                  <a:schemeClr val="accent6">
                    <a:lumMod val="50000"/>
                  </a:schemeClr>
                </a:solidFill>
                <a:latin typeface="+mn-lt"/>
              </a:rPr>
            </a:br>
            <a:r>
              <a:rPr lang="lv-LV" sz="4000" b="1" dirty="0">
                <a:solidFill>
                  <a:schemeClr val="accent6">
                    <a:lumMod val="50000"/>
                  </a:schemeClr>
                </a:solidFill>
                <a:latin typeface="+mn-lt"/>
              </a:rPr>
              <a:t>apspriešana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51263416-401A-0E4E-7E26-81A7BA78A40F}"/>
              </a:ext>
            </a:extLst>
          </p:cNvPr>
          <p:cNvCxnSpPr>
            <a:cxnSpLocks/>
          </p:cNvCxnSpPr>
          <p:nvPr/>
        </p:nvCxnSpPr>
        <p:spPr>
          <a:xfrm>
            <a:off x="838200" y="1493083"/>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FC14D056-F4AD-606A-16FD-E61342B4D543}"/>
              </a:ext>
            </a:extLst>
          </p:cNvPr>
          <p:cNvSpPr txBox="1">
            <a:spLocks/>
          </p:cNvSpPr>
          <p:nvPr/>
        </p:nvSpPr>
        <p:spPr>
          <a:xfrm>
            <a:off x="591984" y="1710438"/>
            <a:ext cx="5854290" cy="45821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sz="2600" b="1" dirty="0">
                <a:solidFill>
                  <a:schemeClr val="accent6">
                    <a:lumMod val="50000"/>
                  </a:schemeClr>
                </a:solidFill>
              </a:rPr>
              <a:t>Ādažu novada pašvaldības </a:t>
            </a:r>
            <a:r>
              <a:rPr lang="lv-LV" sz="2600" b="1" dirty="0" err="1">
                <a:solidFill>
                  <a:schemeClr val="accent6">
                    <a:lumMod val="50000"/>
                  </a:schemeClr>
                </a:solidFill>
              </a:rPr>
              <a:t>Facebook</a:t>
            </a:r>
            <a:r>
              <a:rPr lang="lv-LV" sz="2600" b="1" dirty="0">
                <a:solidFill>
                  <a:schemeClr val="accent6">
                    <a:lumMod val="50000"/>
                  </a:schemeClr>
                </a:solidFill>
              </a:rPr>
              <a:t> lapā</a:t>
            </a:r>
            <a:r>
              <a:rPr lang="lv-LV" sz="2600" dirty="0"/>
              <a:t>:</a:t>
            </a:r>
          </a:p>
          <a:p>
            <a:pPr lvl="1"/>
            <a:r>
              <a:rPr lang="lv-LV" u="sng" dirty="0">
                <a:hlinkClick r:id="rId2"/>
              </a:rPr>
              <a:t>https://www.facebook.com/reel/1122860276424037</a:t>
            </a:r>
            <a:r>
              <a:rPr lang="lv-LV" dirty="0"/>
              <a:t> </a:t>
            </a:r>
          </a:p>
          <a:p>
            <a:pPr lvl="1"/>
            <a:r>
              <a:rPr lang="lv-LV" u="sng" dirty="0">
                <a:hlinkClick r:id="rId3"/>
              </a:rPr>
              <a:t>https://www.facebook.com/adazilv/posts/-jau-%C5%A1ovakar-plkst-1800-notiks-%C4%81da%C5%BEu-novada-teritorijas-pl%C4%81nojuma-1-redakcijas-p/1288845659953083/</a:t>
            </a:r>
            <a:endParaRPr lang="lv-LV" dirty="0"/>
          </a:p>
          <a:p>
            <a:pPr lvl="1"/>
            <a:r>
              <a:rPr lang="lv-LV" u="sng" dirty="0">
                <a:hlinkClick r:id="rId4"/>
              </a:rPr>
              <a:t>https://www.facebook.com/watch/?v=4094405430800839</a:t>
            </a:r>
            <a:r>
              <a:rPr lang="lv-LV" dirty="0"/>
              <a:t> </a:t>
            </a:r>
          </a:p>
          <a:p>
            <a:pPr lvl="1"/>
            <a:endParaRPr lang="lv-LV" sz="2000" dirty="0"/>
          </a:p>
          <a:p>
            <a:pPr lvl="0">
              <a:buFont typeface="Wingdings" panose="05000000000000000000" pitchFamily="2" charset="2"/>
              <a:buChar char="q"/>
            </a:pPr>
            <a:endParaRPr lang="lv-LV" dirty="0"/>
          </a:p>
        </p:txBody>
      </p:sp>
      <p:pic>
        <p:nvPicPr>
          <p:cNvPr id="5" name="Picture 4">
            <a:extLst>
              <a:ext uri="{FF2B5EF4-FFF2-40B4-BE49-F238E27FC236}">
                <a16:creationId xmlns:a16="http://schemas.microsoft.com/office/drawing/2014/main" id="{E3684E7B-D5A4-5614-B4D6-47B40095E512}"/>
              </a:ext>
            </a:extLst>
          </p:cNvPr>
          <p:cNvPicPr>
            <a:picLocks noChangeAspect="1"/>
          </p:cNvPicPr>
          <p:nvPr/>
        </p:nvPicPr>
        <p:blipFill>
          <a:blip r:embed="rId5"/>
          <a:stretch>
            <a:fillRect/>
          </a:stretch>
        </p:blipFill>
        <p:spPr>
          <a:xfrm>
            <a:off x="6624832" y="1789093"/>
            <a:ext cx="5274310" cy="4316730"/>
          </a:xfrm>
          <a:prstGeom prst="rect">
            <a:avLst/>
          </a:prstGeom>
        </p:spPr>
      </p:pic>
    </p:spTree>
    <p:extLst>
      <p:ext uri="{BB962C8B-B14F-4D97-AF65-F5344CB8AC3E}">
        <p14:creationId xmlns:p14="http://schemas.microsoft.com/office/powerpoint/2010/main" val="3932964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C5637-7D36-3ACD-FEC0-D817E2F297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988C13-43FE-CE0C-0A32-40FA911E5B8D}"/>
              </a:ext>
            </a:extLst>
          </p:cNvPr>
          <p:cNvSpPr>
            <a:spLocks noGrp="1"/>
          </p:cNvSpPr>
          <p:nvPr>
            <p:ph type="title"/>
          </p:nvPr>
        </p:nvSpPr>
        <p:spPr>
          <a:xfrm>
            <a:off x="838200" y="325891"/>
            <a:ext cx="10515600" cy="1325563"/>
          </a:xfrm>
        </p:spPr>
        <p:txBody>
          <a:bodyPr>
            <a:normAutofit fontScale="90000"/>
          </a:bodyPr>
          <a:lstStyle/>
          <a:p>
            <a:r>
              <a:rPr lang="lv-LV" sz="4000" b="1" dirty="0">
                <a:solidFill>
                  <a:schemeClr val="accent6">
                    <a:lumMod val="50000"/>
                  </a:schemeClr>
                </a:solidFill>
                <a:latin typeface="+mn-lt"/>
              </a:rPr>
              <a:t>Teritorijas plānojuma 1.0 redakcijas publiskā apspriešana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6D4BD926-15FB-14E4-72C9-7297C402CCCF}"/>
              </a:ext>
            </a:extLst>
          </p:cNvPr>
          <p:cNvCxnSpPr>
            <a:cxnSpLocks/>
          </p:cNvCxnSpPr>
          <p:nvPr/>
        </p:nvCxnSpPr>
        <p:spPr>
          <a:xfrm>
            <a:off x="838200" y="1335767"/>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3B88B9A3-028A-9E82-64CE-420F858DABF0}"/>
              </a:ext>
            </a:extLst>
          </p:cNvPr>
          <p:cNvSpPr txBox="1">
            <a:spLocks/>
          </p:cNvSpPr>
          <p:nvPr/>
        </p:nvSpPr>
        <p:spPr>
          <a:xfrm>
            <a:off x="615335" y="1523635"/>
            <a:ext cx="6798187" cy="45821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sz="2400" b="1" dirty="0">
                <a:solidFill>
                  <a:schemeClr val="accent6">
                    <a:lumMod val="50000"/>
                  </a:schemeClr>
                </a:solidFill>
              </a:rPr>
              <a:t>Paziņojums drukātā veidā </a:t>
            </a:r>
            <a:r>
              <a:rPr lang="lv-LV" sz="2400" dirty="0"/>
              <a:t>izvietots Ādažu novada pašvaldības klientu apkalpošanas centros un izplatīts iedzīvotāju kopienām</a:t>
            </a:r>
          </a:p>
          <a:p>
            <a:pPr lvl="0">
              <a:buFont typeface="Wingdings" panose="05000000000000000000" pitchFamily="2" charset="2"/>
              <a:buChar char="q"/>
            </a:pPr>
            <a:r>
              <a:rPr lang="lv-LV" sz="2400" dirty="0"/>
              <a:t>Publiskās apspriešanas ietvaros organizētas divas sanāksmes:</a:t>
            </a:r>
          </a:p>
          <a:p>
            <a:pPr lvl="1"/>
            <a:r>
              <a:rPr lang="lv-LV" dirty="0"/>
              <a:t>2025.gada </a:t>
            </a:r>
            <a:r>
              <a:rPr lang="lv-LV" b="1" dirty="0">
                <a:solidFill>
                  <a:schemeClr val="accent6">
                    <a:lumMod val="50000"/>
                  </a:schemeClr>
                </a:solidFill>
              </a:rPr>
              <a:t>18.augustā pl.18.00 Ādažos, Kultūras centra Vēstures un mākslas galerijā</a:t>
            </a:r>
            <a:r>
              <a:rPr lang="lv-LV" dirty="0"/>
              <a:t>, nodrošinātas iespējas sekot arī tiešsaistē platformā </a:t>
            </a:r>
            <a:r>
              <a:rPr lang="lv-LV" dirty="0" err="1"/>
              <a:t>Zoom</a:t>
            </a:r>
            <a:r>
              <a:rPr lang="lv-LV" dirty="0"/>
              <a:t> un pašvaldības </a:t>
            </a:r>
            <a:r>
              <a:rPr lang="lv-LV" dirty="0" err="1"/>
              <a:t>Facebook</a:t>
            </a:r>
            <a:r>
              <a:rPr lang="lv-LV" dirty="0"/>
              <a:t> lapā;</a:t>
            </a:r>
          </a:p>
          <a:p>
            <a:pPr lvl="1"/>
            <a:r>
              <a:rPr lang="lv-LV" dirty="0"/>
              <a:t>2025.gada </a:t>
            </a:r>
            <a:r>
              <a:rPr lang="lv-LV" b="1" dirty="0">
                <a:solidFill>
                  <a:schemeClr val="accent6">
                    <a:lumMod val="50000"/>
                  </a:schemeClr>
                </a:solidFill>
              </a:rPr>
              <a:t>27.augustā pl.18.00 Carnikavā, Tautas namā “Ozolaine”, </a:t>
            </a:r>
            <a:r>
              <a:rPr lang="lv-LV" dirty="0"/>
              <a:t>nodrošinātas iespējas sekot arī tiešsaistē platformā </a:t>
            </a:r>
            <a:r>
              <a:rPr lang="lv-LV" dirty="0" err="1"/>
              <a:t>Zoom</a:t>
            </a:r>
            <a:r>
              <a:rPr lang="lv-LV" dirty="0"/>
              <a:t> un pašvaldības </a:t>
            </a:r>
            <a:r>
              <a:rPr lang="lv-LV" dirty="0" err="1"/>
              <a:t>Facebook</a:t>
            </a:r>
            <a:r>
              <a:rPr lang="lv-LV" dirty="0"/>
              <a:t> lapā;</a:t>
            </a:r>
          </a:p>
          <a:p>
            <a:pPr lvl="1"/>
            <a:endParaRPr lang="lv-LV" sz="2000" dirty="0"/>
          </a:p>
          <a:p>
            <a:pPr lvl="0">
              <a:buFont typeface="Wingdings" panose="05000000000000000000" pitchFamily="2" charset="2"/>
              <a:buChar char="q"/>
            </a:pPr>
            <a:endParaRPr lang="lv-LV" dirty="0"/>
          </a:p>
        </p:txBody>
      </p:sp>
      <p:pic>
        <p:nvPicPr>
          <p:cNvPr id="4" name="Picture 3">
            <a:extLst>
              <a:ext uri="{FF2B5EF4-FFF2-40B4-BE49-F238E27FC236}">
                <a16:creationId xmlns:a16="http://schemas.microsoft.com/office/drawing/2014/main" id="{FF40FE4B-21AF-05C3-D7A3-0A33C5F528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1794" y="1437298"/>
            <a:ext cx="3361341" cy="4754861"/>
          </a:xfrm>
          <a:prstGeom prst="rect">
            <a:avLst/>
          </a:prstGeom>
        </p:spPr>
      </p:pic>
    </p:spTree>
    <p:extLst>
      <p:ext uri="{BB962C8B-B14F-4D97-AF65-F5344CB8AC3E}">
        <p14:creationId xmlns:p14="http://schemas.microsoft.com/office/powerpoint/2010/main" val="1579952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EC8DD-5FF1-8398-5214-78041A140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2C636-F934-04F0-B017-A15781518A44}"/>
              </a:ext>
            </a:extLst>
          </p:cNvPr>
          <p:cNvSpPr>
            <a:spLocks noGrp="1"/>
          </p:cNvSpPr>
          <p:nvPr>
            <p:ph type="title"/>
          </p:nvPr>
        </p:nvSpPr>
        <p:spPr>
          <a:xfrm>
            <a:off x="838200" y="325891"/>
            <a:ext cx="10515600" cy="1325563"/>
          </a:xfrm>
        </p:spPr>
        <p:txBody>
          <a:bodyPr>
            <a:normAutofit fontScale="90000"/>
          </a:bodyPr>
          <a:lstStyle/>
          <a:p>
            <a:r>
              <a:rPr lang="lv-LV" sz="4000" b="1" dirty="0">
                <a:solidFill>
                  <a:schemeClr val="accent6">
                    <a:lumMod val="50000"/>
                  </a:schemeClr>
                </a:solidFill>
                <a:latin typeface="+mn-lt"/>
              </a:rPr>
              <a:t>Teritorijas plānojuma 1.0 redakcijas publiskā apspriešana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572D9402-508F-19B1-EB01-8995FA7FE353}"/>
              </a:ext>
            </a:extLst>
          </p:cNvPr>
          <p:cNvCxnSpPr>
            <a:cxnSpLocks/>
          </p:cNvCxnSpPr>
          <p:nvPr/>
        </p:nvCxnSpPr>
        <p:spPr>
          <a:xfrm>
            <a:off x="838200" y="1335767"/>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27D85F92-F721-1267-9C3A-DEA6A054F76B}"/>
              </a:ext>
            </a:extLst>
          </p:cNvPr>
          <p:cNvSpPr txBox="1">
            <a:spLocks/>
          </p:cNvSpPr>
          <p:nvPr/>
        </p:nvSpPr>
        <p:spPr>
          <a:xfrm>
            <a:off x="615335" y="1523635"/>
            <a:ext cx="6798187" cy="45821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dirty="0"/>
              <a:t>Atskats uz sanāksmju norisi publicēts pašvaldības tīmekļa vietnē:</a:t>
            </a:r>
          </a:p>
          <a:p>
            <a:pPr lvl="1"/>
            <a:r>
              <a:rPr lang="lv-LV" sz="2000" u="sng" dirty="0">
                <a:hlinkClick r:id="rId2"/>
              </a:rPr>
              <a:t>https://www.adazunovads.lv/lv/jaunums/adazos-aizvadita-teritorijas-planojuma-1redakcijas-publiskas-apspriesanas-sanaksme</a:t>
            </a:r>
            <a:r>
              <a:rPr lang="lv-LV" sz="2000" dirty="0"/>
              <a:t> </a:t>
            </a:r>
          </a:p>
          <a:p>
            <a:pPr lvl="1"/>
            <a:r>
              <a:rPr lang="lv-LV" sz="2000" u="sng" dirty="0">
                <a:hlinkClick r:id="rId3"/>
              </a:rPr>
              <a:t>https://www.adazunovads.lv/lv/jaunums/adazu-novada-teritorijas-planojuma-1redakcijas-publiskas-apspriesanas-otra-sanaksme-aizvadita-carnikava</a:t>
            </a:r>
            <a:endParaRPr lang="lv-LV" sz="2000" u="sng" dirty="0"/>
          </a:p>
          <a:p>
            <a:pPr>
              <a:buFont typeface="Wingdings" panose="05000000000000000000" pitchFamily="2" charset="2"/>
              <a:buChar char="q"/>
            </a:pPr>
            <a:r>
              <a:rPr lang="lv-LV" dirty="0"/>
              <a:t>Sanāksmēs klātienē Ādažos piedalījās 20 dalībnieki, Carnikavā 25, tiešsaistē sekoja kopā ap 18 dalībniekiem.</a:t>
            </a:r>
            <a:endParaRPr lang="lv-LV" sz="2000" dirty="0"/>
          </a:p>
          <a:p>
            <a:pPr lvl="1"/>
            <a:endParaRPr lang="lv-LV" sz="2000" dirty="0"/>
          </a:p>
          <a:p>
            <a:pPr lvl="0">
              <a:buFont typeface="Wingdings" panose="05000000000000000000" pitchFamily="2" charset="2"/>
              <a:buChar char="q"/>
            </a:pPr>
            <a:endParaRPr lang="lv-LV" dirty="0"/>
          </a:p>
        </p:txBody>
      </p:sp>
      <p:pic>
        <p:nvPicPr>
          <p:cNvPr id="7" name="Picture 6">
            <a:extLst>
              <a:ext uri="{FF2B5EF4-FFF2-40B4-BE49-F238E27FC236}">
                <a16:creationId xmlns:a16="http://schemas.microsoft.com/office/drawing/2014/main" id="{CD54ADEB-B711-06AE-35D8-513B8997C8C8}"/>
              </a:ext>
            </a:extLst>
          </p:cNvPr>
          <p:cNvPicPr>
            <a:picLocks noChangeAspect="1"/>
          </p:cNvPicPr>
          <p:nvPr/>
        </p:nvPicPr>
        <p:blipFill>
          <a:blip r:embed="rId4"/>
          <a:stretch>
            <a:fillRect/>
          </a:stretch>
        </p:blipFill>
        <p:spPr>
          <a:xfrm>
            <a:off x="7354927" y="1523635"/>
            <a:ext cx="4057469" cy="2414647"/>
          </a:xfrm>
          <a:prstGeom prst="rect">
            <a:avLst/>
          </a:prstGeom>
        </p:spPr>
      </p:pic>
      <p:pic>
        <p:nvPicPr>
          <p:cNvPr id="9" name="Picture 8">
            <a:extLst>
              <a:ext uri="{FF2B5EF4-FFF2-40B4-BE49-F238E27FC236}">
                <a16:creationId xmlns:a16="http://schemas.microsoft.com/office/drawing/2014/main" id="{8C145368-682B-A0D6-A643-CC185C5244FD}"/>
              </a:ext>
            </a:extLst>
          </p:cNvPr>
          <p:cNvPicPr>
            <a:picLocks noChangeAspect="1"/>
          </p:cNvPicPr>
          <p:nvPr/>
        </p:nvPicPr>
        <p:blipFill>
          <a:blip r:embed="rId5"/>
          <a:stretch>
            <a:fillRect/>
          </a:stretch>
        </p:blipFill>
        <p:spPr>
          <a:xfrm>
            <a:off x="7354927" y="4060198"/>
            <a:ext cx="4069667" cy="2359653"/>
          </a:xfrm>
          <a:prstGeom prst="rect">
            <a:avLst/>
          </a:prstGeom>
        </p:spPr>
      </p:pic>
    </p:spTree>
    <p:extLst>
      <p:ext uri="{BB962C8B-B14F-4D97-AF65-F5344CB8AC3E}">
        <p14:creationId xmlns:p14="http://schemas.microsoft.com/office/powerpoint/2010/main" val="2136076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AEBB5-4D5E-4504-40A1-84D5347C38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F0FD8C-B418-409D-DBDB-4C5B466C606B}"/>
              </a:ext>
            </a:extLst>
          </p:cNvPr>
          <p:cNvSpPr>
            <a:spLocks noGrp="1"/>
          </p:cNvSpPr>
          <p:nvPr>
            <p:ph type="title"/>
          </p:nvPr>
        </p:nvSpPr>
        <p:spPr>
          <a:xfrm>
            <a:off x="838200" y="325891"/>
            <a:ext cx="10515600" cy="1325563"/>
          </a:xfrm>
        </p:spPr>
        <p:txBody>
          <a:bodyPr>
            <a:normAutofit fontScale="90000"/>
          </a:bodyPr>
          <a:lstStyle/>
          <a:p>
            <a:r>
              <a:rPr lang="lv-LV" sz="4000" b="1" dirty="0">
                <a:solidFill>
                  <a:schemeClr val="accent6">
                    <a:lumMod val="50000"/>
                  </a:schemeClr>
                </a:solidFill>
                <a:latin typeface="+mn-lt"/>
              </a:rPr>
              <a:t>Teritorijas plānojuma 1.0 redakcijas publiskā apspriešana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8B2C7B2B-2FBB-5B76-E616-2DB1C6545AE3}"/>
              </a:ext>
            </a:extLst>
          </p:cNvPr>
          <p:cNvCxnSpPr>
            <a:cxnSpLocks/>
          </p:cNvCxnSpPr>
          <p:nvPr/>
        </p:nvCxnSpPr>
        <p:spPr>
          <a:xfrm>
            <a:off x="838200" y="1335767"/>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D62A071F-9126-A8A8-B2FC-E9CCA2DB6265}"/>
              </a:ext>
            </a:extLst>
          </p:cNvPr>
          <p:cNvSpPr txBox="1">
            <a:spLocks/>
          </p:cNvSpPr>
          <p:nvPr/>
        </p:nvSpPr>
        <p:spPr>
          <a:xfrm>
            <a:off x="615335" y="1523635"/>
            <a:ext cx="10603271" cy="45821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sz="2400" dirty="0"/>
              <a:t>Publiskās apspriešanas laikā </a:t>
            </a:r>
            <a:r>
              <a:rPr lang="lv-LV" sz="2400" b="1" dirty="0">
                <a:solidFill>
                  <a:schemeClr val="accent6">
                    <a:lumMod val="50000"/>
                  </a:schemeClr>
                </a:solidFill>
              </a:rPr>
              <a:t>Pašvaldībā saņemti atzinumi no 29 institūcijām</a:t>
            </a:r>
            <a:r>
              <a:rPr lang="lv-LV" sz="2400" dirty="0"/>
              <a:t>, detalizēta informācija par vērā ņemšanu vai noraidīšanu pievienota Ziņojuma 1.pielikumā</a:t>
            </a:r>
          </a:p>
          <a:p>
            <a:pPr>
              <a:buFont typeface="Wingdings" panose="05000000000000000000" pitchFamily="2" charset="2"/>
              <a:buChar char="q"/>
            </a:pPr>
            <a:r>
              <a:rPr lang="lv-LV" sz="2400" dirty="0"/>
              <a:t>Kopumā 9 institūcijas sniegušas pozitīvus atzinumus, 16 sniegušas precizējumus vai iebildumus un 3 atzinumi pieņemti zināšanai, nav izvirzītas prasības vai konstatēts, ka atzinums nav nepieciešams, piemēram, AS “</a:t>
            </a:r>
            <a:r>
              <a:rPr lang="lv-LV" sz="2400" dirty="0" err="1"/>
              <a:t>Conexus</a:t>
            </a:r>
            <a:r>
              <a:rPr lang="lv-LV" sz="2400" dirty="0"/>
              <a:t> </a:t>
            </a:r>
            <a:r>
              <a:rPr lang="lv-LV" sz="2400" dirty="0" err="1"/>
              <a:t>Baltic</a:t>
            </a:r>
            <a:r>
              <a:rPr lang="lv-LV" sz="2400" dirty="0"/>
              <a:t> Grid”</a:t>
            </a:r>
          </a:p>
          <a:p>
            <a:pPr>
              <a:buFont typeface="Wingdings" panose="05000000000000000000" pitchFamily="2" charset="2"/>
              <a:buChar char="q"/>
            </a:pPr>
            <a:r>
              <a:rPr lang="lv-LV" sz="2400" dirty="0"/>
              <a:t>Daļa iebildumu saistīti ar informācijas no datubāzēm un aizsargjoslu precizēšanu, tostarp, SIA “Ādažu ūdens”, Valsts vides dienests, Aizsardzības ministrija, VSIA “Latvijas valsts ceļi”, VSIA “Latvijas vides, ģeoloģijas un meteoroloģijas centrs”, Nacionālā kultūras mantojuma pārvalde </a:t>
            </a:r>
          </a:p>
          <a:p>
            <a:pPr>
              <a:buFont typeface="Wingdings" panose="05000000000000000000" pitchFamily="2" charset="2"/>
              <a:buChar char="q"/>
            </a:pPr>
            <a:r>
              <a:rPr lang="lv-LV" sz="2400" dirty="0"/>
              <a:t>Notikušas sarakstes informācijas precizēšanai un risinājumu saskaņošanai, organizētas sanāksmes ar Rīgas </a:t>
            </a:r>
            <a:r>
              <a:rPr lang="lv-LV" sz="2400" dirty="0" err="1"/>
              <a:t>valstspilsētas</a:t>
            </a:r>
            <a:r>
              <a:rPr lang="lv-LV" sz="2400" dirty="0"/>
              <a:t> Pilsētas attīstības departamentu, Valsts vides dienestu, VSIA “Latvijas valsts ceļi”, AS Latvijas valsts meži”, SIA “Rīgas meži”, SIA “Rīgas ūdens”</a:t>
            </a:r>
          </a:p>
          <a:p>
            <a:pPr>
              <a:buFont typeface="Wingdings" panose="05000000000000000000" pitchFamily="2" charset="2"/>
              <a:buChar char="q"/>
            </a:pPr>
            <a:endParaRPr lang="lv-LV" sz="2400" dirty="0"/>
          </a:p>
          <a:p>
            <a:pPr>
              <a:buFont typeface="Wingdings" panose="05000000000000000000" pitchFamily="2" charset="2"/>
              <a:buChar char="q"/>
            </a:pPr>
            <a:endParaRPr lang="lv-LV" sz="2000" dirty="0"/>
          </a:p>
          <a:p>
            <a:pPr lvl="0">
              <a:buFont typeface="Wingdings" panose="05000000000000000000" pitchFamily="2" charset="2"/>
              <a:buChar char="q"/>
            </a:pPr>
            <a:endParaRPr lang="lv-LV" dirty="0"/>
          </a:p>
        </p:txBody>
      </p:sp>
    </p:spTree>
    <p:extLst>
      <p:ext uri="{BB962C8B-B14F-4D97-AF65-F5344CB8AC3E}">
        <p14:creationId xmlns:p14="http://schemas.microsoft.com/office/powerpoint/2010/main" val="1987525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304DA-9CBC-1585-5172-1BD4B9E7A0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077257-7102-C5FC-5E43-C690C0949F78}"/>
              </a:ext>
            </a:extLst>
          </p:cNvPr>
          <p:cNvSpPr>
            <a:spLocks noGrp="1"/>
          </p:cNvSpPr>
          <p:nvPr>
            <p:ph type="title"/>
          </p:nvPr>
        </p:nvSpPr>
        <p:spPr>
          <a:xfrm>
            <a:off x="838200" y="325891"/>
            <a:ext cx="10515600" cy="1325563"/>
          </a:xfrm>
        </p:spPr>
        <p:txBody>
          <a:bodyPr>
            <a:normAutofit fontScale="90000"/>
          </a:bodyPr>
          <a:lstStyle/>
          <a:p>
            <a:r>
              <a:rPr lang="lv-LV" sz="4000" b="1" dirty="0">
                <a:solidFill>
                  <a:schemeClr val="accent6">
                    <a:lumMod val="50000"/>
                  </a:schemeClr>
                </a:solidFill>
                <a:latin typeface="+mn-lt"/>
              </a:rPr>
              <a:t>Teritorijas plānojuma 1.0 redakcijas publiskā apspriešana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C6947365-74DB-C516-84FE-02C13B3A20B6}"/>
              </a:ext>
            </a:extLst>
          </p:cNvPr>
          <p:cNvCxnSpPr>
            <a:cxnSpLocks/>
          </p:cNvCxnSpPr>
          <p:nvPr/>
        </p:nvCxnSpPr>
        <p:spPr>
          <a:xfrm>
            <a:off x="838200" y="1335767"/>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BDB5807D-FC36-21BE-C818-92D56A26EF72}"/>
              </a:ext>
            </a:extLst>
          </p:cNvPr>
          <p:cNvSpPr txBox="1">
            <a:spLocks/>
          </p:cNvSpPr>
          <p:nvPr/>
        </p:nvSpPr>
        <p:spPr>
          <a:xfrm>
            <a:off x="615335" y="1523635"/>
            <a:ext cx="10603271" cy="45821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b="1" dirty="0">
                <a:solidFill>
                  <a:schemeClr val="accent6">
                    <a:lumMod val="50000"/>
                  </a:schemeClr>
                </a:solidFill>
              </a:rPr>
              <a:t>Publiskās apspriešanas laikā un pēc tās saņemti 140 fizisku un juridisku personu priekšlikumi</a:t>
            </a:r>
            <a:r>
              <a:rPr lang="lv-LV" dirty="0">
                <a:solidFill>
                  <a:schemeClr val="accent6">
                    <a:lumMod val="50000"/>
                  </a:schemeClr>
                </a:solidFill>
              </a:rPr>
              <a:t> </a:t>
            </a:r>
            <a:r>
              <a:rPr lang="lv-LV" dirty="0"/>
              <a:t>Teritorijas plānojumam, no tiem:</a:t>
            </a:r>
          </a:p>
          <a:p>
            <a:pPr lvl="1">
              <a:buFont typeface="Wingdings" panose="05000000000000000000" pitchFamily="2" charset="2"/>
              <a:buChar char="q"/>
            </a:pPr>
            <a:r>
              <a:rPr lang="lv-LV" dirty="0"/>
              <a:t> 7 saņemti laikā starp plānojuma izskatīšanu Attīstības komitejā un publiskās apspriešanas uzsākšanu </a:t>
            </a:r>
          </a:p>
          <a:p>
            <a:pPr lvl="1">
              <a:buFont typeface="Wingdings" panose="05000000000000000000" pitchFamily="2" charset="2"/>
              <a:buChar char="q"/>
            </a:pPr>
            <a:r>
              <a:rPr lang="lv-LV" dirty="0"/>
              <a:t> 70 publiskās apspriešanas laikā</a:t>
            </a:r>
          </a:p>
          <a:p>
            <a:pPr lvl="1">
              <a:buFont typeface="Wingdings" panose="05000000000000000000" pitchFamily="2" charset="2"/>
              <a:buChar char="q"/>
            </a:pPr>
            <a:r>
              <a:rPr lang="lv-LV" dirty="0"/>
              <a:t> 63 pēc publiskās apspriešanas </a:t>
            </a:r>
          </a:p>
          <a:p>
            <a:pPr lvl="1">
              <a:buFont typeface="Wingdings" panose="05000000000000000000" pitchFamily="2" charset="2"/>
              <a:buChar char="q"/>
            </a:pPr>
            <a:r>
              <a:rPr lang="lv-LV" dirty="0"/>
              <a:t> par 5 priekšlikumiem saņemti atsaukumi </a:t>
            </a:r>
          </a:p>
          <a:p>
            <a:pPr lvl="1">
              <a:buFont typeface="Wingdings" panose="05000000000000000000" pitchFamily="2" charset="2"/>
              <a:buChar char="q"/>
            </a:pPr>
            <a:r>
              <a:rPr lang="lv-LV" dirty="0"/>
              <a:t> </a:t>
            </a:r>
            <a:r>
              <a:rPr lang="lv-LV" u="sng" dirty="0"/>
              <a:t>uz katru priekšlikumu sniegta rakstiska atbilde</a:t>
            </a:r>
          </a:p>
          <a:p>
            <a:pPr lvl="1">
              <a:buFont typeface="Wingdings" panose="05000000000000000000" pitchFamily="2" charset="2"/>
              <a:buChar char="q"/>
            </a:pPr>
            <a:r>
              <a:rPr lang="lv-LV" dirty="0"/>
              <a:t> priekšlikumu apkopojums un komentāri par vērā ņemšanu vai noraidīšanu ar pamatojumu pievienoti Ziņojuma 2.pielikumā</a:t>
            </a:r>
          </a:p>
          <a:p>
            <a:pPr>
              <a:buFont typeface="Wingdings" panose="05000000000000000000" pitchFamily="2" charset="2"/>
              <a:buChar char="q"/>
            </a:pPr>
            <a:endParaRPr lang="lv-LV" sz="2400" dirty="0"/>
          </a:p>
          <a:p>
            <a:pPr>
              <a:buFont typeface="Wingdings" panose="05000000000000000000" pitchFamily="2" charset="2"/>
              <a:buChar char="q"/>
            </a:pPr>
            <a:endParaRPr lang="lv-LV" sz="2000" dirty="0"/>
          </a:p>
          <a:p>
            <a:pPr lvl="0">
              <a:buFont typeface="Wingdings" panose="05000000000000000000" pitchFamily="2" charset="2"/>
              <a:buChar char="q"/>
            </a:pPr>
            <a:endParaRPr lang="lv-LV" dirty="0"/>
          </a:p>
        </p:txBody>
      </p:sp>
    </p:spTree>
    <p:extLst>
      <p:ext uri="{BB962C8B-B14F-4D97-AF65-F5344CB8AC3E}">
        <p14:creationId xmlns:p14="http://schemas.microsoft.com/office/powerpoint/2010/main" val="3061417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E9AD7-5F99-109A-D35D-5E009B91F8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0DD44F-8989-FE16-A966-4A07917349CD}"/>
              </a:ext>
            </a:extLst>
          </p:cNvPr>
          <p:cNvSpPr>
            <a:spLocks noGrp="1"/>
          </p:cNvSpPr>
          <p:nvPr>
            <p:ph type="title"/>
          </p:nvPr>
        </p:nvSpPr>
        <p:spPr>
          <a:xfrm>
            <a:off x="770603" y="452801"/>
            <a:ext cx="10515600" cy="887960"/>
          </a:xfrm>
        </p:spPr>
        <p:txBody>
          <a:bodyPr>
            <a:noAutofit/>
          </a:bodyPr>
          <a:lstStyle/>
          <a:p>
            <a:r>
              <a:rPr lang="lv-LV" sz="3200" b="1" dirty="0">
                <a:solidFill>
                  <a:schemeClr val="accent6">
                    <a:lumMod val="50000"/>
                  </a:schemeClr>
                </a:solidFill>
                <a:latin typeface="+mn-lt"/>
              </a:rPr>
              <a:t>Ņemot vērā publiskās apspriešanas rezultātus sagatavota Teritorijas plānojuma pilnveidotā 2.0 redakcija</a:t>
            </a:r>
            <a:br>
              <a:rPr lang="lv-LV" sz="3200" b="1" dirty="0">
                <a:solidFill>
                  <a:schemeClr val="accent6">
                    <a:lumMod val="50000"/>
                  </a:schemeClr>
                </a:solidFill>
                <a:latin typeface="+mn-lt"/>
              </a:rPr>
            </a:br>
            <a:endParaRPr lang="lv-LV" sz="3200" b="1" dirty="0">
              <a:solidFill>
                <a:srgbClr val="FF0000"/>
              </a:solidFill>
              <a:latin typeface="+mn-lt"/>
            </a:endParaRPr>
          </a:p>
        </p:txBody>
      </p:sp>
      <p:cxnSp>
        <p:nvCxnSpPr>
          <p:cNvPr id="6" name="Straight Connector 5">
            <a:extLst>
              <a:ext uri="{FF2B5EF4-FFF2-40B4-BE49-F238E27FC236}">
                <a16:creationId xmlns:a16="http://schemas.microsoft.com/office/drawing/2014/main" id="{6CE0F4B8-5C51-D820-7C36-A38F9736F38C}"/>
              </a:ext>
            </a:extLst>
          </p:cNvPr>
          <p:cNvCxnSpPr>
            <a:cxnSpLocks/>
          </p:cNvCxnSpPr>
          <p:nvPr/>
        </p:nvCxnSpPr>
        <p:spPr>
          <a:xfrm>
            <a:off x="770603" y="1195678"/>
            <a:ext cx="10380406" cy="65952"/>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801A23F6-818B-C7A9-F845-81EDF7E07A2A}"/>
              </a:ext>
            </a:extLst>
          </p:cNvPr>
          <p:cNvSpPr txBox="1">
            <a:spLocks/>
          </p:cNvSpPr>
          <p:nvPr/>
        </p:nvSpPr>
        <p:spPr>
          <a:xfrm>
            <a:off x="770603" y="1340761"/>
            <a:ext cx="6436442" cy="545128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solidFill>
                  <a:schemeClr val="accent6">
                    <a:lumMod val="50000"/>
                  </a:schemeClr>
                </a:solidFill>
              </a:rPr>
              <a:t>Nav panākta vienošanās par 2 jautājumiem, kur pašvaldība un/vai citas institūcijas nepiekrīt izvirzītajām prasībām:</a:t>
            </a:r>
          </a:p>
          <a:p>
            <a:pPr>
              <a:buFont typeface="Wingdings" panose="05000000000000000000" pitchFamily="2" charset="2"/>
              <a:buChar char="q"/>
            </a:pPr>
            <a:r>
              <a:rPr lang="lv-LV" sz="2000" dirty="0"/>
              <a:t>ar VSIA “Latvijas valsts ceļi” par prasību pilsētās un ciemos noteikt valsts autoceļiem sarkanās līnijas 10 m no nodalījuma joslas:</a:t>
            </a:r>
          </a:p>
          <a:p>
            <a:pPr lvl="1"/>
            <a:r>
              <a:rPr lang="lv-LV" sz="1800" dirty="0"/>
              <a:t>prasība par papildus 10 m nav pamatota ar normatīvajiem aktiem un šādai pieejai nav izstrādātu kritēriju un metodikas</a:t>
            </a:r>
          </a:p>
          <a:p>
            <a:pPr lvl="1"/>
            <a:r>
              <a:rPr lang="lv-LV" sz="1800" dirty="0"/>
              <a:t>šāds papildus apgrūtinājums zemes īpašniekiem izraisītu plašu neapmierinātību, jo būves un žogi izvietoti atbilstoši spēkā esošām, spēkā esošajos teritorijas plānojumos ar LVC saskaņotām sarkanajām līnijām un būtu apgrūtināta īpašumu turpmākā izmantošana un ēku būvniecība vai pārbūve</a:t>
            </a:r>
          </a:p>
          <a:p>
            <a:pPr lvl="1"/>
            <a:r>
              <a:rPr lang="lv-LV" sz="1800" dirty="0"/>
              <a:t>Paplašinot sarkanās līnijas papildus par 10 m uz katru pusi no valsts autoceļu nodalījuma joslas, tās šķērsotu (īpaši pie autoceļa A1 Baltezerā un P1 Carnikavā) esošas vēsturiskas būves, piemēram tautas namu “Ozolaine”, privātmājas u.c., atrastos pie vēsturisku būvju, piem. Baltezera baznīcas, sienas, nesen būvētu ēku sienām, tostarp t/c Mandarīns Carnikavā, Elvi </a:t>
            </a:r>
            <a:r>
              <a:rPr lang="lv-LV" sz="1800" dirty="0" err="1"/>
              <a:t>Kalngalē</a:t>
            </a:r>
            <a:r>
              <a:rPr lang="lv-LV" sz="1800" dirty="0"/>
              <a:t>. VSIA “Latvijas valsts ceļu” ieteikums sarkano līniju šādās vietās izrobot nav balstīts normatīvajos aktos vai metodikā</a:t>
            </a:r>
          </a:p>
          <a:p>
            <a:endParaRPr lang="lv-LV" sz="1900" dirty="0"/>
          </a:p>
          <a:p>
            <a:pPr lvl="0">
              <a:buFont typeface="Wingdings" panose="05000000000000000000" pitchFamily="2" charset="2"/>
              <a:buChar char="q"/>
            </a:pPr>
            <a:endParaRPr lang="lv-LV" dirty="0"/>
          </a:p>
        </p:txBody>
      </p:sp>
      <p:pic>
        <p:nvPicPr>
          <p:cNvPr id="4" name="Picture 3">
            <a:extLst>
              <a:ext uri="{FF2B5EF4-FFF2-40B4-BE49-F238E27FC236}">
                <a16:creationId xmlns:a16="http://schemas.microsoft.com/office/drawing/2014/main" id="{4F28849F-D54C-8758-9C68-2D55A46E4A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78731" y="1462677"/>
            <a:ext cx="4142666" cy="2505038"/>
          </a:xfrm>
          <a:prstGeom prst="rect">
            <a:avLst/>
          </a:prstGeom>
          <a:noFill/>
          <a:ln>
            <a:noFill/>
          </a:ln>
        </p:spPr>
      </p:pic>
      <p:pic>
        <p:nvPicPr>
          <p:cNvPr id="5" name="Picture 4">
            <a:extLst>
              <a:ext uri="{FF2B5EF4-FFF2-40B4-BE49-F238E27FC236}">
                <a16:creationId xmlns:a16="http://schemas.microsoft.com/office/drawing/2014/main" id="{DD1D202C-409D-3FCF-160A-4179D658B65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11907" y="3580478"/>
            <a:ext cx="2697316" cy="2950189"/>
          </a:xfrm>
          <a:prstGeom prst="rect">
            <a:avLst/>
          </a:prstGeom>
          <a:noFill/>
          <a:ln>
            <a:noFill/>
          </a:ln>
        </p:spPr>
      </p:pic>
    </p:spTree>
    <p:extLst>
      <p:ext uri="{BB962C8B-B14F-4D97-AF65-F5344CB8AC3E}">
        <p14:creationId xmlns:p14="http://schemas.microsoft.com/office/powerpoint/2010/main" val="33474285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4405</TotalTime>
  <Words>1725</Words>
  <Application>Microsoft Office PowerPoint</Application>
  <PresentationFormat>Widescreen</PresentationFormat>
  <Paragraphs>106</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Montserrat</vt:lpstr>
      <vt:lpstr>Wingdings</vt:lpstr>
      <vt:lpstr>Office Theme</vt:lpstr>
      <vt:lpstr>  ĀDAŽU NOVADA  TERITORIJAS PLĀNOJUMS  1.REDACIJAS PUBLISKĀS APSPRIEŠANAS REZULTĀTI UN 2.REDAKCIJA  </vt:lpstr>
      <vt:lpstr>Teritorijas plānojuma 1.0 redakcijas publiskā apspriešana </vt:lpstr>
      <vt:lpstr>Teritorijas plānojuma 1.0 redakcijas publiskā apspriešana </vt:lpstr>
      <vt:lpstr>Teritorijas plānojuma 1.0 redakcijas publiskā  apspriešana </vt:lpstr>
      <vt:lpstr>Teritorijas plānojuma 1.0 redakcijas publiskā apspriešana </vt:lpstr>
      <vt:lpstr>Teritorijas plānojuma 1.0 redakcijas publiskā apspriešana </vt:lpstr>
      <vt:lpstr>Teritorijas plānojuma 1.0 redakcijas publiskā apspriešana </vt:lpstr>
      <vt:lpstr>Teritorijas plānojuma 1.0 redakcijas publiskā apspriešana </vt:lpstr>
      <vt:lpstr>Ņemot vērā publiskās apspriešanas rezultātus sagatavota Teritorijas plānojuma pilnveidotā 2.0 redakcija </vt:lpstr>
      <vt:lpstr>PowerPoint Presentation</vt:lpstr>
      <vt:lpstr>Teritorijas plānojuma pilnveidotā 2.0 redakcija </vt:lpstr>
      <vt:lpstr>Teritorijas plānojuma pilnveidotā 2.0 redakcija </vt:lpstr>
      <vt:lpstr>Teritorijas plānojuma pilnveidotā 2.0 redakcija </vt:lpstr>
      <vt:lpstr>Teritorijas plānojuma pilnveidotā 2.0 redakcija </vt:lpstr>
      <vt:lpstr>Teritorijas plānojuma pilnveidotā 2.0 redakcija </vt:lpstr>
      <vt:lpstr>Teritorijas plānojuma pilnveidotā 2.0 redakcija </vt:lpstr>
      <vt:lpstr>Teritorijas plānojuma pilnveidotā 2.0 redakcija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TERITORIJAS PLĀNOŠANAS NODAĻAS  PAVEIKTAIS UN PLĀNOTAIS</dc:title>
  <dc:creator>Indra Murzina</dc:creator>
  <cp:lastModifiedBy>Indra Murziņa</cp:lastModifiedBy>
  <cp:revision>134</cp:revision>
  <dcterms:created xsi:type="dcterms:W3CDTF">2023-01-03T08:26:33Z</dcterms:created>
  <dcterms:modified xsi:type="dcterms:W3CDTF">2026-06-09T15:07:39Z</dcterms:modified>
</cp:coreProperties>
</file>