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56" r:id="rId7"/>
    <p:sldId id="457" r:id="rId8"/>
    <p:sldId id="459" r:id="rId9"/>
    <p:sldId id="441" r:id="rId1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95959"/>
    <a:srgbClr val="77A4BE"/>
    <a:srgbClr val="993300"/>
    <a:srgbClr val="AA4839"/>
    <a:srgbClr val="CDC847"/>
    <a:srgbClr val="F3DEA0"/>
    <a:srgbClr val="66FF33"/>
    <a:srgbClr val="99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6/8/2026</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6/8/2026</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6/8/2026</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6/8/2026</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6/8/2026</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6/8/2026</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6/8/2026</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6/8/2026</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6/8/2026</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6/8/2026</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6/8/2026</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6/8/2026</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2886172"/>
            <a:ext cx="12195180" cy="1322029"/>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Par satiksmes intensitāti un drošību mērnieku ielā, Carnikavā</a:t>
            </a: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10.06</a:t>
            </a:r>
            <a:r>
              <a:rPr lang="en-US" sz="1000" dirty="0">
                <a:solidFill>
                  <a:srgbClr val="FFFFFF"/>
                </a:solidFill>
                <a:latin typeface="Montserrat" pitchFamily="2" charset="77"/>
              </a:rPr>
              <a:t>.202</a:t>
            </a:r>
            <a:r>
              <a:rPr lang="lv-LV" sz="1000" dirty="0">
                <a:solidFill>
                  <a:srgbClr val="FFFFFF"/>
                </a:solidFill>
                <a:latin typeface="Montserrat" pitchFamily="2" charset="77"/>
              </a:rPr>
              <a:t>6</a:t>
            </a:r>
            <a:r>
              <a:rPr lang="en-US" sz="1000" dirty="0">
                <a:solidFill>
                  <a:srgbClr val="FFFFFF"/>
                </a:solidFill>
                <a:latin typeface="Montserrat" pitchFamily="2" charset="77"/>
              </a:rPr>
              <a:t>.</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293812"/>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10.06</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810635" y="392277"/>
            <a:ext cx="6947167" cy="1343218"/>
          </a:xfrm>
          <a:noFill/>
        </p:spPr>
        <p:txBody>
          <a:bodyPr>
            <a:normAutofit lnSpcReduction="10000"/>
          </a:bodyPr>
          <a:lstStyle/>
          <a:p>
            <a:pPr marL="0" indent="0" algn="just">
              <a:spcBef>
                <a:spcPts val="600"/>
              </a:spcBef>
              <a:spcAft>
                <a:spcPts val="600"/>
              </a:spcAft>
              <a:buNone/>
            </a:pPr>
            <a:r>
              <a:rPr lang="lv-LV" sz="2200" b="1" dirty="0">
                <a:latin typeface="Montserrat" panose="00000500000000000000" pitchFamily="2" charset="-70"/>
              </a:rPr>
              <a:t>2026. gada maijā ir saņemta Mērnieku ielas iedzīvotāju vēstule (</a:t>
            </a:r>
            <a:r>
              <a:rPr lang="lv-LV" sz="2200" b="1" dirty="0" err="1">
                <a:latin typeface="Montserrat" panose="00000500000000000000" pitchFamily="2" charset="-70"/>
              </a:rPr>
              <a:t>reģ.Nr</a:t>
            </a:r>
            <a:r>
              <a:rPr lang="lv-LV" sz="2200" b="1" dirty="0">
                <a:latin typeface="Montserrat" panose="00000500000000000000" pitchFamily="2" charset="-70"/>
              </a:rPr>
              <a:t>. 01-4/26/645) par satiksmes intensitāti un drošību Mērnieku ielā, Carnikava. </a:t>
            </a:r>
          </a:p>
          <a:p>
            <a:pPr marL="0" indent="0" algn="just">
              <a:spcBef>
                <a:spcPts val="600"/>
              </a:spcBef>
              <a:spcAft>
                <a:spcPts val="600"/>
              </a:spcAft>
              <a:buNone/>
            </a:pPr>
            <a:endParaRPr lang="lv-LV" sz="2200" dirty="0">
              <a:latin typeface="Montserrat" panose="00000500000000000000" pitchFamily="2" charset="-70"/>
            </a:endParaRPr>
          </a:p>
        </p:txBody>
      </p:sp>
      <p:sp>
        <p:nvSpPr>
          <p:cNvPr id="2" name="Content Placeholder 4">
            <a:extLst>
              <a:ext uri="{FF2B5EF4-FFF2-40B4-BE49-F238E27FC236}">
                <a16:creationId xmlns:a16="http://schemas.microsoft.com/office/drawing/2014/main" id="{0D38AF9A-951D-F504-8538-550438B94DB2}"/>
              </a:ext>
            </a:extLst>
          </p:cNvPr>
          <p:cNvSpPr txBox="1">
            <a:spLocks/>
          </p:cNvSpPr>
          <p:nvPr/>
        </p:nvSpPr>
        <p:spPr>
          <a:xfrm>
            <a:off x="5019869" y="1900465"/>
            <a:ext cx="6737933" cy="4008793"/>
          </a:xfrm>
          <a:prstGeom prst="rect">
            <a:avLst/>
          </a:prstGeom>
          <a:noFill/>
        </p:spPr>
        <p:txBody>
          <a:bodyPr vert="horz" lIns="91440" tIns="45720" rIns="91440" bIns="45720" rtlCol="0">
            <a:normAutofit fontScale="92500" lnSpcReduction="20000"/>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600"/>
              </a:spcBef>
              <a:spcAft>
                <a:spcPts val="600"/>
              </a:spcAft>
              <a:buFont typeface="Arial" panose="020B0604020202020204" pitchFamily="34" charset="0"/>
              <a:buNone/>
            </a:pPr>
            <a:r>
              <a:rPr lang="lv-LV" sz="2200" u="sng" dirty="0">
                <a:latin typeface="Montserrat" panose="00000500000000000000" pitchFamily="2" charset="-70"/>
              </a:rPr>
              <a:t>Mērnieku ielas iedzīvotāji lūdz izvērtēt un īstenot sekojošus risinājumus:</a:t>
            </a:r>
          </a:p>
          <a:p>
            <a:pPr marL="0" indent="0" algn="just">
              <a:spcBef>
                <a:spcPts val="600"/>
              </a:spcBef>
              <a:spcAft>
                <a:spcPts val="600"/>
              </a:spcAft>
              <a:buFont typeface="Arial" panose="020B0604020202020204" pitchFamily="34" charset="0"/>
              <a:buNone/>
            </a:pPr>
            <a:r>
              <a:rPr lang="lv-LV" sz="2200" dirty="0">
                <a:latin typeface="Montserrat" panose="00000500000000000000" pitchFamily="2" charset="-70"/>
              </a:rPr>
              <a:t>1.	Lai samazinātu satiksmes intensitāti Mērnieku ielā, nepieciešams izbūvēt caurteku Garā ielā un piebraucamo ceļu no Garās ielas līdz  Mākslas skolas stāvlaukumiem, tādējādi novirzot transporta plūsmu uz skolai paredzēto stāvlaukumu pie galvenās ieejas. </a:t>
            </a:r>
          </a:p>
          <a:p>
            <a:pPr marL="0" indent="0" algn="just">
              <a:spcBef>
                <a:spcPts val="600"/>
              </a:spcBef>
              <a:spcAft>
                <a:spcPts val="600"/>
              </a:spcAft>
              <a:buFont typeface="Arial" panose="020B0604020202020204" pitchFamily="34" charset="0"/>
              <a:buNone/>
            </a:pPr>
            <a:r>
              <a:rPr lang="lv-LV" sz="2200" dirty="0">
                <a:latin typeface="Montserrat" panose="00000500000000000000" pitchFamily="2" charset="-70"/>
              </a:rPr>
              <a:t>2.	Sagatavot nepieciešamo projekta dokumentāciju un izbūvēt piebraucamo ceļu no Garās ielas uz Mākslas skolas stāvlaukumu, kā tas sākotnēji tika paredzēts. </a:t>
            </a:r>
          </a:p>
          <a:p>
            <a:pPr marL="0" indent="0" algn="just">
              <a:spcBef>
                <a:spcPts val="600"/>
              </a:spcBef>
              <a:spcAft>
                <a:spcPts val="600"/>
              </a:spcAft>
              <a:buFont typeface="Arial" panose="020B0604020202020204" pitchFamily="34" charset="0"/>
              <a:buNone/>
            </a:pPr>
            <a:r>
              <a:rPr lang="lv-LV" sz="2200" dirty="0">
                <a:latin typeface="Montserrat" panose="00000500000000000000" pitchFamily="2" charset="-70"/>
              </a:rPr>
              <a:t>3.	Lūgums šo jautājumu izskatīt Ādažu novada domes Attīstības un Finanšu komitejas sēdē.</a:t>
            </a:r>
          </a:p>
          <a:p>
            <a:pPr marL="0" indent="0" algn="just">
              <a:spcBef>
                <a:spcPts val="600"/>
              </a:spcBef>
              <a:spcAft>
                <a:spcPts val="600"/>
              </a:spcAft>
              <a:buFont typeface="Arial" panose="020B0604020202020204" pitchFamily="34" charset="0"/>
              <a:buNone/>
            </a:pPr>
            <a:endParaRPr lang="lv-LV" sz="2200" dirty="0">
              <a:latin typeface="Montserrat" panose="00000500000000000000" pitchFamily="2" charset="-70"/>
            </a:endParaRPr>
          </a:p>
        </p:txBody>
      </p:sp>
      <p:pic>
        <p:nvPicPr>
          <p:cNvPr id="7" name="Picture 6">
            <a:extLst>
              <a:ext uri="{FF2B5EF4-FFF2-40B4-BE49-F238E27FC236}">
                <a16:creationId xmlns:a16="http://schemas.microsoft.com/office/drawing/2014/main" id="{A991AC5E-D005-C310-95AD-89F43C557485}"/>
              </a:ext>
            </a:extLst>
          </p:cNvPr>
          <p:cNvPicPr>
            <a:picLocks noChangeAspect="1"/>
          </p:cNvPicPr>
          <p:nvPr/>
        </p:nvPicPr>
        <p:blipFill>
          <a:blip r:embed="rId3"/>
          <a:stretch>
            <a:fillRect/>
          </a:stretch>
        </p:blipFill>
        <p:spPr bwMode="auto">
          <a:xfrm>
            <a:off x="92619" y="1440285"/>
            <a:ext cx="4470050" cy="4468973"/>
          </a:xfrm>
          <a:prstGeom prst="rect">
            <a:avLst/>
          </a:prstGeom>
          <a:noFill/>
        </p:spPr>
      </p:pic>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EB562B94-CF2D-7817-8DF5-DA577F3F818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9EE603F4-6349-2D28-7469-5A9C0D66D77B}"/>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7E5FEBEE-A953-3493-6652-8E03752781A4}"/>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10.06</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D0C0765B-6A24-89DE-C973-5A0EB236F363}"/>
              </a:ext>
            </a:extLst>
          </p:cNvPr>
          <p:cNvSpPr>
            <a:spLocks noGrp="1"/>
          </p:cNvSpPr>
          <p:nvPr>
            <p:ph type="title"/>
          </p:nvPr>
        </p:nvSpPr>
        <p:spPr>
          <a:xfrm>
            <a:off x="1502229" y="183398"/>
            <a:ext cx="10422293" cy="889622"/>
          </a:xfrm>
        </p:spPr>
        <p:txBody>
          <a:bodyPr>
            <a:noAutofit/>
          </a:bodyPr>
          <a:lstStyle/>
          <a:p>
            <a:pPr>
              <a:spcBef>
                <a:spcPts val="0"/>
              </a:spcBef>
              <a:defRPr/>
            </a:pPr>
            <a:r>
              <a:rPr lang="lv-LV" sz="2800" b="1" cap="all" dirty="0">
                <a:solidFill>
                  <a:srgbClr val="595959"/>
                </a:solidFill>
                <a:latin typeface="Montserrat" panose="00000500000000000000" pitchFamily="2" charset="-70"/>
              </a:rPr>
              <a:t>Caurtekas izbūve uz koplietošanas ūdensnotekas MK 52112:K:72</a:t>
            </a:r>
            <a:endParaRPr lang="en-US" sz="28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666AEAC1-1560-A172-612F-6C131F4BD8E5}"/>
              </a:ext>
            </a:extLst>
          </p:cNvPr>
          <p:cNvSpPr>
            <a:spLocks noGrp="1"/>
          </p:cNvSpPr>
          <p:nvPr>
            <p:ph idx="1"/>
          </p:nvPr>
        </p:nvSpPr>
        <p:spPr>
          <a:xfrm>
            <a:off x="5924938" y="1225679"/>
            <a:ext cx="5842196" cy="4991568"/>
          </a:xfrm>
          <a:noFill/>
        </p:spPr>
        <p:txBody>
          <a:bodyPr>
            <a:normAutofit lnSpcReduction="10000"/>
          </a:bodyPr>
          <a:lstStyle/>
          <a:p>
            <a:pPr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1. grupas būve- Paskaidrojuma raksts,</a:t>
            </a:r>
          </a:p>
          <a:p>
            <a:pPr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Caurtekas diametrs Ø500,</a:t>
            </a:r>
          </a:p>
          <a:p>
            <a:pPr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Projektējamās caurtekas garums 10m  (1.variants). </a:t>
            </a:r>
          </a:p>
          <a:p>
            <a:pPr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Izmaksas (1.variants):</a:t>
            </a:r>
          </a:p>
          <a:p>
            <a:pPr lvl="1"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Projekta izstrāde- 2420 </a:t>
            </a:r>
            <a:r>
              <a:rPr lang="lv-LV" sz="1900" dirty="0" err="1">
                <a:latin typeface="Montserrat" panose="00000500000000000000" pitchFamily="2" charset="-70"/>
              </a:rPr>
              <a:t>eur</a:t>
            </a:r>
            <a:r>
              <a:rPr lang="lv-LV" sz="1900" dirty="0">
                <a:latin typeface="Montserrat" panose="00000500000000000000" pitchFamily="2" charset="-70"/>
              </a:rPr>
              <a:t> ar PVN</a:t>
            </a:r>
          </a:p>
          <a:p>
            <a:pPr lvl="1"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Būvniecība- 15 000 </a:t>
            </a:r>
            <a:r>
              <a:rPr lang="lv-LV" sz="1900" dirty="0" err="1">
                <a:latin typeface="Montserrat" panose="00000500000000000000" pitchFamily="2" charset="-70"/>
              </a:rPr>
              <a:t>eur</a:t>
            </a:r>
            <a:r>
              <a:rPr lang="lv-LV" sz="1900" dirty="0">
                <a:latin typeface="Montserrat" panose="00000500000000000000" pitchFamily="2" charset="-70"/>
              </a:rPr>
              <a:t> ar PVN.</a:t>
            </a:r>
          </a:p>
          <a:p>
            <a:pPr marL="0" indent="0" algn="just">
              <a:spcBef>
                <a:spcPts val="600"/>
              </a:spcBef>
              <a:spcAft>
                <a:spcPts val="600"/>
              </a:spcAft>
              <a:buNone/>
            </a:pPr>
            <a:endParaRPr lang="lv-LV" sz="1900" dirty="0">
              <a:latin typeface="Montserrat" panose="00000500000000000000" pitchFamily="2" charset="-70"/>
            </a:endParaRPr>
          </a:p>
          <a:p>
            <a:pPr marL="0" indent="0" algn="just">
              <a:spcBef>
                <a:spcPts val="600"/>
              </a:spcBef>
              <a:spcAft>
                <a:spcPts val="600"/>
              </a:spcAft>
              <a:buNone/>
            </a:pPr>
            <a:r>
              <a:rPr lang="lv-LV" sz="1900" dirty="0">
                <a:latin typeface="Montserrat" panose="00000500000000000000" pitchFamily="2" charset="-70"/>
              </a:rPr>
              <a:t>Ņemt vērā, ka augstāk esošā caurteka ir izbūvēta ar nepareizu diametru, kas atrodas uz esošās iebrauktuves un tā būtu jāpārbūvē. Ieteikums izvērtēt 2. variantu- izbūvēt liela diametra kolektoru (L=26m). Izmaksas būvniecībai ~25 000 </a:t>
            </a:r>
            <a:r>
              <a:rPr lang="lv-LV" sz="1900" dirty="0" err="1">
                <a:latin typeface="Montserrat" panose="00000500000000000000" pitchFamily="2" charset="-70"/>
              </a:rPr>
              <a:t>eur</a:t>
            </a:r>
            <a:r>
              <a:rPr lang="lv-LV" sz="1900" dirty="0">
                <a:latin typeface="Montserrat" panose="00000500000000000000" pitchFamily="2" charset="-70"/>
              </a:rPr>
              <a:t> ar PVN. Kopā izmaksas ar ceļa daļu sastāda 35 000 EUR ar PVN.</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p:txBody>
      </p:sp>
      <p:pic>
        <p:nvPicPr>
          <p:cNvPr id="7" name="Picture 6">
            <a:extLst>
              <a:ext uri="{FF2B5EF4-FFF2-40B4-BE49-F238E27FC236}">
                <a16:creationId xmlns:a16="http://schemas.microsoft.com/office/drawing/2014/main" id="{ED447D12-6281-BF22-299B-2C63D615B23E}"/>
              </a:ext>
            </a:extLst>
          </p:cNvPr>
          <p:cNvPicPr>
            <a:picLocks noChangeAspect="1"/>
          </p:cNvPicPr>
          <p:nvPr/>
        </p:nvPicPr>
        <p:blipFill>
          <a:blip r:embed="rId3"/>
          <a:stretch>
            <a:fillRect/>
          </a:stretch>
        </p:blipFill>
        <p:spPr>
          <a:xfrm>
            <a:off x="185347" y="1123820"/>
            <a:ext cx="4414646" cy="3152746"/>
          </a:xfrm>
          <a:prstGeom prst="rect">
            <a:avLst/>
          </a:prstGeom>
        </p:spPr>
      </p:pic>
      <p:pic>
        <p:nvPicPr>
          <p:cNvPr id="10" name="Picture 9">
            <a:extLst>
              <a:ext uri="{FF2B5EF4-FFF2-40B4-BE49-F238E27FC236}">
                <a16:creationId xmlns:a16="http://schemas.microsoft.com/office/drawing/2014/main" id="{72984C1D-CF24-9C58-C1B6-E0708E4FDD31}"/>
              </a:ext>
            </a:extLst>
          </p:cNvPr>
          <p:cNvPicPr>
            <a:picLocks noChangeAspect="1"/>
          </p:cNvPicPr>
          <p:nvPr/>
        </p:nvPicPr>
        <p:blipFill>
          <a:blip r:embed="rId4"/>
          <a:stretch>
            <a:fillRect/>
          </a:stretch>
        </p:blipFill>
        <p:spPr>
          <a:xfrm>
            <a:off x="1283282" y="3529491"/>
            <a:ext cx="4147134" cy="2737223"/>
          </a:xfrm>
          <a:prstGeom prst="rect">
            <a:avLst/>
          </a:prstGeom>
        </p:spPr>
      </p:pic>
    </p:spTree>
    <p:extLst>
      <p:ext uri="{BB962C8B-B14F-4D97-AF65-F5344CB8AC3E}">
        <p14:creationId xmlns:p14="http://schemas.microsoft.com/office/powerpoint/2010/main" val="1572653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8B06E995-5A80-CA94-FB22-0D651014EAC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7E129AB-455D-966A-BD27-3DC0F5861ADF}"/>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134EAE4F-925C-ACE6-92D0-7BAE8506D845}"/>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10.06</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94504FD6-F916-CA77-4BCD-9F18B705519F}"/>
              </a:ext>
            </a:extLst>
          </p:cNvPr>
          <p:cNvSpPr>
            <a:spLocks noGrp="1"/>
          </p:cNvSpPr>
          <p:nvPr>
            <p:ph type="title"/>
          </p:nvPr>
        </p:nvSpPr>
        <p:spPr>
          <a:xfrm>
            <a:off x="2863970" y="85297"/>
            <a:ext cx="8921825" cy="689533"/>
          </a:xfrm>
        </p:spPr>
        <p:txBody>
          <a:bodyPr>
            <a:noAutofit/>
          </a:bodyPr>
          <a:lstStyle/>
          <a:p>
            <a:pPr>
              <a:spcBef>
                <a:spcPts val="0"/>
              </a:spcBef>
              <a:defRPr/>
            </a:pPr>
            <a:r>
              <a:rPr lang="lv-LV" sz="2800" b="1" cap="all" dirty="0">
                <a:solidFill>
                  <a:schemeClr val="tx1">
                    <a:lumMod val="65000"/>
                    <a:lumOff val="35000"/>
                  </a:schemeClr>
                </a:solidFill>
                <a:latin typeface="Montserrat" panose="00000500000000000000" pitchFamily="2" charset="-70"/>
              </a:rPr>
              <a:t>Piebraucamā ceļa izbūve</a:t>
            </a:r>
            <a:endParaRPr lang="en-US" sz="28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BBCECFED-980A-9208-75EB-6D6C53FA8FE5}"/>
              </a:ext>
            </a:extLst>
          </p:cNvPr>
          <p:cNvSpPr>
            <a:spLocks noGrp="1"/>
          </p:cNvSpPr>
          <p:nvPr>
            <p:ph idx="1"/>
          </p:nvPr>
        </p:nvSpPr>
        <p:spPr>
          <a:xfrm>
            <a:off x="1397479" y="430063"/>
            <a:ext cx="8921825" cy="2039369"/>
          </a:xfrm>
          <a:noFill/>
        </p:spPr>
        <p:txBody>
          <a:bodyPr>
            <a:normAutofit/>
          </a:bodyPr>
          <a:lstStyle/>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1900" dirty="0">
              <a:latin typeface="Montserrat" panose="00000500000000000000" pitchFamily="2" charset="-70"/>
            </a:endParaRPr>
          </a:p>
          <a:p>
            <a:pPr algn="just">
              <a:spcBef>
                <a:spcPts val="600"/>
              </a:spcBef>
              <a:spcAft>
                <a:spcPts val="600"/>
              </a:spcAft>
              <a:buFont typeface="Wingdings" panose="05000000000000000000" pitchFamily="2" charset="2"/>
              <a:buChar char="Ø"/>
            </a:pPr>
            <a:r>
              <a:rPr lang="lv-LV" sz="1900" dirty="0">
                <a:latin typeface="Montserrat" panose="00000500000000000000" pitchFamily="2" charset="-70"/>
              </a:rPr>
              <a:t>Ceļa izbūve no šķembu maisījuma posmā no Garās ielas līdz Mākslas skolas stāvlaukumam t.sk. </a:t>
            </a:r>
            <a:r>
              <a:rPr lang="lv-LV" sz="1900" dirty="0" err="1">
                <a:latin typeface="Montserrat" panose="00000500000000000000" pitchFamily="2" charset="-70"/>
              </a:rPr>
              <a:t>pieslēguma</a:t>
            </a:r>
            <a:r>
              <a:rPr lang="lv-LV" sz="1900" dirty="0">
                <a:latin typeface="Montserrat" panose="00000500000000000000" pitchFamily="2" charset="-70"/>
              </a:rPr>
              <a:t> izbūve pie Garās ielas no asfaltbetona seguma sastāda 10 000 EUR ar PVN.</a:t>
            </a:r>
          </a:p>
          <a:p>
            <a:pPr marL="0" indent="0" algn="just">
              <a:spcBef>
                <a:spcPts val="600"/>
              </a:spcBef>
              <a:spcAft>
                <a:spcPts val="600"/>
              </a:spcAft>
              <a:buNone/>
            </a:pPr>
            <a:endParaRPr lang="lv-LV" sz="2200" dirty="0">
              <a:latin typeface="Montserrat" panose="00000500000000000000" pitchFamily="2" charset="-70"/>
            </a:endParaRPr>
          </a:p>
        </p:txBody>
      </p:sp>
    </p:spTree>
    <p:extLst>
      <p:ext uri="{BB962C8B-B14F-4D97-AF65-F5344CB8AC3E}">
        <p14:creationId xmlns:p14="http://schemas.microsoft.com/office/powerpoint/2010/main" val="608888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3A39ADD8-308E-FC2F-43E2-59D066BAA5D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C165BEF-C167-C17B-70E5-C01DF39D4488}"/>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A88F06C5-0DF7-2079-9F1C-F745D1A96E3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10.06</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6</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29672DD7-DA66-DDB6-7283-2DD5C43C5C87}"/>
              </a:ext>
            </a:extLst>
          </p:cNvPr>
          <p:cNvSpPr>
            <a:spLocks noGrp="1"/>
          </p:cNvSpPr>
          <p:nvPr>
            <p:ph type="title"/>
          </p:nvPr>
        </p:nvSpPr>
        <p:spPr>
          <a:xfrm>
            <a:off x="1502229" y="183398"/>
            <a:ext cx="10422293" cy="889622"/>
          </a:xfrm>
        </p:spPr>
        <p:txBody>
          <a:bodyPr>
            <a:noAutofit/>
          </a:bodyPr>
          <a:lstStyle/>
          <a:p>
            <a:pPr>
              <a:spcBef>
                <a:spcPts val="0"/>
              </a:spcBef>
              <a:defRPr/>
            </a:pPr>
            <a:r>
              <a:rPr lang="lv-LV" sz="2800" b="1" dirty="0">
                <a:solidFill>
                  <a:schemeClr val="tx1">
                    <a:lumMod val="65000"/>
                    <a:lumOff val="35000"/>
                  </a:schemeClr>
                </a:solidFill>
                <a:latin typeface="Monsterat"/>
              </a:rPr>
              <a:t>                                   REZULATĪVĀ DAĻA</a:t>
            </a:r>
            <a:endParaRPr lang="en-US" sz="28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43F2E782-5B8C-6207-E470-8F45A25E7E58}"/>
              </a:ext>
            </a:extLst>
          </p:cNvPr>
          <p:cNvSpPr>
            <a:spLocks noGrp="1"/>
          </p:cNvSpPr>
          <p:nvPr>
            <p:ph idx="1"/>
          </p:nvPr>
        </p:nvSpPr>
        <p:spPr>
          <a:xfrm>
            <a:off x="672861" y="1208426"/>
            <a:ext cx="11068394" cy="1439883"/>
          </a:xfrm>
          <a:noFill/>
        </p:spPr>
        <p:txBody>
          <a:bodyPr>
            <a:normAutofit/>
          </a:bodyPr>
          <a:lstStyle/>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p:txBody>
      </p:sp>
      <p:sp>
        <p:nvSpPr>
          <p:cNvPr id="8" name="TextBox 7">
            <a:extLst>
              <a:ext uri="{FF2B5EF4-FFF2-40B4-BE49-F238E27FC236}">
                <a16:creationId xmlns:a16="http://schemas.microsoft.com/office/drawing/2014/main" id="{90804FD1-91DD-1996-A953-E9286EF60B59}"/>
              </a:ext>
            </a:extLst>
          </p:cNvPr>
          <p:cNvSpPr txBox="1"/>
          <p:nvPr/>
        </p:nvSpPr>
        <p:spPr>
          <a:xfrm>
            <a:off x="1640250" y="1589813"/>
            <a:ext cx="8530293" cy="677108"/>
          </a:xfrm>
          <a:prstGeom prst="rect">
            <a:avLst/>
          </a:prstGeom>
          <a:noFill/>
        </p:spPr>
        <p:txBody>
          <a:bodyPr wrap="square">
            <a:spAutoFit/>
          </a:bodyPr>
          <a:lstStyle/>
          <a:p>
            <a:pPr marL="285750" indent="-285750">
              <a:buFont typeface="Wingdings" panose="05000000000000000000" pitchFamily="2" charset="2"/>
              <a:buChar char="Ø"/>
            </a:pPr>
            <a:r>
              <a:rPr lang="lv-LV" sz="1900" dirty="0">
                <a:latin typeface="Montserrat" pitchFamily="2" charset="-70"/>
              </a:rPr>
              <a:t>Pieņemt zināšanai sagatavoto informāciju;</a:t>
            </a:r>
          </a:p>
          <a:p>
            <a:pPr marL="285750" indent="-285750">
              <a:buFont typeface="Wingdings" panose="05000000000000000000" pitchFamily="2" charset="2"/>
              <a:buChar char="Ø"/>
            </a:pPr>
            <a:r>
              <a:rPr lang="lv-LV" sz="1900" dirty="0">
                <a:latin typeface="Montserrat" pitchFamily="2" charset="-70"/>
              </a:rPr>
              <a:t>Atbalstīt iekļaut 2027.gada budžeta projektā 2.priekšlikumu.</a:t>
            </a:r>
          </a:p>
        </p:txBody>
      </p:sp>
    </p:spTree>
    <p:extLst>
      <p:ext uri="{BB962C8B-B14F-4D97-AF65-F5344CB8AC3E}">
        <p14:creationId xmlns:p14="http://schemas.microsoft.com/office/powerpoint/2010/main" val="3726847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6404388-E8D1-49A5-893B-E0BB1C4FF727}">
  <ds:schemaRefs>
    <ds:schemaRef ds:uri="http://schemas.microsoft.com/sharepoint/v3/contenttype/forms"/>
  </ds:schemaRefs>
</ds:datastoreItem>
</file>

<file path=customXml/itemProps3.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14468</TotalTime>
  <Words>328</Words>
  <Application>Microsoft Office PowerPoint</Application>
  <PresentationFormat>Widescreen</PresentationFormat>
  <Paragraphs>31</Paragraphs>
  <Slides>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Calibri</vt:lpstr>
      <vt:lpstr>Calibri Light</vt:lpstr>
      <vt:lpstr>Monsterat</vt:lpstr>
      <vt:lpstr>Montserrat</vt:lpstr>
      <vt:lpstr>Montserrat Medium</vt:lpstr>
      <vt:lpstr>Wingdings</vt:lpstr>
      <vt:lpstr>Office Theme</vt:lpstr>
      <vt:lpstr>PowerPoint Presentation</vt:lpstr>
      <vt:lpstr>PowerPoint Presentation</vt:lpstr>
      <vt:lpstr>Caurtekas izbūve uz koplietošanas ūdensnotekas MK 52112:K:72</vt:lpstr>
      <vt:lpstr>Piebraucamā ceļa izbūve</vt:lpstr>
      <vt:lpstr>                                   REZULATĪVĀ DAĻA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Mārtiņš Leitāns</cp:lastModifiedBy>
  <cp:revision>270</cp:revision>
  <cp:lastPrinted>2023-05-10T06:23:10Z</cp:lastPrinted>
  <dcterms:created xsi:type="dcterms:W3CDTF">2016-05-19T10:18:40Z</dcterms:created>
  <dcterms:modified xsi:type="dcterms:W3CDTF">2026-06-08T13:07:06Z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