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6"/>
  </p:notesMasterIdLst>
  <p:sldIdLst>
    <p:sldId id="432" r:id="rId2"/>
    <p:sldId id="450" r:id="rId3"/>
    <p:sldId id="452" r:id="rId4"/>
    <p:sldId id="453" r:id="rId5"/>
  </p:sldIdLst>
  <p:sldSz cx="18288000" cy="10287000"/>
  <p:notesSz cx="6954838" cy="9309100"/>
  <p:embeddedFontLst>
    <p:embeddedFont>
      <p:font typeface="Montserrat" panose="00000500000000000000" pitchFamily="50" charset="-70"/>
      <p:regular r:id="rId7"/>
      <p:bold r:id="rId8"/>
      <p:italic r:id="rId9"/>
      <p:boldItalic r:id="rId10"/>
    </p:embeddedFont>
    <p:embeddedFont>
      <p:font typeface="Montserrat Light" panose="00000400000000000000" pitchFamily="50" charset="-70"/>
      <p:regular r:id="rId11"/>
      <p:italic r:id="rId12"/>
    </p:embeddedFont>
  </p:embeddedFontLst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5BC134-7B5B-B442-AA6C-8768B5ED0E5D}">
          <p14:sldIdLst>
            <p14:sldId id="432"/>
            <p14:sldId id="450"/>
            <p14:sldId id="452"/>
            <p14:sldId id="45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9EBF5"/>
    <a:srgbClr val="EBC731"/>
    <a:srgbClr val="F0C925"/>
    <a:srgbClr val="AA4839"/>
    <a:srgbClr val="4D4D4C"/>
    <a:srgbClr val="0F162B"/>
    <a:srgbClr val="C04900"/>
    <a:srgbClr val="CDC847"/>
    <a:srgbClr val="77A4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70" d="100"/>
          <a:sy n="70" d="100"/>
        </p:scale>
        <p:origin x="1140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06/03/2026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63638"/>
            <a:ext cx="5583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928453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9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5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7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9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6/3/2026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6/3/2026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0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6/3/2026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6/3/2026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0FD06E-0991-2162-A412-99693045A6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-247166"/>
            <a:ext cx="8061960" cy="7862901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0ABA4C5-EB5D-5532-6F5E-3B742DD37B8D}"/>
              </a:ext>
            </a:extLst>
          </p:cNvPr>
          <p:cNvSpPr txBox="1"/>
          <p:nvPr/>
        </p:nvSpPr>
        <p:spPr>
          <a:xfrm>
            <a:off x="182880" y="6885752"/>
            <a:ext cx="18105120" cy="2026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6600" b="1" dirty="0">
                <a:solidFill>
                  <a:srgbClr val="EBC7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-Bold Bold"/>
              </a:rPr>
              <a:t>Par kapitālsabiedrību izvērtēšanas </a:t>
            </a:r>
          </a:p>
          <a:p>
            <a:pPr algn="ctr">
              <a:lnSpc>
                <a:spcPts val="7920"/>
              </a:lnSpc>
            </a:pPr>
            <a:r>
              <a:rPr lang="lv-LV" sz="6600" b="1" dirty="0">
                <a:solidFill>
                  <a:srgbClr val="EBC7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-Bold Bold"/>
              </a:rPr>
              <a:t>pakalpojuma iepirkumu</a:t>
            </a:r>
            <a:endParaRPr lang="en-US" sz="6600" b="1" dirty="0">
              <a:solidFill>
                <a:srgbClr val="EBC7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-Bold Bold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86E7448-3FE9-0C41-124B-BF2F778925EA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Guntis Porietis 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I</a:t>
            </a:r>
            <a:r>
              <a:rPr lang="lv-LV" sz="1500">
                <a:solidFill>
                  <a:srgbClr val="FFFFFF"/>
                </a:solidFill>
                <a:latin typeface="Montserrat" pitchFamily="2" charset="77"/>
              </a:rPr>
              <a:t> 28.05.2026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. </a:t>
            </a:r>
            <a:endParaRPr lang="en-US" sz="1500" dirty="0">
              <a:solidFill>
                <a:srgbClr val="FFFFFF"/>
              </a:solidFill>
              <a:latin typeface="Montserrat" pitchFamily="2" charset="77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231823E-D0D5-2CBA-6ABB-0661E2BDF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647700"/>
            <a:ext cx="8493259" cy="566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504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63" y="0"/>
            <a:ext cx="18292763" cy="1409700"/>
          </a:xfrm>
        </p:spPr>
        <p:txBody>
          <a:bodyPr>
            <a:no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lv-LV" sz="54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</a:br>
            <a:br>
              <a:rPr lang="lv-LV" sz="54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</a:br>
            <a:r>
              <a:rPr lang="lv-LV" sz="54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  <a:t>PAKALPOJUMA CENAS LĒTĀKAIS PIEDĀVĀJUMS</a:t>
            </a:r>
            <a:b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</a:br>
            <a:endParaRPr lang="en-US" sz="5400" b="1" dirty="0">
              <a:solidFill>
                <a:schemeClr val="accent1">
                  <a:lumMod val="7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72E13CC2-A388-E704-E91F-21A18B01D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902" y="1638301"/>
            <a:ext cx="17309431" cy="2666999"/>
          </a:xfrm>
        </p:spPr>
        <p:txBody>
          <a:bodyPr>
            <a:normAutofit fontScale="92500"/>
          </a:bodyPr>
          <a:lstStyle/>
          <a:p>
            <a:pPr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Kapitālsabiedrību novērtēšanas pakalpojumam tika asignēti </a:t>
            </a:r>
            <a:r>
              <a:rPr lang="lv-LV" sz="2800" b="1" dirty="0">
                <a:latin typeface="Montserrat Light" panose="00000400000000000000" pitchFamily="2" charset="-70"/>
              </a:rPr>
              <a:t>20 000 </a:t>
            </a:r>
            <a:r>
              <a:rPr lang="lv-LV" sz="2800" dirty="0">
                <a:latin typeface="Montserrat Light" panose="00000400000000000000" pitchFamily="2" charset="-70"/>
              </a:rPr>
              <a:t>euro (15 800 euro bez PVN).</a:t>
            </a:r>
          </a:p>
          <a:p>
            <a:pPr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Lētākais piedāvājums iepirkumā ir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31 002 </a:t>
            </a:r>
            <a:r>
              <a:rPr lang="lv-LV" sz="2800" i="1" dirty="0">
                <a:latin typeface="Montserrat Light" panose="00000400000000000000" pitchFamily="2" charset="-70"/>
              </a:rPr>
              <a:t>euro (jeb 25 625 euro bez PVN). </a:t>
            </a:r>
            <a:r>
              <a:rPr lang="lv-LV" sz="2800" dirty="0">
                <a:solidFill>
                  <a:srgbClr val="FF0000"/>
                </a:solidFill>
                <a:latin typeface="Montserrat Light" panose="00000400000000000000" pitchFamily="2" charset="-70"/>
              </a:rPr>
              <a:t>Pietrūkst 11 002 </a:t>
            </a:r>
            <a:r>
              <a:rPr lang="lv-LV" sz="2800" i="1" dirty="0">
                <a:solidFill>
                  <a:srgbClr val="FF0000"/>
                </a:solidFill>
                <a:latin typeface="Montserrat Light" panose="00000400000000000000" pitchFamily="2" charset="-70"/>
              </a:rPr>
              <a:t>euro</a:t>
            </a:r>
            <a:r>
              <a:rPr lang="lv-LV" sz="2800" dirty="0">
                <a:solidFill>
                  <a:srgbClr val="FF0000"/>
                </a:solidFill>
                <a:latin typeface="Montserrat Light" panose="00000400000000000000" pitchFamily="2" charset="-70"/>
              </a:rPr>
              <a:t>.</a:t>
            </a:r>
          </a:p>
          <a:p>
            <a:pPr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Pašvaldība var izslēgt jebkuru no pakalpojuma sadaļām, lai iekļautos asignētajā budžetā.</a:t>
            </a:r>
          </a:p>
          <a:p>
            <a:pPr algn="just">
              <a:spcBef>
                <a:spcPts val="2400"/>
              </a:spcBef>
            </a:pPr>
            <a:r>
              <a:rPr lang="lv-LV" sz="2800" dirty="0">
                <a:latin typeface="Montserrat Light" panose="00000400000000000000" pitchFamily="2" charset="-70"/>
              </a:rPr>
              <a:t>Pakalpojuma sadaļu cena:</a:t>
            </a:r>
          </a:p>
          <a:p>
            <a:pPr marL="0" indent="0" algn="just">
              <a:spcBef>
                <a:spcPts val="2400"/>
              </a:spcBef>
              <a:buNone/>
            </a:pPr>
            <a:endParaRPr lang="lv-LV" sz="2800" dirty="0">
              <a:latin typeface="Montserrat Light" panose="00000400000000000000" pitchFamily="2" charset="-70"/>
            </a:endParaRPr>
          </a:p>
          <a:p>
            <a:endParaRPr lang="lv-LV" sz="2800" dirty="0">
              <a:latin typeface="Montserrat Light" panose="00000400000000000000" pitchFamily="2" charset="-70"/>
            </a:endParaRPr>
          </a:p>
        </p:txBody>
      </p:sp>
      <p:graphicFrame>
        <p:nvGraphicFramePr>
          <p:cNvPr id="6" name="Tabula 5">
            <a:extLst>
              <a:ext uri="{FF2B5EF4-FFF2-40B4-BE49-F238E27FC236}">
                <a16:creationId xmlns:a16="http://schemas.microsoft.com/office/drawing/2014/main" id="{55FBA037-0E78-1F2D-EE94-0A43CC16A2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467795"/>
              </p:ext>
            </p:extLst>
          </p:nvPr>
        </p:nvGraphicFramePr>
        <p:xfrm>
          <a:off x="228601" y="4305300"/>
          <a:ext cx="17830799" cy="54947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0381">
                  <a:extLst>
                    <a:ext uri="{9D8B030D-6E8A-4147-A177-3AD203B41FA5}">
                      <a16:colId xmlns:a16="http://schemas.microsoft.com/office/drawing/2014/main" val="1188996958"/>
                    </a:ext>
                  </a:extLst>
                </a:gridCol>
                <a:gridCol w="14300853">
                  <a:extLst>
                    <a:ext uri="{9D8B030D-6E8A-4147-A177-3AD203B41FA5}">
                      <a16:colId xmlns:a16="http://schemas.microsoft.com/office/drawing/2014/main" val="1392765145"/>
                    </a:ext>
                  </a:extLst>
                </a:gridCol>
                <a:gridCol w="2368935">
                  <a:extLst>
                    <a:ext uri="{9D8B030D-6E8A-4147-A177-3AD203B41FA5}">
                      <a16:colId xmlns:a16="http://schemas.microsoft.com/office/drawing/2014/main" val="3950279924"/>
                    </a:ext>
                  </a:extLst>
                </a:gridCol>
                <a:gridCol w="340630">
                  <a:extLst>
                    <a:ext uri="{9D8B030D-6E8A-4147-A177-3AD203B41FA5}">
                      <a16:colId xmlns:a16="http://schemas.microsoft.com/office/drawing/2014/main" val="843392203"/>
                    </a:ext>
                  </a:extLst>
                </a:gridCol>
              </a:tblGrid>
              <a:tr h="336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Funkciju</a:t>
                      </a:r>
                      <a:r>
                        <a:rPr lang="lv-LV" sz="2400" b="0" kern="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izmaksu izvērtējums, t.sk., atbilstība tehnoloģiskajam un organizatoriskajam modelim.</a:t>
                      </a: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5 700 </a:t>
                      </a:r>
                    </a:p>
                  </a:txBody>
                  <a:tcPr marL="68580" marR="68580" marT="0" marB="0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endParaRPr lang="lv-LV" sz="24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186867"/>
                  </a:ext>
                </a:extLst>
              </a:tr>
              <a:tr h="159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lv-LV" sz="2400" b="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Iepirkumu novērtēšana virs 70 000 euro, kā arī konsultatīvo un juridisko pakalpojumu lietderība.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3 800  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2100207"/>
                  </a:ext>
                </a:extLst>
              </a:tr>
              <a:tr h="159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lv-LV" sz="2400" b="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Risku analīze (publiskie iepirkumi, ieņēmumu uzskaite un interešu konflikti).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1 125 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795743"/>
                  </a:ext>
                </a:extLst>
              </a:tr>
              <a:tr h="159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lv-LV" sz="2400" b="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Pārvaldības novērtējums (</a:t>
                      </a:r>
                      <a:r>
                        <a:rPr lang="lv-LV" sz="2400" b="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kapitāla daļu turētāja loma, valdes kompetence).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2 700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7398449"/>
                  </a:ext>
                </a:extLst>
              </a:tr>
              <a:tr h="159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lv-LV" sz="2400" b="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Iekšējās kontroles</a:t>
                      </a:r>
                      <a:r>
                        <a:rPr lang="lv-LV" sz="2400" b="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sistēma</a:t>
                      </a: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(finanšu, iepirkumu, līgumu, budžeta kontrole, maksājumu autorizācija).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3 800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10333428"/>
                  </a:ext>
                </a:extLst>
              </a:tr>
              <a:tr h="1593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lv-LV" sz="2400" b="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lv-LV" sz="2400" b="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riekšlikumi pamatdarbības pilnveidošanai,</a:t>
                      </a: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tai skaitā, labākās prakses piemēri citās pašvaldībās.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54909355"/>
                  </a:ext>
                </a:extLst>
              </a:tr>
              <a:tr h="199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lv-LV" sz="2400" b="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Tikai </a:t>
                      </a:r>
                      <a:r>
                        <a:rPr lang="lv-LV" sz="2400" b="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SIA “Ādažu Namsaimnieks”: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1421110"/>
                  </a:ext>
                </a:extLst>
              </a:tr>
              <a:tr h="15938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7.1. </a:t>
                      </a:r>
                      <a:endParaRPr lang="lv-LV" sz="2400" b="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sadarbības ar SIA “</a:t>
                      </a:r>
                      <a:r>
                        <a:rPr lang="lv-LV" sz="2400" b="0" kern="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Balteneko</a:t>
                      </a:r>
                      <a:r>
                        <a:rPr lang="lv-LV" sz="2400" b="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izvērtējums, t.sk., ietekme uz siltumapgādes nepārtrauktību un    pašvaldības finanšu interesēm, kā arī salīdzinājums ar nozares alternatīviem risinājumiem.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9271533"/>
                  </a:ext>
                </a:extLst>
              </a:tr>
              <a:tr h="15938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7.2. </a:t>
                      </a:r>
                      <a:endParaRPr lang="lv-LV" sz="2400" b="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salīdzinājums starp ieguldījumiem siltumtrašu uzturēšanā un siltuma pārvadīšanas pakalpojumu rēķinu summu par katru gadu no 2015. gada līdz 2025. gadam.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515837"/>
                  </a:ext>
                </a:extLst>
              </a:tr>
              <a:tr h="15938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7.3. </a:t>
                      </a:r>
                      <a:endParaRPr lang="lv-LV" sz="2400" b="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finanšu līdzekļu un mantas nošķirtības principa izpildes izvērtējums siltuma pārvades pakalpojumu un mājokļu apsaimniekošanas pakalpojumiem.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07037514"/>
                  </a:ext>
                </a:extLst>
              </a:tr>
              <a:tr h="159385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KOPĀ bez PVN: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lv-LV" sz="2400" b="0" kern="1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25 625</a:t>
                      </a:r>
                      <a:endParaRPr lang="lv-LV" sz="2400" b="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85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769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CEC8E-F3A7-F052-D399-1DB264A63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C8E696-DF3D-025B-72C2-6D43250A6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63" y="0"/>
            <a:ext cx="18292763" cy="1714499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r>
              <a:rPr lang="lv-LV" sz="60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  <a:t>IZMAKSU SAMAZINĀJUMA RISINĀJUMI</a:t>
            </a: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graphicFrame>
        <p:nvGraphicFramePr>
          <p:cNvPr id="10" name="Tabula 9">
            <a:extLst>
              <a:ext uri="{FF2B5EF4-FFF2-40B4-BE49-F238E27FC236}">
                <a16:creationId xmlns:a16="http://schemas.microsoft.com/office/drawing/2014/main" id="{F4AF2728-8BD0-3FBC-915D-345998B8C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12092"/>
              </p:ext>
            </p:extLst>
          </p:nvPr>
        </p:nvGraphicFramePr>
        <p:xfrm>
          <a:off x="150018" y="1737851"/>
          <a:ext cx="17983200" cy="553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>
                  <a:extLst>
                    <a:ext uri="{9D8B030D-6E8A-4147-A177-3AD203B41FA5}">
                      <a16:colId xmlns:a16="http://schemas.microsoft.com/office/drawing/2014/main" val="2327593752"/>
                    </a:ext>
                  </a:extLst>
                </a:gridCol>
                <a:gridCol w="3002280">
                  <a:extLst>
                    <a:ext uri="{9D8B030D-6E8A-4147-A177-3AD203B41FA5}">
                      <a16:colId xmlns:a16="http://schemas.microsoft.com/office/drawing/2014/main" val="2941155007"/>
                    </a:ext>
                  </a:extLst>
                </a:gridCol>
                <a:gridCol w="3596640">
                  <a:extLst>
                    <a:ext uri="{9D8B030D-6E8A-4147-A177-3AD203B41FA5}">
                      <a16:colId xmlns:a16="http://schemas.microsoft.com/office/drawing/2014/main" val="3970816716"/>
                    </a:ext>
                  </a:extLst>
                </a:gridCol>
                <a:gridCol w="3596640">
                  <a:extLst>
                    <a:ext uri="{9D8B030D-6E8A-4147-A177-3AD203B41FA5}">
                      <a16:colId xmlns:a16="http://schemas.microsoft.com/office/drawing/2014/main" val="835250007"/>
                    </a:ext>
                  </a:extLst>
                </a:gridCol>
                <a:gridCol w="3596640">
                  <a:extLst>
                    <a:ext uri="{9D8B030D-6E8A-4147-A177-3AD203B41FA5}">
                      <a16:colId xmlns:a16="http://schemas.microsoft.com/office/drawing/2014/main" val="39470487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Elements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236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Funkciju</a:t>
                      </a:r>
                      <a:r>
                        <a:rPr lang="lv-LV" sz="2400" b="0" kern="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izmaksu izvērtējums</a:t>
                      </a:r>
                      <a:endParaRPr lang="lv-LV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5 700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5 700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5 700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4986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Iepirkumu novērtēšana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3 800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7867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Risku analīze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1 125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81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Pārvaldības novērtējums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2 700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2 700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2 700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4047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Iekšējās kontroles sistēma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3 800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3 800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3 800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3 800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4736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Priekšlikumi pilnveidošanai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602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Sadarbība ar “</a:t>
                      </a:r>
                      <a:r>
                        <a:rPr lang="lv-LV" dirty="0" err="1"/>
                        <a:t>Balteneko</a:t>
                      </a:r>
                      <a:r>
                        <a:rPr lang="lv-LV" dirty="0"/>
                        <a:t>”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8072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Salīdzinājums ieguldījumiem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5439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Nošķirtības principa izpilde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lv-LV" sz="2400" b="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</a:t>
                      </a:r>
                      <a:endParaRPr lang="lv-LV" sz="2400" b="0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6001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lv-LV" dirty="0"/>
                        <a:t>KOPĀ bez PVN: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lv-LV" sz="2400" b="1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25 625</a:t>
                      </a:r>
                      <a:endParaRPr lang="lv-LV" sz="2400" b="1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15 000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18 000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/>
                        <a:t>14 825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8780489"/>
                  </a:ext>
                </a:extLst>
              </a:tr>
            </a:tbl>
          </a:graphicData>
        </a:graphic>
      </p:graphicFrame>
      <p:sp>
        <p:nvSpPr>
          <p:cNvPr id="11" name="Satura vietturis 6">
            <a:extLst>
              <a:ext uri="{FF2B5EF4-FFF2-40B4-BE49-F238E27FC236}">
                <a16:creationId xmlns:a16="http://schemas.microsoft.com/office/drawing/2014/main" id="{8B253B6A-8AF1-5935-CEB3-C11648DA9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057" y="7429500"/>
            <a:ext cx="17309431" cy="2666999"/>
          </a:xfrm>
        </p:spPr>
        <p:txBody>
          <a:bodyPr>
            <a:normAutofit/>
          </a:bodyPr>
          <a:lstStyle/>
          <a:p>
            <a:pPr algn="just">
              <a:spcBef>
                <a:spcPts val="2400"/>
              </a:spcBef>
            </a:pP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A</a:t>
            </a:r>
            <a:r>
              <a:rPr lang="lv-LV" sz="2800" dirty="0">
                <a:latin typeface="Montserrat Light" panose="00000400000000000000" pitchFamily="2" charset="-70"/>
              </a:rPr>
              <a:t> variantā papildu nepieciešamā summa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11 002 EUR jāpiešķir </a:t>
            </a:r>
            <a:r>
              <a:rPr lang="lv-LV" sz="2800" dirty="0">
                <a:solidFill>
                  <a:srgbClr val="FF0000"/>
                </a:solidFill>
                <a:latin typeface="Montserrat Light" panose="00000400000000000000" pitchFamily="2" charset="-70"/>
              </a:rPr>
              <a:t>no pašvaldības budžeta</a:t>
            </a:r>
            <a:r>
              <a:rPr lang="lv-LV" sz="2800" dirty="0">
                <a:latin typeface="Montserrat Light" panose="00000400000000000000" pitchFamily="2" charset="-70"/>
              </a:rPr>
              <a:t>.</a:t>
            </a:r>
          </a:p>
          <a:p>
            <a:pPr algn="just">
              <a:spcBef>
                <a:spcPts val="2400"/>
              </a:spcBef>
            </a:pPr>
            <a:r>
              <a:rPr lang="lv-LV" sz="2800" b="1" dirty="0">
                <a:solidFill>
                  <a:schemeClr val="accent6">
                    <a:lumMod val="75000"/>
                  </a:schemeClr>
                </a:solidFill>
                <a:latin typeface="Montserrat Light" panose="00000400000000000000" pitchFamily="2" charset="-70"/>
              </a:rPr>
              <a:t>B</a:t>
            </a:r>
            <a:r>
              <a:rPr lang="lv-LV" sz="2800" dirty="0">
                <a:latin typeface="Montserrat Light" panose="00000400000000000000" pitchFamily="2" charset="-70"/>
              </a:rPr>
              <a:t> variantā būs piešķirto līdzekļu </a:t>
            </a:r>
            <a:r>
              <a:rPr lang="lv-LV" sz="2800" b="1" dirty="0">
                <a:solidFill>
                  <a:srgbClr val="0000FF"/>
                </a:solidFill>
                <a:latin typeface="Montserrat Light" panose="00000400000000000000" pitchFamily="2" charset="-70"/>
              </a:rPr>
              <a:t>ietaupījums 1 850 EUR</a:t>
            </a:r>
            <a:r>
              <a:rPr lang="lv-LV" sz="2800" dirty="0">
                <a:latin typeface="Montserrat Light" panose="00000400000000000000" pitchFamily="2" charset="-70"/>
              </a:rPr>
              <a:t>.</a:t>
            </a:r>
          </a:p>
          <a:p>
            <a:pPr algn="just">
              <a:spcBef>
                <a:spcPts val="2400"/>
              </a:spcBef>
            </a:pP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C</a:t>
            </a:r>
            <a:r>
              <a:rPr lang="lv-LV" sz="2800" dirty="0">
                <a:latin typeface="Montserrat Light" panose="00000400000000000000" pitchFamily="2" charset="-70"/>
              </a:rPr>
              <a:t> variantā papildu nepieciešamā summa </a:t>
            </a:r>
            <a:r>
              <a:rPr lang="lv-LV" sz="28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1 780 EUR jāpiešķir</a:t>
            </a:r>
            <a:r>
              <a:rPr lang="lv-LV" sz="2800" dirty="0">
                <a:solidFill>
                  <a:srgbClr val="FF0000"/>
                </a:solidFill>
                <a:latin typeface="Montserrat Light" panose="00000400000000000000" pitchFamily="2" charset="-70"/>
              </a:rPr>
              <a:t> no pašvaldības budžeta</a:t>
            </a:r>
            <a:r>
              <a:rPr lang="lv-LV" sz="2800" dirty="0">
                <a:latin typeface="Montserrat Light" panose="00000400000000000000" pitchFamily="2" charset="-70"/>
              </a:rPr>
              <a:t>.</a:t>
            </a:r>
          </a:p>
          <a:p>
            <a:pPr algn="just">
              <a:spcBef>
                <a:spcPts val="2400"/>
              </a:spcBef>
            </a:pPr>
            <a:r>
              <a:rPr lang="lv-LV" sz="2800" b="1" dirty="0">
                <a:solidFill>
                  <a:schemeClr val="accent6">
                    <a:lumMod val="75000"/>
                  </a:schemeClr>
                </a:solidFill>
                <a:latin typeface="Montserrat Light" panose="00000400000000000000" pitchFamily="2" charset="-70"/>
              </a:rPr>
              <a:t>D </a:t>
            </a:r>
            <a:r>
              <a:rPr lang="lv-LV" sz="2800" dirty="0">
                <a:latin typeface="Montserrat Light" panose="00000400000000000000" pitchFamily="2" charset="-70"/>
              </a:rPr>
              <a:t>variantā būs piešķirto līdzekļu </a:t>
            </a:r>
            <a:r>
              <a:rPr lang="lv-LV" sz="2800" b="1" dirty="0">
                <a:solidFill>
                  <a:srgbClr val="0000FF"/>
                </a:solidFill>
                <a:latin typeface="Montserrat Light" panose="00000400000000000000" pitchFamily="2" charset="-70"/>
              </a:rPr>
              <a:t>ietaupījums 2 062 EUR</a:t>
            </a:r>
            <a:r>
              <a:rPr lang="lv-LV" sz="2800" dirty="0">
                <a:latin typeface="Montserrat Light" panose="00000400000000000000" pitchFamily="2" charset="-70"/>
              </a:rPr>
              <a:t>.</a:t>
            </a:r>
          </a:p>
          <a:p>
            <a:pPr algn="just">
              <a:spcBef>
                <a:spcPts val="2400"/>
              </a:spcBef>
            </a:pPr>
            <a:endParaRPr lang="lv-LV" sz="2800" dirty="0">
              <a:latin typeface="Montserrat Light" panose="00000400000000000000" pitchFamily="2" charset="-70"/>
            </a:endParaRPr>
          </a:p>
          <a:p>
            <a:pPr algn="just">
              <a:spcBef>
                <a:spcPts val="2400"/>
              </a:spcBef>
            </a:pPr>
            <a:endParaRPr lang="lv-LV" sz="2800" dirty="0">
              <a:latin typeface="Montserrat Light" panose="00000400000000000000" pitchFamily="2" charset="-70"/>
            </a:endParaRPr>
          </a:p>
          <a:p>
            <a:pPr marL="0" indent="0" algn="just">
              <a:spcBef>
                <a:spcPts val="2400"/>
              </a:spcBef>
              <a:buNone/>
            </a:pPr>
            <a:endParaRPr lang="lv-LV" sz="2800" dirty="0">
              <a:latin typeface="Montserrat Light" panose="00000400000000000000" pitchFamily="2" charset="-70"/>
            </a:endParaRPr>
          </a:p>
          <a:p>
            <a:endParaRPr lang="lv-LV" sz="2800" dirty="0">
              <a:latin typeface="Montserrat Light" panose="000004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939143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1A831794-EF4A-8730-5D8C-3E94469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63" y="0"/>
            <a:ext cx="18292763" cy="1714499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r>
              <a:rPr lang="lv-LV" sz="6000" b="1" dirty="0">
                <a:solidFill>
                  <a:schemeClr val="accent1">
                    <a:lumMod val="75000"/>
                  </a:schemeClr>
                </a:solidFill>
                <a:latin typeface="Montserrat" pitchFamily="2" charset="77"/>
              </a:rPr>
              <a:t>PRIEKŠLIKUMS</a:t>
            </a: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9E157ADA-6F90-87D3-C6F6-116E63A78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902" y="2095500"/>
            <a:ext cx="17309431" cy="2666999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2400"/>
              </a:spcBef>
              <a:buNone/>
            </a:pPr>
            <a:r>
              <a:rPr lang="lv-LV" sz="4400" b="1" dirty="0">
                <a:latin typeface="Montserrat Light" panose="00000400000000000000" pitchFamily="2" charset="-70"/>
              </a:rPr>
              <a:t>Atbalstīt </a:t>
            </a:r>
            <a:r>
              <a:rPr lang="lv-LV" sz="44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B</a:t>
            </a:r>
            <a:r>
              <a:rPr lang="lv-LV" sz="4400" dirty="0">
                <a:latin typeface="Montserrat Light" panose="00000400000000000000" pitchFamily="2" charset="-70"/>
              </a:rPr>
              <a:t> (vai </a:t>
            </a:r>
            <a:r>
              <a:rPr lang="lv-LV" sz="4400" dirty="0">
                <a:solidFill>
                  <a:srgbClr val="FF0000"/>
                </a:solidFill>
                <a:latin typeface="Montserrat Light" panose="00000400000000000000" pitchFamily="2" charset="-70"/>
              </a:rPr>
              <a:t>C</a:t>
            </a:r>
            <a:r>
              <a:rPr lang="lv-LV" sz="4400" dirty="0">
                <a:latin typeface="Montserrat Light" panose="00000400000000000000" pitchFamily="2" charset="-70"/>
              </a:rPr>
              <a:t>) variantu (nevajadzīgo svītrot) Ādažu novada pašvaldības kapitālsabiedrību novērtēšanas pakalpojuma izdevumu apmaksai.  </a:t>
            </a:r>
          </a:p>
          <a:p>
            <a:pPr algn="just">
              <a:spcBef>
                <a:spcPts val="2400"/>
              </a:spcBef>
            </a:pPr>
            <a:endParaRPr lang="lv-LV" sz="2800" dirty="0">
              <a:latin typeface="Montserrat Light" panose="00000400000000000000" pitchFamily="2" charset="-70"/>
            </a:endParaRPr>
          </a:p>
          <a:p>
            <a:pPr marL="0" indent="0" algn="just">
              <a:spcBef>
                <a:spcPts val="2400"/>
              </a:spcBef>
              <a:buNone/>
            </a:pPr>
            <a:endParaRPr lang="lv-LV" sz="2800" dirty="0">
              <a:latin typeface="Montserrat Light" panose="00000400000000000000" pitchFamily="2" charset="-70"/>
            </a:endParaRPr>
          </a:p>
          <a:p>
            <a:endParaRPr lang="lv-LV" sz="2800" dirty="0">
              <a:latin typeface="Montserrat Light" panose="000004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28233161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22403</TotalTime>
  <Words>439</Words>
  <Application>Microsoft Office PowerPoint</Application>
  <PresentationFormat>Pielāgots</PresentationFormat>
  <Paragraphs>105</Paragraphs>
  <Slides>4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11" baseType="lpstr">
      <vt:lpstr>Montserrat Light</vt:lpstr>
      <vt:lpstr>Montserrat Semi-Bold Bold</vt:lpstr>
      <vt:lpstr>Arial</vt:lpstr>
      <vt:lpstr>Montserrat</vt:lpstr>
      <vt:lpstr>Calibri</vt:lpstr>
      <vt:lpstr>Calibri Light</vt:lpstr>
      <vt:lpstr>Office Theme</vt:lpstr>
      <vt:lpstr>PowerPoint prezentācija</vt:lpstr>
      <vt:lpstr>  PAKALPOJUMA CENAS LĒTĀKAIS PIEDĀVĀJUMS </vt:lpstr>
      <vt:lpstr>  IZMAKSU SAMAZINĀJUMA RISINĀJUMI </vt:lpstr>
      <vt:lpstr>  PRIEKŠLIKUMS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Jevgēnija Sviridenkova</dc:creator>
  <cp:lastModifiedBy>Sintija Tenisa</cp:lastModifiedBy>
  <cp:revision>41</cp:revision>
  <cp:lastPrinted>2023-10-31T09:29:04Z</cp:lastPrinted>
  <dcterms:created xsi:type="dcterms:W3CDTF">2006-08-16T00:00:00Z</dcterms:created>
  <dcterms:modified xsi:type="dcterms:W3CDTF">2026-06-03T08:41:38Z</dcterms:modified>
  <dc:identifier>DAFY3VwOX4w</dc:identifier>
</cp:coreProperties>
</file>