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6"/>
  </p:notesMasterIdLst>
  <p:sldIdLst>
    <p:sldId id="432" r:id="rId2"/>
    <p:sldId id="450" r:id="rId3"/>
    <p:sldId id="452" r:id="rId4"/>
    <p:sldId id="453" r:id="rId5"/>
  </p:sldIdLst>
  <p:sldSz cx="18288000" cy="10287000"/>
  <p:notesSz cx="6954838" cy="9309100"/>
  <p:embeddedFontLst>
    <p:embeddedFont>
      <p:font typeface="Montserrat" panose="00000500000000000000" pitchFamily="50" charset="-70"/>
      <p:regular r:id="rId7"/>
      <p:bold r:id="rId8"/>
      <p:italic r:id="rId9"/>
      <p:boldItalic r:id="rId10"/>
    </p:embeddedFont>
    <p:embeddedFont>
      <p:font typeface="Montserrat Light" panose="00000400000000000000" pitchFamily="50" charset="-70"/>
      <p:regular r:id="rId11"/>
      <p:italic r:id="rId12"/>
    </p:embeddedFont>
  </p:embeddedFontLst>
  <p:defaultTextStyle>
    <a:defPPr>
      <a:defRPr lang="en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5BC134-7B5B-B442-AA6C-8768B5ED0E5D}">
          <p14:sldIdLst>
            <p14:sldId id="432"/>
            <p14:sldId id="450"/>
            <p14:sldId id="452"/>
            <p14:sldId id="45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9EBF5"/>
    <a:srgbClr val="EBC731"/>
    <a:srgbClr val="F0C925"/>
    <a:srgbClr val="AA4839"/>
    <a:srgbClr val="4D4D4C"/>
    <a:srgbClr val="0F162B"/>
    <a:srgbClr val="C04900"/>
    <a:srgbClr val="CDC847"/>
    <a:srgbClr val="77A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85" autoAdjust="0"/>
    <p:restoredTop sz="94674" autoAdjust="0"/>
  </p:normalViewPr>
  <p:slideViewPr>
    <p:cSldViewPr>
      <p:cViewPr varScale="1">
        <p:scale>
          <a:sx n="70" d="100"/>
          <a:sy n="70" d="100"/>
        </p:scale>
        <p:origin x="1140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692BE5A0-D6E5-8549-9779-CFE680BF9E89}" type="datetimeFigureOut">
              <a:rPr lang="en-LV" smtClean="0"/>
              <a:t>06/03/2026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6FAE27AA-9BC7-E84F-8718-96696ED692D6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22885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92845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41C8-3AEE-92D0-6BC7-43B9298F4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5853E-7624-0FE6-9FFF-82B092C16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6A15C-33BA-109B-C718-857CACB9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DBD1-BBC6-144F-BB04-668AE50EEAA2}" type="datetime1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F34E3-512D-C7E8-C9A1-C78861BE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7C26C-60F9-7124-6965-208FDD90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9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ECC4-E968-3D5F-03A5-A4E8DD09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C209E-3B70-2EEE-3172-85E0E4BC3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690F4-4792-117B-6615-1DA3855E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9F0-4552-AC48-AA4F-42211AD280FC}" type="datetime1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E789-7E16-BCEA-D165-29D3EA95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CF779-A07C-29D5-7113-0D73DB7D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9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72C63-D56C-29F1-9C66-0F53431B7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5D915-09E9-64BF-214D-C4117A112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2A7ED-2898-66C5-8B14-CAF10E38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4B85-EE1C-824B-90CF-74BDD2F38CBA}" type="datetime1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0F789-33AC-09E2-11AD-9629C788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D5682-811F-8F9D-7DA1-21B71EA8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5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5D27-CFB8-6153-AFDF-92C8AF72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23432-3351-EE92-DC29-797117BD9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66F2B-CBAE-511B-DF3A-726E8FE2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FE41-FDFF-8047-B79B-356A78FD3E08}" type="datetime1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8B86A-7330-3189-51EC-BC8929C5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7A196-DFA2-AAF7-EC91-6BC8AA59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7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6080-85A1-2BCE-DD4A-744EDE67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CFDBD-BC6E-47B5-E97C-F392EFE33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650B6-31BE-D0E5-FBBD-D6C76947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4E0E-0A54-0C4A-A6CD-2D1CE1D43E84}" type="datetime1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3D1AE-D253-228A-7B9E-C7AC2A94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22A7-AC36-79E5-5420-725C999A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7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E326-4237-8C99-A138-C1AD8BB9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3024-7751-26EA-428C-2497E4D11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AC09D-1B7E-3147-32EF-ED6BCB15D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949EF-83E8-87AD-CBA1-DAC812DA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60-2641-914D-8720-24CB9E1544F8}" type="datetime1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8BB95-20DC-906F-19A8-2F37569E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908B5-0AAB-EE31-068F-43822183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9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844F-BA58-53F9-0B1E-A3AE1248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BB852-EB59-4733-F019-52D320C33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1A709-738A-0ACA-8E91-C7EAE6E69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12C7B-5E80-8DB1-4700-6C29C2D72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01D052-34EE-7525-5892-BA95E22BE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8A356C-9086-F788-A384-04A08B87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618D-AFDF-4441-B6AC-AB7256007DBD}" type="datetime1">
              <a:rPr lang="en-US" smtClean="0"/>
              <a:t>6/3/2026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E61E3-D88C-E4D3-B411-2D18686F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F31C9-BBD9-6921-93CF-46488A81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3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0E216-8084-B633-9437-CBA62A0A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1758F-5162-D689-4336-005E6C00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66EA-52B9-B847-AD9B-694F049B33E6}" type="datetime1">
              <a:rPr lang="en-US" smtClean="0"/>
              <a:t>6/3/2026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B3810-4CF9-82A3-8E86-847DD431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C755D-5FC6-111E-7F40-7D492478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0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3EF83-3619-4F9B-E568-FE7EED13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F490-1998-4A44-A624-42F54DBDC226}" type="datetime1">
              <a:rPr lang="en-US" smtClean="0"/>
              <a:t>6/3/2026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2AA65-086E-6BC2-BF9E-C82C5EEA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7080E-3244-9936-7994-24FEB990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1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56D6-553C-1328-806D-78813C4F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A23D2-74A7-7103-2CEB-12001FA2E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0250-889D-60F7-4147-A5FED3A26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86620-40C3-9948-9875-F0890D75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FAB0-4578-A449-A906-ABE38DB7018B}" type="datetime1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E6BF5-E51A-4DAF-8676-D9C8C961F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B26A9-C2C1-690A-C2BC-BF351780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3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927AA-DC63-A17E-AC4E-58AA75E6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9806E-8F6B-C676-3F01-A45287EFF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2FCF3-9663-C5C5-FA78-B176809D0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0C00F-2371-269C-218C-4EB909E1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1D72-1054-794F-87B7-D0056D5203D5}" type="datetime1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6921E-EAFD-D74A-0F32-ED7C19A8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1CAB2-07BA-9CE5-EC9C-2236DBE1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5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0916EE-EC74-18A7-E5A4-45042737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9A7A5-BDBE-5F10-6794-A795F3BF6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F1445-A891-5DDD-B88C-909AC5DB6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800B1-4C03-4D41-B773-165D95B0D0CA}" type="datetime1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F3E9B-179C-D21C-7EF0-0D4601B54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E1A7A-0032-9C2B-8E90-115F829F0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4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9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0FD06E-0991-2162-A412-99693045A6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-247166"/>
            <a:ext cx="8061960" cy="7862901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F0ABA4C5-EB5D-5532-6F5E-3B742DD37B8D}"/>
              </a:ext>
            </a:extLst>
          </p:cNvPr>
          <p:cNvSpPr txBox="1"/>
          <p:nvPr/>
        </p:nvSpPr>
        <p:spPr>
          <a:xfrm>
            <a:off x="182880" y="6885752"/>
            <a:ext cx="18105120" cy="2026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lv-LV" sz="6600" b="1" dirty="0">
                <a:solidFill>
                  <a:srgbClr val="EBC7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Bold"/>
              </a:rPr>
              <a:t>Par kapitālsabiedrību izvērtēšanas </a:t>
            </a:r>
          </a:p>
          <a:p>
            <a:pPr algn="ctr">
              <a:lnSpc>
                <a:spcPts val="7920"/>
              </a:lnSpc>
            </a:pPr>
            <a:r>
              <a:rPr lang="lv-LV" sz="6600" b="1" dirty="0">
                <a:solidFill>
                  <a:srgbClr val="EBC7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Bold"/>
              </a:rPr>
              <a:t>pakalpojuma iepirkumu</a:t>
            </a:r>
            <a:endParaRPr lang="en-US" sz="6600" b="1" dirty="0">
              <a:solidFill>
                <a:srgbClr val="EBC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-Bold Bold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186E7448-3FE9-0C41-124B-BF2F778925EA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ĀDAŽU NOVADA PAŠVALDĪBA   I  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Guntis Porietis 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I</a:t>
            </a:r>
            <a:r>
              <a:rPr lang="lv-LV" sz="1500">
                <a:solidFill>
                  <a:srgbClr val="FFFFFF"/>
                </a:solidFill>
                <a:latin typeface="Montserrat" pitchFamily="2" charset="77"/>
              </a:rPr>
              <a:t> 28.05.2026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. </a:t>
            </a:r>
            <a:endParaRPr lang="en-US" sz="1500" dirty="0">
              <a:solidFill>
                <a:srgbClr val="FFFFFF"/>
              </a:solidFill>
              <a:latin typeface="Montserrat" pitchFamily="2" charset="77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231823E-D0D5-2CBA-6ABB-0661E2BDF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47700"/>
            <a:ext cx="8493259" cy="566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504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8685D6-1E60-2C4C-81BB-61A5BE0E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63" y="0"/>
            <a:ext cx="18292763" cy="1409700"/>
          </a:xfrm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lv-LV" sz="5400" b="1" dirty="0">
                <a:solidFill>
                  <a:schemeClr val="accent1">
                    <a:lumMod val="75000"/>
                  </a:schemeClr>
                </a:solidFill>
                <a:latin typeface="Montserrat" pitchFamily="2" charset="77"/>
              </a:rPr>
            </a:br>
            <a:br>
              <a:rPr lang="lv-LV" sz="5400" b="1" dirty="0">
                <a:solidFill>
                  <a:schemeClr val="accent1">
                    <a:lumMod val="75000"/>
                  </a:schemeClr>
                </a:solidFill>
                <a:latin typeface="Montserrat" pitchFamily="2" charset="77"/>
              </a:rPr>
            </a:br>
            <a:r>
              <a:rPr lang="lv-LV" sz="5400" b="1" dirty="0">
                <a:solidFill>
                  <a:schemeClr val="accent1">
                    <a:lumMod val="75000"/>
                  </a:schemeClr>
                </a:solidFill>
                <a:latin typeface="Montserrat" pitchFamily="2" charset="77"/>
              </a:rPr>
              <a:t>PAKALPOJUMA CENAS LĒTĀKAIS PIEDĀVĀJUMS</a:t>
            </a:r>
            <a:b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Montserrat" pitchFamily="2" charset="77"/>
              </a:rPr>
            </a:br>
            <a:endParaRPr lang="en-US" sz="5400" b="1" dirty="0">
              <a:solidFill>
                <a:schemeClr val="accent1">
                  <a:lumMod val="75000"/>
                </a:schemeClr>
              </a:solidFill>
              <a:latin typeface="Montserrat" pitchFamily="2" charset="77"/>
            </a:endParaRPr>
          </a:p>
        </p:txBody>
      </p:sp>
      <p:sp>
        <p:nvSpPr>
          <p:cNvPr id="7" name="Satura vietturis 6">
            <a:extLst>
              <a:ext uri="{FF2B5EF4-FFF2-40B4-BE49-F238E27FC236}">
                <a16:creationId xmlns:a16="http://schemas.microsoft.com/office/drawing/2014/main" id="{72E13CC2-A388-E704-E91F-21A18B01D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902" y="1638301"/>
            <a:ext cx="17309431" cy="2666999"/>
          </a:xfrm>
        </p:spPr>
        <p:txBody>
          <a:bodyPr>
            <a:normAutofit fontScale="92500"/>
          </a:bodyPr>
          <a:lstStyle/>
          <a:p>
            <a:pPr algn="just">
              <a:spcBef>
                <a:spcPts val="2400"/>
              </a:spcBef>
            </a:pPr>
            <a:r>
              <a:rPr lang="lv-LV" sz="2800" dirty="0">
                <a:latin typeface="Montserrat Light" panose="00000400000000000000" pitchFamily="2" charset="-70"/>
              </a:rPr>
              <a:t>Kapitālsabiedrību novērtēšanas pakalpojumam tika asignēti </a:t>
            </a:r>
            <a:r>
              <a:rPr lang="lv-LV" sz="2800" b="1" dirty="0">
                <a:latin typeface="Montserrat Light" panose="00000400000000000000" pitchFamily="2" charset="-70"/>
              </a:rPr>
              <a:t>20 000 </a:t>
            </a:r>
            <a:r>
              <a:rPr lang="lv-LV" sz="2800" dirty="0">
                <a:latin typeface="Montserrat Light" panose="00000400000000000000" pitchFamily="2" charset="-70"/>
              </a:rPr>
              <a:t>euro (15 800 euro bez PVN).</a:t>
            </a:r>
          </a:p>
          <a:p>
            <a:pPr algn="just">
              <a:spcBef>
                <a:spcPts val="2400"/>
              </a:spcBef>
            </a:pPr>
            <a:r>
              <a:rPr lang="lv-LV" sz="2800" dirty="0">
                <a:latin typeface="Montserrat Light" panose="00000400000000000000" pitchFamily="2" charset="-70"/>
              </a:rPr>
              <a:t>Lētākais piedāvājums iepirkumā ir </a:t>
            </a:r>
            <a:r>
              <a:rPr lang="lv-LV" sz="2800" b="1" dirty="0">
                <a:solidFill>
                  <a:srgbClr val="FF0000"/>
                </a:solidFill>
                <a:latin typeface="Montserrat Light" panose="00000400000000000000" pitchFamily="2" charset="-70"/>
              </a:rPr>
              <a:t>31 002 </a:t>
            </a:r>
            <a:r>
              <a:rPr lang="lv-LV" sz="2800" i="1" dirty="0">
                <a:latin typeface="Montserrat Light" panose="00000400000000000000" pitchFamily="2" charset="-70"/>
              </a:rPr>
              <a:t>euro (jeb 25 625 euro bez PVN). </a:t>
            </a:r>
            <a:r>
              <a:rPr lang="lv-LV" sz="2800" dirty="0">
                <a:solidFill>
                  <a:srgbClr val="FF0000"/>
                </a:solidFill>
                <a:latin typeface="Montserrat Light" panose="00000400000000000000" pitchFamily="2" charset="-70"/>
              </a:rPr>
              <a:t>Pietrūkst 11 002 </a:t>
            </a:r>
            <a:r>
              <a:rPr lang="lv-LV" sz="2800" i="1" dirty="0">
                <a:solidFill>
                  <a:srgbClr val="FF0000"/>
                </a:solidFill>
                <a:latin typeface="Montserrat Light" panose="00000400000000000000" pitchFamily="2" charset="-70"/>
              </a:rPr>
              <a:t>euro</a:t>
            </a:r>
            <a:r>
              <a:rPr lang="lv-LV" sz="2800" dirty="0">
                <a:solidFill>
                  <a:srgbClr val="FF0000"/>
                </a:solidFill>
                <a:latin typeface="Montserrat Light" panose="00000400000000000000" pitchFamily="2" charset="-70"/>
              </a:rPr>
              <a:t>.</a:t>
            </a:r>
          </a:p>
          <a:p>
            <a:pPr algn="just">
              <a:spcBef>
                <a:spcPts val="2400"/>
              </a:spcBef>
            </a:pPr>
            <a:r>
              <a:rPr lang="lv-LV" sz="2800" dirty="0">
                <a:latin typeface="Montserrat Light" panose="00000400000000000000" pitchFamily="2" charset="-70"/>
              </a:rPr>
              <a:t>Pašvaldība var izslēgt jebkuru no pakalpojuma sadaļām, lai iekļautos asignētajā budžetā.</a:t>
            </a:r>
          </a:p>
          <a:p>
            <a:pPr algn="just">
              <a:spcBef>
                <a:spcPts val="2400"/>
              </a:spcBef>
            </a:pPr>
            <a:r>
              <a:rPr lang="lv-LV" sz="2800" dirty="0">
                <a:latin typeface="Montserrat Light" panose="00000400000000000000" pitchFamily="2" charset="-70"/>
              </a:rPr>
              <a:t>Pakalpojuma sadaļu cena:</a:t>
            </a:r>
          </a:p>
          <a:p>
            <a:pPr marL="0" indent="0" algn="just">
              <a:spcBef>
                <a:spcPts val="2400"/>
              </a:spcBef>
              <a:buNone/>
            </a:pPr>
            <a:endParaRPr lang="lv-LV" sz="2800" dirty="0">
              <a:latin typeface="Montserrat Light" panose="00000400000000000000" pitchFamily="2" charset="-70"/>
            </a:endParaRPr>
          </a:p>
          <a:p>
            <a:endParaRPr lang="lv-LV" sz="2800" dirty="0">
              <a:latin typeface="Montserrat Light" panose="00000400000000000000" pitchFamily="2" charset="-70"/>
            </a:endParaRPr>
          </a:p>
        </p:txBody>
      </p:sp>
      <p:graphicFrame>
        <p:nvGraphicFramePr>
          <p:cNvPr id="6" name="Tabula 5">
            <a:extLst>
              <a:ext uri="{FF2B5EF4-FFF2-40B4-BE49-F238E27FC236}">
                <a16:creationId xmlns:a16="http://schemas.microsoft.com/office/drawing/2014/main" id="{55FBA037-0E78-1F2D-EE94-0A43CC16A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467795"/>
              </p:ext>
            </p:extLst>
          </p:nvPr>
        </p:nvGraphicFramePr>
        <p:xfrm>
          <a:off x="228601" y="4305300"/>
          <a:ext cx="17830799" cy="5494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0381">
                  <a:extLst>
                    <a:ext uri="{9D8B030D-6E8A-4147-A177-3AD203B41FA5}">
                      <a16:colId xmlns:a16="http://schemas.microsoft.com/office/drawing/2014/main" val="1188996958"/>
                    </a:ext>
                  </a:extLst>
                </a:gridCol>
                <a:gridCol w="14300853">
                  <a:extLst>
                    <a:ext uri="{9D8B030D-6E8A-4147-A177-3AD203B41FA5}">
                      <a16:colId xmlns:a16="http://schemas.microsoft.com/office/drawing/2014/main" val="1392765145"/>
                    </a:ext>
                  </a:extLst>
                </a:gridCol>
                <a:gridCol w="2368935">
                  <a:extLst>
                    <a:ext uri="{9D8B030D-6E8A-4147-A177-3AD203B41FA5}">
                      <a16:colId xmlns:a16="http://schemas.microsoft.com/office/drawing/2014/main" val="3950279924"/>
                    </a:ext>
                  </a:extLst>
                </a:gridCol>
                <a:gridCol w="340630">
                  <a:extLst>
                    <a:ext uri="{9D8B030D-6E8A-4147-A177-3AD203B41FA5}">
                      <a16:colId xmlns:a16="http://schemas.microsoft.com/office/drawing/2014/main" val="843392203"/>
                    </a:ext>
                  </a:extLst>
                </a:gridCol>
              </a:tblGrid>
              <a:tr h="336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Funkciju</a:t>
                      </a:r>
                      <a:r>
                        <a:rPr lang="lv-LV" sz="2400" b="0" kern="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izmaksu izvērtējums, t.sk., atbilstība tehnoloģiskajam un organizatoriskajam modelim.</a:t>
                      </a:r>
                      <a:endParaRPr lang="lv-LV" sz="2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5 700 </a:t>
                      </a:r>
                    </a:p>
                  </a:txBody>
                  <a:tcPr marL="68580" marR="68580" marT="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endParaRPr lang="lv-LV" sz="2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186867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lv-LV" sz="2400" b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lv-LV" sz="2400" b="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Iepirkumu novērtēšana virs 70 000 euro, kā arī konsultatīvo un juridisko pakalpojumu lietderība.</a:t>
                      </a: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3 800  </a:t>
                      </a: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2100207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lv-LV" sz="2400" b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lv-LV" sz="2400" b="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Risku analīze (publiskie iepirkumi, ieņēmumu uzskaite un interešu konflikti).</a:t>
                      </a: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1 125 </a:t>
                      </a: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795743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lv-LV" sz="2400" b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lv-LV" sz="2400" b="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Pārvaldības novērtējums (</a:t>
                      </a:r>
                      <a:r>
                        <a:rPr lang="lv-LV" sz="2400" b="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kapitāla daļu turētāja loma, valdes kompetence).</a:t>
                      </a: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2 700</a:t>
                      </a: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7398449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lv-LV" sz="2400" b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lv-LV" sz="2400" b="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Iekšējās kontroles</a:t>
                      </a:r>
                      <a:r>
                        <a:rPr lang="lv-LV" sz="2400" b="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sistēma</a:t>
                      </a: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(finanšu, iepirkumu, līgumu, budžeta kontrole, maksājumu autorizācija).</a:t>
                      </a: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3 800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0333428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lv-LV" sz="2400" b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lv-LV" sz="2400" b="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lv-LV" sz="2400" b="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riekšlikumi pamatdarbības pilnveidošanai,</a:t>
                      </a: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tai skaitā, labākās prakses piemēri citās pašvaldībās.</a:t>
                      </a: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7 000</a:t>
                      </a: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4909355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lv-LV" sz="2400" b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lv-LV" sz="2400" b="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Tikai </a:t>
                      </a:r>
                      <a:r>
                        <a:rPr lang="lv-LV" sz="2400" b="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SIA “Ādažu Namsaimnieks”:</a:t>
                      </a: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31421110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lv-LV" sz="2400" b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7.1. </a:t>
                      </a:r>
                      <a:endParaRPr lang="lv-LV" sz="2400" b="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lv-LV" sz="2400" b="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sadarbības ar SIA “</a:t>
                      </a:r>
                      <a:r>
                        <a:rPr lang="lv-LV" sz="2400" b="0" kern="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Balteneko</a:t>
                      </a:r>
                      <a:r>
                        <a:rPr lang="lv-LV" sz="2400" b="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izvērtējums, t.sk., ietekme uz siltumapgādes nepārtrauktību un    pašvaldības finanšu interesēm, kā arī salīdzinājums ar nozares alternatīviem risinājumiem.</a:t>
                      </a: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9271533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lv-LV" sz="2400" b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7.2. </a:t>
                      </a:r>
                      <a:endParaRPr lang="lv-LV" sz="2400" b="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lv-LV" sz="2400" b="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salīdzinājums starp ieguldījumiem siltumtrašu uzturēšanā un siltuma pārvadīšanas pakalpojumu rēķinu summu par katru gadu no 2015. gada līdz 2025. gadam.</a:t>
                      </a: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515837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lv-LV" sz="2400" b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7.3. </a:t>
                      </a:r>
                      <a:endParaRPr lang="lv-LV" sz="2400" b="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lv-LV" sz="2400" b="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finanšu līdzekļu un mantas nošķirtības principa izpildes izvērtējums siltuma pārvades pakalpojumu un mājokļu apsaimniekošanas pakalpojumiem.</a:t>
                      </a: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07037514"/>
                  </a:ext>
                </a:extLst>
              </a:tr>
              <a:tr h="159385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KOPĀ bez PVN:</a:t>
                      </a: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lv-LV" sz="2400" b="0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25 625</a:t>
                      </a:r>
                      <a:endParaRPr lang="lv-LV" sz="2400" b="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85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69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CEC8E-F3A7-F052-D399-1DB264A63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C8E696-DF3D-025B-72C2-6D43250A6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63" y="0"/>
            <a:ext cx="18292763" cy="171449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lv-LV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</a:br>
            <a:br>
              <a:rPr lang="lv-LV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</a:br>
            <a:r>
              <a:rPr lang="lv-LV" sz="6000" b="1" dirty="0">
                <a:solidFill>
                  <a:schemeClr val="accent1">
                    <a:lumMod val="75000"/>
                  </a:schemeClr>
                </a:solidFill>
                <a:latin typeface="Montserrat" pitchFamily="2" charset="77"/>
              </a:rPr>
              <a:t>IZMAKSU SAMAZINĀJUMA RISINĀJUMI</a:t>
            </a: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</a:b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graphicFrame>
        <p:nvGraphicFramePr>
          <p:cNvPr id="10" name="Tabula 9">
            <a:extLst>
              <a:ext uri="{FF2B5EF4-FFF2-40B4-BE49-F238E27FC236}">
                <a16:creationId xmlns:a16="http://schemas.microsoft.com/office/drawing/2014/main" id="{F4AF2728-8BD0-3FBC-915D-345998B8C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12092"/>
              </p:ext>
            </p:extLst>
          </p:nvPr>
        </p:nvGraphicFramePr>
        <p:xfrm>
          <a:off x="150018" y="1737851"/>
          <a:ext cx="17983200" cy="553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327593752"/>
                    </a:ext>
                  </a:extLst>
                </a:gridCol>
                <a:gridCol w="3002280">
                  <a:extLst>
                    <a:ext uri="{9D8B030D-6E8A-4147-A177-3AD203B41FA5}">
                      <a16:colId xmlns:a16="http://schemas.microsoft.com/office/drawing/2014/main" val="2941155007"/>
                    </a:ext>
                  </a:extLst>
                </a:gridCol>
                <a:gridCol w="3596640">
                  <a:extLst>
                    <a:ext uri="{9D8B030D-6E8A-4147-A177-3AD203B41FA5}">
                      <a16:colId xmlns:a16="http://schemas.microsoft.com/office/drawing/2014/main" val="3970816716"/>
                    </a:ext>
                  </a:extLst>
                </a:gridCol>
                <a:gridCol w="3596640">
                  <a:extLst>
                    <a:ext uri="{9D8B030D-6E8A-4147-A177-3AD203B41FA5}">
                      <a16:colId xmlns:a16="http://schemas.microsoft.com/office/drawing/2014/main" val="835250007"/>
                    </a:ext>
                  </a:extLst>
                </a:gridCol>
                <a:gridCol w="3596640">
                  <a:extLst>
                    <a:ext uri="{9D8B030D-6E8A-4147-A177-3AD203B41FA5}">
                      <a16:colId xmlns:a16="http://schemas.microsoft.com/office/drawing/2014/main" val="3947048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236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Funkciju</a:t>
                      </a:r>
                      <a:r>
                        <a:rPr lang="lv-LV" sz="2400" b="0" kern="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izmaksu izvērtējums</a:t>
                      </a:r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5 700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5 700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5 700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986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/>
                        <a:t>Iepirkumu novērtēšana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3 800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867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/>
                        <a:t>Risku analīze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815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/>
                        <a:t>Pārvaldības novērtējums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2 700</a:t>
                      </a: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2 700</a:t>
                      </a: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2 700</a:t>
                      </a: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4047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/>
                        <a:t>Iekšējās kontroles sistēma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3 800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3 800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3 800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3 800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4736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/>
                        <a:t>Priekšlikumi pilnveidošanai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7 000</a:t>
                      </a: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7 000</a:t>
                      </a: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7 000</a:t>
                      </a: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602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/>
                        <a:t>Sadarbība ar “</a:t>
                      </a:r>
                      <a:r>
                        <a:rPr lang="lv-LV" dirty="0" err="1"/>
                        <a:t>Balteneko</a:t>
                      </a:r>
                      <a:r>
                        <a:rPr lang="lv-LV" dirty="0"/>
                        <a:t>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8072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/>
                        <a:t>Salīdzinājums ieguldījumiem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5439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/>
                        <a:t>Nošķirtības principa izpilde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lv-LV" sz="2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lv-LV" sz="24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6001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lv-LV" dirty="0"/>
                        <a:t>KOPĀ bez PVN: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lv-LV" sz="2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25 625</a:t>
                      </a:r>
                      <a:endParaRPr lang="lv-LV" sz="2400" b="1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/>
                        <a:t>15 000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/>
                        <a:t>18 000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/>
                        <a:t>14 825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780489"/>
                  </a:ext>
                </a:extLst>
              </a:tr>
            </a:tbl>
          </a:graphicData>
        </a:graphic>
      </p:graphicFrame>
      <p:sp>
        <p:nvSpPr>
          <p:cNvPr id="11" name="Satura vietturis 6">
            <a:extLst>
              <a:ext uri="{FF2B5EF4-FFF2-40B4-BE49-F238E27FC236}">
                <a16:creationId xmlns:a16="http://schemas.microsoft.com/office/drawing/2014/main" id="{8B253B6A-8AF1-5935-CEB3-C11648DA9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57" y="7429500"/>
            <a:ext cx="17309431" cy="2666999"/>
          </a:xfrm>
        </p:spPr>
        <p:txBody>
          <a:bodyPr>
            <a:normAutofit/>
          </a:bodyPr>
          <a:lstStyle/>
          <a:p>
            <a:pPr algn="just">
              <a:spcBef>
                <a:spcPts val="2400"/>
              </a:spcBef>
            </a:pPr>
            <a:r>
              <a:rPr lang="lv-LV" sz="2800" b="1" dirty="0">
                <a:solidFill>
                  <a:srgbClr val="FF0000"/>
                </a:solidFill>
                <a:latin typeface="Montserrat Light" panose="00000400000000000000" pitchFamily="2" charset="-70"/>
              </a:rPr>
              <a:t>A</a:t>
            </a:r>
            <a:r>
              <a:rPr lang="lv-LV" sz="2800" dirty="0">
                <a:latin typeface="Montserrat Light" panose="00000400000000000000" pitchFamily="2" charset="-70"/>
              </a:rPr>
              <a:t> variantā papildu nepieciešamā summa </a:t>
            </a:r>
            <a:r>
              <a:rPr lang="lv-LV" sz="2800" b="1" dirty="0">
                <a:solidFill>
                  <a:srgbClr val="FF0000"/>
                </a:solidFill>
                <a:latin typeface="Montserrat Light" panose="00000400000000000000" pitchFamily="2" charset="-70"/>
              </a:rPr>
              <a:t>11 002 EUR jāpiešķir </a:t>
            </a:r>
            <a:r>
              <a:rPr lang="lv-LV" sz="2800" dirty="0">
                <a:solidFill>
                  <a:srgbClr val="FF0000"/>
                </a:solidFill>
                <a:latin typeface="Montserrat Light" panose="00000400000000000000" pitchFamily="2" charset="-70"/>
              </a:rPr>
              <a:t>no pašvaldības budžeta</a:t>
            </a:r>
            <a:r>
              <a:rPr lang="lv-LV" sz="2800" dirty="0">
                <a:latin typeface="Montserrat Light" panose="00000400000000000000" pitchFamily="2" charset="-70"/>
              </a:rPr>
              <a:t>.</a:t>
            </a:r>
          </a:p>
          <a:p>
            <a:pPr algn="just">
              <a:spcBef>
                <a:spcPts val="2400"/>
              </a:spcBef>
            </a:pPr>
            <a:r>
              <a:rPr lang="lv-LV" sz="2800" b="1" dirty="0">
                <a:solidFill>
                  <a:schemeClr val="accent6">
                    <a:lumMod val="75000"/>
                  </a:schemeClr>
                </a:solidFill>
                <a:latin typeface="Montserrat Light" panose="00000400000000000000" pitchFamily="2" charset="-70"/>
              </a:rPr>
              <a:t>B</a:t>
            </a:r>
            <a:r>
              <a:rPr lang="lv-LV" sz="2800" dirty="0">
                <a:latin typeface="Montserrat Light" panose="00000400000000000000" pitchFamily="2" charset="-70"/>
              </a:rPr>
              <a:t> variantā būs piešķirto līdzekļu </a:t>
            </a:r>
            <a:r>
              <a:rPr lang="lv-LV" sz="2800" b="1" dirty="0">
                <a:solidFill>
                  <a:srgbClr val="0000FF"/>
                </a:solidFill>
                <a:latin typeface="Montserrat Light" panose="00000400000000000000" pitchFamily="2" charset="-70"/>
              </a:rPr>
              <a:t>ietaupījums 1 850 EUR</a:t>
            </a:r>
            <a:r>
              <a:rPr lang="lv-LV" sz="2800" dirty="0">
                <a:latin typeface="Montserrat Light" panose="00000400000000000000" pitchFamily="2" charset="-70"/>
              </a:rPr>
              <a:t>.</a:t>
            </a:r>
          </a:p>
          <a:p>
            <a:pPr algn="just">
              <a:spcBef>
                <a:spcPts val="2400"/>
              </a:spcBef>
            </a:pPr>
            <a:r>
              <a:rPr lang="lv-LV" sz="2800" b="1" dirty="0">
                <a:solidFill>
                  <a:srgbClr val="FF0000"/>
                </a:solidFill>
                <a:latin typeface="Montserrat Light" panose="00000400000000000000" pitchFamily="2" charset="-70"/>
              </a:rPr>
              <a:t>C</a:t>
            </a:r>
            <a:r>
              <a:rPr lang="lv-LV" sz="2800" dirty="0">
                <a:latin typeface="Montserrat Light" panose="00000400000000000000" pitchFamily="2" charset="-70"/>
              </a:rPr>
              <a:t> variantā papildu nepieciešamā summa </a:t>
            </a:r>
            <a:r>
              <a:rPr lang="lv-LV" sz="2800" b="1" dirty="0">
                <a:solidFill>
                  <a:srgbClr val="FF0000"/>
                </a:solidFill>
                <a:latin typeface="Montserrat Light" panose="00000400000000000000" pitchFamily="2" charset="-70"/>
              </a:rPr>
              <a:t>1 780 EUR jāpiešķir</a:t>
            </a:r>
            <a:r>
              <a:rPr lang="lv-LV" sz="2800" dirty="0">
                <a:solidFill>
                  <a:srgbClr val="FF0000"/>
                </a:solidFill>
                <a:latin typeface="Montserrat Light" panose="00000400000000000000" pitchFamily="2" charset="-70"/>
              </a:rPr>
              <a:t> no pašvaldības budžeta</a:t>
            </a:r>
            <a:r>
              <a:rPr lang="lv-LV" sz="2800" dirty="0">
                <a:latin typeface="Montserrat Light" panose="00000400000000000000" pitchFamily="2" charset="-70"/>
              </a:rPr>
              <a:t>.</a:t>
            </a:r>
          </a:p>
          <a:p>
            <a:pPr algn="just">
              <a:spcBef>
                <a:spcPts val="2400"/>
              </a:spcBef>
            </a:pPr>
            <a:r>
              <a:rPr lang="lv-LV" sz="2800" b="1" dirty="0">
                <a:solidFill>
                  <a:schemeClr val="accent6">
                    <a:lumMod val="75000"/>
                  </a:schemeClr>
                </a:solidFill>
                <a:latin typeface="Montserrat Light" panose="00000400000000000000" pitchFamily="2" charset="-70"/>
              </a:rPr>
              <a:t>D </a:t>
            </a:r>
            <a:r>
              <a:rPr lang="lv-LV" sz="2800" dirty="0">
                <a:latin typeface="Montserrat Light" panose="00000400000000000000" pitchFamily="2" charset="-70"/>
              </a:rPr>
              <a:t>variantā būs piešķirto līdzekļu </a:t>
            </a:r>
            <a:r>
              <a:rPr lang="lv-LV" sz="2800" b="1" dirty="0">
                <a:solidFill>
                  <a:srgbClr val="0000FF"/>
                </a:solidFill>
                <a:latin typeface="Montserrat Light" panose="00000400000000000000" pitchFamily="2" charset="-70"/>
              </a:rPr>
              <a:t>ietaupījums 2 062 EUR</a:t>
            </a:r>
            <a:r>
              <a:rPr lang="lv-LV" sz="2800" dirty="0">
                <a:latin typeface="Montserrat Light" panose="00000400000000000000" pitchFamily="2" charset="-70"/>
              </a:rPr>
              <a:t>.</a:t>
            </a:r>
          </a:p>
          <a:p>
            <a:pPr algn="just">
              <a:spcBef>
                <a:spcPts val="2400"/>
              </a:spcBef>
            </a:pPr>
            <a:endParaRPr lang="lv-LV" sz="2800" dirty="0">
              <a:latin typeface="Montserrat Light" panose="00000400000000000000" pitchFamily="2" charset="-70"/>
            </a:endParaRPr>
          </a:p>
          <a:p>
            <a:pPr algn="just">
              <a:spcBef>
                <a:spcPts val="2400"/>
              </a:spcBef>
            </a:pPr>
            <a:endParaRPr lang="lv-LV" sz="2800" dirty="0">
              <a:latin typeface="Montserrat Light" panose="00000400000000000000" pitchFamily="2" charset="-70"/>
            </a:endParaRPr>
          </a:p>
          <a:p>
            <a:pPr marL="0" indent="0" algn="just">
              <a:spcBef>
                <a:spcPts val="2400"/>
              </a:spcBef>
              <a:buNone/>
            </a:pPr>
            <a:endParaRPr lang="lv-LV" sz="2800" dirty="0">
              <a:latin typeface="Montserrat Light" panose="00000400000000000000" pitchFamily="2" charset="-70"/>
            </a:endParaRPr>
          </a:p>
          <a:p>
            <a:endParaRPr lang="lv-LV" sz="2800" dirty="0">
              <a:latin typeface="Montserrat Light" panose="00000400000000000000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3939143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1A831794-EF4A-8730-5D8C-3E94469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63" y="0"/>
            <a:ext cx="18292763" cy="171449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lv-LV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</a:br>
            <a:br>
              <a:rPr lang="lv-LV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</a:br>
            <a:r>
              <a:rPr lang="lv-LV" sz="6000" b="1" dirty="0">
                <a:solidFill>
                  <a:schemeClr val="accent1">
                    <a:lumMod val="75000"/>
                  </a:schemeClr>
                </a:solidFill>
                <a:latin typeface="Montserrat" pitchFamily="2" charset="77"/>
              </a:rPr>
              <a:t>PRIEKŠLIKUMS</a:t>
            </a: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</a:b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7" name="Satura vietturis 6">
            <a:extLst>
              <a:ext uri="{FF2B5EF4-FFF2-40B4-BE49-F238E27FC236}">
                <a16:creationId xmlns:a16="http://schemas.microsoft.com/office/drawing/2014/main" id="{9E157ADA-6F90-87D3-C6F6-116E63A78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902" y="2095500"/>
            <a:ext cx="17309431" cy="2666999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2400"/>
              </a:spcBef>
              <a:buNone/>
            </a:pPr>
            <a:r>
              <a:rPr lang="lv-LV" sz="4400" b="1" dirty="0">
                <a:latin typeface="Montserrat Light" panose="00000400000000000000" pitchFamily="2" charset="-70"/>
              </a:rPr>
              <a:t>Atbalstīt </a:t>
            </a:r>
            <a:r>
              <a:rPr lang="lv-LV" sz="4400" b="1" dirty="0">
                <a:solidFill>
                  <a:srgbClr val="FF0000"/>
                </a:solidFill>
                <a:latin typeface="Montserrat Light" panose="00000400000000000000" pitchFamily="2" charset="-70"/>
              </a:rPr>
              <a:t>B</a:t>
            </a:r>
            <a:r>
              <a:rPr lang="lv-LV" sz="4400" dirty="0">
                <a:latin typeface="Montserrat Light" panose="00000400000000000000" pitchFamily="2" charset="-70"/>
              </a:rPr>
              <a:t> (vai </a:t>
            </a:r>
            <a:r>
              <a:rPr lang="lv-LV" sz="4400" dirty="0">
                <a:solidFill>
                  <a:srgbClr val="FF0000"/>
                </a:solidFill>
                <a:latin typeface="Montserrat Light" panose="00000400000000000000" pitchFamily="2" charset="-70"/>
              </a:rPr>
              <a:t>C</a:t>
            </a:r>
            <a:r>
              <a:rPr lang="lv-LV" sz="4400" dirty="0">
                <a:latin typeface="Montserrat Light" panose="00000400000000000000" pitchFamily="2" charset="-70"/>
              </a:rPr>
              <a:t>) variantu (nevajadzīgo svītrot) Ādažu novada pašvaldības kapitālsabiedrību novērtēšanas pakalpojuma izdevumu apmaksai.  </a:t>
            </a:r>
          </a:p>
          <a:p>
            <a:pPr algn="just">
              <a:spcBef>
                <a:spcPts val="2400"/>
              </a:spcBef>
            </a:pPr>
            <a:endParaRPr lang="lv-LV" sz="2800" dirty="0">
              <a:latin typeface="Montserrat Light" panose="00000400000000000000" pitchFamily="2" charset="-70"/>
            </a:endParaRPr>
          </a:p>
          <a:p>
            <a:pPr marL="0" indent="0" algn="just">
              <a:spcBef>
                <a:spcPts val="2400"/>
              </a:spcBef>
              <a:buNone/>
            </a:pPr>
            <a:endParaRPr lang="lv-LV" sz="2800" dirty="0">
              <a:latin typeface="Montserrat Light" panose="00000400000000000000" pitchFamily="2" charset="-70"/>
            </a:endParaRPr>
          </a:p>
          <a:p>
            <a:endParaRPr lang="lv-LV" sz="2800" dirty="0">
              <a:latin typeface="Montserrat Light" panose="00000400000000000000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2823316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22403</TotalTime>
  <Words>439</Words>
  <Application>Microsoft Office PowerPoint</Application>
  <PresentationFormat>Pielāgots</PresentationFormat>
  <Paragraphs>105</Paragraphs>
  <Slides>4</Slides>
  <Notes>1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4</vt:i4>
      </vt:variant>
    </vt:vector>
  </HeadingPairs>
  <TitlesOfParts>
    <vt:vector size="11" baseType="lpstr">
      <vt:lpstr>Montserrat Light</vt:lpstr>
      <vt:lpstr>Montserrat Semi-Bold Bold</vt:lpstr>
      <vt:lpstr>Arial</vt:lpstr>
      <vt:lpstr>Montserrat</vt:lpstr>
      <vt:lpstr>Calibri</vt:lpstr>
      <vt:lpstr>Calibri Light</vt:lpstr>
      <vt:lpstr>Office Theme</vt:lpstr>
      <vt:lpstr>PowerPoint prezentācija</vt:lpstr>
      <vt:lpstr>  PAKALPOJUMA CENAS LĒTĀKAIS PIEDĀVĀJUMS </vt:lpstr>
      <vt:lpstr>  IZMAKSU SAMAZINĀJUMA RISINĀJUMI </vt:lpstr>
      <vt:lpstr>  PRIEKŠLIKUMS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Iedzīvotāju iesaiste pašvaldības darbā</dc:title>
  <dc:creator>Jevgēnija Sviridenkova</dc:creator>
  <cp:lastModifiedBy>Sintija Tenisa</cp:lastModifiedBy>
  <cp:revision>41</cp:revision>
  <cp:lastPrinted>2023-10-31T09:29:04Z</cp:lastPrinted>
  <dcterms:created xsi:type="dcterms:W3CDTF">2006-08-16T00:00:00Z</dcterms:created>
  <dcterms:modified xsi:type="dcterms:W3CDTF">2026-06-03T08:41:38Z</dcterms:modified>
  <dc:identifier>DAFY3VwOX4w</dc:identifier>
</cp:coreProperties>
</file>