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85" r:id="rId4"/>
  </p:sldMasterIdLst>
  <p:sldIdLst>
    <p:sldId id="431" r:id="rId5"/>
    <p:sldId id="471" r:id="rId6"/>
    <p:sldId id="472" r:id="rId7"/>
    <p:sldId id="502" r:id="rId8"/>
    <p:sldId id="503" r:id="rId9"/>
    <p:sldId id="486" r:id="rId10"/>
    <p:sldId id="499" r:id="rId11"/>
    <p:sldId id="498" r:id="rId12"/>
    <p:sldId id="474" r:id="rId13"/>
    <p:sldId id="506" r:id="rId14"/>
    <p:sldId id="505" r:id="rId15"/>
    <p:sldId id="476" r:id="rId16"/>
    <p:sldId id="492" r:id="rId17"/>
    <p:sldId id="501" r:id="rId18"/>
    <p:sldId id="441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67B351-0DFB-3571-2C21-634F0787C1DF}" name="Lelde Balode" initials="LB" userId="S::Lelde.Balode@Adazi.lv::44793b5a-e5f0-4baf-b2a5-eea5c461c0b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595959"/>
    <a:srgbClr val="77A4BE"/>
    <a:srgbClr val="993300"/>
    <a:srgbClr val="AA4839"/>
    <a:srgbClr val="CDC847"/>
    <a:srgbClr val="F3DEA0"/>
    <a:srgbClr val="66FF33"/>
    <a:srgbClr val="990000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6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3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2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09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93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5/26/2026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7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36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5/26/2026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7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72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751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fla.gov.lv/lv/2-1-3-1-k-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121920" y="3521969"/>
            <a:ext cx="12070080" cy="623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5280"/>
              </a:lnSpc>
            </a:pPr>
            <a:r>
              <a:rPr lang="lv-LV" sz="3600" b="1" cap="all" dirty="0">
                <a:solidFill>
                  <a:srgbClr val="FFFFFF"/>
                </a:solidFill>
                <a:latin typeface="Montserrat" panose="00000500000000000000" pitchFamily="2" charset="-70"/>
              </a:rPr>
              <a:t>Jaunais klimata projekts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CARNIKAVAS KOMUNĀLSERVISS/ APN   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srgbClr val="FFFFFF"/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srgbClr val="FFFFFF"/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46DDAD-0C2D-EB75-3218-288428237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" b="626"/>
          <a:stretch>
            <a:fillRect/>
          </a:stretch>
        </p:blipFill>
        <p:spPr bwMode="auto">
          <a:xfrm>
            <a:off x="5305914" y="139395"/>
            <a:ext cx="1720850" cy="204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EED74C14-9492-6F81-0C98-A72AE4E4C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7252" y="2238070"/>
            <a:ext cx="3178175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lv-LV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ts val="2875"/>
              </a:lnSpc>
            </a:pPr>
            <a:r>
              <a:rPr lang="en-US" altLang="lv-LV" sz="2400">
                <a:solidFill>
                  <a:srgbClr val="FFFFFF"/>
                </a:solidFill>
                <a:latin typeface="Montserrat" panose="00000500000000000000" pitchFamily="2" charset="-70"/>
              </a:rPr>
              <a:t>ĀDAŽU NOVADS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5B6866-10C1-7FF2-7CA1-3F0CE4801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E0B57383-AC98-85D7-2025-CAA83456459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95F7E2-10D1-3AFA-1961-6A9D8D73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5756"/>
            <a:ext cx="10515600" cy="81962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PROJEKTA IDEJAS UZ JAUTĀJUMA ZĪMES ? 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52C11BC9-A4AB-EF9F-E0F8-D8A67A147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754" y="1452146"/>
            <a:ext cx="9902092" cy="4490477"/>
          </a:xfrm>
        </p:spPr>
        <p:txBody>
          <a:bodyPr>
            <a:noAutofit/>
          </a:bodyPr>
          <a:lstStyle/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algn="just"/>
            <a:endParaRPr lang="lv-LV" sz="2600" dirty="0">
              <a:latin typeface="Montserrat" panose="00000500000000000000" pitchFamily="2" charset="-70"/>
            </a:endParaRPr>
          </a:p>
          <a:p>
            <a:pPr marL="0" indent="0" algn="just">
              <a:buNone/>
            </a:pPr>
            <a:endParaRPr lang="lv-LV" sz="2600" dirty="0"/>
          </a:p>
          <a:p>
            <a:pPr marL="0" indent="0" algn="just">
              <a:buNone/>
            </a:pPr>
            <a:endParaRPr lang="lv-LV" sz="2600" dirty="0"/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0AD56941-5118-5C8A-BA01-FECC260C362A}"/>
              </a:ext>
            </a:extLst>
          </p:cNvPr>
          <p:cNvSpPr txBox="1">
            <a:spLocks/>
          </p:cNvSpPr>
          <p:nvPr/>
        </p:nvSpPr>
        <p:spPr>
          <a:xfrm>
            <a:off x="7595118" y="1180074"/>
            <a:ext cx="4010728" cy="12284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Font typeface="Wingdings" panose="05000000000000000000" pitchFamily="2" charset="2"/>
              <a:buChar char="Ø"/>
            </a:pPr>
            <a:r>
              <a:rPr lang="lv-LV" sz="1800" dirty="0">
                <a:latin typeface="Montserrat" panose="00000500000000000000" pitchFamily="50" charset="-70"/>
              </a:rPr>
              <a:t>Gaujas upes kreisā krasta nostiprinājuma posms Nr. 4 Carnikavas pagastā (</a:t>
            </a:r>
            <a:r>
              <a:rPr lang="lv-LV" sz="1800" dirty="0" err="1">
                <a:latin typeface="Montserrat" panose="00000500000000000000" pitchFamily="50" charset="-70"/>
              </a:rPr>
              <a:t>pik</a:t>
            </a:r>
            <a:r>
              <a:rPr lang="lv-LV" sz="1800" dirty="0">
                <a:latin typeface="Montserrat" panose="00000500000000000000" pitchFamily="50" charset="-70"/>
              </a:rPr>
              <a:t>. 63/42–65/57), ~215 m</a:t>
            </a:r>
          </a:p>
          <a:p>
            <a:pPr algn="just"/>
            <a:endParaRPr lang="lv-LV" sz="2200" dirty="0">
              <a:highlight>
                <a:srgbClr val="FFFF00"/>
              </a:highlight>
              <a:latin typeface="Montserrat" panose="00000500000000000000" pitchFamily="2" charset="-7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A8C628-9CBB-8A15-D4F1-1ED8A771D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054" y="1071439"/>
            <a:ext cx="6259730" cy="44266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68AE14-3CF5-E21F-6EDA-F00F0085F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516" y="2572501"/>
            <a:ext cx="2666481" cy="3560475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EB3FE898-1BE7-D720-BD47-2551305304ED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5909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3D478B-8862-FD8D-F9A0-24CA7A25D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0E035A98-70D8-F489-B8A2-6A02A7BF7B83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6939477-51F5-3651-B020-8D1D7912D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5756"/>
            <a:ext cx="10515600" cy="81962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PROJEKTA IDEJAS UZ JAUTĀJUMA ZĪMES ? 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CEB1A13D-7D85-8F41-4E0B-9E60D0F3E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754" y="1452146"/>
            <a:ext cx="9902092" cy="4490477"/>
          </a:xfrm>
        </p:spPr>
        <p:txBody>
          <a:bodyPr>
            <a:noAutofit/>
          </a:bodyPr>
          <a:lstStyle/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algn="just"/>
            <a:endParaRPr lang="lv-LV" sz="2600" dirty="0">
              <a:latin typeface="Montserrat" panose="00000500000000000000" pitchFamily="2" charset="-70"/>
            </a:endParaRPr>
          </a:p>
          <a:p>
            <a:pPr marL="0" indent="0" algn="just">
              <a:buNone/>
            </a:pPr>
            <a:endParaRPr lang="lv-LV" sz="2600" dirty="0"/>
          </a:p>
          <a:p>
            <a:pPr marL="0" indent="0" algn="just">
              <a:buNone/>
            </a:pPr>
            <a:endParaRPr lang="lv-LV" sz="2600" dirty="0"/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9B9841A9-FD52-37E0-A399-8E5D9C693C2B}"/>
              </a:ext>
            </a:extLst>
          </p:cNvPr>
          <p:cNvSpPr txBox="1">
            <a:spLocks/>
          </p:cNvSpPr>
          <p:nvPr/>
        </p:nvSpPr>
        <p:spPr>
          <a:xfrm>
            <a:off x="6913984" y="1180074"/>
            <a:ext cx="4691862" cy="4610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Font typeface="Wingdings" panose="05000000000000000000" pitchFamily="2" charset="2"/>
              <a:buChar char="Ø"/>
            </a:pPr>
            <a:r>
              <a:rPr lang="lv-LV" sz="1800" dirty="0">
                <a:latin typeface="Montserrat" panose="00000500000000000000" pitchFamily="50" charset="-70"/>
              </a:rPr>
              <a:t>Gaujas upes kreisā krasta nostiprinājuma posms Nr. 6 Carnikavas pagastā (</a:t>
            </a:r>
            <a:r>
              <a:rPr lang="lv-LV" sz="1800" dirty="0" err="1">
                <a:latin typeface="Montserrat" panose="00000500000000000000" pitchFamily="50" charset="-70"/>
              </a:rPr>
              <a:t>pik</a:t>
            </a:r>
            <a:r>
              <a:rPr lang="lv-LV" sz="1800" dirty="0">
                <a:latin typeface="Montserrat" panose="00000500000000000000" pitchFamily="50" charset="-70"/>
              </a:rPr>
              <a:t>. 24/89–34/00), ~911 m;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lv-LV" sz="1800" dirty="0">
                <a:latin typeface="Montserrat" panose="00000500000000000000" pitchFamily="50" charset="-70"/>
              </a:rPr>
              <a:t>Esošā krasta nostiprinājuma pārbūve posmā Nr. 7 pie Cēlājiem, Carnikavas pagastā (</a:t>
            </a:r>
            <a:r>
              <a:rPr lang="lv-LV" sz="1800" dirty="0" err="1">
                <a:latin typeface="Montserrat" panose="00000500000000000000" pitchFamily="50" charset="-70"/>
              </a:rPr>
              <a:t>pik</a:t>
            </a:r>
            <a:r>
              <a:rPr lang="lv-LV" sz="1800" dirty="0">
                <a:latin typeface="Montserrat" panose="00000500000000000000" pitchFamily="50" charset="-70"/>
              </a:rPr>
              <a:t>. 23/17–24/89), ~172 m.</a:t>
            </a:r>
          </a:p>
          <a:p>
            <a:pPr algn="just"/>
            <a:endParaRPr lang="lv-LV" sz="1800" dirty="0">
              <a:highlight>
                <a:srgbClr val="FFFF00"/>
              </a:highlight>
              <a:latin typeface="Montserrat" panose="00000500000000000000" pitchFamily="2" charset="-70"/>
            </a:endParaRPr>
          </a:p>
          <a:p>
            <a:pPr marL="0" indent="0" algn="ctr">
              <a:buNone/>
            </a:pPr>
            <a:r>
              <a:rPr lang="lv-LV" sz="1800" dirty="0">
                <a:solidFill>
                  <a:srgbClr val="FF0000"/>
                </a:solidFill>
                <a:latin typeface="Montserrat" panose="00000500000000000000" pitchFamily="2" charset="-70"/>
              </a:rPr>
              <a:t>Vēršam uzmanību, ka šajā gadījumā būtu </a:t>
            </a:r>
            <a:r>
              <a:rPr lang="lv-LV" sz="1800" u="sng" dirty="0">
                <a:solidFill>
                  <a:srgbClr val="FF0000"/>
                </a:solidFill>
                <a:latin typeface="Montserrat" panose="00000500000000000000" pitchFamily="2" charset="-70"/>
              </a:rPr>
              <a:t>tikai pašvaldības finansējums</a:t>
            </a:r>
            <a:r>
              <a:rPr lang="lv-LV" sz="1800" dirty="0">
                <a:solidFill>
                  <a:srgbClr val="FF0000"/>
                </a:solidFill>
                <a:latin typeface="Montserrat" panose="00000500000000000000" pitchFamily="2" charset="-70"/>
              </a:rPr>
              <a:t>!</a:t>
            </a:r>
          </a:p>
          <a:p>
            <a:pPr marL="0" indent="0" algn="ctr">
              <a:buNone/>
            </a:pPr>
            <a:endParaRPr lang="lv-LV" sz="1800" b="1" dirty="0">
              <a:solidFill>
                <a:srgbClr val="FF0000"/>
              </a:solidFill>
              <a:latin typeface="Montserrat" panose="00000500000000000000" pitchFamily="2" charset="-70"/>
            </a:endParaRPr>
          </a:p>
          <a:p>
            <a:pPr marL="0" indent="0" algn="ctr">
              <a:buNone/>
            </a:pPr>
            <a:r>
              <a:rPr lang="lv-LV" sz="1800" b="1" dirty="0">
                <a:solidFill>
                  <a:srgbClr val="FF0000"/>
                </a:solidFill>
                <a:latin typeface="Montserrat" panose="00000500000000000000" pitchFamily="2" charset="-70"/>
              </a:rPr>
              <a:t>Alternatīvo ideju</a:t>
            </a:r>
          </a:p>
          <a:p>
            <a:pPr marL="0" indent="0" algn="ctr">
              <a:buNone/>
            </a:pPr>
            <a:r>
              <a:rPr lang="lv-LV" sz="1800" b="1" dirty="0">
                <a:solidFill>
                  <a:srgbClr val="FF0000"/>
                </a:solidFill>
                <a:latin typeface="Montserrat" panose="00000500000000000000" pitchFamily="2" charset="-70"/>
              </a:rPr>
              <a:t>APTUVENĀS IZMAKSAS~ 6,5 milj. €</a:t>
            </a:r>
          </a:p>
          <a:p>
            <a:pPr marL="0" indent="0" algn="ctr">
              <a:buNone/>
            </a:pPr>
            <a:endParaRPr lang="lv-LV" sz="1800" b="1" dirty="0">
              <a:solidFill>
                <a:srgbClr val="FF0000"/>
              </a:solidFill>
              <a:latin typeface="Montserrat" panose="00000500000000000000" pitchFamily="2" charset="-7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DBBCEB-D1CB-CA8D-072A-C4CA3339D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78" y="915378"/>
            <a:ext cx="3797618" cy="26851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5BD6AC-503A-5EA6-B130-7FE02BB58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077" y="3600540"/>
            <a:ext cx="3797619" cy="26851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D41436-8034-64DA-0C53-D93F95E155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3475" y="3323878"/>
            <a:ext cx="2054122" cy="29490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283AF3-09B0-C096-D8B0-5350EB52EC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3475" y="915377"/>
            <a:ext cx="2054122" cy="2738829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66FCE2F2-89E5-4EDC-A2AC-55F727EE95C5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9382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C46C18-8E63-CA5D-3B23-C391D2752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C78A9F3F-E070-12ED-4C97-3E991568FD9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122A8F3-39EA-C2FB-EFE4-8EAFC3591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4624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PROJEKTA PLĀNOTĀS IZMAKSAS 2026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4CD7EFB0-BF17-8D98-95A4-219AD6828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698" y="1571808"/>
            <a:ext cx="10318101" cy="4132934"/>
          </a:xfrm>
        </p:spPr>
        <p:txBody>
          <a:bodyPr>
            <a:noAutofit/>
          </a:bodyPr>
          <a:lstStyle/>
          <a:p>
            <a:pPr lvl="1" algn="just"/>
            <a:r>
              <a:rPr lang="lv-LV" sz="2200" dirty="0">
                <a:latin typeface="Montserrat" panose="00000500000000000000" pitchFamily="2" charset="-70"/>
              </a:rPr>
              <a:t>Finansējums 2026. gadā nepieciešams:</a:t>
            </a:r>
          </a:p>
          <a:p>
            <a:pPr lvl="2" algn="just"/>
            <a:r>
              <a:rPr lang="lv-LV" sz="2200" dirty="0">
                <a:latin typeface="Montserrat" panose="00000500000000000000" pitchFamily="2" charset="-70"/>
              </a:rPr>
              <a:t>IIA izstrādei </a:t>
            </a:r>
            <a:r>
              <a:rPr lang="lv-LV" sz="2200" b="1" dirty="0">
                <a:latin typeface="Montserrat" panose="00000500000000000000" pitchFamily="2" charset="-70"/>
              </a:rPr>
              <a:t>3000 </a:t>
            </a:r>
            <a:r>
              <a:rPr lang="lv-LV" sz="2200" b="1" i="1" dirty="0">
                <a:latin typeface="Montserrat" panose="00000500000000000000" pitchFamily="2" charset="-70"/>
              </a:rPr>
              <a:t>euro</a:t>
            </a:r>
            <a:r>
              <a:rPr lang="lv-LV" sz="2200" dirty="0">
                <a:latin typeface="Montserrat" panose="00000500000000000000" pitchFamily="2" charset="-70"/>
              </a:rPr>
              <a:t>;</a:t>
            </a:r>
          </a:p>
          <a:p>
            <a:pPr lvl="2" algn="just"/>
            <a:r>
              <a:rPr lang="lv-LV" sz="2200" dirty="0">
                <a:latin typeface="Montserrat" panose="00000500000000000000" pitchFamily="2" charset="-70"/>
              </a:rPr>
              <a:t>Pastāv iespēja, ka būs tikai sākotnējais IVN jāsagatavo. (IVN </a:t>
            </a:r>
            <a:r>
              <a:rPr lang="lv-LV" sz="2200" b="1" dirty="0">
                <a:latin typeface="Montserrat" panose="00000500000000000000" pitchFamily="2" charset="-70"/>
              </a:rPr>
              <a:t>40 000 </a:t>
            </a:r>
            <a:r>
              <a:rPr lang="lv-LV" sz="2200" b="1" i="1" dirty="0">
                <a:latin typeface="Montserrat" panose="00000500000000000000" pitchFamily="2" charset="-70"/>
              </a:rPr>
              <a:t>euro</a:t>
            </a:r>
            <a:r>
              <a:rPr lang="lv-LV" sz="2200" b="1" dirty="0">
                <a:latin typeface="Montserrat" panose="00000500000000000000" pitchFamily="2" charset="-70"/>
              </a:rPr>
              <a:t> bez PVN</a:t>
            </a:r>
            <a:r>
              <a:rPr lang="lv-LV" sz="2200" dirty="0">
                <a:latin typeface="Montserrat" panose="00000500000000000000" pitchFamily="2" charset="-70"/>
              </a:rPr>
              <a:t>)</a:t>
            </a:r>
            <a:r>
              <a:rPr lang="en-US" sz="2200" dirty="0">
                <a:latin typeface="Montserrat" panose="00000500000000000000" pitchFamily="2" charset="-70"/>
              </a:rPr>
              <a:t> </a:t>
            </a:r>
            <a:r>
              <a:rPr lang="en-US" sz="2200" dirty="0">
                <a:solidFill>
                  <a:srgbClr val="FF0000"/>
                </a:solidFill>
                <a:latin typeface="Montserrat" panose="00000500000000000000" pitchFamily="2" charset="-70"/>
              </a:rPr>
              <a:t>JA ATTIECIN</a:t>
            </a:r>
            <a:r>
              <a:rPr lang="lv-LV" sz="2200" dirty="0">
                <a:solidFill>
                  <a:srgbClr val="FF0000"/>
                </a:solidFill>
                <a:latin typeface="Montserrat" panose="00000500000000000000" pitchFamily="2" charset="-70"/>
              </a:rPr>
              <a:t>ĀMS</a:t>
            </a:r>
            <a:r>
              <a:rPr lang="lv-LV" sz="2200" dirty="0">
                <a:latin typeface="Montserrat" panose="00000500000000000000" pitchFamily="2" charset="-70"/>
              </a:rPr>
              <a:t>!</a:t>
            </a:r>
          </a:p>
          <a:p>
            <a:pPr lvl="2" algn="just"/>
            <a:r>
              <a:rPr lang="lv-LV" sz="2200" dirty="0">
                <a:latin typeface="Montserrat" panose="00000500000000000000" pitchFamily="2" charset="-70"/>
              </a:rPr>
              <a:t>Sugu un biotopu sertificēta eksperta atzinuma saņemšanai, ja būs nepieciešams atsevišķi, tad varētu būt </a:t>
            </a:r>
            <a:r>
              <a:rPr lang="lv-LV" sz="2200" b="1" dirty="0">
                <a:latin typeface="Montserrat" panose="00000500000000000000" pitchFamily="2" charset="-70"/>
              </a:rPr>
              <a:t>700 </a:t>
            </a:r>
            <a:r>
              <a:rPr lang="lv-LV" sz="2200" b="1" i="1" dirty="0">
                <a:latin typeface="Montserrat" panose="00000500000000000000" pitchFamily="2" charset="-70"/>
              </a:rPr>
              <a:t>euro</a:t>
            </a:r>
            <a:r>
              <a:rPr lang="lv-LV" sz="2200" b="1" dirty="0">
                <a:latin typeface="Montserrat" panose="00000500000000000000" pitchFamily="2" charset="-70"/>
              </a:rPr>
              <a:t> </a:t>
            </a:r>
            <a:r>
              <a:rPr lang="lv-LV" sz="2200" dirty="0">
                <a:latin typeface="Montserrat" panose="00000500000000000000" pitchFamily="2" charset="-70"/>
              </a:rPr>
              <a:t>bez PVN.</a:t>
            </a:r>
          </a:p>
          <a:p>
            <a:pPr lvl="2" algn="just"/>
            <a:endParaRPr lang="lv-LV" sz="2200" dirty="0">
              <a:latin typeface="Montserrat" panose="00000500000000000000" pitchFamily="2" charset="-70"/>
            </a:endParaRPr>
          </a:p>
          <a:p>
            <a:pPr lvl="2" algn="just"/>
            <a:r>
              <a:rPr lang="lv-LV" sz="2200" dirty="0">
                <a:latin typeface="Montserrat" panose="00000500000000000000" pitchFamily="2" charset="-70"/>
              </a:rPr>
              <a:t>Kopā  ~44 000 EURO </a:t>
            </a:r>
          </a:p>
          <a:p>
            <a:pPr marL="914446" lvl="2" indent="0" algn="just">
              <a:buNone/>
            </a:pPr>
            <a:endParaRPr lang="lv-LV" sz="2200" dirty="0">
              <a:latin typeface="Montserrat" panose="00000500000000000000" pitchFamily="2" charset="-70"/>
            </a:endParaRPr>
          </a:p>
          <a:p>
            <a:pPr marL="914446" lvl="2" indent="0" algn="just">
              <a:buNone/>
            </a:pPr>
            <a:r>
              <a:rPr lang="lv-LV" sz="2200" b="1" dirty="0">
                <a:latin typeface="Montserrat" panose="00000500000000000000" pitchFamily="2" charset="-70"/>
              </a:rPr>
              <a:t>Finansējumu plānots izmantot, no neizlietotajiem līdzekļiem projekta «Jauna aizsargdambja un sūkņu stacijas izbūve Gaujas upes kreisā krasta nostiprinājums Ādažu novadā» ?! </a:t>
            </a: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2950F260-E94A-1F34-BEA6-0F74D51E3EA8}"/>
              </a:ext>
            </a:extLst>
          </p:cNvPr>
          <p:cNvSpPr txBox="1">
            <a:spLocks/>
          </p:cNvSpPr>
          <p:nvPr/>
        </p:nvSpPr>
        <p:spPr>
          <a:xfrm>
            <a:off x="3454399" y="2982546"/>
            <a:ext cx="7991231" cy="31188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8E7622F3-FD5E-EF38-3B7E-CFB8F212F79F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9712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077860-C70E-010D-08A9-872CA5B7A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8FB893DA-8A2C-A893-89D5-4274F26AC81E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AB8BA42-E0F8-2386-16B9-C13F053D8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0927"/>
            <a:ext cx="10515600" cy="7126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TERMIŅI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26DAAB07-104B-FE48-34BE-3154FCD3E8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343" y="1452146"/>
            <a:ext cx="9716888" cy="4496827"/>
          </a:xfrm>
        </p:spPr>
        <p:txBody>
          <a:bodyPr>
            <a:noAutofit/>
          </a:bodyPr>
          <a:lstStyle/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buNone/>
            </a:pPr>
            <a:endParaRPr lang="lv-LV" sz="2600" dirty="0"/>
          </a:p>
          <a:p>
            <a:pPr marL="0" indent="0" algn="just">
              <a:buNone/>
            </a:pPr>
            <a:endParaRPr lang="lv-LV" sz="2600" dirty="0"/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4D5352AF-BE65-9310-F6B5-ACA571B983E7}"/>
              </a:ext>
            </a:extLst>
          </p:cNvPr>
          <p:cNvSpPr txBox="1">
            <a:spLocks/>
          </p:cNvSpPr>
          <p:nvPr/>
        </p:nvSpPr>
        <p:spPr>
          <a:xfrm>
            <a:off x="1888958" y="1445796"/>
            <a:ext cx="9757610" cy="41064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lv-LV" sz="2600" dirty="0">
              <a:latin typeface="Montserrat" panose="00000500000000000000" pitchFamily="2" charset="-7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</p:txBody>
      </p:sp>
      <p:sp>
        <p:nvSpPr>
          <p:cNvPr id="4" name="Content Placeholder 14">
            <a:extLst>
              <a:ext uri="{FF2B5EF4-FFF2-40B4-BE49-F238E27FC236}">
                <a16:creationId xmlns:a16="http://schemas.microsoft.com/office/drawing/2014/main" id="{31A168BD-A7BF-908B-2BBF-83000D1962B3}"/>
              </a:ext>
            </a:extLst>
          </p:cNvPr>
          <p:cNvSpPr txBox="1">
            <a:spLocks/>
          </p:cNvSpPr>
          <p:nvPr/>
        </p:nvSpPr>
        <p:spPr>
          <a:xfrm>
            <a:off x="1223006" y="914397"/>
            <a:ext cx="9716888" cy="5136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marL="971573" lvl="1" indent="-514350" algn="just">
              <a:buFont typeface="Arial" panose="020B0604020202020204" pitchFamily="34" charset="0"/>
              <a:buAutoNum type="arabicPeriod"/>
            </a:pPr>
            <a:endParaRPr lang="lv-LV" sz="1800" dirty="0"/>
          </a:p>
          <a:p>
            <a:pPr marL="457223" lvl="1" indent="0" algn="just">
              <a:buNone/>
            </a:pPr>
            <a:endParaRPr lang="lv-LV" sz="1800" dirty="0"/>
          </a:p>
          <a:p>
            <a:pPr marL="971573" lvl="1" indent="-514350" algn="just">
              <a:buFont typeface="Arial" panose="020B0604020202020204" pitchFamily="34" charset="0"/>
              <a:buAutoNum type="arabicPeriod"/>
            </a:pPr>
            <a:endParaRPr lang="lv-LV" sz="1800" dirty="0"/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lv-LV" sz="2200" dirty="0"/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lv-LV" sz="2600" dirty="0"/>
          </a:p>
          <a:p>
            <a:pPr marL="0" indent="0" algn="just">
              <a:buNone/>
            </a:pPr>
            <a:endParaRPr lang="lv-LV" sz="1800" dirty="0"/>
          </a:p>
          <a:p>
            <a:pPr marL="971573" lvl="1" indent="-514350" algn="just">
              <a:buFont typeface="Arial" panose="020B0604020202020204" pitchFamily="34" charset="0"/>
              <a:buAutoNum type="arabicPeriod"/>
            </a:pPr>
            <a:endParaRPr lang="lv-LV" sz="180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</p:txBody>
      </p:sp>
      <p:sp>
        <p:nvSpPr>
          <p:cNvPr id="5" name="Content Placeholder 14">
            <a:extLst>
              <a:ext uri="{FF2B5EF4-FFF2-40B4-BE49-F238E27FC236}">
                <a16:creationId xmlns:a16="http://schemas.microsoft.com/office/drawing/2014/main" id="{AE1A2C21-8555-689E-60AE-50F388A46D64}"/>
              </a:ext>
            </a:extLst>
          </p:cNvPr>
          <p:cNvSpPr txBox="1">
            <a:spLocks/>
          </p:cNvSpPr>
          <p:nvPr/>
        </p:nvSpPr>
        <p:spPr>
          <a:xfrm>
            <a:off x="1728743" y="1604546"/>
            <a:ext cx="9716888" cy="44968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endParaRPr lang="lv-LV" sz="2200">
              <a:latin typeface="Montserrat" panose="00000500000000000000" pitchFamily="2" charset="-7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lv-LV" sz="1550"/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</p:txBody>
      </p:sp>
      <p:sp>
        <p:nvSpPr>
          <p:cNvPr id="8" name="Content Placeholder 14">
            <a:extLst>
              <a:ext uri="{FF2B5EF4-FFF2-40B4-BE49-F238E27FC236}">
                <a16:creationId xmlns:a16="http://schemas.microsoft.com/office/drawing/2014/main" id="{927067D8-97A6-A226-DAC9-131F5A430CB2}"/>
              </a:ext>
            </a:extLst>
          </p:cNvPr>
          <p:cNvSpPr txBox="1">
            <a:spLocks/>
          </p:cNvSpPr>
          <p:nvPr/>
        </p:nvSpPr>
        <p:spPr>
          <a:xfrm>
            <a:off x="2430483" y="1043401"/>
            <a:ext cx="8509411" cy="3733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lv-LV" sz="1800" dirty="0">
              <a:latin typeface="Montserrat" panose="00000500000000000000" pitchFamily="2" charset="-7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lv-LV" sz="1800" dirty="0">
              <a:latin typeface="Montserrat" panose="00000500000000000000" pitchFamily="2" charset="-7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lv-LV" sz="1800" dirty="0">
              <a:latin typeface="Montserrat" panose="00000500000000000000" pitchFamily="2" charset="-70"/>
            </a:endParaRP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lv-LV" sz="1600" dirty="0">
              <a:latin typeface="Montserrat" panose="00000500000000000000" pitchFamily="2" charset="-70"/>
            </a:endParaRPr>
          </a:p>
          <a:p>
            <a:pPr marL="971573" lvl="1" indent="-514350" algn="just">
              <a:buFont typeface="Arial" panose="020B0604020202020204" pitchFamily="34" charset="0"/>
              <a:buAutoNum type="arabicPeriod"/>
            </a:pPr>
            <a:endParaRPr lang="lv-LV" sz="1800" dirty="0">
              <a:latin typeface="Montserrat" panose="00000500000000000000" pitchFamily="2" charset="-70"/>
            </a:endParaRPr>
          </a:p>
          <a:p>
            <a:pPr marL="457223" lvl="1" indent="0" algn="just">
              <a:buNone/>
            </a:pPr>
            <a:endParaRPr lang="lv-LV" sz="1800" dirty="0"/>
          </a:p>
          <a:p>
            <a:pPr marL="971573" lvl="1" indent="-514350" algn="just">
              <a:buFont typeface="Arial" panose="020B0604020202020204" pitchFamily="34" charset="0"/>
              <a:buAutoNum type="arabicPeriod"/>
            </a:pPr>
            <a:endParaRPr lang="lv-LV" sz="1800" dirty="0"/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lv-LV" sz="2200" dirty="0"/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endParaRPr lang="lv-LV" sz="2600" dirty="0"/>
          </a:p>
          <a:p>
            <a:pPr marL="0" indent="0" algn="just">
              <a:buNone/>
            </a:pPr>
            <a:endParaRPr lang="lv-LV" sz="1800" dirty="0"/>
          </a:p>
          <a:p>
            <a:pPr marL="971573" lvl="1" indent="-514350" algn="just">
              <a:buFont typeface="Arial" panose="020B0604020202020204" pitchFamily="34" charset="0"/>
              <a:buAutoNum type="arabicPeriod"/>
            </a:pPr>
            <a:endParaRPr lang="lv-LV" sz="180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A1D12D-7D94-9420-6083-2962324BD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146" y="1656957"/>
            <a:ext cx="8509410" cy="3282465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6ED0BD3D-6082-0F06-1F8C-38164284D67A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4684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844FAD-0BDD-8AAD-2151-0145D964D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3C1C61B5-577A-85F1-B769-809EE6FAA2F9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52940C1-FA65-6A22-F63F-D4E2125C9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0927"/>
            <a:ext cx="10515600" cy="7126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FK lēmums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8C0BEE58-2883-4071-CDA0-F152E5E73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1476" y="1305760"/>
            <a:ext cx="9412407" cy="4973119"/>
          </a:xfrm>
        </p:spPr>
        <p:txBody>
          <a:bodyPr>
            <a:noAutofit/>
          </a:bodyPr>
          <a:lstStyle/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lv-LV" sz="3000" b="1" dirty="0">
                <a:latin typeface="Montserrat" panose="00000500000000000000" pitchFamily="2" charset="-70"/>
              </a:rPr>
              <a:t>Pieņemt konceptuālu lēmumu par dalību programmā!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lv-LV" sz="3000" b="1" dirty="0">
                <a:latin typeface="Montserrat" panose="00000500000000000000" pitchFamily="2" charset="-70"/>
              </a:rPr>
              <a:t>Atļauju uzsākt iepirkumu par IIA izstrādi;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lv-LV" sz="3000" dirty="0">
                <a:latin typeface="Montserrat" panose="00000500000000000000" pitchFamily="2" charset="-70"/>
              </a:rPr>
              <a:t>APN, CK </a:t>
            </a:r>
            <a:r>
              <a:rPr lang="lv-LV" sz="3000" b="1" dirty="0">
                <a:latin typeface="Montserrat" panose="00000500000000000000" pitchFamily="2" charset="-70"/>
              </a:rPr>
              <a:t>sagatavot domes lēmumu </a:t>
            </a:r>
            <a:r>
              <a:rPr lang="lv-LV" sz="3000" dirty="0">
                <a:latin typeface="Montserrat" panose="00000500000000000000" pitchFamily="2" charset="-70"/>
              </a:rPr>
              <a:t>par dalību projektā un </a:t>
            </a:r>
            <a:r>
              <a:rPr lang="lv-LV" sz="3000" b="1" dirty="0">
                <a:latin typeface="Montserrat" panose="00000500000000000000" pitchFamily="2" charset="-70"/>
              </a:rPr>
              <a:t>uzsākt projekta pieteikuma sagatavošanu KPVIS sistēmā</a:t>
            </a:r>
            <a:r>
              <a:rPr lang="lv-LV" sz="3000" dirty="0">
                <a:latin typeface="Montserrat" panose="00000500000000000000" pitchFamily="2" charset="-70"/>
              </a:rPr>
              <a:t>;</a:t>
            </a:r>
          </a:p>
          <a:p>
            <a:pPr marL="514350" indent="-514350" algn="just">
              <a:buFont typeface="Arial" panose="020B0604020202020204" pitchFamily="34" charset="0"/>
              <a:buAutoNum type="arabicPeriod"/>
            </a:pPr>
            <a:r>
              <a:rPr lang="lv-LV" sz="3000" dirty="0">
                <a:latin typeface="Montserrat" panose="00000500000000000000" pitchFamily="2" charset="-70"/>
              </a:rPr>
              <a:t>Atļauju bez domes lēmuma </a:t>
            </a:r>
            <a:r>
              <a:rPr lang="lv-LV" sz="3000" b="1" dirty="0">
                <a:latin typeface="Montserrat" panose="00000500000000000000" pitchFamily="2" charset="-70"/>
              </a:rPr>
              <a:t>uzsākt saziņu ar LVC, uzņēmumiem un privātpersonām.</a:t>
            </a:r>
            <a:endParaRPr lang="lv-LV" sz="3000" dirty="0">
              <a:latin typeface="Montserrat" panose="00000500000000000000" pitchFamily="2" charset="-70"/>
            </a:endParaRPr>
          </a:p>
          <a:p>
            <a:pPr marL="0" indent="0" algn="just">
              <a:buNone/>
            </a:pPr>
            <a:endParaRPr lang="lv-LV" sz="2600" dirty="0"/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D8B838E0-A7E7-A6A9-8853-C12EF224A545}"/>
              </a:ext>
            </a:extLst>
          </p:cNvPr>
          <p:cNvSpPr txBox="1">
            <a:spLocks/>
          </p:cNvSpPr>
          <p:nvPr/>
        </p:nvSpPr>
        <p:spPr>
          <a:xfrm>
            <a:off x="1888958" y="1445796"/>
            <a:ext cx="9757610" cy="41064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lv-LV" sz="2600" dirty="0">
              <a:latin typeface="Montserrat" panose="00000500000000000000" pitchFamily="2" charset="-7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</p:txBody>
      </p:sp>
      <p:sp>
        <p:nvSpPr>
          <p:cNvPr id="5" name="Content Placeholder 14">
            <a:extLst>
              <a:ext uri="{FF2B5EF4-FFF2-40B4-BE49-F238E27FC236}">
                <a16:creationId xmlns:a16="http://schemas.microsoft.com/office/drawing/2014/main" id="{E500C33A-CF37-82C0-DDB8-67B3564FC735}"/>
              </a:ext>
            </a:extLst>
          </p:cNvPr>
          <p:cNvSpPr txBox="1">
            <a:spLocks/>
          </p:cNvSpPr>
          <p:nvPr/>
        </p:nvSpPr>
        <p:spPr>
          <a:xfrm>
            <a:off x="1156996" y="1305762"/>
            <a:ext cx="10288635" cy="4795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marL="0" indent="0" algn="just">
              <a:buFont typeface="Arial" panose="020B0604020202020204" pitchFamily="34" charset="0"/>
              <a:buNone/>
            </a:pPr>
            <a:endParaRPr lang="lv-LV" sz="155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6F638785-51CF-2F57-28CF-E94A776765F5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9479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846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ct val="150000"/>
              </a:lnSpc>
            </a:pPr>
            <a:r>
              <a:rPr lang="lv-LV" sz="4100" b="1" cap="all" dirty="0">
                <a:solidFill>
                  <a:srgbClr val="595959"/>
                </a:solidFill>
              </a:rPr>
              <a:t>Paldies par uzmanību!</a:t>
            </a:r>
            <a:endParaRPr lang="en-US" altLang="x-none" sz="4100" b="1" i="1" cap="all" dirty="0">
              <a:solidFill>
                <a:srgbClr val="595959"/>
              </a:solidFill>
              <a:latin typeface="Montserrat Medium" pitchFamily="2" charset="77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69AB995E-3E46-C8D7-E27C-B600340A8444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6255C4-6D51-2284-001B-DF900EB3B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4898B213-3157-ACE9-441F-6895998FC331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5E99492-DD8E-4F3B-84CC-5E2593AF6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JAUNAIS KLIMATA PROJEKTS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945F831B-DC17-F994-9AE6-745AFB09D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8892" y="1405304"/>
            <a:ext cx="9567675" cy="4550019"/>
          </a:xfrm>
        </p:spPr>
        <p:txBody>
          <a:bodyPr>
            <a:noAutofit/>
          </a:bodyPr>
          <a:lstStyle/>
          <a:p>
            <a:pPr algn="just"/>
            <a:r>
              <a:rPr lang="lv-LV" sz="2100" b="1" dirty="0">
                <a:latin typeface="Montserrat" panose="00000500000000000000" pitchFamily="2" charset="-70"/>
              </a:rPr>
              <a:t>09.03.2026. </a:t>
            </a:r>
            <a:r>
              <a:rPr lang="lv-LV" sz="2100" dirty="0">
                <a:latin typeface="Montserrat" panose="00000500000000000000" pitchFamily="2" charset="-70"/>
              </a:rPr>
              <a:t>CFLA atvērusi projektu pieteikumu sagatavošanu un iesniegšanu 2.1.3.1. </a:t>
            </a:r>
            <a:r>
              <a:rPr lang="lv-LV" sz="2100" dirty="0">
                <a:latin typeface="Montserrat" panose="00000500000000000000" pitchFamily="2" charset="-7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Pašvaldību pielāgošanās klimata pārmaiņām</a:t>
            </a:r>
            <a:r>
              <a:rPr lang="lv-LV" sz="2100" dirty="0">
                <a:latin typeface="Montserrat" panose="00000500000000000000" pitchFamily="2" charset="-70"/>
              </a:rPr>
              <a:t>, 2. kārta.</a:t>
            </a:r>
          </a:p>
          <a:p>
            <a:pPr algn="just"/>
            <a:r>
              <a:rPr lang="lv-LV" sz="2100" dirty="0">
                <a:latin typeface="Montserrat" panose="00000500000000000000" pitchFamily="2" charset="-70"/>
              </a:rPr>
              <a:t>Iesniegumu sagatavošanas termiņš – </a:t>
            </a:r>
            <a:r>
              <a:rPr lang="lv-LV" sz="2100" b="1" dirty="0">
                <a:latin typeface="Montserrat" panose="00000500000000000000" pitchFamily="2" charset="-70"/>
              </a:rPr>
              <a:t>08.07.2026.</a:t>
            </a:r>
          </a:p>
          <a:p>
            <a:pPr algn="just"/>
            <a:r>
              <a:rPr lang="lv-LV" sz="2100" dirty="0">
                <a:latin typeface="Montserrat" panose="00000500000000000000" pitchFamily="2" charset="-70"/>
              </a:rPr>
              <a:t>Projekta iesniegumā ERAF finansējumu plāno ne vairāk kā </a:t>
            </a:r>
            <a:br>
              <a:rPr lang="lv-LV" sz="2100" dirty="0">
                <a:latin typeface="Montserrat" panose="00000500000000000000" pitchFamily="2" charset="-70"/>
              </a:rPr>
            </a:br>
            <a:r>
              <a:rPr lang="lv-LV" sz="2100" b="1" dirty="0">
                <a:latin typeface="Montserrat" panose="00000500000000000000" pitchFamily="2" charset="-70"/>
              </a:rPr>
              <a:t>3 000 000 euro apmērā</a:t>
            </a:r>
            <a:r>
              <a:rPr lang="lv-LV" sz="2100" dirty="0">
                <a:latin typeface="Montserrat" panose="00000500000000000000" pitchFamily="2" charset="-70"/>
              </a:rPr>
              <a:t>. Maksimālā atbalsta intensitāte ir 85 % no kopējām attiecināmajām izmaksām, nepieciešamais līdzfinansējums – vismaz 15 %.</a:t>
            </a:r>
          </a:p>
          <a:p>
            <a:pPr lvl="1" algn="just"/>
            <a:r>
              <a:rPr lang="lv-LV" sz="1700" dirty="0">
                <a:latin typeface="Montserrat" panose="00000500000000000000" pitchFamily="2" charset="-70"/>
              </a:rPr>
              <a:t>Projekta minimālā attiecināmo izmaksu summa ir </a:t>
            </a:r>
            <a:r>
              <a:rPr lang="lv-LV" sz="1700" b="1" dirty="0">
                <a:latin typeface="Montserrat" panose="00000500000000000000" pitchFamily="2" charset="-70"/>
              </a:rPr>
              <a:t>200 000 euro </a:t>
            </a:r>
            <a:r>
              <a:rPr lang="lv-LV" sz="1700" dirty="0">
                <a:latin typeface="Montserrat" panose="00000500000000000000" pitchFamily="2" charset="-70"/>
              </a:rPr>
              <a:t>(ieskaitot).</a:t>
            </a:r>
          </a:p>
          <a:p>
            <a:pPr algn="just"/>
            <a:r>
              <a:rPr lang="lv-LV" sz="2100" dirty="0">
                <a:latin typeface="Montserrat" panose="00000500000000000000" pitchFamily="2" charset="-70"/>
              </a:rPr>
              <a:t>Projektu darbības termiņš ne ilgāk kā līdz </a:t>
            </a:r>
            <a:r>
              <a:rPr lang="lv-LV" sz="2100" b="1" dirty="0">
                <a:latin typeface="Montserrat" panose="00000500000000000000" pitchFamily="2" charset="-70"/>
              </a:rPr>
              <a:t>2029. gada 31. decembrim.</a:t>
            </a:r>
          </a:p>
          <a:p>
            <a:pPr algn="just"/>
            <a:r>
              <a:rPr lang="lv-LV" sz="2100" b="1" dirty="0">
                <a:latin typeface="Montserrat" panose="00000500000000000000" pitchFamily="2" charset="-70"/>
              </a:rPr>
              <a:t>Atklāta projektu iesniegumu atlase!</a:t>
            </a:r>
          </a:p>
          <a:p>
            <a:pPr marL="0" indent="0" algn="just">
              <a:buNone/>
            </a:pPr>
            <a:endParaRPr lang="lv-LV" sz="2600" dirty="0"/>
          </a:p>
          <a:p>
            <a:pPr marL="0" indent="0" algn="just">
              <a:buNone/>
            </a:pPr>
            <a:endParaRPr lang="lv-LV" sz="2600" dirty="0"/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AB51BBFA-C5A3-AFDB-EB43-E24153986745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4402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3B3044-2CC3-97BA-25AA-84F9E5D1E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2699FF38-903E-2467-EB45-D984B2C4E288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14E72A2-1F11-9DA5-3750-3AED6A0A8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NOSACĪJUMI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C8187EC8-83BE-5A16-9836-7285DA455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8958" y="1445796"/>
            <a:ext cx="9757610" cy="4106443"/>
          </a:xfrm>
        </p:spPr>
        <p:txBody>
          <a:bodyPr>
            <a:noAutofit/>
          </a:bodyPr>
          <a:lstStyle/>
          <a:p>
            <a:pPr algn="just"/>
            <a:r>
              <a:rPr lang="lv-LV" sz="2600" dirty="0">
                <a:latin typeface="Montserrat" panose="00000500000000000000" pitchFamily="2" charset="-70"/>
              </a:rPr>
              <a:t>Projekta pieteikumam jāpievieno šādi dokumenti:</a:t>
            </a:r>
          </a:p>
          <a:p>
            <a:pPr lvl="1" algn="just"/>
            <a:r>
              <a:rPr lang="lv-LV" sz="2200" dirty="0">
                <a:latin typeface="Montserrat" panose="00000500000000000000" pitchFamily="2" charset="-70"/>
              </a:rPr>
              <a:t>Projekta budžeta kopsavilkums norādot izmaksu apmēru pamatojošos dokumentus;</a:t>
            </a:r>
          </a:p>
          <a:p>
            <a:pPr lvl="1" algn="just"/>
            <a:r>
              <a:rPr lang="lv-LV" sz="2200" dirty="0">
                <a:latin typeface="Montserrat" panose="00000500000000000000" pitchFamily="2" charset="-70"/>
              </a:rPr>
              <a:t>Pašvaldības domes lēmums;</a:t>
            </a:r>
          </a:p>
          <a:p>
            <a:pPr lvl="1" algn="just"/>
            <a:r>
              <a:rPr lang="lv-LV" sz="2200" dirty="0">
                <a:latin typeface="Montserrat" panose="00000500000000000000" pitchFamily="2" charset="-70"/>
              </a:rPr>
              <a:t>Kartogrāfiskais materiāls;</a:t>
            </a:r>
          </a:p>
          <a:p>
            <a:pPr lvl="1" algn="just"/>
            <a:r>
              <a:rPr lang="lv-LV" sz="2200" b="1" dirty="0">
                <a:latin typeface="Montserrat" panose="00000500000000000000" pitchFamily="2" charset="-70"/>
              </a:rPr>
              <a:t>Ieguldījumu ekonomiskais pamatojums – IIA;</a:t>
            </a:r>
          </a:p>
          <a:p>
            <a:pPr lvl="1" algn="just"/>
            <a:r>
              <a:rPr lang="lv-LV" sz="2200" dirty="0">
                <a:latin typeface="Montserrat" panose="00000500000000000000" pitchFamily="2" charset="-70"/>
              </a:rPr>
              <a:t>Dokumentus, kas apliecina, ka nekustamais īpašums, kurā tiks veiktas projektā paredzētās darbības ir projekta iesniedzēja īpašumā, valdījuma vai bezatlīdzības turējumā;</a:t>
            </a:r>
          </a:p>
          <a:p>
            <a:pPr lvl="1" algn="just"/>
            <a:r>
              <a:rPr lang="lv-LV" sz="2200" dirty="0">
                <a:latin typeface="Montserrat" panose="00000500000000000000" pitchFamily="2" charset="-70"/>
              </a:rPr>
              <a:t>Līgumu ar sadarbības partneri (LVC, u.c.);</a:t>
            </a:r>
          </a:p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algn="just"/>
            <a:endParaRPr lang="lv-LV" sz="2600" dirty="0">
              <a:latin typeface="Montserrat" panose="00000500000000000000" pitchFamily="2" charset="-70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4283AFA5-D8DE-71F9-A828-E23495ED2C9D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3373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3043F0-97B6-3A7C-C5C9-1C5279B4B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CDC392E-11F4-8501-42E5-B2EA5100FCBB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1BB6BA-7A64-5220-9AF8-C276434D3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95755"/>
            <a:ext cx="10871719" cy="5708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-70"/>
                <a:ea typeface="+mj-ea"/>
                <a:cs typeface="+mj-cs"/>
              </a:rPr>
              <a:t>PROJEKTA IDEJAS</a:t>
            </a:r>
            <a:endParaRPr lang="lv-LV" sz="3600" b="1" dirty="0">
              <a:solidFill>
                <a:srgbClr val="FF0000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EC7F6E2C-3AC3-3CFD-192D-ABFBF8AB0F4C}"/>
              </a:ext>
            </a:extLst>
          </p:cNvPr>
          <p:cNvSpPr txBox="1">
            <a:spLocks/>
          </p:cNvSpPr>
          <p:nvPr/>
        </p:nvSpPr>
        <p:spPr>
          <a:xfrm>
            <a:off x="5943885" y="391886"/>
            <a:ext cx="5540662" cy="28964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23" lvl="1" indent="0">
              <a:buNone/>
            </a:pPr>
            <a:endParaRPr lang="lv-LV" sz="1600" b="1" dirty="0"/>
          </a:p>
          <a:p>
            <a:pPr marL="457223" lvl="1" indent="0" algn="just">
              <a:buNone/>
            </a:pPr>
            <a:endParaRPr lang="lv-LV" dirty="0">
              <a:solidFill>
                <a:srgbClr val="00B050"/>
              </a:solidFill>
              <a:latin typeface="Montserrat" panose="00000500000000000000" pitchFamily="50" charset="-7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lv-LV" sz="1800" dirty="0">
                <a:latin typeface="Montserrat" panose="00000500000000000000" pitchFamily="50" charset="-70"/>
              </a:rPr>
              <a:t>Gaujas upes kreisā krasta nostiprinājuma posms (</a:t>
            </a:r>
            <a:r>
              <a:rPr lang="lv-LV" sz="1800" dirty="0" err="1">
                <a:latin typeface="Montserrat" panose="00000500000000000000" pitchFamily="50" charset="-70"/>
              </a:rPr>
              <a:t>Korande</a:t>
            </a:r>
            <a:r>
              <a:rPr lang="lv-LV" sz="1800" dirty="0">
                <a:latin typeface="Montserrat" panose="00000500000000000000" pitchFamily="50" charset="-70"/>
              </a:rPr>
              <a:t>) Carnikavas pagastā (</a:t>
            </a:r>
            <a:r>
              <a:rPr lang="lv-LV" sz="1800" dirty="0" err="1">
                <a:latin typeface="Montserrat" panose="00000500000000000000" pitchFamily="50" charset="-70"/>
              </a:rPr>
              <a:t>pik</a:t>
            </a:r>
            <a:r>
              <a:rPr lang="lv-LV" sz="1800" dirty="0">
                <a:latin typeface="Montserrat" panose="00000500000000000000" pitchFamily="50" charset="-70"/>
              </a:rPr>
              <a:t>. 77/92–79/42), ~150 m; </a:t>
            </a:r>
            <a:r>
              <a:rPr lang="lv-LV" sz="1800" dirty="0">
                <a:solidFill>
                  <a:srgbClr val="00B050"/>
                </a:solidFill>
                <a:latin typeface="Montserrat" panose="00000500000000000000" pitchFamily="50" charset="-70"/>
              </a:rPr>
              <a:t>(0,095ha) </a:t>
            </a:r>
            <a:r>
              <a:rPr lang="lv-LV" sz="1800" dirty="0">
                <a:latin typeface="Montserrat" panose="00000500000000000000" pitchFamily="50" charset="-70"/>
              </a:rPr>
              <a:t>kombinētais risinājums (70 m </a:t>
            </a:r>
            <a:r>
              <a:rPr lang="lv-LV" sz="1800" dirty="0" err="1">
                <a:latin typeface="Montserrat" panose="00000500000000000000" pitchFamily="50" charset="-70"/>
              </a:rPr>
              <a:t>rievsiena</a:t>
            </a:r>
            <a:r>
              <a:rPr lang="lv-LV" sz="1800" dirty="0">
                <a:latin typeface="Montserrat" panose="00000500000000000000" pitchFamily="50" charset="-70"/>
              </a:rPr>
              <a:t> (~ </a:t>
            </a:r>
            <a:r>
              <a:rPr lang="lv-LV" sz="1800" b="1" dirty="0">
                <a:latin typeface="Montserrat" panose="00000500000000000000" pitchFamily="50" charset="-70"/>
              </a:rPr>
              <a:t>631 620 000 </a:t>
            </a:r>
            <a:r>
              <a:rPr lang="lv-LV" sz="1800" b="1" i="1" dirty="0" err="1">
                <a:latin typeface="Montserrat" panose="00000500000000000000" pitchFamily="50" charset="-70"/>
              </a:rPr>
              <a:t>euro</a:t>
            </a:r>
            <a:r>
              <a:rPr lang="lv-LV" sz="1800" b="1" dirty="0">
                <a:latin typeface="Montserrat" panose="00000500000000000000" pitchFamily="50" charset="-70"/>
              </a:rPr>
              <a:t> </a:t>
            </a:r>
            <a:r>
              <a:rPr lang="lv-LV" sz="1800" dirty="0">
                <a:latin typeface="Montserrat" panose="00000500000000000000" pitchFamily="50" charset="-70"/>
              </a:rPr>
              <a:t>ar PVN) + 80m akmens krāvums)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lv-LV" dirty="0">
              <a:latin typeface="Montserrat" panose="00000500000000000000" pitchFamily="50" charset="-70"/>
            </a:endParaRPr>
          </a:p>
          <a:p>
            <a:pPr marL="457223" lvl="1" indent="0" algn="just">
              <a:buNone/>
            </a:pPr>
            <a:endParaRPr lang="lv-LV" dirty="0">
              <a:solidFill>
                <a:srgbClr val="00B050"/>
              </a:solidFill>
              <a:latin typeface="Montserrat" panose="00000500000000000000" pitchFamily="50" charset="-70"/>
            </a:endParaRPr>
          </a:p>
          <a:p>
            <a:pPr marL="0" indent="0" algn="just">
              <a:buNone/>
            </a:pPr>
            <a:endParaRPr lang="lv-LV" sz="1500" dirty="0">
              <a:highlight>
                <a:srgbClr val="FFFF00"/>
              </a:highlight>
              <a:latin typeface="Montserrat" panose="00000500000000000000" pitchFamily="50" charset="-7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F3DD7A-3E15-FAF9-A86A-97C9BE742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515" y="2930808"/>
            <a:ext cx="4297528" cy="3228712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F7EEEB6B-3E64-8D76-7675-DF9D64756DCC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69FF35F-697F-D2E8-583B-3F74A127E41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599" t="42735" r="-1"/>
          <a:stretch>
            <a:fillRect/>
          </a:stretch>
        </p:blipFill>
        <p:spPr>
          <a:xfrm>
            <a:off x="214419" y="723760"/>
            <a:ext cx="5391411" cy="387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79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B30A79-FDF7-687D-BA26-9928C9E60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3002426-A40C-1CA9-E0C4-32A1607D8921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90390CD-1269-EA75-5DC5-93C67DB0A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95755"/>
            <a:ext cx="10871719" cy="7003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-70"/>
                <a:ea typeface="+mj-ea"/>
                <a:cs typeface="+mj-cs"/>
              </a:rPr>
              <a:t>PROJEKTA IDEJAS</a:t>
            </a:r>
            <a:endParaRPr lang="lv-LV" sz="3600" b="1" dirty="0">
              <a:solidFill>
                <a:srgbClr val="FF0000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14B49137-2FD8-D7E5-5976-C90B604EDEC5}"/>
              </a:ext>
            </a:extLst>
          </p:cNvPr>
          <p:cNvSpPr txBox="1">
            <a:spLocks/>
          </p:cNvSpPr>
          <p:nvPr/>
        </p:nvSpPr>
        <p:spPr>
          <a:xfrm>
            <a:off x="7088554" y="958540"/>
            <a:ext cx="4445997" cy="40457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23" lvl="1" indent="0">
              <a:buNone/>
            </a:pPr>
            <a:endParaRPr lang="lv-LV" sz="1600" b="1" dirty="0"/>
          </a:p>
          <a:p>
            <a:pPr marL="457223" lvl="1" indent="0" algn="just">
              <a:buNone/>
            </a:pPr>
            <a:endParaRPr lang="lv-LV" dirty="0">
              <a:latin typeface="Montserrat" panose="00000500000000000000" pitchFamily="50" charset="-7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lv-LV" sz="1800" dirty="0">
                <a:latin typeface="Montserrat" panose="00000500000000000000" pitchFamily="50" charset="-70"/>
              </a:rPr>
              <a:t>Gaujas upes kreisā krasta nostiprinājuma posms pie Carnikavas dzelzceļa tilta (</a:t>
            </a:r>
            <a:r>
              <a:rPr lang="lv-LV" sz="1800" dirty="0" err="1">
                <a:latin typeface="Montserrat" panose="00000500000000000000" pitchFamily="50" charset="-70"/>
              </a:rPr>
              <a:t>pik</a:t>
            </a:r>
            <a:r>
              <a:rPr lang="lv-LV" sz="1800" dirty="0">
                <a:latin typeface="Montserrat" panose="00000500000000000000" pitchFamily="50" charset="-70"/>
              </a:rPr>
              <a:t>. 38/56–41/00), ~244 m; </a:t>
            </a:r>
            <a:r>
              <a:rPr lang="lv-LV" sz="1800" dirty="0">
                <a:solidFill>
                  <a:srgbClr val="00B050"/>
                </a:solidFill>
                <a:latin typeface="Montserrat" panose="00000500000000000000" pitchFamily="50" charset="-70"/>
              </a:rPr>
              <a:t>(0,57ha)</a:t>
            </a:r>
          </a:p>
          <a:p>
            <a:pPr lvl="1" algn="just">
              <a:buFont typeface="Wingdings" panose="05000000000000000000" pitchFamily="2" charset="2"/>
              <a:buChar char="Ø"/>
            </a:pPr>
            <a:endParaRPr lang="lv-LV" dirty="0">
              <a:solidFill>
                <a:srgbClr val="00B050"/>
              </a:solidFill>
              <a:latin typeface="Montserrat" panose="00000500000000000000" pitchFamily="50" charset="-7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90AFE1-A473-A442-ACAD-04EA5A280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8627" y="3007552"/>
            <a:ext cx="2447251" cy="31956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35661B-7DCE-D5CD-BEAE-A00573FC08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r="43793"/>
          <a:stretch>
            <a:fillRect/>
          </a:stretch>
        </p:blipFill>
        <p:spPr>
          <a:xfrm>
            <a:off x="211828" y="855210"/>
            <a:ext cx="4626547" cy="49409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826175-2A51-E441-E851-9569E2552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875" y="855210"/>
            <a:ext cx="2447252" cy="3263002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B27573F5-3697-49DF-910B-10D8E1B337EA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07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CA9AD6-F5C9-2132-A995-8D7B3AAEF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52D2946-2E1D-BE08-E93D-6D41B0F214FF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AE4D44-B5C9-A747-30AC-7F1558CFA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VIENOŠANĀS SLĒGŠANA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5B01128-3333-F5E9-93A3-712391C94C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501802"/>
              </p:ext>
            </p:extLst>
          </p:nvPr>
        </p:nvGraphicFramePr>
        <p:xfrm>
          <a:off x="898769" y="1690689"/>
          <a:ext cx="4009293" cy="2277272"/>
        </p:xfrm>
        <a:graphic>
          <a:graphicData uri="http://schemas.openxmlformats.org/drawingml/2006/table">
            <a:tbl>
              <a:tblPr/>
              <a:tblGrid>
                <a:gridCol w="1836896">
                  <a:extLst>
                    <a:ext uri="{9D8B030D-6E8A-4147-A177-3AD203B41FA5}">
                      <a16:colId xmlns:a16="http://schemas.microsoft.com/office/drawing/2014/main" val="855169674"/>
                    </a:ext>
                  </a:extLst>
                </a:gridCol>
                <a:gridCol w="2172397">
                  <a:extLst>
                    <a:ext uri="{9D8B030D-6E8A-4147-A177-3AD203B41FA5}">
                      <a16:colId xmlns:a16="http://schemas.microsoft.com/office/drawing/2014/main" val="2471343768"/>
                    </a:ext>
                  </a:extLst>
                </a:gridCol>
              </a:tblGrid>
              <a:tr h="5664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Pašvaldībai piederoši īpašumi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598919"/>
                  </a:ext>
                </a:extLst>
              </a:tr>
              <a:tr h="2889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Privātīpašumi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44096"/>
                  </a:ext>
                </a:extLst>
              </a:tr>
              <a:tr h="5664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Juridiski piederoši īpašumi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1120273"/>
                  </a:ext>
                </a:extLst>
              </a:tr>
              <a:tr h="5664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VSIA "Latvijas Valsts ceļi"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7889805"/>
                  </a:ext>
                </a:extLst>
              </a:tr>
              <a:tr h="28899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lv-LV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 Kopā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50" charset="-7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0501524"/>
                  </a:ext>
                </a:extLst>
              </a:tr>
            </a:tbl>
          </a:graphicData>
        </a:graphic>
      </p:graphicFrame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6D055561-BBE2-9E48-773C-63B5236FE457}"/>
              </a:ext>
            </a:extLst>
          </p:cNvPr>
          <p:cNvSpPr txBox="1">
            <a:spLocks/>
          </p:cNvSpPr>
          <p:nvPr/>
        </p:nvSpPr>
        <p:spPr>
          <a:xfrm>
            <a:off x="5101493" y="1407697"/>
            <a:ext cx="5998307" cy="4293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/>
            <a:endParaRPr lang="lv-LV" sz="2200" dirty="0">
              <a:highlight>
                <a:srgbClr val="FFFF00"/>
              </a:highlight>
              <a:latin typeface="Montserrat" panose="00000500000000000000" pitchFamily="2" charset="-70"/>
            </a:endParaRPr>
          </a:p>
          <a:p>
            <a:pPr algn="just"/>
            <a:r>
              <a:rPr lang="lv-LV" sz="1800" dirty="0">
                <a:latin typeface="Montserrat" panose="00000500000000000000" pitchFamily="50" charset="-70"/>
              </a:rPr>
              <a:t>MK noteikumi Nr. 284 </a:t>
            </a:r>
            <a:r>
              <a:rPr lang="lv-LV" sz="1800" b="1" dirty="0">
                <a:latin typeface="Montserrat" panose="00000500000000000000" pitchFamily="50" charset="-70"/>
              </a:rPr>
              <a:t>neparedz attiecināt </a:t>
            </a:r>
            <a:r>
              <a:rPr lang="lv-LV" sz="1800" dirty="0">
                <a:latin typeface="Montserrat" panose="00000500000000000000" pitchFamily="50" charset="-70"/>
              </a:rPr>
              <a:t>zemes iegādes izmaksas;</a:t>
            </a:r>
          </a:p>
          <a:p>
            <a:pPr algn="just"/>
            <a:r>
              <a:rPr lang="lv-LV" sz="1800" dirty="0">
                <a:latin typeface="Montserrat" panose="00000500000000000000" pitchFamily="50" charset="-70"/>
              </a:rPr>
              <a:t>Pamatojoties uz MK noteikumiem Nr.116 par būvju kadastrālo uzmērīšanu:</a:t>
            </a:r>
          </a:p>
          <a:p>
            <a:pPr lvl="1" algn="just"/>
            <a:r>
              <a:rPr lang="lv-LV" sz="1600" dirty="0" err="1">
                <a:latin typeface="Montserrat" panose="00000500000000000000" pitchFamily="50" charset="-70"/>
              </a:rPr>
              <a:t>rievsienu</a:t>
            </a:r>
            <a:r>
              <a:rPr lang="lv-LV" sz="1600" dirty="0">
                <a:latin typeface="Montserrat" panose="00000500000000000000" pitchFamily="50" charset="-70"/>
              </a:rPr>
              <a:t> kalpošanas laiks - 50 gadi</a:t>
            </a:r>
            <a:r>
              <a:rPr lang="lv-LV" sz="1600" dirty="0">
                <a:solidFill>
                  <a:srgbClr val="FF0000"/>
                </a:solidFill>
                <a:latin typeface="Montserrat" panose="00000500000000000000" pitchFamily="50" charset="-70"/>
              </a:rPr>
              <a:t>!</a:t>
            </a:r>
          </a:p>
          <a:p>
            <a:pPr lvl="1" algn="just"/>
            <a:r>
              <a:rPr lang="lv-LV" sz="1600" dirty="0">
                <a:latin typeface="Montserrat" panose="00000500000000000000" pitchFamily="50" charset="-70"/>
              </a:rPr>
              <a:t>dambju kalpošanas laiks - 50 gadi</a:t>
            </a:r>
            <a:r>
              <a:rPr lang="lv-LV" sz="1600" dirty="0">
                <a:solidFill>
                  <a:srgbClr val="FF0000"/>
                </a:solidFill>
                <a:latin typeface="Montserrat" panose="00000500000000000000" pitchFamily="50" charset="-70"/>
              </a:rPr>
              <a:t>!</a:t>
            </a:r>
            <a:endParaRPr lang="lv-LV" sz="1800" dirty="0">
              <a:solidFill>
                <a:srgbClr val="FF0000"/>
              </a:solidFill>
              <a:highlight>
                <a:srgbClr val="FFFF00"/>
              </a:highlight>
              <a:latin typeface="Montserrat" panose="00000500000000000000" pitchFamily="50" charset="-70"/>
            </a:endParaRPr>
          </a:p>
          <a:p>
            <a:pPr algn="just"/>
            <a:r>
              <a:rPr lang="lv-LV" sz="1800" dirty="0">
                <a:solidFill>
                  <a:srgbClr val="FF0000"/>
                </a:solidFill>
                <a:latin typeface="Montserrat" panose="00000500000000000000" pitchFamily="50" charset="-70"/>
              </a:rPr>
              <a:t>ZEMES BŪS JĀATPĒRK!</a:t>
            </a:r>
          </a:p>
          <a:p>
            <a:pPr algn="just"/>
            <a:r>
              <a:rPr lang="lv-LV" sz="1800" dirty="0">
                <a:solidFill>
                  <a:srgbClr val="FF0000"/>
                </a:solidFill>
                <a:latin typeface="Montserrat" panose="00000500000000000000" pitchFamily="50" charset="-70"/>
              </a:rPr>
              <a:t>PAŠVALDĪBAS FINANSĒJUMS ~180 000 EUR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  <a:p>
            <a:pPr marL="0" indent="0" algn="just">
              <a:buFont typeface="Arial" panose="020B0604020202020204" pitchFamily="34" charset="0"/>
              <a:buNone/>
            </a:pPr>
            <a:endParaRPr lang="lv-LV" sz="2600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A3170A45-2731-7FCE-FF5B-C5B3519109B7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468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0323CD-6C4D-5FA2-8A6D-1457ED424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41701908-0DE1-C5AD-AC46-D702A39D0349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E0A588F-FB71-F9E8-69FD-DA5906283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305" y="306770"/>
            <a:ext cx="10871719" cy="97130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-70"/>
                <a:ea typeface="+mj-ea"/>
                <a:cs typeface="+mj-cs"/>
              </a:rPr>
              <a:t>PROJEKTA INDIKATĪVAIS FINANSĒJUMS</a:t>
            </a:r>
            <a:endParaRPr lang="lv-LV" sz="3600" b="1" dirty="0">
              <a:solidFill>
                <a:srgbClr val="FF0000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340B73F7-FC2F-256D-9C36-4122568FCE69}"/>
              </a:ext>
            </a:extLst>
          </p:cNvPr>
          <p:cNvSpPr txBox="1">
            <a:spLocks/>
          </p:cNvSpPr>
          <p:nvPr/>
        </p:nvSpPr>
        <p:spPr>
          <a:xfrm>
            <a:off x="1248226" y="983272"/>
            <a:ext cx="10414798" cy="49876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23" lvl="1" indent="0">
              <a:buNone/>
            </a:pPr>
            <a:endParaRPr lang="lv-LV" sz="1600" b="1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lv-LV" sz="2600" dirty="0">
                <a:latin typeface="Montserrat" panose="00000500000000000000" pitchFamily="50" charset="-70"/>
              </a:rPr>
              <a:t>Kopējā Projekta teritorijas platība: ~0,665 ha </a:t>
            </a:r>
            <a:endParaRPr lang="lv-LV" sz="2600" dirty="0"/>
          </a:p>
          <a:p>
            <a:pPr marL="0" indent="0" algn="ctr">
              <a:buNone/>
            </a:pPr>
            <a:r>
              <a:rPr lang="lv-LV" sz="2600" dirty="0"/>
              <a:t>0</a:t>
            </a:r>
            <a:r>
              <a:rPr lang="it-IT" sz="2600" dirty="0"/>
              <a:t>,6</a:t>
            </a:r>
            <a:r>
              <a:rPr lang="lv-LV" sz="2600" dirty="0"/>
              <a:t>65</a:t>
            </a:r>
            <a:r>
              <a:rPr lang="it-IT" sz="2600" dirty="0"/>
              <a:t> ha × 1 000 000 € / ha = </a:t>
            </a:r>
            <a:r>
              <a:rPr lang="lv-LV" sz="2600" b="1" dirty="0"/>
              <a:t>665 000</a:t>
            </a:r>
            <a:r>
              <a:rPr lang="it-IT" sz="2600" b="1" dirty="0"/>
              <a:t> €</a:t>
            </a:r>
            <a:r>
              <a:rPr lang="lv-LV" sz="2600" b="1" dirty="0"/>
              <a:t> ERAF atbalsts (85%), 15% pašvaldība </a:t>
            </a:r>
            <a:r>
              <a:rPr lang="lv-LV" sz="2600" b="1" u="sng" dirty="0"/>
              <a:t>117 353 €</a:t>
            </a:r>
          </a:p>
          <a:p>
            <a:pPr marL="0" indent="0" algn="ctr">
              <a:buNone/>
            </a:pPr>
            <a:r>
              <a:rPr lang="lv-LV" sz="2600" b="1" dirty="0"/>
              <a:t>+</a:t>
            </a:r>
          </a:p>
          <a:p>
            <a:pPr marL="0" indent="0" algn="ctr">
              <a:buNone/>
            </a:pPr>
            <a:r>
              <a:rPr lang="lv-LV" sz="2600" b="1" dirty="0"/>
              <a:t>RIEVSIENAS IZBŪVE (70m): 631 620 € (ar PVN) </a:t>
            </a:r>
          </a:p>
          <a:p>
            <a:pPr marL="0" indent="0" algn="ctr">
              <a:buNone/>
            </a:pPr>
            <a:r>
              <a:rPr lang="lv-LV" sz="2600" b="1" dirty="0"/>
              <a:t>un</a:t>
            </a:r>
            <a:br>
              <a:rPr lang="lv-LV" sz="2600" b="1" dirty="0"/>
            </a:br>
            <a:r>
              <a:rPr lang="lv-LV" sz="2600" b="1" dirty="0"/>
              <a:t>ZEMES IEGĀDES IZMAKSAS: 180 000 €  = </a:t>
            </a:r>
            <a:r>
              <a:rPr lang="lv-LV" sz="2600" b="1" u="sng" dirty="0"/>
              <a:t>811 620 € </a:t>
            </a:r>
          </a:p>
          <a:p>
            <a:pPr marL="0" indent="0" algn="ctr">
              <a:buNone/>
            </a:pPr>
            <a:r>
              <a:rPr lang="lv-LV" b="1" dirty="0"/>
              <a:t>KOPĀ PAŠVALDĪBAS FINANSĒJUMS:  </a:t>
            </a:r>
            <a:r>
              <a:rPr lang="lv-LV" b="1" u="sng" dirty="0"/>
              <a:t>928 973 € </a:t>
            </a:r>
          </a:p>
          <a:p>
            <a:pPr marL="0" indent="0" algn="ctr">
              <a:buNone/>
            </a:pPr>
            <a:endParaRPr lang="lv-LV" b="1" dirty="0"/>
          </a:p>
          <a:p>
            <a:pPr marL="0" indent="0" algn="ctr">
              <a:buNone/>
            </a:pPr>
            <a:r>
              <a:rPr lang="lv-LV" b="1" u="sng" dirty="0">
                <a:solidFill>
                  <a:srgbClr val="FF0000"/>
                </a:solidFill>
                <a:latin typeface="Montserrat" panose="00000500000000000000" pitchFamily="50" charset="-70"/>
              </a:rPr>
              <a:t>KOPĀ PAVISAM: 1 593 973 €</a:t>
            </a:r>
          </a:p>
          <a:p>
            <a:pPr marL="0" indent="0" algn="ctr">
              <a:buNone/>
            </a:pPr>
            <a:endParaRPr lang="lv-LV" sz="3300" b="1" dirty="0">
              <a:solidFill>
                <a:srgbClr val="FF0000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C8BA07CA-3274-A8A8-402E-1B17B9BC3FF4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6926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8DECB0-2049-1AAD-F4C1-E8155E03C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FBAF7058-591C-1E29-114A-CC61AABB4FB0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BFDE119-3F87-E874-D0D5-19ABC940D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95755"/>
            <a:ext cx="10871719" cy="5455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pitchFamily="50" charset="-70"/>
                <a:ea typeface="+mj-ea"/>
                <a:cs typeface="+mj-cs"/>
              </a:rPr>
              <a:t>PROJEKTA IDEJAS UZ JAUTĀJUMA ZĪMES ? </a:t>
            </a:r>
            <a:endParaRPr lang="lv-LV" sz="3600" b="1" dirty="0">
              <a:solidFill>
                <a:srgbClr val="FF0000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1AAE3CDE-8E70-DEEA-E37F-8F89F4A18EE4}"/>
              </a:ext>
            </a:extLst>
          </p:cNvPr>
          <p:cNvSpPr txBox="1">
            <a:spLocks/>
          </p:cNvSpPr>
          <p:nvPr/>
        </p:nvSpPr>
        <p:spPr>
          <a:xfrm>
            <a:off x="7483151" y="797344"/>
            <a:ext cx="4570564" cy="4104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23" lvl="1" indent="0">
              <a:buNone/>
            </a:pPr>
            <a:endParaRPr lang="lv-LV" sz="1600" b="1" dirty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lv-LV" sz="1800" dirty="0">
                <a:latin typeface="Montserrat" panose="00000500000000000000" pitchFamily="50" charset="-70"/>
              </a:rPr>
              <a:t> Aizsargdambja pārbūve “Upmalās”, poldera pievadkanāla (grāvju, drenāžas sistēmas) un </a:t>
            </a:r>
            <a:r>
              <a:rPr lang="lv-LV" sz="1800" dirty="0" err="1">
                <a:latin typeface="Montserrat" panose="00000500000000000000" pitchFamily="50" charset="-70"/>
              </a:rPr>
              <a:t>krājbaseina</a:t>
            </a:r>
            <a:r>
              <a:rPr lang="lv-LV" sz="1800" dirty="0">
                <a:latin typeface="Montserrat" panose="00000500000000000000" pitchFamily="50" charset="-70"/>
              </a:rPr>
              <a:t> izbūve, sūkņu stacijas izbūve, t.sk. koku stādījums un labā krasta nostiprinājums (</a:t>
            </a:r>
            <a:r>
              <a:rPr lang="lv-LV" sz="1800" b="1" dirty="0" err="1">
                <a:latin typeface="Montserrat" panose="00000500000000000000" pitchFamily="50" charset="-70"/>
              </a:rPr>
              <a:t>rievsiena</a:t>
            </a:r>
            <a:r>
              <a:rPr lang="lv-LV" sz="1800" b="1" dirty="0">
                <a:latin typeface="Montserrat" panose="00000500000000000000" pitchFamily="50" charset="-70"/>
              </a:rPr>
              <a:t> 1 052 700 </a:t>
            </a:r>
            <a:r>
              <a:rPr lang="lv-LV" sz="1800" b="1" dirty="0" err="1">
                <a:latin typeface="Montserrat" panose="00000500000000000000" pitchFamily="50" charset="-70"/>
              </a:rPr>
              <a:t>euro</a:t>
            </a:r>
            <a:r>
              <a:rPr lang="lv-LV" sz="1800" b="1" dirty="0">
                <a:latin typeface="Montserrat" panose="00000500000000000000" pitchFamily="50" charset="-70"/>
              </a:rPr>
              <a:t> </a:t>
            </a:r>
            <a:r>
              <a:rPr lang="lv-LV" sz="1800" dirty="0">
                <a:latin typeface="Montserrat" panose="00000500000000000000" pitchFamily="50" charset="-70"/>
              </a:rPr>
              <a:t>ar PVN (~250 m); </a:t>
            </a:r>
            <a:r>
              <a:rPr lang="lv-LV" sz="1800" dirty="0">
                <a:solidFill>
                  <a:srgbClr val="00B050"/>
                </a:solidFill>
                <a:latin typeface="Montserrat" panose="00000500000000000000" pitchFamily="50" charset="-70"/>
              </a:rPr>
              <a:t>(2ha)</a:t>
            </a:r>
          </a:p>
          <a:p>
            <a:pPr marL="457223" lvl="1" indent="0" algn="just">
              <a:buNone/>
            </a:pPr>
            <a:endParaRPr lang="lv-LV" dirty="0">
              <a:solidFill>
                <a:srgbClr val="00B050"/>
              </a:solidFill>
              <a:latin typeface="Montserrat" panose="00000500000000000000" pitchFamily="50" charset="-70"/>
            </a:endParaRPr>
          </a:p>
          <a:p>
            <a:pPr marL="0" indent="0" algn="just">
              <a:buNone/>
            </a:pPr>
            <a:endParaRPr lang="lv-LV" sz="1500" dirty="0">
              <a:highlight>
                <a:srgbClr val="FFFF00"/>
              </a:highlight>
              <a:latin typeface="Montserrat" panose="00000500000000000000" pitchFamily="50" charset="-7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A7BB70-48C0-495B-9DAB-964A7CE08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81" y="641354"/>
            <a:ext cx="5895528" cy="41690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8CB9B-5B61-552C-C528-350C2FF8E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365" y="3733960"/>
            <a:ext cx="3435451" cy="2575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4D6634-EEA5-0674-FE1D-659CAA962D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408" y="3840550"/>
            <a:ext cx="1873095" cy="23625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A52320-A118-E5BD-F92C-251689B730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409" y="1226417"/>
            <a:ext cx="1873096" cy="2493874"/>
          </a:xfrm>
          <a:prstGeom prst="rect">
            <a:avLst/>
          </a:prstGeom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8CBA09AD-EE55-939E-A145-447E9241C7D9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2922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F269C8-5ABE-77D6-0F9A-5E349635A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82EFCD2-50BD-C84D-29CE-DA59C727AC3A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B09BE88-6DD6-200C-770A-747E06A2D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5756"/>
            <a:ext cx="10515600" cy="55192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lv-LV" sz="3600" b="1" dirty="0">
                <a:latin typeface="Montserrat" panose="00000500000000000000" pitchFamily="50" charset="-70"/>
              </a:rPr>
              <a:t>PROJEKTA IDEJAS UZ JAUTĀJUMA ZĪMES ? 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841C6F53-BF40-064A-F860-CDC52F539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3754" y="1452146"/>
            <a:ext cx="9902092" cy="4490477"/>
          </a:xfrm>
        </p:spPr>
        <p:txBody>
          <a:bodyPr>
            <a:noAutofit/>
          </a:bodyPr>
          <a:lstStyle/>
          <a:p>
            <a:pPr lvl="1" algn="just"/>
            <a:endParaRPr lang="lv-LV" sz="2200" dirty="0">
              <a:latin typeface="Montserrat" panose="00000500000000000000" pitchFamily="2" charset="-70"/>
            </a:endParaRPr>
          </a:p>
          <a:p>
            <a:pPr algn="just"/>
            <a:endParaRPr lang="lv-LV" sz="2600" dirty="0">
              <a:latin typeface="Montserrat" panose="00000500000000000000" pitchFamily="2" charset="-70"/>
            </a:endParaRPr>
          </a:p>
          <a:p>
            <a:pPr marL="0" indent="0" algn="just">
              <a:buNone/>
            </a:pPr>
            <a:endParaRPr lang="lv-LV" sz="2600" dirty="0"/>
          </a:p>
          <a:p>
            <a:pPr marL="0" indent="0" algn="just">
              <a:buNone/>
            </a:pPr>
            <a:endParaRPr lang="lv-LV" sz="2600" dirty="0"/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12764F10-8963-675F-E469-2FAA2D848F11}"/>
              </a:ext>
            </a:extLst>
          </p:cNvPr>
          <p:cNvSpPr txBox="1">
            <a:spLocks/>
          </p:cNvSpPr>
          <p:nvPr/>
        </p:nvSpPr>
        <p:spPr>
          <a:xfrm>
            <a:off x="7063272" y="1180074"/>
            <a:ext cx="4542573" cy="46108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11" indent="-228611" algn="l" defTabSz="914446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3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57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80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503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726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49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171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394" indent="-228611" algn="l" defTabSz="91444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buFont typeface="Wingdings" panose="05000000000000000000" pitchFamily="2" charset="2"/>
              <a:buChar char="Ø"/>
            </a:pPr>
            <a:r>
              <a:rPr lang="lv-LV" sz="1800" dirty="0">
                <a:latin typeface="Montserrat" panose="00000500000000000000" pitchFamily="50" charset="-70"/>
              </a:rPr>
              <a:t>Gaujas upes kreisā krasta nostiprinājuma posms Nr. 1 pie Ādažu centra poldera aizsargdambja D-1 (</a:t>
            </a:r>
            <a:r>
              <a:rPr lang="lv-LV" sz="1800" dirty="0" err="1">
                <a:latin typeface="Montserrat" panose="00000500000000000000" pitchFamily="50" charset="-70"/>
              </a:rPr>
              <a:t>pik</a:t>
            </a:r>
            <a:r>
              <a:rPr lang="lv-LV" sz="1800" dirty="0">
                <a:latin typeface="Montserrat" panose="00000500000000000000" pitchFamily="50" charset="-70"/>
              </a:rPr>
              <a:t>. 32/00), ~90 m</a:t>
            </a:r>
          </a:p>
          <a:p>
            <a:pPr algn="just"/>
            <a:endParaRPr lang="lv-LV" sz="2200" dirty="0">
              <a:highlight>
                <a:srgbClr val="FFFF00"/>
              </a:highlight>
              <a:latin typeface="Montserrat" panose="00000500000000000000" pitchFamily="2" charset="-7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73FDE2-EE11-E5D6-2FB1-8376902B2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271" y="2690985"/>
            <a:ext cx="2443005" cy="3251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151E87-5700-98BC-A0E4-F6795702F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346" y="1028391"/>
            <a:ext cx="6524309" cy="4613711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25BA34DB-E8D2-250D-6DAC-C2A109BEFB79}"/>
              </a:ext>
            </a:extLst>
          </p:cNvPr>
          <p:cNvSpPr txBox="1"/>
          <p:nvPr/>
        </p:nvSpPr>
        <p:spPr>
          <a:xfrm>
            <a:off x="79362" y="6374130"/>
            <a:ext cx="12033275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1200"/>
              </a:lnSpc>
            </a:pP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CARNIKAVAS KOMUNĀLSERVISS/ APN    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I   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21.05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.202</a:t>
            </a:r>
            <a:r>
              <a:rPr lang="lv-LV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6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Montserrat" pitchFamily="2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4348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D9C60C813EB46BBE1E60110B66861" ma:contentTypeVersion="0" ma:contentTypeDescription="Create a new document." ma:contentTypeScope="" ma:versionID="163c06e50924a046c8042680f44ce54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6844c0d118ff8ded165e2b3180cbe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E24B9D-5AC3-47BF-8984-DF5B96A0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6404388-E8D1-49A5-893B-E0BB1C4FF7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8FE4A25-CD11-48C2-9E01-67275D5F21C4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16610</TotalTime>
  <Words>824</Words>
  <Application>Microsoft Office PowerPoint</Application>
  <PresentationFormat>Platekrāna</PresentationFormat>
  <Paragraphs>130</Paragraphs>
  <Slides>15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Montserrat</vt:lpstr>
      <vt:lpstr>Montserrat Medium</vt:lpstr>
      <vt:lpstr>Wingdings</vt:lpstr>
      <vt:lpstr>Office Theme</vt:lpstr>
      <vt:lpstr>PowerPoint prezentācija</vt:lpstr>
      <vt:lpstr>JAUNAIS KLIMATA PROJEKTS</vt:lpstr>
      <vt:lpstr>NOSACĪJUMI</vt:lpstr>
      <vt:lpstr>PROJEKTA IDEJAS</vt:lpstr>
      <vt:lpstr>PROJEKTA IDEJAS</vt:lpstr>
      <vt:lpstr>VIENOŠANĀS SLĒGŠANA</vt:lpstr>
      <vt:lpstr>PROJEKTA INDIKATĪVAIS FINANSĒJUMS</vt:lpstr>
      <vt:lpstr>PROJEKTA IDEJAS UZ JAUTĀJUMA ZĪMES ? </vt:lpstr>
      <vt:lpstr>PROJEKTA IDEJAS UZ JAUTĀJUMA ZĪMES ? </vt:lpstr>
      <vt:lpstr>PROJEKTA IDEJAS UZ JAUTĀJUMA ZĪMES ? </vt:lpstr>
      <vt:lpstr>PROJEKTA IDEJAS UZ JAUTĀJUMA ZĪMES ? </vt:lpstr>
      <vt:lpstr>PROJEKTA PLĀNOTĀS IZMAKSAS 2026</vt:lpstr>
      <vt:lpstr>TERMIŅI</vt:lpstr>
      <vt:lpstr>FK lēmums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Siltumapgādes tarifs</dc:title>
  <dc:creator>CND Office10</dc:creator>
  <cp:lastModifiedBy>Sintija Tenisa</cp:lastModifiedBy>
  <cp:revision>376</cp:revision>
  <cp:lastPrinted>2026-05-14T10:32:38Z</cp:lastPrinted>
  <dcterms:created xsi:type="dcterms:W3CDTF">2016-05-19T10:18:40Z</dcterms:created>
  <dcterms:modified xsi:type="dcterms:W3CDTF">2026-05-26T06:47:12Z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0x0101001A0D9C60C813EB46BBE1E60110B66861</vt:lpwstr>
  </property>
</Properties>
</file>