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65" r:id="rId6"/>
  </p:sldIdLst>
  <p:sldSz cx="18288000" cy="10287000"/>
  <p:notesSz cx="6797675" cy="9926638"/>
  <p:embeddedFontLst>
    <p:embeddedFont>
      <p:font typeface="Arimo Bold" panose="020B0604020202020204" charset="0"/>
      <p:regular r:id="rId7"/>
      <p:bold r:id="rId8"/>
    </p:embeddedFont>
    <p:embeddedFont>
      <p:font typeface="Montserrat" panose="00000500000000000000" pitchFamily="50" charset="-70"/>
      <p:regular r:id="rId9"/>
      <p:bold r:id="rId10"/>
      <p:italic r:id="rId11"/>
      <p:boldItalic r:id="rId12"/>
    </p:embeddedFont>
    <p:embeddedFont>
      <p:font typeface="Montserrat Bold" panose="020B0604020202020204" charset="-70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9DB2"/>
    <a:srgbClr val="92B4C0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872952-2E69-4ADD-99AB-276CE2888119}" v="8" dt="2026-05-19T09:20:06.3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74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6068340" y="315855"/>
            <a:ext cx="3990060" cy="3532245"/>
          </a:xfrm>
          <a:custGeom>
            <a:avLst/>
            <a:gdLst/>
            <a:ahLst/>
            <a:cxnLst/>
            <a:rect l="l" t="t" r="r" b="b"/>
            <a:pathLst>
              <a:path w="6151320" h="5999400">
                <a:moveTo>
                  <a:pt x="0" y="0"/>
                </a:moveTo>
                <a:lnTo>
                  <a:pt x="6151320" y="0"/>
                </a:lnTo>
                <a:lnTo>
                  <a:pt x="6151320" y="5999400"/>
                </a:lnTo>
                <a:lnTo>
                  <a:pt x="0" y="59994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8" r="-98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-160340" y="3828156"/>
            <a:ext cx="18318080" cy="3654100"/>
            <a:chOff x="-207547" y="-3278032"/>
            <a:chExt cx="24424107" cy="4872133"/>
          </a:xfrm>
        </p:grpSpPr>
        <p:sp>
          <p:nvSpPr>
            <p:cNvPr id="6" name="Freeform 6"/>
            <p:cNvSpPr/>
            <p:nvPr/>
          </p:nvSpPr>
          <p:spPr>
            <a:xfrm>
              <a:off x="514240" y="-611656"/>
              <a:ext cx="23702320" cy="2205757"/>
            </a:xfrm>
            <a:custGeom>
              <a:avLst/>
              <a:gdLst/>
              <a:ahLst/>
              <a:cxnLst/>
              <a:rect l="l" t="t" r="r" b="b"/>
              <a:pathLst>
                <a:path w="24390240" h="2243856">
                  <a:moveTo>
                    <a:pt x="0" y="0"/>
                  </a:moveTo>
                  <a:lnTo>
                    <a:pt x="24390240" y="0"/>
                  </a:lnTo>
                  <a:lnTo>
                    <a:pt x="24390240" y="2243856"/>
                  </a:lnTo>
                  <a:lnTo>
                    <a:pt x="0" y="224385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pPr algn="ctr"/>
              <a:r>
                <a:rPr lang="lv-LV" sz="3200" i="1" dirty="0">
                  <a:solidFill>
                    <a:schemeClr val="bg1"/>
                  </a:solidFill>
                  <a:latin typeface="Montserrat" panose="00000500000000000000" pitchFamily="2" charset="-70"/>
                </a:rPr>
                <a:t>Centrālās pārvaldes Attīstības un projektu nodaļas kopienu ekspertei M. </a:t>
              </a:r>
              <a:r>
                <a:rPr lang="lv-LV" sz="3200" i="1" dirty="0" err="1">
                  <a:solidFill>
                    <a:schemeClr val="bg1"/>
                  </a:solidFill>
                  <a:latin typeface="Montserrat" panose="00000500000000000000" pitchFamily="2" charset="-70"/>
                </a:rPr>
                <a:t>Kiselevskai</a:t>
              </a:r>
              <a:r>
                <a:rPr lang="lv-LV" sz="3200" i="1" dirty="0">
                  <a:solidFill>
                    <a:schemeClr val="bg1"/>
                  </a:solidFill>
                  <a:latin typeface="Montserrat" panose="00000500000000000000" pitchFamily="2" charset="-70"/>
                </a:rPr>
                <a:t> sadarbībā ar pašvaldības aģentūras “Carnikavas </a:t>
              </a:r>
              <a:r>
                <a:rPr lang="lv-LV" sz="3200" i="1" dirty="0" err="1">
                  <a:solidFill>
                    <a:schemeClr val="bg1"/>
                  </a:solidFill>
                  <a:latin typeface="Montserrat" panose="00000500000000000000" pitchFamily="2" charset="-70"/>
                </a:rPr>
                <a:t>komunālserviss</a:t>
              </a:r>
              <a:r>
                <a:rPr lang="lv-LV" sz="3200" i="1" dirty="0">
                  <a:solidFill>
                    <a:schemeClr val="bg1"/>
                  </a:solidFill>
                  <a:latin typeface="Montserrat" panose="00000500000000000000" pitchFamily="2" charset="-70"/>
                </a:rPr>
                <a:t>” direktoru L. Bernānu izvērtēt iespējas nodrošināt transportu senioriem uz kapu svētkiem un Vasarsvētku brīvdabas dievkalpojumu.</a:t>
              </a:r>
            </a:p>
            <a:p>
              <a:endParaRPr lang="lv-LV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207547" y="-3278032"/>
              <a:ext cx="24390240" cy="220575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5586"/>
                </a:lnSpc>
              </a:pPr>
              <a:r>
                <a:rPr lang="lv-LV" sz="4900" b="1" spc="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18.02.2026 Finanšu komitejas uzdevums (prot. </a:t>
              </a:r>
              <a:r>
                <a:rPr lang="lv-LV" sz="4900" b="1" spc="0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Nr</a:t>
              </a:r>
              <a:r>
                <a:rPr lang="lv-LV" sz="4900" b="1" spc="0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3, 15.punkts)</a:t>
              </a:r>
            </a:p>
            <a:p>
              <a:pPr algn="ctr">
                <a:lnSpc>
                  <a:spcPts val="5586"/>
                </a:lnSpc>
              </a:pPr>
              <a:endParaRPr lang="en-US" sz="4900" b="1" spc="0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2160" y="9570960"/>
            <a:ext cx="18103680" cy="542112"/>
            <a:chOff x="0" y="0"/>
            <a:chExt cx="24138240" cy="7228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138240" cy="722817"/>
            </a:xfrm>
            <a:custGeom>
              <a:avLst/>
              <a:gdLst/>
              <a:ahLst/>
              <a:cxnLst/>
              <a:rect l="l" t="t" r="r" b="b"/>
              <a:pathLst>
                <a:path w="24138240" h="722817">
                  <a:moveTo>
                    <a:pt x="0" y="0"/>
                  </a:moveTo>
                  <a:lnTo>
                    <a:pt x="24138240" y="0"/>
                  </a:lnTo>
                  <a:lnTo>
                    <a:pt x="24138240" y="722817"/>
                  </a:lnTo>
                  <a:lnTo>
                    <a:pt x="0" y="7228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"/>
              <a:ext cx="24138240" cy="73234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1800"/>
                </a:lnSpc>
              </a:pPr>
              <a:r>
                <a:rPr lang="en-US" sz="1500" spc="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ĀDAŽU NOVADA PAŠVALDĪBAS KOPIENU EKSPERTS   I   </a:t>
              </a:r>
              <a:r>
                <a:rPr lang="lv-LV" sz="15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MĀRĪTE KISELEVSKA</a:t>
              </a:r>
              <a:r>
                <a:rPr lang="en-US" sz="1500" spc="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9D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B80C78-8B9E-E44E-21CD-66838B72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6700"/>
            <a:ext cx="14935200" cy="1668462"/>
          </a:xfrm>
        </p:spPr>
        <p:txBody>
          <a:bodyPr>
            <a:noAutofit/>
          </a:bodyPr>
          <a:lstStyle/>
          <a:p>
            <a:r>
              <a:rPr lang="lv-LV" sz="7200" b="1" dirty="0">
                <a:solidFill>
                  <a:schemeClr val="bg1"/>
                </a:solidFill>
                <a:latin typeface="Montserrat" panose="00000500000000000000" pitchFamily="50" charset="-70"/>
              </a:rPr>
              <a:t>Transporta nepieciešamība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7645DCE-9447-F6D9-2CB4-F1550B97A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28900"/>
            <a:ext cx="15468600" cy="4648200"/>
          </a:xfrm>
        </p:spPr>
        <p:txBody>
          <a:bodyPr>
            <a:normAutofit lnSpcReduction="10000"/>
          </a:bodyPr>
          <a:lstStyle/>
          <a:p>
            <a:r>
              <a:rPr lang="lv-LV" sz="6000" dirty="0">
                <a:solidFill>
                  <a:schemeClr val="bg1"/>
                </a:solidFill>
                <a:latin typeface="Montserrat" panose="00000500000000000000" pitchFamily="50" charset="-70"/>
              </a:rPr>
              <a:t>Uzrunātas senioru biedrības:</a:t>
            </a:r>
          </a:p>
          <a:p>
            <a:pPr lvl="1"/>
            <a:r>
              <a:rPr lang="lv-LV" sz="5600" dirty="0">
                <a:solidFill>
                  <a:schemeClr val="bg1"/>
                </a:solidFill>
                <a:latin typeface="Montserrat" panose="00000500000000000000" pitchFamily="50" charset="-70"/>
              </a:rPr>
              <a:t> </a:t>
            </a:r>
            <a:r>
              <a:rPr lang="lv-LV" sz="5600" dirty="0" err="1">
                <a:solidFill>
                  <a:schemeClr val="bg1"/>
                </a:solidFill>
                <a:latin typeface="Montserrat" panose="00000500000000000000" pitchFamily="50" charset="-70"/>
              </a:rPr>
              <a:t>Kalngales</a:t>
            </a:r>
            <a:r>
              <a:rPr lang="lv-LV" sz="5600" dirty="0">
                <a:solidFill>
                  <a:schemeClr val="bg1"/>
                </a:solidFill>
                <a:latin typeface="Montserrat" panose="00000500000000000000" pitchFamily="50" charset="-70"/>
              </a:rPr>
              <a:t> senioru biedrība «Paeglis»</a:t>
            </a:r>
          </a:p>
          <a:p>
            <a:pPr lvl="1"/>
            <a:r>
              <a:rPr lang="lv-LV" sz="5600" dirty="0">
                <a:solidFill>
                  <a:schemeClr val="bg1"/>
                </a:solidFill>
                <a:latin typeface="Montserrat" panose="00000500000000000000" pitchFamily="50" charset="-70"/>
              </a:rPr>
              <a:t> Carnikavas pagasta senioru biedrība «Senči»</a:t>
            </a:r>
          </a:p>
          <a:p>
            <a:pPr lvl="1"/>
            <a:r>
              <a:rPr lang="lv-LV" sz="5600" dirty="0">
                <a:solidFill>
                  <a:schemeClr val="bg1"/>
                </a:solidFill>
                <a:latin typeface="Montserrat" panose="00000500000000000000" pitchFamily="50" charset="-70"/>
              </a:rPr>
              <a:t> «Ādažu novada pensionāru biedrība»</a:t>
            </a:r>
          </a:p>
          <a:p>
            <a:pPr marL="0" indent="0">
              <a:buNone/>
            </a:pPr>
            <a:endParaRPr lang="lv-LV" dirty="0">
              <a:solidFill>
                <a:schemeClr val="bg1"/>
              </a:solidFill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59B1F89E-41F5-DD9A-C57D-616C47571830}"/>
              </a:ext>
            </a:extLst>
          </p:cNvPr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B872AEF-8C21-6202-DCCA-54A5B347D0CA}"/>
                </a:ext>
              </a:extLst>
            </p:cNvPr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0">
            <a:extLst>
              <a:ext uri="{FF2B5EF4-FFF2-40B4-BE49-F238E27FC236}">
                <a16:creationId xmlns:a16="http://schemas.microsoft.com/office/drawing/2014/main" id="{F927F144-4A74-0CF9-51C5-D11399078CA0}"/>
              </a:ext>
            </a:extLst>
          </p:cNvPr>
          <p:cNvSpPr txBox="1"/>
          <p:nvPr/>
        </p:nvSpPr>
        <p:spPr>
          <a:xfrm>
            <a:off x="92160" y="9563816"/>
            <a:ext cx="18103680" cy="549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500" spc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endParaRPr lang="en-US" sz="1500" spc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693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9D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9FD70-43BC-7C98-AE67-3BAFE19CD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DE45781-FA31-537A-EDF3-535C5A836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6700"/>
            <a:ext cx="14935200" cy="1668462"/>
          </a:xfrm>
        </p:spPr>
        <p:txBody>
          <a:bodyPr>
            <a:noAutofit/>
          </a:bodyPr>
          <a:lstStyle/>
          <a:p>
            <a:r>
              <a:rPr lang="lv-LV" sz="7200" b="1" dirty="0">
                <a:solidFill>
                  <a:schemeClr val="bg1"/>
                </a:solidFill>
                <a:latin typeface="Montserrat" panose="00000500000000000000" pitchFamily="50" charset="-70"/>
              </a:rPr>
              <a:t>Transporta nepieciešamība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3D7821E-ADEE-3D7D-2871-A8E63C229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28900"/>
            <a:ext cx="15468600" cy="4648200"/>
          </a:xfrm>
        </p:spPr>
        <p:txBody>
          <a:bodyPr>
            <a:normAutofit/>
          </a:bodyPr>
          <a:lstStyle/>
          <a:p>
            <a:r>
              <a:rPr lang="lv-LV" sz="6000" dirty="0">
                <a:solidFill>
                  <a:schemeClr val="bg1"/>
                </a:solidFill>
                <a:latin typeface="Montserrat" panose="00000500000000000000" pitchFamily="50" charset="-70"/>
              </a:rPr>
              <a:t>Secinājums:</a:t>
            </a:r>
          </a:p>
          <a:p>
            <a:pPr lvl="1"/>
            <a:r>
              <a:rPr lang="lv-LV" sz="4000" dirty="0">
                <a:solidFill>
                  <a:schemeClr val="bg1"/>
                </a:solidFill>
                <a:latin typeface="Montserrat" panose="00000500000000000000" pitchFamily="50" charset="-70"/>
              </a:rPr>
              <a:t>Transports nepieciešams tikai Carnikavas pagasta senioru biedrībai «Senči»</a:t>
            </a:r>
          </a:p>
          <a:p>
            <a:pPr lvl="2"/>
            <a:r>
              <a:rPr lang="lv-LV" sz="4000" dirty="0">
                <a:solidFill>
                  <a:schemeClr val="bg1"/>
                </a:solidFill>
                <a:latin typeface="Montserrat" panose="00000500000000000000" pitchFamily="50" charset="-70"/>
              </a:rPr>
              <a:t>Uz kapusvētkiem </a:t>
            </a:r>
            <a:r>
              <a:rPr lang="lv-LV" sz="4000" dirty="0" err="1">
                <a:solidFill>
                  <a:schemeClr val="bg1"/>
                </a:solidFill>
                <a:latin typeface="Montserrat" panose="00000500000000000000" pitchFamily="50" charset="-70"/>
              </a:rPr>
              <a:t>Siguļu</a:t>
            </a:r>
            <a:r>
              <a:rPr lang="lv-LV" sz="4000" dirty="0">
                <a:solidFill>
                  <a:schemeClr val="bg1"/>
                </a:solidFill>
                <a:latin typeface="Montserrat" panose="00000500000000000000" pitchFamily="50" charset="-70"/>
              </a:rPr>
              <a:t> kapos augustā un novembrī;</a:t>
            </a:r>
          </a:p>
          <a:p>
            <a:pPr lvl="2"/>
            <a:r>
              <a:rPr lang="lv-LV" sz="4000" dirty="0">
                <a:solidFill>
                  <a:schemeClr val="bg1"/>
                </a:solidFill>
                <a:latin typeface="Montserrat" panose="00000500000000000000" pitchFamily="50" charset="-70"/>
              </a:rPr>
              <a:t>Aptuvenais braucēju skaits 20 cilvēki;</a:t>
            </a:r>
            <a:endParaRPr lang="lv-LV" sz="4000" dirty="0">
              <a:solidFill>
                <a:schemeClr val="bg1"/>
              </a:solidFill>
            </a:endParaRP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FDF1098A-F26A-6764-2E71-DF522EF93427}"/>
              </a:ext>
            </a:extLst>
          </p:cNvPr>
          <p:cNvSpPr/>
          <p:nvPr/>
        </p:nvSpPr>
        <p:spPr>
          <a:xfrm>
            <a:off x="92160" y="9570960"/>
            <a:ext cx="18103680" cy="542112"/>
          </a:xfrm>
          <a:custGeom>
            <a:avLst/>
            <a:gdLst/>
            <a:ahLst/>
            <a:cxnLst/>
            <a:rect l="l" t="t" r="r" b="b"/>
            <a:pathLst>
              <a:path w="24138240" h="722817">
                <a:moveTo>
                  <a:pt x="0" y="0"/>
                </a:moveTo>
                <a:lnTo>
                  <a:pt x="24138240" y="0"/>
                </a:lnTo>
                <a:lnTo>
                  <a:pt x="24138240" y="722817"/>
                </a:lnTo>
                <a:lnTo>
                  <a:pt x="0" y="72281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841E8CB5-6B75-9567-1671-39F39EF87955}"/>
              </a:ext>
            </a:extLst>
          </p:cNvPr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B5D99A55-72E5-99F4-E66C-10377CCC9CF3}"/>
                </a:ext>
              </a:extLst>
            </p:cNvPr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id="{4B9C4F97-27C9-7C9C-6D53-85D8B85CF9F6}"/>
              </a:ext>
            </a:extLst>
          </p:cNvPr>
          <p:cNvSpPr txBox="1"/>
          <p:nvPr/>
        </p:nvSpPr>
        <p:spPr>
          <a:xfrm>
            <a:off x="92160" y="9563816"/>
            <a:ext cx="18103680" cy="549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500" spc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endParaRPr lang="en-US" sz="1500" spc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75147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9DB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C27224-808F-08FE-877A-E8E767C90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C043EB1-F021-696F-385B-7031FFE92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66700"/>
            <a:ext cx="14935200" cy="1668462"/>
          </a:xfrm>
        </p:spPr>
        <p:txBody>
          <a:bodyPr>
            <a:noAutofit/>
          </a:bodyPr>
          <a:lstStyle/>
          <a:p>
            <a:r>
              <a:rPr lang="lv-LV" sz="7200" b="1" dirty="0">
                <a:solidFill>
                  <a:schemeClr val="bg1"/>
                </a:solidFill>
                <a:latin typeface="Montserrat" panose="00000500000000000000" pitchFamily="50" charset="-70"/>
              </a:rPr>
              <a:t>Provizoriskās izmaksas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4A1B9B-4936-22DF-F90F-88061180C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28900"/>
            <a:ext cx="15468600" cy="4648200"/>
          </a:xfrm>
        </p:spPr>
        <p:txBody>
          <a:bodyPr>
            <a:normAutofit/>
          </a:bodyPr>
          <a:lstStyle/>
          <a:p>
            <a:r>
              <a:rPr lang="lv-LV" sz="4400" dirty="0">
                <a:solidFill>
                  <a:schemeClr val="bg1"/>
                </a:solidFill>
                <a:latin typeface="Montserrat" panose="00000500000000000000" pitchFamily="2" charset="-70"/>
              </a:rPr>
              <a:t>Viens brauciens uz Kapusvētkiem Carnikava – </a:t>
            </a:r>
            <a:r>
              <a:rPr lang="lv-LV" sz="4400" dirty="0" err="1">
                <a:solidFill>
                  <a:schemeClr val="bg1"/>
                </a:solidFill>
                <a:latin typeface="Montserrat" panose="00000500000000000000" pitchFamily="2" charset="-70"/>
              </a:rPr>
              <a:t>Siguļi</a:t>
            </a:r>
            <a:r>
              <a:rPr lang="lv-LV" sz="4400" dirty="0">
                <a:solidFill>
                  <a:schemeClr val="bg1"/>
                </a:solidFill>
                <a:latin typeface="Montserrat" panose="00000500000000000000" pitchFamily="2" charset="-70"/>
              </a:rPr>
              <a:t> </a:t>
            </a:r>
          </a:p>
          <a:p>
            <a:pPr marL="457200" lvl="1" indent="0">
              <a:buNone/>
            </a:pPr>
            <a:r>
              <a:rPr lang="lv-LV" sz="4400" dirty="0">
                <a:solidFill>
                  <a:schemeClr val="bg1"/>
                </a:solidFill>
                <a:latin typeface="Montserrat" panose="00000500000000000000" pitchFamily="2" charset="-70"/>
              </a:rPr>
              <a:t>~3h  - 76.40 </a:t>
            </a:r>
            <a:r>
              <a:rPr lang="lv-LV" sz="4400" i="1" dirty="0" err="1">
                <a:solidFill>
                  <a:schemeClr val="bg1"/>
                </a:solidFill>
                <a:latin typeface="Montserrat" panose="00000500000000000000" pitchFamily="2" charset="-70"/>
              </a:rPr>
              <a:t>euro</a:t>
            </a:r>
            <a:r>
              <a:rPr lang="lv-LV" sz="4400" dirty="0">
                <a:solidFill>
                  <a:schemeClr val="bg1"/>
                </a:solidFill>
                <a:latin typeface="Montserrat" panose="00000500000000000000" pitchFamily="2" charset="-70"/>
              </a:rPr>
              <a:t> (šofera virsstundas brīvdienās + degvielas izmaksas)</a:t>
            </a:r>
          </a:p>
          <a:p>
            <a:endParaRPr lang="lv-LV" sz="6000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FB067A14-9559-AE22-999E-0CE5FC5CE605}"/>
              </a:ext>
            </a:extLst>
          </p:cNvPr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92C57A8-8C43-D7D8-78C0-ED7F52DA8D48}"/>
                </a:ext>
              </a:extLst>
            </p:cNvPr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10">
            <a:extLst>
              <a:ext uri="{FF2B5EF4-FFF2-40B4-BE49-F238E27FC236}">
                <a16:creationId xmlns:a16="http://schemas.microsoft.com/office/drawing/2014/main" id="{F4D92F21-7011-2884-55CD-BFB6A92FC3ED}"/>
              </a:ext>
            </a:extLst>
          </p:cNvPr>
          <p:cNvSpPr txBox="1"/>
          <p:nvPr/>
        </p:nvSpPr>
        <p:spPr>
          <a:xfrm>
            <a:off x="92160" y="9563816"/>
            <a:ext cx="18103680" cy="549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500" spc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endParaRPr lang="en-US" sz="1500" spc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872841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9D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5024050" y="2683088"/>
            <a:ext cx="8239900" cy="8229600"/>
          </a:xfrm>
          <a:custGeom>
            <a:avLst/>
            <a:gdLst/>
            <a:ahLst/>
            <a:cxnLst/>
            <a:rect l="l" t="t" r="r" b="b"/>
            <a:pathLst>
              <a:path w="8239900" h="8229600">
                <a:moveTo>
                  <a:pt x="0" y="0"/>
                </a:moveTo>
                <a:lnTo>
                  <a:pt x="8239900" y="0"/>
                </a:lnTo>
                <a:lnTo>
                  <a:pt x="82399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294680" y="4570560"/>
            <a:ext cx="3698640" cy="3606480"/>
          </a:xfrm>
          <a:custGeom>
            <a:avLst/>
            <a:gdLst/>
            <a:ahLst/>
            <a:cxnLst/>
            <a:rect l="l" t="t" r="r" b="b"/>
            <a:pathLst>
              <a:path w="3698640" h="3606480">
                <a:moveTo>
                  <a:pt x="0" y="0"/>
                </a:moveTo>
                <a:lnTo>
                  <a:pt x="3698640" y="0"/>
                </a:lnTo>
                <a:lnTo>
                  <a:pt x="3698640" y="3606480"/>
                </a:lnTo>
                <a:lnTo>
                  <a:pt x="0" y="36064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" r="-8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2160" y="2523982"/>
            <a:ext cx="18605256" cy="4093156"/>
          </a:xfrm>
          <a:custGeom>
            <a:avLst/>
            <a:gdLst/>
            <a:ahLst/>
            <a:cxnLst/>
            <a:rect l="l" t="t" r="r" b="b"/>
            <a:pathLst>
              <a:path w="18605256" h="4093156">
                <a:moveTo>
                  <a:pt x="0" y="0"/>
                </a:moveTo>
                <a:lnTo>
                  <a:pt x="18605256" y="0"/>
                </a:lnTo>
                <a:lnTo>
                  <a:pt x="18605256" y="4093156"/>
                </a:lnTo>
                <a:lnTo>
                  <a:pt x="0" y="40931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5000"/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177840" y="3317760"/>
            <a:ext cx="18292680" cy="1006560"/>
            <a:chOff x="0" y="0"/>
            <a:chExt cx="24390240" cy="13420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90240" cy="1342080"/>
            </a:xfrm>
            <a:custGeom>
              <a:avLst/>
              <a:gdLst/>
              <a:ahLst/>
              <a:cxnLst/>
              <a:rect l="l" t="t" r="r" b="b"/>
              <a:pathLst>
                <a:path w="24390240" h="1342080">
                  <a:moveTo>
                    <a:pt x="0" y="0"/>
                  </a:moveTo>
                  <a:lnTo>
                    <a:pt x="24390240" y="0"/>
                  </a:lnTo>
                  <a:lnTo>
                    <a:pt x="24390240" y="1342080"/>
                  </a:lnTo>
                  <a:lnTo>
                    <a:pt x="0" y="134208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4390240" cy="138018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ctr">
                <a:lnSpc>
                  <a:spcPts val="7923"/>
                </a:lnSpc>
              </a:pPr>
              <a:r>
                <a:rPr lang="en-US" sz="6600" b="1" spc="-1">
                  <a:solidFill>
                    <a:srgbClr val="FFFFFF"/>
                  </a:solidFill>
                  <a:latin typeface="Arimo Bold"/>
                  <a:ea typeface="Arimo Bold"/>
                  <a:cs typeface="Arimo Bold"/>
                  <a:sym typeface="Arimo Bold"/>
                </a:rPr>
                <a:t>PALDIES PAR UZMANĪBU!</a:t>
              </a:r>
            </a:p>
          </p:txBody>
        </p:sp>
      </p:grpSp>
      <p:sp>
        <p:nvSpPr>
          <p:cNvPr id="11" name="Freeform 9">
            <a:extLst>
              <a:ext uri="{FF2B5EF4-FFF2-40B4-BE49-F238E27FC236}">
                <a16:creationId xmlns:a16="http://schemas.microsoft.com/office/drawing/2014/main" id="{F3B83539-92E0-8892-09E2-DD4350F8DB82}"/>
              </a:ext>
            </a:extLst>
          </p:cNvPr>
          <p:cNvSpPr/>
          <p:nvPr/>
        </p:nvSpPr>
        <p:spPr>
          <a:xfrm>
            <a:off x="342948" y="6998582"/>
            <a:ext cx="18103680" cy="542112"/>
          </a:xfrm>
          <a:custGeom>
            <a:avLst/>
            <a:gdLst/>
            <a:ahLst/>
            <a:cxnLst/>
            <a:rect l="l" t="t" r="r" b="b"/>
            <a:pathLst>
              <a:path w="24138240" h="722817">
                <a:moveTo>
                  <a:pt x="0" y="0"/>
                </a:moveTo>
                <a:lnTo>
                  <a:pt x="24138240" y="0"/>
                </a:lnTo>
                <a:lnTo>
                  <a:pt x="24138240" y="722817"/>
                </a:lnTo>
                <a:lnTo>
                  <a:pt x="0" y="722817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</p:spPr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66B11AE9-B304-86E1-F08E-87A6A2C5905C}"/>
              </a:ext>
            </a:extLst>
          </p:cNvPr>
          <p:cNvGrpSpPr/>
          <p:nvPr/>
        </p:nvGrpSpPr>
        <p:grpSpPr>
          <a:xfrm>
            <a:off x="-9360" y="9482040"/>
            <a:ext cx="18306720" cy="15840"/>
            <a:chOff x="0" y="0"/>
            <a:chExt cx="24408960" cy="21120"/>
          </a:xfrm>
        </p:grpSpPr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74BD6BAD-EB03-E94D-BFFD-259AA507F9F9}"/>
                </a:ext>
              </a:extLst>
            </p:cNvPr>
            <p:cNvSpPr/>
            <p:nvPr/>
          </p:nvSpPr>
          <p:spPr>
            <a:xfrm>
              <a:off x="0" y="0"/>
              <a:ext cx="24408892" cy="21082"/>
            </a:xfrm>
            <a:custGeom>
              <a:avLst/>
              <a:gdLst/>
              <a:ahLst/>
              <a:cxnLst/>
              <a:rect l="l" t="t" r="r" b="b"/>
              <a:pathLst>
                <a:path w="24408892" h="21082">
                  <a:moveTo>
                    <a:pt x="6223" y="0"/>
                  </a:moveTo>
                  <a:lnTo>
                    <a:pt x="24402669" y="8636"/>
                  </a:lnTo>
                  <a:cubicBezTo>
                    <a:pt x="24406098" y="8636"/>
                    <a:pt x="24408892" y="11430"/>
                    <a:pt x="24408892" y="14859"/>
                  </a:cubicBezTo>
                  <a:cubicBezTo>
                    <a:pt x="24408892" y="18288"/>
                    <a:pt x="24406098" y="21082"/>
                    <a:pt x="24402669" y="21082"/>
                  </a:cubicBezTo>
                  <a:lnTo>
                    <a:pt x="6223" y="12446"/>
                  </a:lnTo>
                  <a:cubicBezTo>
                    <a:pt x="2794" y="12446"/>
                    <a:pt x="0" y="9652"/>
                    <a:pt x="0" y="6223"/>
                  </a:cubicBezTo>
                  <a:cubicBezTo>
                    <a:pt x="0" y="2794"/>
                    <a:pt x="2794" y="0"/>
                    <a:pt x="622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9131449D-D930-4AE2-E051-4316C8691104}"/>
              </a:ext>
            </a:extLst>
          </p:cNvPr>
          <p:cNvSpPr txBox="1"/>
          <p:nvPr/>
        </p:nvSpPr>
        <p:spPr>
          <a:xfrm>
            <a:off x="92160" y="9563816"/>
            <a:ext cx="18103680" cy="54925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500" spc="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PAŠVALDĪBAS KOPIENU EKSPERTS   I   </a:t>
            </a:r>
            <a:r>
              <a:rPr lang="lv-LV" sz="15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MĀRĪTE KISELEVSKA</a:t>
            </a:r>
            <a:endParaRPr lang="en-US" sz="1500" spc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172</Words>
  <Application>Microsoft Office PowerPoint</Application>
  <PresentationFormat>Pielāgots</PresentationFormat>
  <Paragraphs>21</Paragraphs>
  <Slides>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5</vt:i4>
      </vt:variant>
    </vt:vector>
  </HeadingPairs>
  <TitlesOfParts>
    <vt:vector size="11" baseType="lpstr">
      <vt:lpstr>Arimo Bold</vt:lpstr>
      <vt:lpstr>Arial</vt:lpstr>
      <vt:lpstr>Montserrat</vt:lpstr>
      <vt:lpstr>Montserrat Bold</vt:lpstr>
      <vt:lpstr>Calibri</vt:lpstr>
      <vt:lpstr>Office Theme</vt:lpstr>
      <vt:lpstr>PowerPoint prezentācija</vt:lpstr>
      <vt:lpstr>Transporta nepieciešamība</vt:lpstr>
      <vt:lpstr>Transporta nepieciešamība</vt:lpstr>
      <vt:lpstr>Provizoriskās izmaksas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padomju protokols:</dc:title>
  <dc:creator>Gunita Dzene</dc:creator>
  <cp:lastModifiedBy>Sintija Tenisa</cp:lastModifiedBy>
  <cp:revision>26</cp:revision>
  <cp:lastPrinted>2025-05-12T05:43:12Z</cp:lastPrinted>
  <dcterms:created xsi:type="dcterms:W3CDTF">2006-08-16T00:00:00Z</dcterms:created>
  <dcterms:modified xsi:type="dcterms:W3CDTF">2026-05-26T06:46:07Z</dcterms:modified>
  <dc:identifier>DAGfb_c3Gto</dc:identifier>
</cp:coreProperties>
</file>