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5" d="100"/>
          <a:sy n="75" d="100"/>
        </p:scale>
        <p:origin x="191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28600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3200" b="1" noProof="0" dirty="0">
                <a:solidFill>
                  <a:srgbClr val="2222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Garciema parka attīstība Aizvēju ielā</a:t>
            </a:r>
            <a:endParaRPr lang="lv-LV" sz="3200" noProof="0" dirty="0"/>
          </a:p>
        </p:txBody>
      </p:sp>
      <p:sp>
        <p:nvSpPr>
          <p:cNvPr id="3" name="Text 1"/>
          <p:cNvSpPr/>
          <p:nvPr/>
        </p:nvSpPr>
        <p:spPr>
          <a:xfrm>
            <a:off x="429768" y="65836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noProof="0" dirty="0">
                <a:solidFill>
                  <a:srgbClr val="0F6B57"/>
                </a:solidFill>
              </a:rPr>
              <a:t>Īss pārskats Attīstības komitejai</a:t>
            </a:r>
            <a:endParaRPr lang="lv-LV" noProof="0" dirty="0"/>
          </a:p>
        </p:txBody>
      </p:sp>
      <p:sp>
        <p:nvSpPr>
          <p:cNvPr id="4" name="Shape 2"/>
          <p:cNvSpPr/>
          <p:nvPr/>
        </p:nvSpPr>
        <p:spPr>
          <a:xfrm flipV="1">
            <a:off x="411479" y="987552"/>
            <a:ext cx="11379709" cy="0"/>
          </a:xfrm>
          <a:prstGeom prst="line">
            <a:avLst/>
          </a:prstGeom>
          <a:noFill/>
          <a:ln w="254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7" name="Text 5"/>
          <p:cNvSpPr/>
          <p:nvPr/>
        </p:nvSpPr>
        <p:spPr>
          <a:xfrm>
            <a:off x="713232" y="1298448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800" b="1" noProof="0" dirty="0">
                <a:solidFill>
                  <a:srgbClr val="222222"/>
                </a:solidFill>
              </a:rPr>
              <a:t>Kā attīstība virzījusies līdz šim</a:t>
            </a:r>
            <a:endParaRPr lang="lv-LV" sz="1800" noProof="0" dirty="0"/>
          </a:p>
        </p:txBody>
      </p:sp>
      <p:sp>
        <p:nvSpPr>
          <p:cNvPr id="8" name="Shape 6"/>
          <p:cNvSpPr/>
          <p:nvPr/>
        </p:nvSpPr>
        <p:spPr>
          <a:xfrm>
            <a:off x="393192" y="1298448"/>
            <a:ext cx="219456" cy="219456"/>
          </a:xfrm>
          <a:prstGeom prst="ellipse">
            <a:avLst/>
          </a:prstGeom>
          <a:solidFill>
            <a:srgbClr val="0F6B57"/>
          </a:solidFill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9" name="Text 7"/>
          <p:cNvSpPr/>
          <p:nvPr/>
        </p:nvSpPr>
        <p:spPr>
          <a:xfrm>
            <a:off x="621792" y="1792224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200" b="1" noProof="0" dirty="0">
                <a:solidFill>
                  <a:srgbClr val="0F6B57"/>
                </a:solidFill>
              </a:rPr>
              <a:t>•</a:t>
            </a:r>
            <a:endParaRPr lang="lv-LV" sz="1200" noProof="0" dirty="0"/>
          </a:p>
        </p:txBody>
      </p:sp>
      <p:sp>
        <p:nvSpPr>
          <p:cNvPr id="10" name="Text 8"/>
          <p:cNvSpPr/>
          <p:nvPr/>
        </p:nvSpPr>
        <p:spPr>
          <a:xfrm>
            <a:off x="877824" y="1783080"/>
            <a:ext cx="521817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lv-LV" sz="1400" noProof="0" dirty="0">
                <a:solidFill>
                  <a:srgbClr val="222222"/>
                </a:solidFill>
              </a:rPr>
              <a:t>2015. gadā Carnikavas novada pašvaldība uzsāka publisko apspriešanu iecerei “Karlsona parks” Garciemā.</a:t>
            </a:r>
            <a:endParaRPr lang="lv-LV" sz="1400" noProof="0" dirty="0"/>
          </a:p>
        </p:txBody>
      </p:sp>
      <p:sp>
        <p:nvSpPr>
          <p:cNvPr id="11" name="Text 9"/>
          <p:cNvSpPr/>
          <p:nvPr/>
        </p:nvSpPr>
        <p:spPr>
          <a:xfrm>
            <a:off x="621792" y="2404872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200" b="1" noProof="0" dirty="0">
                <a:solidFill>
                  <a:srgbClr val="0F6B57"/>
                </a:solidFill>
              </a:rPr>
              <a:t>•</a:t>
            </a:r>
            <a:endParaRPr lang="lv-LV" sz="1200" noProof="0" dirty="0"/>
          </a:p>
        </p:txBody>
      </p:sp>
      <p:sp>
        <p:nvSpPr>
          <p:cNvPr id="12" name="Text 10"/>
          <p:cNvSpPr/>
          <p:nvPr/>
        </p:nvSpPr>
        <p:spPr>
          <a:xfrm>
            <a:off x="877824" y="2395728"/>
            <a:ext cx="521817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lv-LV" sz="1400" noProof="0" dirty="0">
                <a:solidFill>
                  <a:srgbClr val="222222"/>
                </a:solidFill>
              </a:rPr>
              <a:t>2016. gadā notika prezentācija, publiskā apspriešana un tika sagatavots Būvvaldes gala ziņojums.</a:t>
            </a:r>
            <a:endParaRPr lang="lv-LV" sz="1400" noProof="0" dirty="0"/>
          </a:p>
        </p:txBody>
      </p:sp>
      <p:sp>
        <p:nvSpPr>
          <p:cNvPr id="13" name="Text 11"/>
          <p:cNvSpPr/>
          <p:nvPr/>
        </p:nvSpPr>
        <p:spPr>
          <a:xfrm>
            <a:off x="621792" y="3017520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200" b="1" noProof="0" dirty="0">
                <a:solidFill>
                  <a:srgbClr val="0F6B57"/>
                </a:solidFill>
              </a:rPr>
              <a:t>•</a:t>
            </a:r>
            <a:endParaRPr lang="lv-LV" sz="1200" noProof="0" dirty="0"/>
          </a:p>
        </p:txBody>
      </p:sp>
      <p:sp>
        <p:nvSpPr>
          <p:cNvPr id="14" name="Text 12"/>
          <p:cNvSpPr/>
          <p:nvPr/>
        </p:nvSpPr>
        <p:spPr>
          <a:xfrm>
            <a:off x="877824" y="3008376"/>
            <a:ext cx="5218176" cy="6126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lv-LV" sz="1400" noProof="0" dirty="0">
                <a:solidFill>
                  <a:srgbClr val="222222"/>
                </a:solidFill>
              </a:rPr>
              <a:t>Sākotnējā iecere paredzēja sporta, atpūtas, stāvlaukuma un saimnieciskās zonas attīstību, taču pilnā apjomā tā netika īstenota.</a:t>
            </a:r>
            <a:endParaRPr lang="lv-LV" sz="1400" noProof="0" dirty="0"/>
          </a:p>
        </p:txBody>
      </p:sp>
      <p:sp>
        <p:nvSpPr>
          <p:cNvPr id="15" name="Text 13"/>
          <p:cNvSpPr/>
          <p:nvPr/>
        </p:nvSpPr>
        <p:spPr>
          <a:xfrm>
            <a:off x="621792" y="3813048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200" b="1" noProof="0" dirty="0">
                <a:solidFill>
                  <a:srgbClr val="0F6B57"/>
                </a:solidFill>
              </a:rPr>
              <a:t>•</a:t>
            </a:r>
            <a:endParaRPr lang="lv-LV" sz="1200" noProof="0" dirty="0"/>
          </a:p>
        </p:txBody>
      </p:sp>
      <p:sp>
        <p:nvSpPr>
          <p:cNvPr id="16" name="Text 14"/>
          <p:cNvSpPr/>
          <p:nvPr/>
        </p:nvSpPr>
        <p:spPr>
          <a:xfrm>
            <a:off x="877824" y="3803904"/>
            <a:ext cx="521817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lv-LV" sz="1400" noProof="0" dirty="0">
                <a:solidFill>
                  <a:srgbClr val="222222"/>
                </a:solidFill>
              </a:rPr>
              <a:t>2025. gadā attīstība atsākas ar 1. kārtu — 3x3 basketbola un pludmales volejbola laukuma izveidi.</a:t>
            </a:r>
            <a:endParaRPr lang="lv-LV" sz="1400" noProof="0" dirty="0"/>
          </a:p>
        </p:txBody>
      </p:sp>
      <p:sp>
        <p:nvSpPr>
          <p:cNvPr id="17" name="Shape 15"/>
          <p:cNvSpPr/>
          <p:nvPr/>
        </p:nvSpPr>
        <p:spPr>
          <a:xfrm>
            <a:off x="749807" y="4644167"/>
            <a:ext cx="5186201" cy="0"/>
          </a:xfrm>
          <a:prstGeom prst="line">
            <a:avLst/>
          </a:prstGeom>
          <a:noFill/>
          <a:ln w="1778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18" name="Shape 16"/>
          <p:cNvSpPr/>
          <p:nvPr/>
        </p:nvSpPr>
        <p:spPr>
          <a:xfrm>
            <a:off x="886968" y="4479575"/>
            <a:ext cx="329184" cy="329184"/>
          </a:xfrm>
          <a:prstGeom prst="ellipse">
            <a:avLst/>
          </a:prstGeom>
          <a:solidFill>
            <a:srgbClr val="0F6B57"/>
          </a:solidFill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19" name="Text 17"/>
          <p:cNvSpPr/>
          <p:nvPr/>
        </p:nvSpPr>
        <p:spPr>
          <a:xfrm>
            <a:off x="685800" y="4918487"/>
            <a:ext cx="731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222222"/>
                </a:solidFill>
              </a:rPr>
              <a:t>2015</a:t>
            </a:r>
            <a:endParaRPr lang="lv-LV" sz="1200" noProof="0" dirty="0"/>
          </a:p>
        </p:txBody>
      </p:sp>
      <p:sp>
        <p:nvSpPr>
          <p:cNvPr id="20" name="Text 18"/>
          <p:cNvSpPr/>
          <p:nvPr/>
        </p:nvSpPr>
        <p:spPr>
          <a:xfrm>
            <a:off x="411480" y="5147087"/>
            <a:ext cx="1280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publiskā</a:t>
            </a:r>
            <a:endParaRPr lang="lv-LV" sz="1200" noProof="0" dirty="0"/>
          </a:p>
          <a:p>
            <a:pPr marL="0" indent="0" algn="ctr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apspriešana</a:t>
            </a:r>
            <a:endParaRPr lang="lv-LV" sz="1200" noProof="0" dirty="0"/>
          </a:p>
        </p:txBody>
      </p:sp>
      <p:sp>
        <p:nvSpPr>
          <p:cNvPr id="21" name="Shape 19"/>
          <p:cNvSpPr/>
          <p:nvPr/>
        </p:nvSpPr>
        <p:spPr>
          <a:xfrm>
            <a:off x="3163824" y="4479575"/>
            <a:ext cx="329184" cy="329184"/>
          </a:xfrm>
          <a:prstGeom prst="ellipse">
            <a:avLst/>
          </a:prstGeom>
          <a:solidFill>
            <a:srgbClr val="0F6B57"/>
          </a:solidFill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22" name="Text 20"/>
          <p:cNvSpPr/>
          <p:nvPr/>
        </p:nvSpPr>
        <p:spPr>
          <a:xfrm>
            <a:off x="2973238" y="4918487"/>
            <a:ext cx="731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222222"/>
                </a:solidFill>
              </a:rPr>
              <a:t>2016</a:t>
            </a:r>
            <a:endParaRPr lang="lv-LV" sz="1200" noProof="0" dirty="0"/>
          </a:p>
        </p:txBody>
      </p:sp>
      <p:sp>
        <p:nvSpPr>
          <p:cNvPr id="23" name="Text 21"/>
          <p:cNvSpPr/>
          <p:nvPr/>
        </p:nvSpPr>
        <p:spPr>
          <a:xfrm>
            <a:off x="2698918" y="5147087"/>
            <a:ext cx="1280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prezentācija</a:t>
            </a:r>
            <a:endParaRPr lang="lv-LV" sz="1200" noProof="0" dirty="0"/>
          </a:p>
          <a:p>
            <a:pPr marL="0" indent="0" algn="ctr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un gala ziņojums</a:t>
            </a:r>
            <a:endParaRPr lang="lv-LV" sz="1200" noProof="0" dirty="0"/>
          </a:p>
        </p:txBody>
      </p:sp>
      <p:sp>
        <p:nvSpPr>
          <p:cNvPr id="24" name="Shape 22"/>
          <p:cNvSpPr/>
          <p:nvPr/>
        </p:nvSpPr>
        <p:spPr>
          <a:xfrm>
            <a:off x="5440680" y="4479575"/>
            <a:ext cx="329184" cy="329184"/>
          </a:xfrm>
          <a:prstGeom prst="ellipse">
            <a:avLst/>
          </a:prstGeom>
          <a:solidFill>
            <a:srgbClr val="0F6B57"/>
          </a:solidFill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25" name="Text 23"/>
          <p:cNvSpPr/>
          <p:nvPr/>
        </p:nvSpPr>
        <p:spPr>
          <a:xfrm>
            <a:off x="5260677" y="4918487"/>
            <a:ext cx="731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222222"/>
                </a:solidFill>
              </a:rPr>
              <a:t>2025</a:t>
            </a:r>
            <a:endParaRPr lang="lv-LV" sz="1200" noProof="0" dirty="0"/>
          </a:p>
        </p:txBody>
      </p:sp>
      <p:sp>
        <p:nvSpPr>
          <p:cNvPr id="26" name="Text 24"/>
          <p:cNvSpPr/>
          <p:nvPr/>
        </p:nvSpPr>
        <p:spPr>
          <a:xfrm>
            <a:off x="4986357" y="5147087"/>
            <a:ext cx="1280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sporta zonas</a:t>
            </a:r>
            <a:endParaRPr lang="lv-LV" sz="1200" noProof="0" dirty="0"/>
          </a:p>
          <a:p>
            <a:pPr marL="0" indent="0" algn="ctr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1. kārta</a:t>
            </a:r>
            <a:endParaRPr lang="lv-LV" sz="1200" noProof="0" dirty="0"/>
          </a:p>
        </p:txBody>
      </p:sp>
      <p:sp>
        <p:nvSpPr>
          <p:cNvPr id="27" name="Shape 25"/>
          <p:cNvSpPr/>
          <p:nvPr/>
        </p:nvSpPr>
        <p:spPr>
          <a:xfrm>
            <a:off x="416051" y="5869463"/>
            <a:ext cx="11379709" cy="411480"/>
          </a:xfrm>
          <a:prstGeom prst="roundRect">
            <a:avLst>
              <a:gd name="adj" fmla="val 17778"/>
            </a:avLst>
          </a:prstGeom>
          <a:solidFill>
            <a:srgbClr val="EAF4ED"/>
          </a:solidFill>
          <a:ln w="12700">
            <a:solidFill>
              <a:srgbClr val="EAF4ED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28" name="Text 26"/>
          <p:cNvSpPr/>
          <p:nvPr/>
        </p:nvSpPr>
        <p:spPr>
          <a:xfrm>
            <a:off x="621791" y="5831902"/>
            <a:ext cx="11128249" cy="4774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2000" b="1" noProof="0" dirty="0">
                <a:solidFill>
                  <a:srgbClr val="0A3D33"/>
                </a:solidFill>
              </a:rPr>
              <a:t>Mērķis: turpināt iesākto un veidot pilnvērtīgu, zaļu un daudzfunkcionālu parku visām paaudzēm.</a:t>
            </a:r>
            <a:endParaRPr lang="lv-LV" sz="2000" noProof="0" dirty="0"/>
          </a:p>
        </p:txBody>
      </p:sp>
      <p:sp>
        <p:nvSpPr>
          <p:cNvPr id="32" name="Shape 29"/>
          <p:cNvSpPr/>
          <p:nvPr/>
        </p:nvSpPr>
        <p:spPr>
          <a:xfrm>
            <a:off x="411480" y="6473952"/>
            <a:ext cx="11384280" cy="0"/>
          </a:xfrm>
          <a:prstGeom prst="line">
            <a:avLst/>
          </a:prstGeom>
          <a:noFill/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33" name="Text 30"/>
          <p:cNvSpPr/>
          <p:nvPr/>
        </p:nvSpPr>
        <p:spPr>
          <a:xfrm>
            <a:off x="868680" y="656539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880" noProof="0" dirty="0">
                <a:solidFill>
                  <a:srgbClr val="5B6670"/>
                </a:solidFill>
              </a:rPr>
              <a:t>Garciema iedzīvotāju iniciatīva</a:t>
            </a:r>
            <a:endParaRPr lang="lv-LV" sz="880" noProof="0" dirty="0"/>
          </a:p>
        </p:txBody>
      </p:sp>
      <p:sp>
        <p:nvSpPr>
          <p:cNvPr id="34" name="Text 31"/>
          <p:cNvSpPr/>
          <p:nvPr/>
        </p:nvSpPr>
        <p:spPr>
          <a:xfrm>
            <a:off x="11292840" y="654710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lv-LV" sz="1000" noProof="0" dirty="0">
                <a:solidFill>
                  <a:srgbClr val="0F6B57"/>
                </a:solidFill>
              </a:rPr>
              <a:t>1 / 4</a:t>
            </a:r>
            <a:endParaRPr lang="lv-LV" sz="1000" noProof="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09694FB-76F1-3C21-3C72-A1E215B96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225" y="1188720"/>
            <a:ext cx="4538815" cy="405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28600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3200" b="1" noProof="0" dirty="0">
                <a:solidFill>
                  <a:srgbClr val="2222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Iedzīvotāju redzējums par teritorijas attīstību</a:t>
            </a:r>
            <a:endParaRPr lang="lv-LV" sz="3200" noProof="0" dirty="0"/>
          </a:p>
        </p:txBody>
      </p:sp>
      <p:sp>
        <p:nvSpPr>
          <p:cNvPr id="3" name="Text 1"/>
          <p:cNvSpPr/>
          <p:nvPr/>
        </p:nvSpPr>
        <p:spPr>
          <a:xfrm>
            <a:off x="429768" y="65836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noProof="0" dirty="0">
                <a:solidFill>
                  <a:srgbClr val="0F6B57"/>
                </a:solidFill>
              </a:rPr>
              <a:t>4 savstarpēji papildinošas zonas</a:t>
            </a:r>
            <a:endParaRPr lang="lv-LV" noProof="0" dirty="0"/>
          </a:p>
        </p:txBody>
      </p:sp>
      <p:sp>
        <p:nvSpPr>
          <p:cNvPr id="4" name="Shape 2"/>
          <p:cNvSpPr/>
          <p:nvPr/>
        </p:nvSpPr>
        <p:spPr>
          <a:xfrm>
            <a:off x="411480" y="987552"/>
            <a:ext cx="11268686" cy="0"/>
          </a:xfrm>
          <a:prstGeom prst="line">
            <a:avLst/>
          </a:prstGeom>
          <a:noFill/>
          <a:ln w="254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17" name="Shape 14"/>
          <p:cNvSpPr/>
          <p:nvPr/>
        </p:nvSpPr>
        <p:spPr>
          <a:xfrm>
            <a:off x="914400" y="4996551"/>
            <a:ext cx="329184" cy="329184"/>
          </a:xfrm>
          <a:prstGeom prst="ellipse">
            <a:avLst/>
          </a:prstGeom>
          <a:solidFill>
            <a:srgbClr val="0A3D33"/>
          </a:solidFill>
          <a:ln w="12700">
            <a:solidFill>
              <a:srgbClr val="0A3D33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18" name="Text 15"/>
          <p:cNvSpPr/>
          <p:nvPr/>
        </p:nvSpPr>
        <p:spPr>
          <a:xfrm>
            <a:off x="914400" y="5042271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FFFFFF"/>
                </a:solidFill>
              </a:rPr>
              <a:t>1</a:t>
            </a:r>
            <a:endParaRPr lang="lv-LV" sz="1200" noProof="0" dirty="0"/>
          </a:p>
        </p:txBody>
      </p:sp>
      <p:sp>
        <p:nvSpPr>
          <p:cNvPr id="19" name="Text 16"/>
          <p:cNvSpPr/>
          <p:nvPr/>
        </p:nvSpPr>
        <p:spPr>
          <a:xfrm>
            <a:off x="1335024" y="5014839"/>
            <a:ext cx="245197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600" b="1" noProof="0" dirty="0">
                <a:solidFill>
                  <a:srgbClr val="222222"/>
                </a:solidFill>
              </a:rPr>
              <a:t>Multifunkcionāls zāliens</a:t>
            </a:r>
            <a:endParaRPr lang="lv-LV" sz="1600" noProof="0" dirty="0"/>
          </a:p>
        </p:txBody>
      </p:sp>
      <p:sp>
        <p:nvSpPr>
          <p:cNvPr id="20" name="Text 17"/>
          <p:cNvSpPr/>
          <p:nvPr/>
        </p:nvSpPr>
        <p:spPr>
          <a:xfrm>
            <a:off x="1335024" y="5282734"/>
            <a:ext cx="2379963" cy="6746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r>
              <a:rPr lang="lv-LV" sz="1200" noProof="0" dirty="0">
                <a:solidFill>
                  <a:srgbClr val="222222"/>
                </a:solidFill>
              </a:rPr>
              <a:t>Plašs zāliens kopienas pasākumiem, mini futbolam, un citām vietējo iedzīvotāju aktivitātēm.</a:t>
            </a:r>
            <a:endParaRPr lang="lv-LV" sz="1200" noProof="0" dirty="0"/>
          </a:p>
        </p:txBody>
      </p:sp>
      <p:sp>
        <p:nvSpPr>
          <p:cNvPr id="21" name="Shape 18"/>
          <p:cNvSpPr/>
          <p:nvPr/>
        </p:nvSpPr>
        <p:spPr>
          <a:xfrm>
            <a:off x="6595160" y="4982749"/>
            <a:ext cx="329184" cy="329184"/>
          </a:xfrm>
          <a:prstGeom prst="ellipse">
            <a:avLst/>
          </a:prstGeom>
          <a:solidFill>
            <a:srgbClr val="C56B2E"/>
          </a:solidFill>
          <a:ln w="12700">
            <a:solidFill>
              <a:srgbClr val="C56B2E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22" name="Text 19"/>
          <p:cNvSpPr/>
          <p:nvPr/>
        </p:nvSpPr>
        <p:spPr>
          <a:xfrm>
            <a:off x="6595160" y="5028469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FFFFFF"/>
                </a:solidFill>
              </a:rPr>
              <a:t>3</a:t>
            </a:r>
            <a:endParaRPr lang="lv-LV" sz="1200" noProof="0" dirty="0"/>
          </a:p>
        </p:txBody>
      </p:sp>
      <p:sp>
        <p:nvSpPr>
          <p:cNvPr id="23" name="Text 20"/>
          <p:cNvSpPr/>
          <p:nvPr/>
        </p:nvSpPr>
        <p:spPr>
          <a:xfrm>
            <a:off x="7024928" y="5001037"/>
            <a:ext cx="227034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600" b="1" noProof="0" dirty="0">
                <a:solidFill>
                  <a:srgbClr val="222222"/>
                </a:solidFill>
              </a:rPr>
              <a:t>Klusās atpūtas zona</a:t>
            </a:r>
            <a:endParaRPr lang="lv-LV" sz="1600" noProof="0" dirty="0"/>
          </a:p>
        </p:txBody>
      </p:sp>
      <p:sp>
        <p:nvSpPr>
          <p:cNvPr id="24" name="Text 21"/>
          <p:cNvSpPr/>
          <p:nvPr/>
        </p:nvSpPr>
        <p:spPr>
          <a:xfrm>
            <a:off x="7024928" y="5268932"/>
            <a:ext cx="2156841" cy="6746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Soliņi, galdiņi, celiņi, koki un stādījumi piknikiem un nesteidzīgai atpūtai.</a:t>
            </a:r>
            <a:endParaRPr lang="lv-LV" sz="1200" noProof="0" dirty="0"/>
          </a:p>
        </p:txBody>
      </p:sp>
      <p:sp>
        <p:nvSpPr>
          <p:cNvPr id="25" name="Shape 22"/>
          <p:cNvSpPr/>
          <p:nvPr/>
        </p:nvSpPr>
        <p:spPr>
          <a:xfrm>
            <a:off x="9268915" y="4982749"/>
            <a:ext cx="329184" cy="329184"/>
          </a:xfrm>
          <a:prstGeom prst="ellipse">
            <a:avLst/>
          </a:prstGeom>
          <a:solidFill>
            <a:srgbClr val="0F6B57"/>
          </a:solidFill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26" name="Text 23"/>
          <p:cNvSpPr/>
          <p:nvPr/>
        </p:nvSpPr>
        <p:spPr>
          <a:xfrm>
            <a:off x="9268915" y="5028469"/>
            <a:ext cx="3291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FFFFFF"/>
                </a:solidFill>
              </a:rPr>
              <a:t>4</a:t>
            </a:r>
            <a:endParaRPr lang="lv-LV" sz="1200" noProof="0" dirty="0"/>
          </a:p>
        </p:txBody>
      </p:sp>
      <p:sp>
        <p:nvSpPr>
          <p:cNvPr id="27" name="Text 24"/>
          <p:cNvSpPr/>
          <p:nvPr/>
        </p:nvSpPr>
        <p:spPr>
          <a:xfrm>
            <a:off x="9698683" y="5001037"/>
            <a:ext cx="1816276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600" b="1" noProof="0" dirty="0">
                <a:solidFill>
                  <a:srgbClr val="222222"/>
                </a:solidFill>
              </a:rPr>
              <a:t>Sporta zona</a:t>
            </a:r>
            <a:endParaRPr lang="lv-LV" sz="1600" noProof="0" dirty="0"/>
          </a:p>
        </p:txBody>
      </p:sp>
      <p:sp>
        <p:nvSpPr>
          <p:cNvPr id="28" name="Text 25"/>
          <p:cNvSpPr/>
          <p:nvPr/>
        </p:nvSpPr>
        <p:spPr>
          <a:xfrm>
            <a:off x="9698683" y="5268932"/>
            <a:ext cx="2268402" cy="6746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3x3 basketbola laukums, pludmales volejbols un savienojošs celiņš uz stāvvietu</a:t>
            </a:r>
            <a:endParaRPr lang="lv-LV" sz="1200" noProof="0" dirty="0"/>
          </a:p>
        </p:txBody>
      </p:sp>
      <p:sp>
        <p:nvSpPr>
          <p:cNvPr id="29" name="Shape 26"/>
          <p:cNvSpPr/>
          <p:nvPr/>
        </p:nvSpPr>
        <p:spPr>
          <a:xfrm>
            <a:off x="502920" y="6016752"/>
            <a:ext cx="11292840" cy="384048"/>
          </a:xfrm>
          <a:prstGeom prst="roundRect">
            <a:avLst>
              <a:gd name="adj" fmla="val 19048"/>
            </a:avLst>
          </a:prstGeom>
          <a:solidFill>
            <a:srgbClr val="EAF4ED"/>
          </a:solidFill>
          <a:ln w="12700">
            <a:solidFill>
              <a:srgbClr val="EAF4ED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30" name="Text 27"/>
          <p:cNvSpPr/>
          <p:nvPr/>
        </p:nvSpPr>
        <p:spPr>
          <a:xfrm>
            <a:off x="1164566" y="6117336"/>
            <a:ext cx="10585474" cy="164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2000" b="1" noProof="0" dirty="0">
                <a:solidFill>
                  <a:srgbClr val="0A3D33"/>
                </a:solidFill>
              </a:rPr>
              <a:t>Teritoriju iespējams attīstīt pa kārtām, saglabājot elastību nākamajiem uzlabojumiem.</a:t>
            </a:r>
            <a:endParaRPr lang="lv-LV" sz="2000" noProof="0" dirty="0"/>
          </a:p>
        </p:txBody>
      </p:sp>
      <p:sp>
        <p:nvSpPr>
          <p:cNvPr id="31" name="Shape 28"/>
          <p:cNvSpPr/>
          <p:nvPr/>
        </p:nvSpPr>
        <p:spPr>
          <a:xfrm>
            <a:off x="411480" y="6473952"/>
            <a:ext cx="11384280" cy="0"/>
          </a:xfrm>
          <a:prstGeom prst="line">
            <a:avLst/>
          </a:prstGeom>
          <a:noFill/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32" name="Text 29"/>
          <p:cNvSpPr/>
          <p:nvPr/>
        </p:nvSpPr>
        <p:spPr>
          <a:xfrm>
            <a:off x="868680" y="656539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880" noProof="0" dirty="0">
                <a:solidFill>
                  <a:srgbClr val="5B6670"/>
                </a:solidFill>
              </a:rPr>
              <a:t>Garciema iedzīvotāju iniciatīva</a:t>
            </a:r>
            <a:endParaRPr lang="lv-LV" sz="880" noProof="0" dirty="0"/>
          </a:p>
        </p:txBody>
      </p:sp>
      <p:sp>
        <p:nvSpPr>
          <p:cNvPr id="33" name="Text 30"/>
          <p:cNvSpPr/>
          <p:nvPr/>
        </p:nvSpPr>
        <p:spPr>
          <a:xfrm>
            <a:off x="11292840" y="654710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lv-LV" sz="1000" noProof="0" dirty="0">
                <a:solidFill>
                  <a:srgbClr val="0F6B57"/>
                </a:solidFill>
              </a:rPr>
              <a:t>2 / 4</a:t>
            </a:r>
            <a:endParaRPr lang="lv-LV" sz="1000" noProof="0" dirty="0"/>
          </a:p>
        </p:txBody>
      </p:sp>
      <p:sp>
        <p:nvSpPr>
          <p:cNvPr id="42" name="Shape 18">
            <a:extLst>
              <a:ext uri="{FF2B5EF4-FFF2-40B4-BE49-F238E27FC236}">
                <a16:creationId xmlns:a16="http://schemas.microsoft.com/office/drawing/2014/main" id="{31E1A58E-0E73-D0A7-F176-C4C10AE00773}"/>
              </a:ext>
            </a:extLst>
          </p:cNvPr>
          <p:cNvSpPr/>
          <p:nvPr/>
        </p:nvSpPr>
        <p:spPr>
          <a:xfrm>
            <a:off x="3902717" y="4978781"/>
            <a:ext cx="332036" cy="329184"/>
          </a:xfrm>
          <a:prstGeom prst="ellipse">
            <a:avLst/>
          </a:prstGeom>
          <a:solidFill>
            <a:srgbClr val="C56B2E"/>
          </a:solidFill>
          <a:ln w="12700">
            <a:solidFill>
              <a:srgbClr val="C56B2E"/>
            </a:solidFill>
            <a:prstDash val="solid"/>
          </a:ln>
        </p:spPr>
        <p:txBody>
          <a:bodyPr/>
          <a:lstStyle/>
          <a:p>
            <a:endParaRPr lang="lv-LV" noProof="0" dirty="0"/>
          </a:p>
        </p:txBody>
      </p:sp>
      <p:sp>
        <p:nvSpPr>
          <p:cNvPr id="43" name="Text 19">
            <a:extLst>
              <a:ext uri="{FF2B5EF4-FFF2-40B4-BE49-F238E27FC236}">
                <a16:creationId xmlns:a16="http://schemas.microsoft.com/office/drawing/2014/main" id="{469CDBFA-FBB7-1B5B-BAD2-7360F0532AC9}"/>
              </a:ext>
            </a:extLst>
          </p:cNvPr>
          <p:cNvSpPr/>
          <p:nvPr/>
        </p:nvSpPr>
        <p:spPr>
          <a:xfrm>
            <a:off x="3902717" y="5024501"/>
            <a:ext cx="3320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1200" b="1" noProof="0" dirty="0">
                <a:solidFill>
                  <a:srgbClr val="FFFFFF"/>
                </a:solidFill>
              </a:rPr>
              <a:t>2</a:t>
            </a:r>
            <a:endParaRPr lang="lv-LV" sz="1200" noProof="0" dirty="0"/>
          </a:p>
        </p:txBody>
      </p:sp>
      <p:sp>
        <p:nvSpPr>
          <p:cNvPr id="44" name="Text 20">
            <a:extLst>
              <a:ext uri="{FF2B5EF4-FFF2-40B4-BE49-F238E27FC236}">
                <a16:creationId xmlns:a16="http://schemas.microsoft.com/office/drawing/2014/main" id="{2F2F91E4-D638-50EB-625A-7B9C46A9D255}"/>
              </a:ext>
            </a:extLst>
          </p:cNvPr>
          <p:cNvSpPr/>
          <p:nvPr/>
        </p:nvSpPr>
        <p:spPr>
          <a:xfrm>
            <a:off x="4332484" y="4997069"/>
            <a:ext cx="2290015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600" b="1" noProof="0" dirty="0">
                <a:solidFill>
                  <a:srgbClr val="222222"/>
                </a:solidFill>
              </a:rPr>
              <a:t>Bērnu laukumi</a:t>
            </a:r>
            <a:endParaRPr lang="lv-LV" sz="1600" noProof="0" dirty="0"/>
          </a:p>
        </p:txBody>
      </p:sp>
      <p:sp>
        <p:nvSpPr>
          <p:cNvPr id="45" name="Text 21">
            <a:extLst>
              <a:ext uri="{FF2B5EF4-FFF2-40B4-BE49-F238E27FC236}">
                <a16:creationId xmlns:a16="http://schemas.microsoft.com/office/drawing/2014/main" id="{B927D037-6CD1-52B8-C0B1-2FC53861CF1F}"/>
              </a:ext>
            </a:extLst>
          </p:cNvPr>
          <p:cNvSpPr/>
          <p:nvPr/>
        </p:nvSpPr>
        <p:spPr>
          <a:xfrm>
            <a:off x="4332485" y="5264964"/>
            <a:ext cx="2175529" cy="67466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lv-LV" sz="1200" noProof="0" dirty="0">
                <a:solidFill>
                  <a:srgbClr val="222222"/>
                </a:solidFill>
              </a:rPr>
              <a:t>Droša un daudzveidīga zona</a:t>
            </a:r>
            <a:r>
              <a:rPr lang="ru-RU" sz="1200" noProof="0" dirty="0">
                <a:solidFill>
                  <a:srgbClr val="222222"/>
                </a:solidFill>
              </a:rPr>
              <a:t> </a:t>
            </a:r>
            <a:r>
              <a:rPr lang="lv-LV" sz="1200" noProof="0" dirty="0">
                <a:solidFill>
                  <a:srgbClr val="222222"/>
                </a:solidFill>
              </a:rPr>
              <a:t>ar rotaļu elementiem kāpelēšanas konstrukcijām, šūpolēm un aktīvām rotaļu iespējām</a:t>
            </a:r>
            <a:r>
              <a:rPr lang="en-US" sz="1200" dirty="0">
                <a:solidFill>
                  <a:srgbClr val="222222"/>
                </a:solidFill>
              </a:rPr>
              <a:t>.</a:t>
            </a:r>
            <a:endParaRPr lang="lv-LV" sz="1200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00DBF4-F97D-DF40-D550-C9897EE3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078992"/>
            <a:ext cx="11268686" cy="3667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28600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222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Kā virzīt projektu tālāk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29768" y="65836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F6B57"/>
                </a:solidFill>
              </a:rPr>
              <a:t>Darba grupa, pakāpeniska īstenošana un finansējuma avoti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411480" y="987552"/>
            <a:ext cx="11338560" cy="0"/>
          </a:xfrm>
          <a:prstGeom prst="line">
            <a:avLst/>
          </a:prstGeom>
          <a:noFill/>
          <a:ln w="254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Shape 5"/>
          <p:cNvSpPr/>
          <p:nvPr/>
        </p:nvSpPr>
        <p:spPr>
          <a:xfrm>
            <a:off x="502920" y="1325880"/>
            <a:ext cx="3566160" cy="4343400"/>
          </a:xfrm>
          <a:prstGeom prst="roundRect">
            <a:avLst>
              <a:gd name="adj" fmla="val 3077"/>
            </a:avLst>
          </a:prstGeom>
          <a:solidFill>
            <a:srgbClr val="EAF4ED"/>
          </a:solidFill>
          <a:ln w="10160">
            <a:solidFill>
              <a:srgbClr val="D5E2DD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731520" y="1467612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A3D33"/>
                </a:solidFill>
              </a:rPr>
              <a:t>1. Darba grupa</a:t>
            </a:r>
            <a:endParaRPr lang="en-US" dirty="0"/>
          </a:p>
        </p:txBody>
      </p:sp>
      <p:sp>
        <p:nvSpPr>
          <p:cNvPr id="9" name="Shape 7"/>
          <p:cNvSpPr/>
          <p:nvPr/>
        </p:nvSpPr>
        <p:spPr>
          <a:xfrm>
            <a:off x="4343400" y="1325880"/>
            <a:ext cx="3566160" cy="4343400"/>
          </a:xfrm>
          <a:prstGeom prst="roundRect">
            <a:avLst>
              <a:gd name="adj" fmla="val 3077"/>
            </a:avLst>
          </a:prstGeom>
          <a:solidFill>
            <a:srgbClr val="FFF5E7"/>
          </a:solidFill>
          <a:ln w="10160">
            <a:solidFill>
              <a:srgbClr val="D5E2DD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0" name="Text 8"/>
          <p:cNvSpPr/>
          <p:nvPr/>
        </p:nvSpPr>
        <p:spPr>
          <a:xfrm>
            <a:off x="4526280" y="1463040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C56B2E"/>
                </a:solidFill>
              </a:rPr>
              <a:t>2. Attīstības kārtas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8183880" y="1325880"/>
            <a:ext cx="3566160" cy="4343400"/>
          </a:xfrm>
          <a:prstGeom prst="roundRect">
            <a:avLst>
              <a:gd name="adj" fmla="val 3077"/>
            </a:avLst>
          </a:prstGeom>
          <a:solidFill>
            <a:srgbClr val="EEF7FA"/>
          </a:solidFill>
          <a:ln w="10160">
            <a:solidFill>
              <a:srgbClr val="D5E2DD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12" name="Text 10"/>
          <p:cNvSpPr/>
          <p:nvPr/>
        </p:nvSpPr>
        <p:spPr>
          <a:xfrm>
            <a:off x="8412480" y="1467612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A3D33"/>
                </a:solidFill>
              </a:rPr>
              <a:t>3. Finansējums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31520" y="1883664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20" dirty="0"/>
          </a:p>
        </p:txBody>
      </p:sp>
      <p:sp>
        <p:nvSpPr>
          <p:cNvPr id="15" name="Text 13"/>
          <p:cNvSpPr/>
          <p:nvPr/>
        </p:nvSpPr>
        <p:spPr>
          <a:xfrm>
            <a:off x="731520" y="2035489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20" dirty="0"/>
          </a:p>
        </p:txBody>
      </p:sp>
      <p:sp>
        <p:nvSpPr>
          <p:cNvPr id="16" name="Text 14"/>
          <p:cNvSpPr/>
          <p:nvPr/>
        </p:nvSpPr>
        <p:spPr>
          <a:xfrm>
            <a:off x="731520" y="1869948"/>
            <a:ext cx="3227832" cy="272948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Attīstības komiteja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Attīstības un projektu nodaļa</a:t>
            </a:r>
          </a:p>
          <a:p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Teritorijas plānošanas nodaļa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Carnikavas Komunālserviss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Garciema iedzīvotāju pārstāvji</a:t>
            </a:r>
            <a:endParaRPr lang="lv-LV" sz="1500" noProof="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31520" y="4726068"/>
            <a:ext cx="3108960" cy="801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A3D33"/>
                </a:solidFill>
              </a:rPr>
              <a:t>Mērķis: regulāri saskaņot praktiskos soļus un izvērtēt iedzīvotāju priekšlikumus pirms katras nākamās kārtas.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4594860" y="1874520"/>
            <a:ext cx="3108960" cy="296265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Izvērtēt iedzīvotāju priekšlikumus un attīstības kārtas</a:t>
            </a:r>
          </a:p>
          <a:p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3x3 basketbols, pludmales volejbols un celiņš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Soliņi, galdiņi, koki, celiņi un multifunkcionāls zāliens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Bērnu laukuma attīstība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Citu ideju realizācija</a:t>
            </a:r>
            <a:endParaRPr lang="lv-LV" sz="1500" noProof="0" dirty="0"/>
          </a:p>
        </p:txBody>
      </p:sp>
      <p:sp>
        <p:nvSpPr>
          <p:cNvPr id="35" name="Text 33"/>
          <p:cNvSpPr/>
          <p:nvPr/>
        </p:nvSpPr>
        <p:spPr>
          <a:xfrm>
            <a:off x="4594860" y="5020055"/>
            <a:ext cx="30403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C56B2E"/>
                </a:solidFill>
              </a:rPr>
              <a:t>Princips: ātri īstenojami uzlabojumi + ilgtermiņa risinājumi, kas veido vienotu parka koncepciju.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8412480" y="1883664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30" dirty="0"/>
          </a:p>
        </p:txBody>
      </p:sp>
      <p:sp>
        <p:nvSpPr>
          <p:cNvPr id="38" name="Text 36"/>
          <p:cNvSpPr/>
          <p:nvPr/>
        </p:nvSpPr>
        <p:spPr>
          <a:xfrm>
            <a:off x="8412480" y="2414016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30" dirty="0"/>
          </a:p>
        </p:txBody>
      </p:sp>
      <p:sp>
        <p:nvSpPr>
          <p:cNvPr id="39" name="Text 37"/>
          <p:cNvSpPr/>
          <p:nvPr/>
        </p:nvSpPr>
        <p:spPr>
          <a:xfrm>
            <a:off x="8412480" y="1776092"/>
            <a:ext cx="2926080" cy="282334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Līdzdalības budžets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rgbClr val="222222"/>
                </a:solidFill>
              </a:rPr>
              <a:t>Konkurss «Sabiedrība ar dvēseli»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rgbClr val="222222"/>
                </a:solidFill>
              </a:rPr>
              <a:t>«Jūras zeme» projekti, ja tiks izsludinātas nākamās kārtas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dirty="0">
              <a:solidFill>
                <a:srgbClr val="2222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dirty="0">
                <a:solidFill>
                  <a:srgbClr val="222222"/>
                </a:solidFill>
              </a:rPr>
              <a:t>Finansējums no pašvaldības budžeta ar vietējas kopienas iesaisti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noProof="0" dirty="0"/>
          </a:p>
        </p:txBody>
      </p:sp>
      <p:sp>
        <p:nvSpPr>
          <p:cNvPr id="40" name="Text 38"/>
          <p:cNvSpPr/>
          <p:nvPr/>
        </p:nvSpPr>
        <p:spPr>
          <a:xfrm>
            <a:off x="8412480" y="2944368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30" dirty="0"/>
          </a:p>
        </p:txBody>
      </p:sp>
      <p:sp>
        <p:nvSpPr>
          <p:cNvPr id="42" name="Text 40"/>
          <p:cNvSpPr/>
          <p:nvPr/>
        </p:nvSpPr>
        <p:spPr>
          <a:xfrm>
            <a:off x="8412480" y="3474720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030" dirty="0"/>
          </a:p>
        </p:txBody>
      </p:sp>
      <p:sp>
        <p:nvSpPr>
          <p:cNvPr id="45" name="Text 43"/>
          <p:cNvSpPr/>
          <p:nvPr/>
        </p:nvSpPr>
        <p:spPr>
          <a:xfrm>
            <a:off x="8567928" y="4599434"/>
            <a:ext cx="2743200" cy="9276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A3D33"/>
                </a:solidFill>
              </a:rPr>
              <a:t>Uzdevums darba grupai: sadalīt ieceri prioritātēs un piesaistīt piemērotāko finansējumu katrai kārtai.</a:t>
            </a:r>
            <a:endParaRPr lang="en-US" sz="1400" dirty="0"/>
          </a:p>
        </p:txBody>
      </p:sp>
      <p:sp>
        <p:nvSpPr>
          <p:cNvPr id="46" name="Shape 44"/>
          <p:cNvSpPr/>
          <p:nvPr/>
        </p:nvSpPr>
        <p:spPr>
          <a:xfrm>
            <a:off x="502920" y="5879592"/>
            <a:ext cx="10927080" cy="502920"/>
          </a:xfrm>
          <a:prstGeom prst="roundRect">
            <a:avLst>
              <a:gd name="adj" fmla="val 14545"/>
            </a:avLst>
          </a:prstGeom>
          <a:solidFill>
            <a:srgbClr val="EAF4ED"/>
          </a:solidFill>
          <a:ln w="12700">
            <a:solidFill>
              <a:srgbClr val="C8DBD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7" name="Text 45"/>
          <p:cNvSpPr/>
          <p:nvPr/>
        </p:nvSpPr>
        <p:spPr>
          <a:xfrm>
            <a:off x="777240" y="5971033"/>
            <a:ext cx="10911840" cy="360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2000" b="1" noProof="0" dirty="0">
                <a:solidFill>
                  <a:srgbClr val="0A3D33"/>
                </a:solidFill>
              </a:rPr>
              <a:t>Lūdzam atbalstīt darba grupas izveidi un Garciema parka attīstību Aizvēju ielā.</a:t>
            </a:r>
            <a:endParaRPr lang="lv-LV" sz="2000" noProof="0" dirty="0"/>
          </a:p>
        </p:txBody>
      </p:sp>
      <p:sp>
        <p:nvSpPr>
          <p:cNvPr id="48" name="Shape 46"/>
          <p:cNvSpPr/>
          <p:nvPr/>
        </p:nvSpPr>
        <p:spPr>
          <a:xfrm>
            <a:off x="411480" y="6473952"/>
            <a:ext cx="11384280" cy="0"/>
          </a:xfrm>
          <a:prstGeom prst="line">
            <a:avLst/>
          </a:prstGeom>
          <a:noFill/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49" name="Text 47"/>
          <p:cNvSpPr/>
          <p:nvPr/>
        </p:nvSpPr>
        <p:spPr>
          <a:xfrm>
            <a:off x="868680" y="656539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5B6670"/>
                </a:solidFill>
              </a:rPr>
              <a:t>Garciema iedzīvotāju iniciatīva</a:t>
            </a:r>
            <a:endParaRPr lang="en-US" sz="880" dirty="0"/>
          </a:p>
        </p:txBody>
      </p:sp>
      <p:sp>
        <p:nvSpPr>
          <p:cNvPr id="50" name="Text 48"/>
          <p:cNvSpPr/>
          <p:nvPr/>
        </p:nvSpPr>
        <p:spPr>
          <a:xfrm>
            <a:off x="11292840" y="654710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0F6B57"/>
                </a:solidFill>
              </a:rPr>
              <a:t>3 / 4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1480" y="228600"/>
            <a:ext cx="8686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2222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Ātrā iniciatīva 2026: mini futbola laukums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29768" y="658368"/>
            <a:ext cx="6858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F6B57"/>
                </a:solidFill>
              </a:rPr>
              <a:t>Zemu izmaksu risinājums, lai teritoriju sāktu izmantot jau šogad</a:t>
            </a: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411479" y="987552"/>
            <a:ext cx="11492973" cy="0"/>
          </a:xfrm>
          <a:prstGeom prst="line">
            <a:avLst/>
          </a:prstGeom>
          <a:noFill/>
          <a:ln w="254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7" name="Shape 5"/>
          <p:cNvSpPr/>
          <p:nvPr/>
        </p:nvSpPr>
        <p:spPr>
          <a:xfrm>
            <a:off x="502920" y="1280160"/>
            <a:ext cx="5029200" cy="4128598"/>
          </a:xfrm>
          <a:prstGeom prst="roundRect">
            <a:avLst>
              <a:gd name="adj" fmla="val 2500"/>
            </a:avLst>
          </a:prstGeom>
          <a:solidFill>
            <a:srgbClr val="EAF4ED"/>
          </a:solidFill>
          <a:ln w="12700">
            <a:solidFill>
              <a:srgbClr val="C8DBD2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 6"/>
          <p:cNvSpPr/>
          <p:nvPr/>
        </p:nvSpPr>
        <p:spPr>
          <a:xfrm>
            <a:off x="822960" y="1373843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A3D33"/>
                </a:solidFill>
              </a:rPr>
              <a:t>Kāpēc tagad?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822960" y="2057400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749808" y="1682497"/>
            <a:ext cx="4489704" cy="200253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2026. gadā notiks FIFA Pasaules kauss futbolā — paredzams lielāks jauniešu interese par futbolu.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 noProof="0" dirty="0">
                <a:solidFill>
                  <a:srgbClr val="222222"/>
                </a:solidFill>
              </a:rPr>
              <a:t>Teritorijā jau ir plašs zāliens, kuru var izmantot vienkāršam mini futbola laukumam.</a:t>
            </a:r>
            <a:endParaRPr lang="lv-LV" sz="16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sz="15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600" noProof="0" dirty="0">
                <a:solidFill>
                  <a:srgbClr val="222222"/>
                </a:solidFill>
              </a:rPr>
              <a:t>Tas ļautu pārbaudīt multifunkcionālā zāliena izmantošanu pirms lielākiem ieguldījumiem.</a:t>
            </a:r>
            <a:endParaRPr lang="lv-LV" sz="16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sz="15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sz="1500" noProof="0" dirty="0"/>
          </a:p>
        </p:txBody>
      </p:sp>
      <p:sp>
        <p:nvSpPr>
          <p:cNvPr id="11" name="Text 9"/>
          <p:cNvSpPr/>
          <p:nvPr/>
        </p:nvSpPr>
        <p:spPr>
          <a:xfrm>
            <a:off x="822960" y="2724912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3328416"/>
            <a:ext cx="1645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22960" y="3785616"/>
            <a:ext cx="3291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lv-LV" sz="1700" b="1" noProof="0" dirty="0">
                <a:solidFill>
                  <a:srgbClr val="0A3D33"/>
                </a:solidFill>
              </a:rPr>
              <a:t>Kas nepieciešams?</a:t>
            </a:r>
          </a:p>
        </p:txBody>
      </p:sp>
      <p:sp>
        <p:nvSpPr>
          <p:cNvPr id="17" name="Text 15"/>
          <p:cNvSpPr/>
          <p:nvPr/>
        </p:nvSpPr>
        <p:spPr>
          <a:xfrm>
            <a:off x="749808" y="4143612"/>
            <a:ext cx="4160520" cy="14342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500" noProof="0" dirty="0">
                <a:solidFill>
                  <a:srgbClr val="222222"/>
                </a:solidFill>
              </a:rPr>
              <a:t>Carnikavas Komunālservisam </a:t>
            </a:r>
            <a:r>
              <a:rPr lang="lv-LV" sz="1500" dirty="0">
                <a:solidFill>
                  <a:srgbClr val="222222"/>
                </a:solidFill>
              </a:rPr>
              <a:t>regulāri </a:t>
            </a:r>
            <a:r>
              <a:rPr lang="lv-LV" sz="1500" noProof="0" dirty="0">
                <a:solidFill>
                  <a:srgbClr val="222222"/>
                </a:solidFill>
              </a:rPr>
              <a:t>pļaut un sagatavot zāli drošai lietošanai.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v-LV" sz="1500" noProof="0" dirty="0">
              <a:solidFill>
                <a:srgbClr val="22222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500" noProof="0" dirty="0"/>
              <a:t>Izvērtēt pieejamos futbola vārtus; iedzīvotāji ir gatavi palīdzēt ar uzstādīšanu.</a:t>
            </a:r>
          </a:p>
          <a:p>
            <a:endParaRPr lang="lv-LV" sz="1500" dirty="0"/>
          </a:p>
        </p:txBody>
      </p:sp>
      <p:sp>
        <p:nvSpPr>
          <p:cNvPr id="22" name="Text 19"/>
          <p:cNvSpPr/>
          <p:nvPr/>
        </p:nvSpPr>
        <p:spPr>
          <a:xfrm>
            <a:off x="7004649" y="5041511"/>
            <a:ext cx="3881888" cy="4809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222222"/>
                </a:solidFill>
              </a:rPr>
              <a:t>Provizoriskā vieta mini futbola laukumam multifunkcionālā zāliena zonā.</a:t>
            </a:r>
            <a:endParaRPr lang="en-US" sz="1400" dirty="0"/>
          </a:p>
        </p:txBody>
      </p:sp>
      <p:sp>
        <p:nvSpPr>
          <p:cNvPr id="23" name="Shape 20"/>
          <p:cNvSpPr/>
          <p:nvPr/>
        </p:nvSpPr>
        <p:spPr>
          <a:xfrm>
            <a:off x="502920" y="5650991"/>
            <a:ext cx="11247120" cy="667513"/>
          </a:xfrm>
          <a:prstGeom prst="roundRect">
            <a:avLst>
              <a:gd name="adj" fmla="val 16667"/>
            </a:avLst>
          </a:prstGeom>
          <a:solidFill>
            <a:srgbClr val="FFF5E7"/>
          </a:solidFill>
          <a:ln w="12700">
            <a:solidFill>
              <a:srgbClr val="E0C59F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4" name="Text 21"/>
          <p:cNvSpPr/>
          <p:nvPr/>
        </p:nvSpPr>
        <p:spPr>
          <a:xfrm>
            <a:off x="674586" y="5741915"/>
            <a:ext cx="10903788" cy="4480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lv-LV" sz="2000" b="1" noProof="0" dirty="0">
                <a:solidFill>
                  <a:srgbClr val="C56B2E"/>
                </a:solidFill>
              </a:rPr>
              <a:t>Lūgums: dot </a:t>
            </a:r>
            <a:r>
              <a:rPr lang="lv-LV" sz="2000" b="1" noProof="0" dirty="0">
                <a:solidFill>
                  <a:srgbClr val="00B050"/>
                </a:solidFill>
              </a:rPr>
              <a:t>zaļo gaismu </a:t>
            </a:r>
            <a:r>
              <a:rPr lang="lv-LV" sz="2000" b="1" noProof="0" dirty="0">
                <a:solidFill>
                  <a:srgbClr val="C56B2E"/>
                </a:solidFill>
              </a:rPr>
              <a:t>operatīvai pļaušanai un vārtu izmantošanas izvērtēšanai, lai laukums būtu pieejams bērniem un jauniešiem jau vasaras sākumā.</a:t>
            </a:r>
            <a:endParaRPr lang="lv-LV" sz="2000" noProof="0" dirty="0"/>
          </a:p>
        </p:txBody>
      </p:sp>
      <p:sp>
        <p:nvSpPr>
          <p:cNvPr id="25" name="Shape 22"/>
          <p:cNvSpPr/>
          <p:nvPr/>
        </p:nvSpPr>
        <p:spPr>
          <a:xfrm>
            <a:off x="411480" y="6473952"/>
            <a:ext cx="11384280" cy="0"/>
          </a:xfrm>
          <a:prstGeom prst="line">
            <a:avLst/>
          </a:prstGeom>
          <a:noFill/>
          <a:ln w="12700">
            <a:solidFill>
              <a:srgbClr val="0F6B57"/>
            </a:solidFill>
            <a:prstDash val="solid"/>
          </a:ln>
        </p:spPr>
        <p:txBody>
          <a:bodyPr/>
          <a:lstStyle/>
          <a:p>
            <a:endParaRPr lang="lv-LV"/>
          </a:p>
        </p:txBody>
      </p:sp>
      <p:sp>
        <p:nvSpPr>
          <p:cNvPr id="26" name="Text 23"/>
          <p:cNvSpPr/>
          <p:nvPr/>
        </p:nvSpPr>
        <p:spPr>
          <a:xfrm>
            <a:off x="868680" y="6565392"/>
            <a:ext cx="3657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dirty="0">
                <a:solidFill>
                  <a:srgbClr val="5B6670"/>
                </a:solidFill>
              </a:rPr>
              <a:t>Garciema iedzīvotāju iniciatīva</a:t>
            </a:r>
            <a:endParaRPr lang="en-US" sz="880" dirty="0"/>
          </a:p>
        </p:txBody>
      </p:sp>
      <p:sp>
        <p:nvSpPr>
          <p:cNvPr id="27" name="Text 24"/>
          <p:cNvSpPr/>
          <p:nvPr/>
        </p:nvSpPr>
        <p:spPr>
          <a:xfrm>
            <a:off x="11292840" y="6547104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0F6B57"/>
                </a:solidFill>
              </a:rPr>
              <a:t>4 / 4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6C4F2-4D69-55B0-8615-52871103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97" y="1263221"/>
            <a:ext cx="2726637" cy="360558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561F70A-B244-436E-F3AF-263C8C5A6006}"/>
              </a:ext>
            </a:extLst>
          </p:cNvPr>
          <p:cNvCxnSpPr>
            <a:cxnSpLocks/>
          </p:cNvCxnSpPr>
          <p:nvPr/>
        </p:nvCxnSpPr>
        <p:spPr>
          <a:xfrm flipH="1">
            <a:off x="7419257" y="4018443"/>
            <a:ext cx="2587385" cy="464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95BAD2F-1A56-5666-61F6-F548EF5D1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920" y="1263220"/>
            <a:ext cx="2698531" cy="35980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498</Words>
  <Application>Microsoft Office PowerPoint</Application>
  <PresentationFormat>Widescreen</PresentationFormat>
  <Paragraphs>96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Garciema iedzīvotāju iniciatīva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Garciema parka attīstība Aizvēju ielā</dc:title>
  <dc:subject>Garciema parka attīstība Aizvēju ielā</dc:subject>
  <dc:creator>Garciema iedzīvotāju iniciatīva</dc:creator>
  <cp:lastModifiedBy>Artjom Usakov (Drogas - Head of Supply Chain)</cp:lastModifiedBy>
  <cp:revision>3</cp:revision>
  <dcterms:created xsi:type="dcterms:W3CDTF">2026-05-12T05:35:26Z</dcterms:created>
  <dcterms:modified xsi:type="dcterms:W3CDTF">2026-05-12T11:16:55Z</dcterms:modified>
</cp:coreProperties>
</file>