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1" r:id="rId3"/>
    <p:sldId id="313" r:id="rId4"/>
    <p:sldId id="302" r:id="rId5"/>
    <p:sldId id="340" r:id="rId6"/>
    <p:sldId id="327" r:id="rId7"/>
    <p:sldId id="332" r:id="rId8"/>
    <p:sldId id="328" r:id="rId9"/>
    <p:sldId id="329" r:id="rId10"/>
    <p:sldId id="341" r:id="rId11"/>
    <p:sldId id="330" r:id="rId1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Švarce" initials="IŠ" lastIdx="1" clrIdx="0">
    <p:extLst>
      <p:ext uri="{19B8F6BF-5375-455C-9EA6-DF929625EA0E}">
        <p15:presenceInfo xmlns:p15="http://schemas.microsoft.com/office/powerpoint/2012/main" userId="S::inga.svarce@Adazi.lv::a97de39a-48f0-474f-9f5a-e92faff91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C3DA-7358-7BD7-CB93-36062045A5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498C43F-56DE-63A5-E86A-9D777731D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2199A73-2AC2-9146-F3F1-A203A243CAC6}"/>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5" name="Footer Placeholder 4">
            <a:extLst>
              <a:ext uri="{FF2B5EF4-FFF2-40B4-BE49-F238E27FC236}">
                <a16:creationId xmlns:a16="http://schemas.microsoft.com/office/drawing/2014/main" id="{FEC8B40C-6882-F333-BFC5-ED0B317F89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679C52C-1410-F725-3975-38FD948A8B7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142688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CCDB-AE3F-0FD5-ADAD-B87476257CB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79DE9E6-825D-77AE-F297-E2CADFAE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A99AE20-0526-2A1D-87C3-F0FAEE3F6E27}"/>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5" name="Footer Placeholder 4">
            <a:extLst>
              <a:ext uri="{FF2B5EF4-FFF2-40B4-BE49-F238E27FC236}">
                <a16:creationId xmlns:a16="http://schemas.microsoft.com/office/drawing/2014/main" id="{A36BA1DA-7884-3B6A-E61D-71BD1FDFAF5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DD7CED-7926-4F0F-4718-BF13D8BE2E28}"/>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7246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9A5EE-DD3B-A816-A5E9-DF831E447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A66EA21-BB12-68F0-8696-42F29E2EF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89A5E38-D1C2-369D-695E-5CA775CAF86C}"/>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5" name="Footer Placeholder 4">
            <a:extLst>
              <a:ext uri="{FF2B5EF4-FFF2-40B4-BE49-F238E27FC236}">
                <a16:creationId xmlns:a16="http://schemas.microsoft.com/office/drawing/2014/main" id="{FE7C273B-4F87-872F-B450-DA9C19A3602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05CB5FB-DB51-78C9-F479-0396E69B730C}"/>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412193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7F5C-5509-59B4-1236-05F9FCA0BE9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1D3C21A-4191-082E-2C0F-C70C6586B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CB87AD-CFC8-B0F3-AE93-3827AB513166}"/>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5" name="Footer Placeholder 4">
            <a:extLst>
              <a:ext uri="{FF2B5EF4-FFF2-40B4-BE49-F238E27FC236}">
                <a16:creationId xmlns:a16="http://schemas.microsoft.com/office/drawing/2014/main" id="{764CC5C6-98F9-CE1B-612C-F10DEF9BCFB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658E326-4809-3EAD-A063-BF89056724A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6143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435B-B7FC-4AFA-A63F-AF9B61513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3CA0FBE-24E3-398B-403E-530030DE5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8C275-F57E-7720-977A-A7D08CAFBC19}"/>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5" name="Footer Placeholder 4">
            <a:extLst>
              <a:ext uri="{FF2B5EF4-FFF2-40B4-BE49-F238E27FC236}">
                <a16:creationId xmlns:a16="http://schemas.microsoft.com/office/drawing/2014/main" id="{E42FC501-7265-F6C2-949F-B2EC44F9700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BF9EFA2-B7E9-C92E-AB19-DF00E36B947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0221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8BFD-C3CC-0600-0720-C0E1DD81B8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AF8B530-63AF-7F33-98F3-41E29E3327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EB1BB78-740E-6AE0-D55D-B70C030F1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BA4D5E5-415F-BC74-E39C-F40EB80F38F3}"/>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6" name="Footer Placeholder 5">
            <a:extLst>
              <a:ext uri="{FF2B5EF4-FFF2-40B4-BE49-F238E27FC236}">
                <a16:creationId xmlns:a16="http://schemas.microsoft.com/office/drawing/2014/main" id="{2572B200-75E2-F985-CF80-944D8944DD0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CF1A75A-5577-126F-E162-8D45AF142F0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1833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C5B9-F789-CD0D-1AD3-19E5055F6A8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5B99D77-4403-0825-BF79-6DD1F9F84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98481-798E-D0D5-BA8D-6C77FE177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D611589-123E-FAA1-50D1-53C83F47E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E55FF-B382-6BE3-9034-116311B5C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AEB8D25-A6F1-4C66-DC21-34CBE2A11ADB}"/>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8" name="Footer Placeholder 7">
            <a:extLst>
              <a:ext uri="{FF2B5EF4-FFF2-40B4-BE49-F238E27FC236}">
                <a16:creationId xmlns:a16="http://schemas.microsoft.com/office/drawing/2014/main" id="{5C57BA40-BF44-A3B3-88B3-0BA6129583C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03E9337-74C5-BAEC-ECEF-814B18EDCA4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8934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AB6D-F017-5437-80F2-125FA851155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9704B8F-5456-FEB7-0F85-D2EC9C8AC6CB}"/>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4" name="Footer Placeholder 3">
            <a:extLst>
              <a:ext uri="{FF2B5EF4-FFF2-40B4-BE49-F238E27FC236}">
                <a16:creationId xmlns:a16="http://schemas.microsoft.com/office/drawing/2014/main" id="{287A4887-7DD1-F092-3A44-E9E6DDD110E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BA58778-B334-CFBB-9064-06C82FA9FC2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62804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DB9B4-6AA9-4E36-D93F-89BCD2080DF4}"/>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3" name="Footer Placeholder 2">
            <a:extLst>
              <a:ext uri="{FF2B5EF4-FFF2-40B4-BE49-F238E27FC236}">
                <a16:creationId xmlns:a16="http://schemas.microsoft.com/office/drawing/2014/main" id="{21F955E8-5BC9-4C0C-409D-5997CB56647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7F97C373-5843-F866-CC1B-B6D513193DB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189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DD56-EFA0-30A4-050C-30CA4ED88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39B23F70-61D9-BFFD-37B6-0BCD20989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FD1C7F5-59DD-435F-6A31-C879CABCA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BFE2A-DA8F-C485-F5C5-12A7660D1616}"/>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6" name="Footer Placeholder 5">
            <a:extLst>
              <a:ext uri="{FF2B5EF4-FFF2-40B4-BE49-F238E27FC236}">
                <a16:creationId xmlns:a16="http://schemas.microsoft.com/office/drawing/2014/main" id="{56A72E1A-3228-AE01-0B66-488209E7738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1735268-84AA-53F0-B972-A96889DA88D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62679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D221-295B-84F8-0900-5DB395657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EB789E2C-D7B6-6C25-3117-4EFA29DDC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0BD284F-E071-7867-9F7B-607BC308D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5A654-4B98-3D13-B8A5-2C0DEC789FA1}"/>
              </a:ext>
            </a:extLst>
          </p:cNvPr>
          <p:cNvSpPr>
            <a:spLocks noGrp="1"/>
          </p:cNvSpPr>
          <p:nvPr>
            <p:ph type="dt" sz="half" idx="10"/>
          </p:nvPr>
        </p:nvSpPr>
        <p:spPr/>
        <p:txBody>
          <a:bodyPr/>
          <a:lstStyle/>
          <a:p>
            <a:fld id="{944DBC85-DEB6-40FC-A99C-C75B02F0BB41}" type="datetimeFigureOut">
              <a:rPr lang="lv-LV" smtClean="0"/>
              <a:t>12.05.2026</a:t>
            </a:fld>
            <a:endParaRPr lang="lv-LV"/>
          </a:p>
        </p:txBody>
      </p:sp>
      <p:sp>
        <p:nvSpPr>
          <p:cNvPr id="6" name="Footer Placeholder 5">
            <a:extLst>
              <a:ext uri="{FF2B5EF4-FFF2-40B4-BE49-F238E27FC236}">
                <a16:creationId xmlns:a16="http://schemas.microsoft.com/office/drawing/2014/main" id="{7DBB47D4-3131-80C5-4E61-057590D3011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6D91208-82FC-2568-348E-8E3F4117AAE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75982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3A47F-BC2E-0933-12CA-FF6DA98A6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198EC8B-8A09-BDBA-8085-9B2BAD669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8FAE8F-57CA-6309-ACF1-376A01F21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DBC85-DEB6-40FC-A99C-C75B02F0BB41}" type="datetimeFigureOut">
              <a:rPr lang="lv-LV" smtClean="0"/>
              <a:t>12.05.2026</a:t>
            </a:fld>
            <a:endParaRPr lang="lv-LV"/>
          </a:p>
        </p:txBody>
      </p:sp>
      <p:sp>
        <p:nvSpPr>
          <p:cNvPr id="5" name="Footer Placeholder 4">
            <a:extLst>
              <a:ext uri="{FF2B5EF4-FFF2-40B4-BE49-F238E27FC236}">
                <a16:creationId xmlns:a16="http://schemas.microsoft.com/office/drawing/2014/main" id="{699F0B3B-DE30-7D77-CA96-19F6D4F4B5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CAD57BA-0430-FE9F-58F2-B01761C07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EC890-54E7-47AF-9EFF-ADC3FEAB4F62}" type="slidenum">
              <a:rPr lang="lv-LV" smtClean="0"/>
              <a:t>‹#›</a:t>
            </a:fld>
            <a:endParaRPr lang="lv-LV"/>
          </a:p>
        </p:txBody>
      </p:sp>
    </p:spTree>
    <p:extLst>
      <p:ext uri="{BB962C8B-B14F-4D97-AF65-F5344CB8AC3E}">
        <p14:creationId xmlns:p14="http://schemas.microsoft.com/office/powerpoint/2010/main" val="85874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eolatvija.lv/geo/tapis#document_30131#nozo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7F2F-F93C-3A1D-D204-B49474978920}"/>
              </a:ext>
            </a:extLst>
          </p:cNvPr>
          <p:cNvSpPr>
            <a:spLocks noGrp="1"/>
          </p:cNvSpPr>
          <p:nvPr>
            <p:ph type="ctrTitle"/>
          </p:nvPr>
        </p:nvSpPr>
        <p:spPr>
          <a:xfrm>
            <a:off x="1617028" y="1438126"/>
            <a:ext cx="9144000" cy="2957052"/>
          </a:xfrm>
        </p:spPr>
        <p:txBody>
          <a:bodyPr>
            <a:normAutofit fontScale="90000"/>
          </a:bodyPr>
          <a:lstStyle/>
          <a:p>
            <a:br>
              <a:rPr lang="lv-LV" sz="4900" b="1" dirty="0">
                <a:solidFill>
                  <a:schemeClr val="accent6">
                    <a:lumMod val="50000"/>
                  </a:schemeClr>
                </a:solidFill>
                <a:latin typeface="Arial" panose="020B0604020202020204" pitchFamily="34" charset="0"/>
                <a:cs typeface="Arial" panose="020B0604020202020204" pitchFamily="34" charset="0"/>
              </a:rPr>
            </a:br>
            <a:br>
              <a:rPr lang="lv-LV" sz="4900" b="1" dirty="0">
                <a:solidFill>
                  <a:schemeClr val="accent6">
                    <a:lumMod val="50000"/>
                  </a:schemeClr>
                </a:solidFill>
                <a:latin typeface="+mn-lt"/>
                <a:cs typeface="Arial" panose="020B0604020202020204" pitchFamily="34" charset="0"/>
              </a:rPr>
            </a:br>
            <a:r>
              <a:rPr lang="lv-LV" sz="4900" b="1" dirty="0">
                <a:solidFill>
                  <a:schemeClr val="accent6">
                    <a:lumMod val="50000"/>
                  </a:schemeClr>
                </a:solidFill>
                <a:latin typeface="+mn-lt"/>
                <a:cs typeface="Arial" panose="020B0604020202020204" pitchFamily="34" charset="0"/>
              </a:rPr>
              <a:t>ZIŅOJUMS </a:t>
            </a:r>
            <a:br>
              <a:rPr lang="lv-LV" sz="4900" b="1" dirty="0">
                <a:solidFill>
                  <a:schemeClr val="accent6">
                    <a:lumMod val="50000"/>
                  </a:schemeClr>
                </a:solidFill>
                <a:latin typeface="+mn-lt"/>
                <a:cs typeface="Arial" panose="020B0604020202020204" pitchFamily="34" charset="0"/>
              </a:rPr>
            </a:br>
            <a:r>
              <a:rPr lang="lv-LV" sz="4400" b="1" dirty="0">
                <a:solidFill>
                  <a:schemeClr val="accent6">
                    <a:lumMod val="50000"/>
                  </a:schemeClr>
                </a:solidFill>
                <a:latin typeface="+mn-lt"/>
                <a:cs typeface="Arial" panose="020B0604020202020204" pitchFamily="34" charset="0"/>
              </a:rPr>
              <a:t>RISINĀJUMI DABAS TERITORIJU AIZSARDZĪBAI JAUNAJĀ ĀDAŽU NOVADA </a:t>
            </a:r>
            <a:br>
              <a:rPr lang="lv-LV" sz="4400" b="1" dirty="0">
                <a:solidFill>
                  <a:schemeClr val="accent6">
                    <a:lumMod val="50000"/>
                  </a:schemeClr>
                </a:solidFill>
                <a:latin typeface="+mn-lt"/>
                <a:cs typeface="Arial" panose="020B0604020202020204" pitchFamily="34" charset="0"/>
              </a:rPr>
            </a:br>
            <a:r>
              <a:rPr lang="lv-LV" sz="4400" b="1" dirty="0">
                <a:solidFill>
                  <a:schemeClr val="accent6">
                    <a:lumMod val="50000"/>
                  </a:schemeClr>
                </a:solidFill>
                <a:latin typeface="+mn-lt"/>
                <a:cs typeface="Arial" panose="020B0604020202020204" pitchFamily="34" charset="0"/>
              </a:rPr>
              <a:t>TERITORIJAS PLĀNOJUMĀ</a:t>
            </a:r>
            <a:br>
              <a:rPr lang="lv-LV" sz="4400" b="1" dirty="0">
                <a:solidFill>
                  <a:schemeClr val="accent6">
                    <a:lumMod val="50000"/>
                  </a:schemeClr>
                </a:solidFill>
                <a:latin typeface="+mn-lt"/>
                <a:cs typeface="Arial" panose="020B0604020202020204" pitchFamily="34" charset="0"/>
              </a:rPr>
            </a:br>
            <a:endParaRPr lang="lv-LV" sz="4400" b="1" dirty="0">
              <a:solidFill>
                <a:schemeClr val="accent6">
                  <a:lumMod val="50000"/>
                </a:schemeClr>
              </a:solidFill>
              <a:latin typeface="+mn-lt"/>
              <a:cs typeface="Arial" panose="020B0604020202020204" pitchFamily="34" charset="0"/>
            </a:endParaRPr>
          </a:p>
        </p:txBody>
      </p:sp>
      <p:pic>
        <p:nvPicPr>
          <p:cNvPr id="5" name="Picture 4">
            <a:extLst>
              <a:ext uri="{FF2B5EF4-FFF2-40B4-BE49-F238E27FC236}">
                <a16:creationId xmlns:a16="http://schemas.microsoft.com/office/drawing/2014/main" id="{8A4DFB01-2A7F-374F-7173-BC307C0C7D3B}"/>
              </a:ext>
            </a:extLst>
          </p:cNvPr>
          <p:cNvPicPr>
            <a:picLocks noChangeAspect="1"/>
          </p:cNvPicPr>
          <p:nvPr/>
        </p:nvPicPr>
        <p:blipFill rotWithShape="1">
          <a:blip r:embed="rId2">
            <a:alphaModFix amt="50000"/>
          </a:blip>
          <a:srcRect b="7172"/>
          <a:stretch/>
        </p:blipFill>
        <p:spPr>
          <a:xfrm>
            <a:off x="0" y="0"/>
            <a:ext cx="12192000" cy="6858000"/>
          </a:xfrm>
          <a:prstGeom prst="rect">
            <a:avLst/>
          </a:prstGeom>
        </p:spPr>
      </p:pic>
      <p:sp>
        <p:nvSpPr>
          <p:cNvPr id="6" name="Subtitle 2">
            <a:extLst>
              <a:ext uri="{FF2B5EF4-FFF2-40B4-BE49-F238E27FC236}">
                <a16:creationId xmlns:a16="http://schemas.microsoft.com/office/drawing/2014/main" id="{432FC204-4F44-670C-0E47-FE4FADE0BC01}"/>
              </a:ext>
            </a:extLst>
          </p:cNvPr>
          <p:cNvSpPr txBox="1">
            <a:spLocks/>
          </p:cNvSpPr>
          <p:nvPr/>
        </p:nvSpPr>
        <p:spPr>
          <a:xfrm>
            <a:off x="8254480" y="5834744"/>
            <a:ext cx="3592287" cy="10232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800" b="1" dirty="0">
                <a:solidFill>
                  <a:schemeClr val="accent6">
                    <a:lumMod val="50000"/>
                  </a:schemeClr>
                </a:solidFill>
                <a:cs typeface="Arial" panose="020B0604020202020204" pitchFamily="34" charset="0"/>
              </a:rPr>
              <a:t>Teritorijas plānošanas nodaļa</a:t>
            </a:r>
          </a:p>
          <a:p>
            <a:r>
              <a:rPr lang="lv-LV" sz="1800" b="1" dirty="0">
                <a:solidFill>
                  <a:schemeClr val="accent6">
                    <a:lumMod val="50000"/>
                  </a:schemeClr>
                </a:solidFill>
                <a:cs typeface="Arial" panose="020B0604020202020204" pitchFamily="34" charset="0"/>
              </a:rPr>
              <a:t>13.05.2026</a:t>
            </a:r>
          </a:p>
        </p:txBody>
      </p:sp>
      <p:pic>
        <p:nvPicPr>
          <p:cNvPr id="3" name="Picture 2">
            <a:extLst>
              <a:ext uri="{FF2B5EF4-FFF2-40B4-BE49-F238E27FC236}">
                <a16:creationId xmlns:a16="http://schemas.microsoft.com/office/drawing/2014/main" id="{2CF6101C-8974-C07C-F39D-27305A57A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863" y="4013341"/>
            <a:ext cx="2400300" cy="2565400"/>
          </a:xfrm>
          <a:prstGeom prst="rect">
            <a:avLst/>
          </a:prstGeom>
        </p:spPr>
      </p:pic>
    </p:spTree>
    <p:extLst>
      <p:ext uri="{BB962C8B-B14F-4D97-AF65-F5344CB8AC3E}">
        <p14:creationId xmlns:p14="http://schemas.microsoft.com/office/powerpoint/2010/main" val="422150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3A73B-D90F-289B-0DFE-6954C5849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B1688-F557-F496-5E21-28AE816A3C35}"/>
              </a:ext>
            </a:extLst>
          </p:cNvPr>
          <p:cNvSpPr>
            <a:spLocks noGrp="1"/>
          </p:cNvSpPr>
          <p:nvPr>
            <p:ph type="title"/>
          </p:nvPr>
        </p:nvSpPr>
        <p:spPr>
          <a:xfrm>
            <a:off x="396073" y="325891"/>
            <a:ext cx="10515600" cy="1376813"/>
          </a:xfrm>
        </p:spPr>
        <p:txBody>
          <a:bodyPr>
            <a:normAutofit/>
          </a:bodyPr>
          <a:lstStyle/>
          <a:p>
            <a:r>
              <a:rPr lang="lv-LV" sz="4000" b="1" dirty="0">
                <a:solidFill>
                  <a:schemeClr val="accent6">
                    <a:lumMod val="50000"/>
                  </a:schemeClr>
                </a:solidFill>
                <a:latin typeface="+mn-lt"/>
              </a:rPr>
              <a:t>Jaunā teritorijas plānojuma risinājumi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39286A83-C612-76C0-80B3-2EB034A58760}"/>
              </a:ext>
            </a:extLst>
          </p:cNvPr>
          <p:cNvCxnSpPr>
            <a:cxnSpLocks/>
          </p:cNvCxnSpPr>
          <p:nvPr/>
        </p:nvCxnSpPr>
        <p:spPr>
          <a:xfrm>
            <a:off x="466411" y="1101305"/>
            <a:ext cx="1122987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8AA4FF7D-F179-8246-07B5-C3DCA2067329}"/>
              </a:ext>
            </a:extLst>
          </p:cNvPr>
          <p:cNvSpPr txBox="1">
            <a:spLocks/>
          </p:cNvSpPr>
          <p:nvPr/>
        </p:nvSpPr>
        <p:spPr>
          <a:xfrm>
            <a:off x="396073" y="1160161"/>
            <a:ext cx="4628103" cy="590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Applūstošās teritorijas</a:t>
            </a:r>
          </a:p>
        </p:txBody>
      </p:sp>
      <p:sp>
        <p:nvSpPr>
          <p:cNvPr id="8" name="Rectangle 1">
            <a:extLst>
              <a:ext uri="{FF2B5EF4-FFF2-40B4-BE49-F238E27FC236}">
                <a16:creationId xmlns:a16="http://schemas.microsoft.com/office/drawing/2014/main" id="{69962F4A-03BF-2607-FF61-800FF49A6A12}"/>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B94A97A3-BC7D-911F-0443-47354388D7F4}"/>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39CAAE4D-97A6-4209-42C0-EBEBB2898BEE}"/>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E65ECB0-A54A-CCD2-F196-589120BFE056}"/>
              </a:ext>
            </a:extLst>
          </p:cNvPr>
          <p:cNvSpPr txBox="1"/>
          <p:nvPr/>
        </p:nvSpPr>
        <p:spPr>
          <a:xfrm>
            <a:off x="396073" y="1736292"/>
            <a:ext cx="7089949" cy="5013552"/>
          </a:xfrm>
          <a:prstGeom prst="rect">
            <a:avLst/>
          </a:prstGeom>
          <a:noFill/>
        </p:spPr>
        <p:txBody>
          <a:bodyPr wrap="square">
            <a:spAutoFit/>
          </a:bodyPr>
          <a:lstStyle/>
          <a:p>
            <a:pPr marL="285750" indent="-285750" fontAlgn="base">
              <a:spcBef>
                <a:spcPts val="600"/>
              </a:spcBef>
              <a:spcAft>
                <a:spcPts val="600"/>
              </a:spcAft>
              <a:buFont typeface="Wingdings" panose="05000000000000000000" pitchFamily="2" charset="2"/>
              <a:buChar char="ü"/>
            </a:pPr>
            <a:r>
              <a:rPr lang="lv-LV" dirty="0"/>
              <a:t>VSIA «Latvijas vides ģeoloģijas un meteoroloģijas centrs» (LVĢMC) ir izstrādājis jaunas applūstošo teritoriju ar 10% varbūtību (reiz 10 gados) kartes, kurām līdz 27.02.2026. notika publiskā apspriešana – Ādažu novadam bija daudz precizējumu</a:t>
            </a:r>
          </a:p>
          <a:p>
            <a:pPr marL="285750" indent="-285750" fontAlgn="base">
              <a:spcBef>
                <a:spcPts val="600"/>
              </a:spcBef>
              <a:spcAft>
                <a:spcPts val="600"/>
              </a:spcAft>
              <a:buFont typeface="Wingdings" panose="05000000000000000000" pitchFamily="2" charset="2"/>
              <a:buChar char="ü"/>
            </a:pPr>
            <a:r>
              <a:rPr lang="lv-LV" dirty="0"/>
              <a:t>Kartes uz šo brīdi nav apstiprinātas, bet būs obligāta to izmantošana visām tām, pašvaldībā, kuras ir nacionālo plūdu risku teritorijās, tostarp  viss Ādažu novads</a:t>
            </a:r>
          </a:p>
          <a:p>
            <a:pPr marL="285750" indent="-285750" fontAlgn="base">
              <a:spcBef>
                <a:spcPts val="600"/>
              </a:spcBef>
              <a:spcAft>
                <a:spcPts val="600"/>
              </a:spcAft>
              <a:buFont typeface="Wingdings" panose="05000000000000000000" pitchFamily="2" charset="2"/>
              <a:buChar char="ü"/>
            </a:pPr>
            <a:r>
              <a:rPr lang="lv-LV" dirty="0"/>
              <a:t>LVĢMC kartes aktualizēs ik pa 6 gadiem</a:t>
            </a:r>
          </a:p>
          <a:p>
            <a:pPr marL="285750" indent="-285750" fontAlgn="base">
              <a:spcBef>
                <a:spcPts val="600"/>
              </a:spcBef>
              <a:spcAft>
                <a:spcPts val="600"/>
              </a:spcAft>
              <a:buFont typeface="Wingdings" panose="05000000000000000000" pitchFamily="2" charset="2"/>
              <a:buChar char="ü"/>
            </a:pPr>
            <a:r>
              <a:rPr lang="lv-LV" dirty="0"/>
              <a:t>Ja līdz Ādažu novada teritorijas plānojuma 2.redakcijas nodošanai publiskai apspriešanai jaunās plūdu kartes nebūs apstiprinātas, izmantosim tos datus, kas ir spēkā esošajos teritorijas plānojumos</a:t>
            </a:r>
          </a:p>
          <a:p>
            <a:pPr marL="285750" indent="-285750" fontAlgn="base">
              <a:spcBef>
                <a:spcPts val="600"/>
              </a:spcBef>
              <a:spcAft>
                <a:spcPts val="600"/>
              </a:spcAft>
              <a:buFont typeface="Wingdings" panose="05000000000000000000" pitchFamily="2" charset="2"/>
              <a:buChar char="ü"/>
            </a:pPr>
            <a:r>
              <a:rPr lang="lv-LV" dirty="0"/>
              <a:t>Jaunās kartes joprojām ir neprecīzas mūsu ieskatā</a:t>
            </a:r>
          </a:p>
          <a:p>
            <a:pPr marL="285750" indent="-285750" fontAlgn="base">
              <a:spcBef>
                <a:spcPts val="600"/>
              </a:spcBef>
              <a:spcAft>
                <a:spcPts val="600"/>
              </a:spcAft>
              <a:buFont typeface="Wingdings" panose="05000000000000000000" pitchFamily="2" charset="2"/>
              <a:buChar char="ü"/>
            </a:pPr>
            <a:r>
              <a:rPr lang="lv-LV" dirty="0"/>
              <a:t>Kartes tieši ietekmē zemes izmantošanu – applūstošajās teritorijās nav atļauta būvniecība, izņemot publiskās </a:t>
            </a:r>
            <a:r>
              <a:rPr lang="lv-LV" dirty="0" err="1"/>
              <a:t>ārtelpas</a:t>
            </a:r>
            <a:r>
              <a:rPr lang="lv-LV" dirty="0"/>
              <a:t> labiekārtojumu</a:t>
            </a:r>
          </a:p>
          <a:p>
            <a:pPr algn="l" rtl="0" fontAlgn="base">
              <a:lnSpc>
                <a:spcPts val="1500"/>
              </a:lnSpc>
            </a:pPr>
            <a:endParaRPr lang="en-US"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F577FAA1-79A3-5936-313C-B2D7EF1FF374}"/>
              </a:ext>
            </a:extLst>
          </p:cNvPr>
          <p:cNvPicPr>
            <a:picLocks noChangeAspect="1"/>
          </p:cNvPicPr>
          <p:nvPr/>
        </p:nvPicPr>
        <p:blipFill>
          <a:blip r:embed="rId2"/>
          <a:stretch>
            <a:fillRect/>
          </a:stretch>
        </p:blipFill>
        <p:spPr>
          <a:xfrm>
            <a:off x="7486022" y="1490132"/>
            <a:ext cx="4381880" cy="3177815"/>
          </a:xfrm>
          <a:prstGeom prst="rect">
            <a:avLst/>
          </a:prstGeom>
        </p:spPr>
      </p:pic>
    </p:spTree>
    <p:extLst>
      <p:ext uri="{BB962C8B-B14F-4D97-AF65-F5344CB8AC3E}">
        <p14:creationId xmlns:p14="http://schemas.microsoft.com/office/powerpoint/2010/main" val="276400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A537-AC51-91FB-A7A1-20C874DC7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11B33-3402-791D-EE8B-6218AE64C959}"/>
              </a:ext>
            </a:extLst>
          </p:cNvPr>
          <p:cNvSpPr>
            <a:spLocks noGrp="1"/>
          </p:cNvSpPr>
          <p:nvPr>
            <p:ph type="title"/>
          </p:nvPr>
        </p:nvSpPr>
        <p:spPr>
          <a:xfrm>
            <a:off x="838200" y="367966"/>
            <a:ext cx="10515600" cy="1376813"/>
          </a:xfrm>
        </p:spPr>
        <p:txBody>
          <a:bodyPr>
            <a:normAutofit fontScale="90000"/>
          </a:bodyPr>
          <a:lstStyle/>
          <a:p>
            <a:r>
              <a:rPr lang="lv-LV" sz="4000" b="1" dirty="0">
                <a:solidFill>
                  <a:schemeClr val="accent6">
                    <a:lumMod val="50000"/>
                  </a:schemeClr>
                </a:solidFill>
                <a:latin typeface="+mn-lt"/>
              </a:rPr>
              <a:t>LPS, VARAM, ZM sarunās iekļauts jautājums par mežu ciršanu kailcirtēs ciemos</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94617A33-6C79-2DCD-9439-73DCB56347E6}"/>
              </a:ext>
            </a:extLst>
          </p:cNvPr>
          <p:cNvCxnSpPr>
            <a:cxnSpLocks/>
          </p:cNvCxnSpPr>
          <p:nvPr/>
        </p:nvCxnSpPr>
        <p:spPr>
          <a:xfrm>
            <a:off x="958780" y="137707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8" name="Rectangle 1">
            <a:extLst>
              <a:ext uri="{FF2B5EF4-FFF2-40B4-BE49-F238E27FC236}">
                <a16:creationId xmlns:a16="http://schemas.microsoft.com/office/drawing/2014/main" id="{9524F31B-7D8C-73AF-FC8B-51FCE4546E5A}"/>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A2F8CDED-5E94-E174-F9E5-A3F85A36A528}"/>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B564984E-51E4-347A-583A-4FED73150337}"/>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8329DDF7-BDD5-71A5-9B76-7C7E653E7022}"/>
              </a:ext>
            </a:extLst>
          </p:cNvPr>
          <p:cNvSpPr txBox="1"/>
          <p:nvPr/>
        </p:nvSpPr>
        <p:spPr>
          <a:xfrm>
            <a:off x="838200" y="1736292"/>
            <a:ext cx="10636180" cy="6106159"/>
          </a:xfrm>
          <a:prstGeom prst="rect">
            <a:avLst/>
          </a:prstGeom>
          <a:noFill/>
        </p:spPr>
        <p:txBody>
          <a:bodyPr wrap="square">
            <a:spAutoFit/>
          </a:bodyPr>
          <a:lstStyle/>
          <a:p>
            <a:pPr lvl="0"/>
            <a:r>
              <a:rPr lang="lv-LV" dirty="0"/>
              <a:t>ZM ieskatā Meža likuma 2. panta ceturtā daļa nav uzskatāma par deleģējumu pašvaldībām noteikt aprobežojumus meža apsaimniekošanai. Pašvaldības var noteikt papildus nosacījumus koku ciršanai atbilstoši Meža likuma 38.1, 38.2 un 38.3 pantam, kas paredz parku un </a:t>
            </a:r>
            <a:r>
              <a:rPr lang="lv-LV" dirty="0" err="1"/>
              <a:t>mežaparku</a:t>
            </a:r>
            <a:r>
              <a:rPr lang="lv-LV" dirty="0"/>
              <a:t> izveidošanu, lai nodrošinātu sabiedrības atpūtai, sportam un izklaidei piemērotus apstākļus mežā.</a:t>
            </a:r>
          </a:p>
          <a:p>
            <a:pPr lvl="0"/>
            <a:endParaRPr lang="lv-LV" dirty="0"/>
          </a:p>
          <a:p>
            <a:r>
              <a:rPr lang="lv-LV" dirty="0"/>
              <a:t>Deleģējumu pašvaldībām Mežaparkā noteikt nosacījumus meža apsaimniekošanai paredz Ministru kabineta 2013.gada 5.marta noteikumu Nr.123 “</a:t>
            </a:r>
            <a:r>
              <a:rPr lang="lv-LV" i="1" dirty="0"/>
              <a:t>Noteikumi par parku un </a:t>
            </a:r>
            <a:r>
              <a:rPr lang="lv-LV" i="1" dirty="0" err="1"/>
              <a:t>mežaparku</a:t>
            </a:r>
            <a:r>
              <a:rPr lang="lv-LV" i="1" dirty="0"/>
              <a:t> izveidošanu mežā un to apsaimniekošanu</a:t>
            </a:r>
            <a:r>
              <a:rPr lang="lv-LV" dirty="0"/>
              <a:t>” (turpmāk – MK noteikumi Nr.123) 29.2.apakšpunkts. Savukārt aprobežojums – kailcirtes aizliegums - ir noteikts Meža likuma 38.2 panta otrajā daļā. Tāpēc Meža likuma 2.panta ceturtajā daļā minētie pašvaldību saistoši noteikumi ir nevis teritorijas plānojums, bet gan saistošie noteikumi par parka vai </a:t>
            </a:r>
            <a:r>
              <a:rPr lang="lv-LV" dirty="0" err="1"/>
              <a:t>mežaparka</a:t>
            </a:r>
            <a:r>
              <a:rPr lang="lv-LV" dirty="0"/>
              <a:t> izveidošanu. </a:t>
            </a:r>
          </a:p>
          <a:p>
            <a:pPr lvl="0"/>
            <a:endParaRPr lang="lv-LV" dirty="0"/>
          </a:p>
          <a:p>
            <a:pPr lvl="0"/>
            <a:r>
              <a:rPr lang="lv-LV" dirty="0"/>
              <a:t>Sarunās paredzēta Pušu vienošanās, ka pašvaldībām teritorijas plānojumos pilsētu un ciemu teritorijās  ir tiesības noteikt mežsaimnieciskās darbības ierobežojumus un līdz 1. novembrim ZM organizēt sarunas ar  VARAM un LPS par nepieciešamajiem grozījumiem normatīvajos aktos, lai novērstu pretrunas, kas kavē pašvaldībām īstenot to autonomo funkciju - saskaņā ar pašvaldības teritorijas plānojumu noteikt zemes izmantošanu un apbūvi. </a:t>
            </a:r>
            <a:r>
              <a:rPr lang="lv-LV" b="1" dirty="0">
                <a:solidFill>
                  <a:schemeClr val="accent6">
                    <a:lumMod val="75000"/>
                  </a:schemeClr>
                </a:solidFill>
              </a:rPr>
              <a:t>Akcents uz kailcirtes aizliegumu ne tikai pilsētās, bet arī ciemos.</a:t>
            </a:r>
          </a:p>
          <a:p>
            <a:pPr lvl="0"/>
            <a:endParaRPr lang="lv-LV" dirty="0"/>
          </a:p>
          <a:p>
            <a:pPr lvl="0"/>
            <a:endParaRPr lang="lv-LV" dirty="0"/>
          </a:p>
          <a:p>
            <a:pPr lvl="0"/>
            <a:endParaRPr lang="lv-LV" dirty="0"/>
          </a:p>
          <a:p>
            <a:pPr lvl="0"/>
            <a:endParaRPr lang="lv-LV" dirty="0"/>
          </a:p>
          <a:p>
            <a:pPr algn="l" rtl="0" fontAlgn="base">
              <a:lnSpc>
                <a:spcPts val="1500"/>
              </a:lnSpc>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0307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2E11B-AEE6-16D1-C80A-BF0A437E6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5613C-9982-8CE1-DB5F-5ED5C8A22FDF}"/>
              </a:ext>
            </a:extLst>
          </p:cNvPr>
          <p:cNvSpPr>
            <a:spLocks noGrp="1"/>
          </p:cNvSpPr>
          <p:nvPr>
            <p:ph type="title"/>
          </p:nvPr>
        </p:nvSpPr>
        <p:spPr>
          <a:xfrm>
            <a:off x="956186" y="829268"/>
            <a:ext cx="10515600" cy="1150373"/>
          </a:xfrm>
        </p:spPr>
        <p:txBody>
          <a:bodyPr>
            <a:normAutofit fontScale="90000"/>
          </a:bodyPr>
          <a:lstStyle/>
          <a:p>
            <a:r>
              <a:rPr lang="lv-LV" sz="3600" b="1" dirty="0">
                <a:solidFill>
                  <a:schemeClr val="accent6">
                    <a:lumMod val="50000"/>
                  </a:schemeClr>
                </a:solidFill>
                <a:latin typeface="+mn-lt"/>
              </a:rPr>
              <a:t>Ādažu novada ilgtspējīgas attīstības stratēģijas 2013.-2037.gadam (2025.gada aktualizācija) vadlīnijās teritorijas plānošanai iekļautās prasības zaļo teritoriju saglabāšanai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FC157937-1989-A64F-C500-8B1C6113C41C}"/>
              </a:ext>
            </a:extLst>
          </p:cNvPr>
          <p:cNvCxnSpPr>
            <a:cxnSpLocks/>
          </p:cNvCxnSpPr>
          <p:nvPr/>
        </p:nvCxnSpPr>
        <p:spPr>
          <a:xfrm>
            <a:off x="956186" y="197964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9C0E6C54-BFDE-46FD-6918-4851CB932F4A}"/>
              </a:ext>
            </a:extLst>
          </p:cNvPr>
          <p:cNvSpPr txBox="1">
            <a:spLocks/>
          </p:cNvSpPr>
          <p:nvPr/>
        </p:nvSpPr>
        <p:spPr>
          <a:xfrm>
            <a:off x="838199" y="2077070"/>
            <a:ext cx="10321413" cy="509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lv-LV" sz="2400" dirty="0"/>
              <a:t>Netiek atbalstīta jaunas, koncentrētas  apbūves izplešanās uz zaļo teritoriju rēķina un polderos ārpus ciemu teritorijām – </a:t>
            </a:r>
            <a:r>
              <a:rPr lang="lv-LV" sz="2400" i="1" dirty="0"/>
              <a:t>teritorijas plānojumā samazinātas pilsētas un ciemu robežas, pārskatīti ciemu statusi</a:t>
            </a:r>
          </a:p>
          <a:p>
            <a:pPr>
              <a:buFont typeface="Wingdings" panose="05000000000000000000" pitchFamily="2" charset="2"/>
              <a:buChar char="ü"/>
            </a:pPr>
            <a:r>
              <a:rPr lang="lv-LV" sz="2400" dirty="0"/>
              <a:t>Turpmākajā plānošanas procesā pārskatīt teritorijas plānojumos noteikto, bet nerealizēto apbūves teritoriju turpmākās attīstības nepieciešamību – </a:t>
            </a:r>
            <a:r>
              <a:rPr lang="lv-LV" sz="2400" i="1" dirty="0"/>
              <a:t>teritorijas plānojuma izstrādes ietvaros veikta detālplānojumu izvērtēšana un daļa atcelti</a:t>
            </a:r>
          </a:p>
          <a:p>
            <a:pPr>
              <a:buFont typeface="Wingdings" panose="05000000000000000000" pitchFamily="2" charset="2"/>
              <a:buChar char="ü"/>
            </a:pPr>
            <a:r>
              <a:rPr lang="lv-LV" sz="2400" dirty="0"/>
              <a:t>Mežos neplānot jaunu dzīvojamo apbūvi</a:t>
            </a:r>
          </a:p>
          <a:p>
            <a:pPr>
              <a:buFont typeface="Wingdings" panose="05000000000000000000" pitchFamily="2" charset="2"/>
              <a:buChar char="ü"/>
            </a:pPr>
            <a:r>
              <a:rPr lang="lv-LV" sz="2400" dirty="0"/>
              <a:t>Veicot dabas teritoriju labiekārtošanu, jārespektē aizsargājamās dabas vērtības un jāsamazina potenciālā ietekme uz bioloģisko daudzveidību un raksturīgo ainavu</a:t>
            </a:r>
          </a:p>
          <a:p>
            <a:pPr>
              <a:buFont typeface="Wingdings" panose="05000000000000000000" pitchFamily="2" charset="2"/>
              <a:buChar char="ü"/>
            </a:pPr>
            <a:r>
              <a:rPr lang="lv-LV" sz="2400" dirty="0"/>
              <a:t>Jāveicina dabai draudzīga mežu apsaimniekošana</a:t>
            </a:r>
          </a:p>
          <a:p>
            <a:pPr>
              <a:buFont typeface="Wingdings" panose="05000000000000000000" pitchFamily="2" charset="2"/>
              <a:buChar char="ü"/>
            </a:pPr>
            <a:r>
              <a:rPr lang="lv-LV" sz="2400" dirty="0"/>
              <a:t>Saglabāt zaļo infrastruktūru</a:t>
            </a:r>
          </a:p>
          <a:p>
            <a:pPr>
              <a:buFont typeface="Wingdings" panose="05000000000000000000" pitchFamily="2" charset="2"/>
              <a:buChar char="ü"/>
            </a:pPr>
            <a:endParaRPr lang="lv-LV" dirty="0"/>
          </a:p>
          <a:p>
            <a:pPr>
              <a:buFont typeface="Wingdings" panose="05000000000000000000" pitchFamily="2" charset="2"/>
              <a:buChar char="ü"/>
            </a:pP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2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9AE3C-90CE-B02E-D545-22AECC3D6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7E909-CB41-1A8E-8DC0-284D8B79026F}"/>
              </a:ext>
            </a:extLst>
          </p:cNvPr>
          <p:cNvSpPr>
            <a:spLocks noGrp="1"/>
          </p:cNvSpPr>
          <p:nvPr>
            <p:ph type="title"/>
          </p:nvPr>
        </p:nvSpPr>
        <p:spPr>
          <a:xfrm>
            <a:off x="838200" y="325891"/>
            <a:ext cx="10515600" cy="1325563"/>
          </a:xfrm>
        </p:spPr>
        <p:txBody>
          <a:bodyPr>
            <a:normAutofit/>
          </a:bodyPr>
          <a:lstStyle/>
          <a:p>
            <a:r>
              <a:rPr lang="lv-LV" sz="4000" b="1" dirty="0">
                <a:solidFill>
                  <a:schemeClr val="accent6">
                    <a:lumMod val="50000"/>
                  </a:schemeClr>
                </a:solidFill>
                <a:latin typeface="+mn-lt"/>
              </a:rPr>
              <a:t>Jaunā teritorijas plānojuma risinājumi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EACCF029-9378-51D5-2F34-CEC7E96AFA56}"/>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C6A2F351-E1A4-CAE4-1290-55D5BE1D4F23}"/>
              </a:ext>
            </a:extLst>
          </p:cNvPr>
          <p:cNvSpPr txBox="1">
            <a:spLocks/>
          </p:cNvSpPr>
          <p:nvPr/>
        </p:nvSpPr>
        <p:spPr>
          <a:xfrm>
            <a:off x="621888" y="1334732"/>
            <a:ext cx="5668427" cy="531187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7000"/>
              </a:lnSpc>
              <a:spcAft>
                <a:spcPts val="600"/>
              </a:spcAft>
              <a:buNone/>
            </a:pPr>
            <a:r>
              <a:rPr lang="lv-LV" sz="3300" b="1" dirty="0">
                <a:solidFill>
                  <a:schemeClr val="accent6">
                    <a:lumMod val="75000"/>
                  </a:schemeClr>
                </a:solidFill>
                <a:effectLst/>
                <a:ea typeface="Calibri" panose="020F0502020204030204" pitchFamily="34" charset="0"/>
              </a:rPr>
              <a:t>Pilsētas un ciemu robežas</a:t>
            </a:r>
          </a:p>
          <a:p>
            <a:pPr marL="0" lvl="0" indent="0" algn="just">
              <a:lnSpc>
                <a:spcPct val="107000"/>
              </a:lnSpc>
              <a:spcAft>
                <a:spcPts val="600"/>
              </a:spcAft>
              <a:buNone/>
            </a:pPr>
            <a:r>
              <a:rPr lang="lv-LV" sz="2600" dirty="0">
                <a:effectLst/>
                <a:ea typeface="Calibri" panose="020F0502020204030204" pitchFamily="34" charset="0"/>
              </a:rPr>
              <a:t>Izvērtējot noteiktos kritērijus, esošo izmantošanu un attīstības tendences, iedzīvotāju viedokļus, iedzīvotāju skaitu, </a:t>
            </a:r>
            <a:r>
              <a:rPr lang="lv-LV" sz="2600" b="1" dirty="0">
                <a:solidFill>
                  <a:schemeClr val="accent6">
                    <a:lumMod val="75000"/>
                  </a:schemeClr>
                </a:solidFill>
                <a:effectLst/>
                <a:ea typeface="Calibri" panose="020F0502020204030204" pitchFamily="34" charset="0"/>
              </a:rPr>
              <a:t>teritorijas plānojumā ir ietverti risinājumi pilsētas un ciemu robežām</a:t>
            </a:r>
            <a:r>
              <a:rPr lang="lv-LV" sz="2600" dirty="0">
                <a:solidFill>
                  <a:schemeClr val="accent6">
                    <a:lumMod val="75000"/>
                  </a:schemeClr>
                </a:solidFill>
                <a:effectLst/>
                <a:ea typeface="Calibri" panose="020F0502020204030204" pitchFamily="34" charset="0"/>
              </a:rPr>
              <a:t> </a:t>
            </a:r>
          </a:p>
          <a:p>
            <a:pPr marL="0" lvl="0" indent="0" algn="just">
              <a:lnSpc>
                <a:spcPct val="107000"/>
              </a:lnSpc>
              <a:spcAft>
                <a:spcPts val="600"/>
              </a:spcAft>
              <a:buNone/>
            </a:pPr>
            <a:r>
              <a:rPr lang="lv-LV" sz="2600" dirty="0">
                <a:effectLst/>
                <a:ea typeface="Calibri" panose="020F0502020204030204" pitchFamily="34" charset="0"/>
              </a:rPr>
              <a:t>Ņemts vērā arī, ka 2024.gada 18.augustā stājās spēkā </a:t>
            </a:r>
            <a:r>
              <a:rPr lang="lv-LV" sz="2600" b="1" dirty="0">
                <a:solidFill>
                  <a:schemeClr val="accent6">
                    <a:lumMod val="75000"/>
                  </a:schemeClr>
                </a:solidFill>
                <a:effectLst/>
                <a:ea typeface="Calibri" panose="020F0502020204030204" pitchFamily="34" charset="0"/>
              </a:rPr>
              <a:t>Dabas atjaunošanas regula 2024/1991</a:t>
            </a:r>
            <a:r>
              <a:rPr lang="lv-LV" sz="2600" dirty="0">
                <a:effectLst/>
                <a:ea typeface="Calibri" panose="020F0502020204030204" pitchFamily="34" charset="0"/>
              </a:rPr>
              <a:t>, kuras mērķis ir stimulēt dalībvalstis veikt plašus dabas un vides vērtību atjaunošanas pasākumus, kā arī nodrošināt ilgtspējīgu un bioloģiski daudzveidīgu nākotni visiem Eiropas Savienības iedzīvotājiem. Regula paredz veikt zaļo teritoriju platību uzskaiti un kontroli pilsētās un apdzīvotās vietās.</a:t>
            </a:r>
          </a:p>
          <a:p>
            <a:pPr marL="0" indent="0">
              <a:lnSpc>
                <a:spcPct val="120000"/>
              </a:lnSpc>
              <a:buNone/>
            </a:pPr>
            <a:r>
              <a:rPr lang="lv-LV" sz="2600" dirty="0">
                <a:ea typeface="Calibri Light" panose="020F0302020204030204" pitchFamily="34" charset="0"/>
                <a:cs typeface="Calibri Light" panose="020F0302020204030204" pitchFamily="34" charset="0"/>
              </a:rPr>
              <a:t>Regulas 8. pants vērsts uz zaļo zonu (tostarp, koku) sniegto ekosistēmu pakalpojumu saglabāšanu un atjaunošanu pilsētvidē. </a:t>
            </a:r>
            <a:r>
              <a:rPr lang="lv-LV" sz="2600" b="1" dirty="0">
                <a:solidFill>
                  <a:schemeClr val="accent6">
                    <a:lumMod val="75000"/>
                  </a:schemeClr>
                </a:solidFill>
                <a:ea typeface="Calibri Light" panose="020F0302020204030204" pitchFamily="34" charset="0"/>
                <a:cs typeface="Calibri Light" panose="020F0302020204030204" pitchFamily="34" charset="0"/>
              </a:rPr>
              <a:t>Tas paredz pienākumu nodrošināt, lai blīvi apdzīvotās teritorijās nesamazinātos zaļo zonu platība un koku vainagu projekcijas segums</a:t>
            </a:r>
            <a:r>
              <a:rPr lang="lv-LV" sz="2600" dirty="0">
                <a:ea typeface="Calibri Light" panose="020F0302020204030204" pitchFamily="34" charset="0"/>
                <a:cs typeface="Calibri Light" panose="020F0302020204030204" pitchFamily="34" charset="0"/>
              </a:rPr>
              <a:t>. Par blīvi apdzīvotām teritorijām šīs regulas izpratnē tiek uzskatītas pašvaldības, kas noteiktas, balstoties uz iedzīvotāju telpiskās koncentrācijas rādītājiem atbilstoši Eiropas Savienības (turpmāk – ES) urbanizācijas līmeņu klasifikācijai. </a:t>
            </a:r>
          </a:p>
          <a:p>
            <a:pPr marL="0" indent="0">
              <a:lnSpc>
                <a:spcPct val="120000"/>
              </a:lnSpc>
              <a:buNone/>
            </a:pPr>
            <a:r>
              <a:rPr lang="lv-LV" sz="2600" b="1" dirty="0">
                <a:solidFill>
                  <a:schemeClr val="accent6">
                    <a:lumMod val="75000"/>
                  </a:schemeClr>
                </a:solidFill>
                <a:ea typeface="Calibri Light" panose="020F0302020204030204" pitchFamily="34" charset="0"/>
                <a:cs typeface="Calibri Light" panose="020F0302020204030204" pitchFamily="34" charset="0"/>
              </a:rPr>
              <a:t>Ādažu novads ir viens no 15 Latvijas pašvaldībām, uz kuru attiecas Regulas prasības. </a:t>
            </a:r>
          </a:p>
          <a:p>
            <a:pPr marL="0" indent="0">
              <a:lnSpc>
                <a:spcPct val="120000"/>
              </a:lnSpc>
              <a:buNone/>
            </a:pPr>
            <a:r>
              <a:rPr lang="lv-LV" sz="2600" b="1" dirty="0">
                <a:solidFill>
                  <a:schemeClr val="accent6">
                    <a:lumMod val="75000"/>
                  </a:schemeClr>
                </a:solidFill>
                <a:ea typeface="Calibri Light" panose="020F0302020204030204" pitchFamily="34" charset="0"/>
                <a:cs typeface="Calibri Light" panose="020F0302020204030204" pitchFamily="34" charset="0"/>
              </a:rPr>
              <a:t>Ikdienas praksē un TP risinājumos Regula ir pamatojums atteikumiem mainīt Mežu un Dabas un apstādījumu zonējumu uz apbūves teritorijām.</a:t>
            </a:r>
          </a:p>
          <a:p>
            <a:pPr marL="0" indent="0">
              <a:buNone/>
            </a:pPr>
            <a:endParaRPr lang="lv-LV" dirty="0"/>
          </a:p>
          <a:p>
            <a:pPr marL="0" lvl="0" indent="0" algn="just">
              <a:lnSpc>
                <a:spcPct val="107000"/>
              </a:lnSpc>
              <a:spcAft>
                <a:spcPts val="600"/>
              </a:spcAft>
              <a:buNone/>
            </a:pPr>
            <a:endParaRPr lang="lv-LV" sz="1700" dirty="0">
              <a:effectLst/>
              <a:latin typeface="Calibri" panose="020F0502020204030204" pitchFamily="34" charset="0"/>
              <a:ea typeface="Calibri" panose="020F0502020204030204" pitchFamily="34" charset="0"/>
            </a:endParaRPr>
          </a:p>
          <a:p>
            <a:pPr marL="0" lvl="0" indent="0" algn="just">
              <a:lnSpc>
                <a:spcPct val="107000"/>
              </a:lnSpc>
              <a:spcAft>
                <a:spcPts val="600"/>
              </a:spcAft>
              <a:buNone/>
            </a:pPr>
            <a:endParaRPr lang="lv-LV" sz="1600" b="1"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lgn="just">
              <a:lnSpc>
                <a:spcPct val="107000"/>
              </a:lnSpc>
              <a:spcAft>
                <a:spcPts val="600"/>
              </a:spcAft>
              <a:buFont typeface="Wingdings" panose="05000000000000000000" pitchFamily="2" charset="2"/>
              <a:buChar char=""/>
            </a:pP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39BEE0E-7088-AC52-517F-E3C384E511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304" y="1334733"/>
            <a:ext cx="5063484" cy="4623616"/>
          </a:xfrm>
          <a:prstGeom prst="rect">
            <a:avLst/>
          </a:prstGeom>
        </p:spPr>
      </p:pic>
    </p:spTree>
    <p:extLst>
      <p:ext uri="{BB962C8B-B14F-4D97-AF65-F5344CB8AC3E}">
        <p14:creationId xmlns:p14="http://schemas.microsoft.com/office/powerpoint/2010/main" val="16115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96B14-8EA1-83A8-E23A-82F6AFD96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C33F4-8083-29FC-303F-AAAD2F02BEC6}"/>
              </a:ext>
            </a:extLst>
          </p:cNvPr>
          <p:cNvSpPr>
            <a:spLocks noGrp="1"/>
          </p:cNvSpPr>
          <p:nvPr>
            <p:ph type="title"/>
          </p:nvPr>
        </p:nvSpPr>
        <p:spPr>
          <a:xfrm>
            <a:off x="838200" y="325891"/>
            <a:ext cx="10515600" cy="1325563"/>
          </a:xfrm>
        </p:spPr>
        <p:txBody>
          <a:bodyPr>
            <a:normAutofit/>
          </a:bodyPr>
          <a:lstStyle/>
          <a:p>
            <a:r>
              <a:rPr lang="lv-LV" sz="4000" b="1" dirty="0">
                <a:solidFill>
                  <a:schemeClr val="accent6">
                    <a:lumMod val="50000"/>
                  </a:schemeClr>
                </a:solidFill>
                <a:latin typeface="+mn-lt"/>
              </a:rPr>
              <a:t>Tematiskais plānojums</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2D6B8A0C-29BE-CF9F-66BF-9313B8290B5F}"/>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749CBEBE-BAD6-2F21-4F5A-86CC14FC0BCE}"/>
              </a:ext>
            </a:extLst>
          </p:cNvPr>
          <p:cNvSpPr txBox="1">
            <a:spLocks/>
          </p:cNvSpPr>
          <p:nvPr/>
        </p:nvSpPr>
        <p:spPr>
          <a:xfrm>
            <a:off x="838200" y="1334732"/>
            <a:ext cx="4953000" cy="509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Ādažu novada ainavu plāns:</a:t>
            </a:r>
          </a:p>
          <a:p>
            <a:pPr>
              <a:buFont typeface="Wingdings" panose="05000000000000000000" pitchFamily="2" charset="2"/>
              <a:buChar char="q"/>
            </a:pPr>
            <a:r>
              <a:rPr lang="lv-LV" sz="2000" dirty="0">
                <a:latin typeface="Calibri" panose="020F0502020204030204" pitchFamily="34" charset="0"/>
                <a:ea typeface="Calibri" panose="020F0502020204030204" pitchFamily="34" charset="0"/>
                <a:cs typeface="Times New Roman" panose="02020603050405020304" pitchFamily="18" charset="0"/>
              </a:rPr>
              <a:t> izstrādāja SIA «Grupa93»</a:t>
            </a:r>
          </a:p>
          <a:p>
            <a:pPr>
              <a:buFont typeface="Wingdings" panose="05000000000000000000" pitchFamily="2" charset="2"/>
              <a:buChar char="q"/>
            </a:pPr>
            <a:r>
              <a:rPr lang="lv-LV" sz="2000" dirty="0">
                <a:latin typeface="Calibri" panose="020F0502020204030204" pitchFamily="34" charset="0"/>
                <a:ea typeface="Calibri" panose="020F0502020204030204" pitchFamily="34" charset="0"/>
                <a:cs typeface="Times New Roman" panose="02020603050405020304" pitchFamily="18" charset="0"/>
              </a:rPr>
              <a:t> publiskā apspriešana 08.04.2024. - 28.04.2024., sanāksme 11.04.2024.</a:t>
            </a:r>
          </a:p>
          <a:p>
            <a:pPr>
              <a:buFont typeface="Wingdings" panose="05000000000000000000" pitchFamily="2" charset="2"/>
              <a:buChar char="q"/>
            </a:pPr>
            <a:r>
              <a:rPr lang="lv-LV" sz="2000" dirty="0">
                <a:latin typeface="Calibri" panose="020F0502020204030204" pitchFamily="34" charset="0"/>
                <a:ea typeface="Calibri" panose="020F0502020204030204" pitchFamily="34" charset="0"/>
                <a:cs typeface="Times New Roman" panose="02020603050405020304" pitchFamily="18" charset="0"/>
              </a:rPr>
              <a:t> apstiprināts ar Domes 27.06.2024. lēmumu Nr. 236</a:t>
            </a:r>
          </a:p>
          <a:p>
            <a:pPr>
              <a:buFont typeface="Wingdings" panose="05000000000000000000" pitchFamily="2" charset="2"/>
              <a:buChar char="q"/>
            </a:pPr>
            <a:r>
              <a:rPr lang="lv-LV" sz="2000" dirty="0">
                <a:latin typeface="Calibri" panose="020F0502020204030204" pitchFamily="34" charset="0"/>
                <a:ea typeface="Calibri" panose="020F0502020204030204" pitchFamily="34" charset="0"/>
                <a:cs typeface="Times New Roman" panose="02020603050405020304" pitchFamily="18" charset="0"/>
              </a:rPr>
              <a:t> pieejams portālā Ģeolatvija.lv: </a:t>
            </a:r>
            <a:r>
              <a:rPr lang="lv-LV" sz="2000" dirty="0">
                <a:latin typeface="Calibri" panose="020F0502020204030204" pitchFamily="34" charset="0"/>
                <a:ea typeface="Calibri" panose="020F0502020204030204" pitchFamily="34" charset="0"/>
                <a:cs typeface="Times New Roman" panose="02020603050405020304" pitchFamily="18" charset="0"/>
                <a:hlinkClick r:id="rId2"/>
              </a:rPr>
              <a:t>https://geolatvija.lv/geo/tapis#document_30131#nozoom</a:t>
            </a:r>
            <a:r>
              <a:rPr lang="lv-LV" sz="2000" dirty="0">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q"/>
            </a:pPr>
            <a:r>
              <a:rPr lang="lv-LV" sz="2000" dirty="0">
                <a:latin typeface="Calibri" panose="020F0502020204030204" pitchFamily="34" charset="0"/>
                <a:ea typeface="Calibri" panose="020F0502020204030204" pitchFamily="34" charset="0"/>
                <a:cs typeface="Times New Roman" panose="02020603050405020304" pitchFamily="18" charset="0"/>
              </a:rPr>
              <a:t> rekomendācijas daļēji iestrādātas teritorijas plānojumā</a:t>
            </a:r>
          </a:p>
          <a:p>
            <a:pPr>
              <a:buFont typeface="Wingdings" panose="05000000000000000000" pitchFamily="2" charset="2"/>
              <a:buChar char="q"/>
            </a:pP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4E51799-1C8A-06E5-B82B-1240AC9D4301}"/>
              </a:ext>
            </a:extLst>
          </p:cNvPr>
          <p:cNvPicPr>
            <a:picLocks noChangeAspect="1"/>
          </p:cNvPicPr>
          <p:nvPr/>
        </p:nvPicPr>
        <p:blipFill>
          <a:blip r:embed="rId3"/>
          <a:stretch>
            <a:fillRect/>
          </a:stretch>
        </p:blipFill>
        <p:spPr>
          <a:xfrm>
            <a:off x="5903239" y="1420623"/>
            <a:ext cx="5450561" cy="3801506"/>
          </a:xfrm>
          <a:prstGeom prst="rect">
            <a:avLst/>
          </a:prstGeom>
        </p:spPr>
      </p:pic>
    </p:spTree>
    <p:extLst>
      <p:ext uri="{BB962C8B-B14F-4D97-AF65-F5344CB8AC3E}">
        <p14:creationId xmlns:p14="http://schemas.microsoft.com/office/powerpoint/2010/main" val="128043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A14A7-CFB6-7B96-5999-80407847D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25C34-50B9-21DD-19A0-61EA63F57A8C}"/>
              </a:ext>
            </a:extLst>
          </p:cNvPr>
          <p:cNvSpPr>
            <a:spLocks noGrp="1"/>
          </p:cNvSpPr>
          <p:nvPr>
            <p:ph type="title"/>
          </p:nvPr>
        </p:nvSpPr>
        <p:spPr>
          <a:xfrm>
            <a:off x="838200" y="325891"/>
            <a:ext cx="10515600" cy="1325563"/>
          </a:xfrm>
        </p:spPr>
        <p:txBody>
          <a:bodyPr>
            <a:normAutofit/>
          </a:bodyPr>
          <a:lstStyle/>
          <a:p>
            <a:r>
              <a:rPr lang="lv-LV" sz="4000" b="1" dirty="0">
                <a:solidFill>
                  <a:schemeClr val="accent6">
                    <a:lumMod val="50000"/>
                  </a:schemeClr>
                </a:solidFill>
                <a:latin typeface="+mn-lt"/>
              </a:rPr>
              <a:t>Jaunā teritorijas plānojuma risinājumi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4FF18638-576B-0852-B14D-DAC6C765D4E4}"/>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14000E4D-EDA9-858D-A830-4F8F02AF5D60}"/>
              </a:ext>
            </a:extLst>
          </p:cNvPr>
          <p:cNvSpPr txBox="1">
            <a:spLocks/>
          </p:cNvSpPr>
          <p:nvPr/>
        </p:nvSpPr>
        <p:spPr>
          <a:xfrm>
            <a:off x="6490470" y="4621281"/>
            <a:ext cx="4800603" cy="2669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Pretēji priekšlikumi</a:t>
            </a:r>
            <a:endParaRPr lang="lv-LV" sz="1800" b="0" i="0" u="none" strike="noStrike" dirty="0">
              <a:solidFill>
                <a:srgbClr val="000000"/>
              </a:solidFill>
              <a:effectLst/>
              <a:latin typeface="Calibri" panose="020F0502020204030204" pitchFamily="34" charset="0"/>
            </a:endParaRPr>
          </a:p>
          <a:p>
            <a:pPr algn="l" rtl="0" fontAlgn="base">
              <a:lnSpc>
                <a:spcPct val="100000"/>
              </a:lnSpc>
              <a:spcBef>
                <a:spcPts val="600"/>
              </a:spcBef>
              <a:buFont typeface="Wingdings" panose="05000000000000000000" pitchFamily="2" charset="2"/>
              <a:buChar char="ü"/>
            </a:pPr>
            <a:r>
              <a:rPr lang="lv-LV" sz="1800" dirty="0">
                <a:solidFill>
                  <a:srgbClr val="000000"/>
                </a:solidFill>
                <a:latin typeface="Calibri" panose="020F0502020204030204" pitchFamily="34" charset="0"/>
              </a:rPr>
              <a:t>Par 1.redakciju ir saņemti pretēji priekšlikumi – palielināt apbūves blīvumu DZS1 zonā (</a:t>
            </a:r>
            <a:r>
              <a:rPr lang="lv-LV" sz="1800" dirty="0" err="1">
                <a:solidFill>
                  <a:srgbClr val="000000"/>
                </a:solidFill>
                <a:latin typeface="Calibri" panose="020F0502020204030204" pitchFamily="34" charset="0"/>
              </a:rPr>
              <a:t>mežaparka</a:t>
            </a:r>
            <a:r>
              <a:rPr lang="lv-LV" sz="1800" dirty="0">
                <a:solidFill>
                  <a:srgbClr val="000000"/>
                </a:solidFill>
                <a:latin typeface="Calibri" panose="020F0502020204030204" pitchFamily="34" charset="0"/>
              </a:rPr>
              <a:t>) un samazināt minimālo </a:t>
            </a:r>
            <a:r>
              <a:rPr lang="lv-LV" sz="1800" dirty="0" err="1">
                <a:solidFill>
                  <a:srgbClr val="000000"/>
                </a:solidFill>
                <a:latin typeface="Calibri" panose="020F0502020204030204" pitchFamily="34" charset="0"/>
              </a:rPr>
              <a:t>jaunveidojamas</a:t>
            </a:r>
            <a:r>
              <a:rPr lang="lv-LV" sz="1800" dirty="0">
                <a:solidFill>
                  <a:srgbClr val="000000"/>
                </a:solidFill>
                <a:latin typeface="Calibri" panose="020F0502020204030204" pitchFamily="34" charset="0"/>
              </a:rPr>
              <a:t> zemes vienības platību uz 700 – 800 m</a:t>
            </a:r>
            <a:r>
              <a:rPr lang="lv-LV" sz="1800" baseline="30000" dirty="0">
                <a:solidFill>
                  <a:srgbClr val="000000"/>
                </a:solidFill>
                <a:latin typeface="Calibri" panose="020F0502020204030204" pitchFamily="34" charset="0"/>
              </a:rPr>
              <a:t>2</a:t>
            </a:r>
            <a:r>
              <a:rPr lang="lv-LV" sz="1800" dirty="0">
                <a:solidFill>
                  <a:srgbClr val="000000"/>
                </a:solidFill>
                <a:latin typeface="Calibri" panose="020F0502020204030204" pitchFamily="34" charset="0"/>
              </a:rPr>
              <a:t>  </a:t>
            </a:r>
            <a:r>
              <a:rPr lang="lv-LV" sz="1800" dirty="0" err="1">
                <a:solidFill>
                  <a:srgbClr val="000000"/>
                </a:solidFill>
                <a:latin typeface="Calibri" panose="020F0502020204030204" pitchFamily="34" charset="0"/>
              </a:rPr>
              <a:t>DzS</a:t>
            </a:r>
            <a:r>
              <a:rPr lang="lv-LV" sz="1800" dirty="0">
                <a:solidFill>
                  <a:srgbClr val="000000"/>
                </a:solidFill>
                <a:latin typeface="Calibri" panose="020F0502020204030204" pitchFamily="34" charset="0"/>
              </a:rPr>
              <a:t> zonā</a:t>
            </a:r>
            <a:endParaRPr lang="lv-LV" sz="1800" b="0" i="0" dirty="0">
              <a:solidFill>
                <a:schemeClr val="accent6">
                  <a:lumMod val="75000"/>
                </a:schemeClr>
              </a:solidFill>
              <a:effectLst/>
              <a:latin typeface="Calibri" panose="020F0502020204030204" pitchFamily="34" charset="0"/>
            </a:endParaRPr>
          </a:p>
        </p:txBody>
      </p:sp>
      <p:pic>
        <p:nvPicPr>
          <p:cNvPr id="3074" name="Picture 2">
            <a:extLst>
              <a:ext uri="{FF2B5EF4-FFF2-40B4-BE49-F238E27FC236}">
                <a16:creationId xmlns:a16="http://schemas.microsoft.com/office/drawing/2014/main" id="{A79006E1-2334-B657-DF6D-9E5D82818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949" y="1235047"/>
            <a:ext cx="6169647" cy="32411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0E13520-53B7-7E1D-79A9-0A1754C8D391}"/>
              </a:ext>
            </a:extLst>
          </p:cNvPr>
          <p:cNvSpPr txBox="1">
            <a:spLocks/>
          </p:cNvSpPr>
          <p:nvPr/>
        </p:nvSpPr>
        <p:spPr>
          <a:xfrm>
            <a:off x="1147913" y="1479701"/>
            <a:ext cx="4800603" cy="509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Būtiskās izmaiņas</a:t>
            </a:r>
            <a:endParaRPr lang="lv-LV" sz="1800" b="0" i="0" u="none" strike="noStrike" dirty="0">
              <a:solidFill>
                <a:srgbClr val="000000"/>
              </a:solidFill>
              <a:effectLst/>
              <a:latin typeface="Calibri" panose="020F0502020204030204" pitchFamily="34" charset="0"/>
            </a:endParaRPr>
          </a:p>
          <a:p>
            <a:pPr algn="l" rtl="0" fontAlgn="base">
              <a:lnSpc>
                <a:spcPts val="1500"/>
              </a:lnSpc>
              <a:buFont typeface="Wingdings" panose="05000000000000000000" pitchFamily="2" charset="2"/>
              <a:buChar char="ü"/>
            </a:pPr>
            <a:r>
              <a:rPr lang="lv-LV" sz="1800" b="0" i="0" u="none" strike="noStrike" dirty="0">
                <a:solidFill>
                  <a:srgbClr val="000000"/>
                </a:solidFill>
                <a:effectLst/>
                <a:latin typeface="Calibri" panose="020F0502020204030204" pitchFamily="34" charset="0"/>
              </a:rPr>
              <a:t>Atsevišķas darbības atļautas, veicot publisko apspriešanu</a:t>
            </a:r>
            <a:endParaRPr lang="lv-LV" sz="1200" b="0" i="0" dirty="0">
              <a:solidFill>
                <a:srgbClr val="000000"/>
              </a:solidFill>
              <a:effectLst/>
              <a:latin typeface="Arial" panose="020B0604020202020204" pitchFamily="34" charset="0"/>
            </a:endParaRPr>
          </a:p>
          <a:p>
            <a:pPr algn="l" rtl="0" fontAlgn="base">
              <a:lnSpc>
                <a:spcPts val="1500"/>
              </a:lnSpc>
              <a:buFont typeface="Wingdings" panose="05000000000000000000" pitchFamily="2" charset="2"/>
              <a:buChar char="ü"/>
            </a:pPr>
            <a:r>
              <a:rPr lang="lv-LV" sz="1800" b="0" i="0" u="none" strike="noStrike" dirty="0">
                <a:solidFill>
                  <a:schemeClr val="accent6">
                    <a:lumMod val="75000"/>
                  </a:schemeClr>
                </a:solidFill>
                <a:effectLst/>
                <a:latin typeface="Calibri" panose="020F0502020204030204" pitchFamily="34" charset="0"/>
              </a:rPr>
              <a:t>DzS1 (</a:t>
            </a:r>
            <a:r>
              <a:rPr lang="lv-LV" sz="1800" b="0" i="0" u="none" strike="noStrike" dirty="0" err="1">
                <a:solidFill>
                  <a:schemeClr val="accent6">
                    <a:lumMod val="75000"/>
                  </a:schemeClr>
                </a:solidFill>
                <a:effectLst/>
                <a:latin typeface="Calibri" panose="020F0502020204030204" pitchFamily="34" charset="0"/>
              </a:rPr>
              <a:t>mežaparka</a:t>
            </a:r>
            <a:r>
              <a:rPr lang="lv-LV" sz="1800" b="0" i="0" u="none" strike="noStrike" dirty="0">
                <a:solidFill>
                  <a:schemeClr val="accent6">
                    <a:lumMod val="75000"/>
                  </a:schemeClr>
                </a:solidFill>
                <a:effectLst/>
                <a:latin typeface="Calibri" panose="020F0502020204030204" pitchFamily="34" charset="0"/>
              </a:rPr>
              <a:t>) zonā minimālās zemes vienības platība – 3500m</a:t>
            </a:r>
            <a:r>
              <a:rPr lang="lv-LV" sz="1800" b="0" i="0" u="none" strike="noStrike" baseline="30000" dirty="0">
                <a:solidFill>
                  <a:schemeClr val="accent6">
                    <a:lumMod val="75000"/>
                  </a:schemeClr>
                </a:solidFill>
                <a:effectLst/>
                <a:latin typeface="Calibri" panose="020F0502020204030204" pitchFamily="34" charset="0"/>
              </a:rPr>
              <a:t>2</a:t>
            </a:r>
            <a:r>
              <a:rPr lang="lv-LV" sz="1800" b="0" i="0" dirty="0">
                <a:solidFill>
                  <a:schemeClr val="accent6">
                    <a:lumMod val="75000"/>
                  </a:schemeClr>
                </a:solidFill>
                <a:effectLst/>
                <a:latin typeface="Calibri" panose="020F0502020204030204" pitchFamily="34" charset="0"/>
              </a:rPr>
              <a:t>​</a:t>
            </a:r>
            <a:endParaRPr lang="lv-LV" sz="1200" b="0" i="0" dirty="0">
              <a:solidFill>
                <a:schemeClr val="accent6">
                  <a:lumMod val="75000"/>
                </a:schemeClr>
              </a:solidFill>
              <a:effectLst/>
              <a:latin typeface="Arial" panose="020B0604020202020204" pitchFamily="34" charset="0"/>
            </a:endParaRPr>
          </a:p>
          <a:p>
            <a:pPr fontAlgn="base">
              <a:lnSpc>
                <a:spcPts val="1500"/>
              </a:lnSpc>
              <a:buFont typeface="Wingdings" panose="05000000000000000000" pitchFamily="2" charset="2"/>
              <a:buChar char="ü"/>
            </a:pPr>
            <a:r>
              <a:rPr lang="lv-LV" sz="1800" b="0" i="0" u="none" strike="noStrike" dirty="0">
                <a:solidFill>
                  <a:schemeClr val="accent6">
                    <a:lumMod val="75000"/>
                  </a:schemeClr>
                </a:solidFill>
                <a:effectLst/>
                <a:latin typeface="Calibri" panose="020F0502020204030204" pitchFamily="34" charset="0"/>
              </a:rPr>
              <a:t>DzS2 (vasarnīcu) zonā minimālā platība pielīdzināta Ādažiem uz 600 m</a:t>
            </a:r>
            <a:r>
              <a:rPr lang="lv-LV" sz="1800" baseline="30000" dirty="0">
                <a:solidFill>
                  <a:schemeClr val="accent6">
                    <a:lumMod val="75000"/>
                  </a:schemeClr>
                </a:solidFill>
                <a:latin typeface="Calibri" panose="020F0502020204030204" pitchFamily="34" charset="0"/>
              </a:rPr>
              <a:t>2</a:t>
            </a:r>
            <a:r>
              <a:rPr lang="lv-LV" sz="1800" b="0" i="0" u="none" strike="noStrike" dirty="0">
                <a:solidFill>
                  <a:schemeClr val="accent6">
                    <a:lumMod val="75000"/>
                  </a:schemeClr>
                </a:solidFill>
                <a:effectLst/>
                <a:latin typeface="Calibri" panose="020F0502020204030204" pitchFamily="34" charset="0"/>
              </a:rPr>
              <a:t>, blīvums 20%</a:t>
            </a:r>
            <a:endParaRPr lang="lv-LV" sz="1800" b="0" i="0" dirty="0">
              <a:solidFill>
                <a:schemeClr val="accent6">
                  <a:lumMod val="75000"/>
                </a:schemeClr>
              </a:solidFill>
              <a:effectLst/>
              <a:latin typeface="Calibri" panose="020F0502020204030204" pitchFamily="34" charset="0"/>
            </a:endParaRPr>
          </a:p>
          <a:p>
            <a:pPr algn="l" rtl="0" fontAlgn="base">
              <a:lnSpc>
                <a:spcPts val="1500"/>
              </a:lnSpc>
              <a:buFont typeface="Wingdings" panose="05000000000000000000" pitchFamily="2" charset="2"/>
              <a:buChar char="ü"/>
            </a:pPr>
            <a:r>
              <a:rPr lang="lv-LV" sz="1800" b="0" i="0" dirty="0">
                <a:solidFill>
                  <a:srgbClr val="000000"/>
                </a:solidFill>
                <a:effectLst/>
                <a:latin typeface="Calibri" panose="020F0502020204030204" pitchFamily="34" charset="0"/>
              </a:rPr>
              <a:t>Samazināts Publisk</a:t>
            </a:r>
            <a:r>
              <a:rPr lang="lv-LV" sz="1800" dirty="0">
                <a:solidFill>
                  <a:srgbClr val="000000"/>
                </a:solidFill>
                <a:latin typeface="Calibri" panose="020F0502020204030204" pitchFamily="34" charset="0"/>
              </a:rPr>
              <a:t>ās apbūves (P) </a:t>
            </a:r>
            <a:r>
              <a:rPr lang="lv-LV" sz="1800" dirty="0" err="1">
                <a:solidFill>
                  <a:srgbClr val="000000"/>
                </a:solidFill>
                <a:latin typeface="Calibri" panose="020F0502020204030204" pitchFamily="34" charset="0"/>
              </a:rPr>
              <a:t>apakšzonu</a:t>
            </a:r>
            <a:r>
              <a:rPr lang="lv-LV" sz="1800" dirty="0">
                <a:solidFill>
                  <a:srgbClr val="000000"/>
                </a:solidFill>
                <a:latin typeface="Calibri" panose="020F0502020204030204" pitchFamily="34" charset="0"/>
              </a:rPr>
              <a:t> skaits Ādažu novada teritorijā</a:t>
            </a:r>
            <a:endParaRPr lang="lv-LV" sz="1200" b="0" i="0" dirty="0">
              <a:solidFill>
                <a:srgbClr val="000000"/>
              </a:solidFill>
              <a:effectLst/>
              <a:latin typeface="Arial" panose="020B0604020202020204" pitchFamily="34" charset="0"/>
            </a:endParaRPr>
          </a:p>
          <a:p>
            <a:pPr algn="l" rtl="0" fontAlgn="base">
              <a:lnSpc>
                <a:spcPts val="1500"/>
              </a:lnSpc>
              <a:buFont typeface="Wingdings" panose="05000000000000000000" pitchFamily="2" charset="2"/>
              <a:buChar char="ü"/>
            </a:pPr>
            <a:r>
              <a:rPr lang="lv-LV" sz="1800" b="0" i="0" u="none" strike="noStrike" dirty="0">
                <a:solidFill>
                  <a:srgbClr val="000000"/>
                </a:solidFill>
                <a:effectLst/>
                <a:latin typeface="Calibri" panose="020F0502020204030204" pitchFamily="34" charset="0"/>
              </a:rPr>
              <a:t>Samazināts Dabas un apstādījumu teritorijas (DA) </a:t>
            </a:r>
            <a:r>
              <a:rPr lang="lv-LV" sz="1800" b="0" i="0" u="none" strike="noStrike" dirty="0" err="1">
                <a:solidFill>
                  <a:srgbClr val="000000"/>
                </a:solidFill>
                <a:effectLst/>
                <a:latin typeface="Calibri" panose="020F0502020204030204" pitchFamily="34" charset="0"/>
              </a:rPr>
              <a:t>apakšzonu</a:t>
            </a:r>
            <a:r>
              <a:rPr lang="lv-LV" sz="1800" b="0" i="0" u="none" strike="noStrike" dirty="0">
                <a:solidFill>
                  <a:srgbClr val="000000"/>
                </a:solidFill>
                <a:effectLst/>
                <a:latin typeface="Calibri" panose="020F0502020204030204" pitchFamily="34" charset="0"/>
              </a:rPr>
              <a:t> skaits gan Ādažu novada teritorijā, gan Carnikavas novada teritorijā</a:t>
            </a:r>
          </a:p>
          <a:p>
            <a:pPr algn="l" rtl="0" fontAlgn="base">
              <a:lnSpc>
                <a:spcPts val="1500"/>
              </a:lnSpc>
              <a:buFont typeface="Wingdings" panose="05000000000000000000" pitchFamily="2" charset="2"/>
              <a:buChar char="ü"/>
            </a:pPr>
            <a:r>
              <a:rPr lang="lv-LV" sz="1800" dirty="0">
                <a:solidFill>
                  <a:srgbClr val="000000"/>
                </a:solidFill>
                <a:latin typeface="Calibri" panose="020F0502020204030204" pitchFamily="34" charset="0"/>
              </a:rPr>
              <a:t>Vienkāršots Mežu funkcionālais zonējums </a:t>
            </a:r>
            <a:r>
              <a:rPr lang="lv-LV" sz="1800" b="0" i="0" u="none" strike="noStrike" dirty="0">
                <a:solidFill>
                  <a:srgbClr val="000000"/>
                </a:solidFill>
                <a:effectLst/>
                <a:latin typeface="Calibri" panose="020F0502020204030204" pitchFamily="34" charset="0"/>
              </a:rPr>
              <a:t>(M), meži (M1) ĪADT un meži (M2) DP teritorijā</a:t>
            </a:r>
          </a:p>
          <a:p>
            <a:pPr algn="l" rtl="0" fontAlgn="base">
              <a:lnSpc>
                <a:spcPts val="1500"/>
              </a:lnSpc>
              <a:buFont typeface="Wingdings" panose="05000000000000000000" pitchFamily="2" charset="2"/>
              <a:buChar char="ü"/>
            </a:pPr>
            <a:r>
              <a:rPr lang="lv-LV" sz="1800" dirty="0">
                <a:solidFill>
                  <a:srgbClr val="000000"/>
                </a:solidFill>
                <a:latin typeface="Calibri" panose="020F0502020204030204" pitchFamily="34" charset="0"/>
              </a:rPr>
              <a:t>Jauna Tehniskās apbūves teritorija (TA1) dambim</a:t>
            </a:r>
          </a:p>
          <a:p>
            <a:pPr algn="l" rtl="0" fontAlgn="base">
              <a:lnSpc>
                <a:spcPts val="1500"/>
              </a:lnSpc>
              <a:buFont typeface="Wingdings" panose="05000000000000000000" pitchFamily="2" charset="2"/>
              <a:buChar char="ü"/>
            </a:pPr>
            <a:r>
              <a:rPr lang="lv-LV" sz="1800" dirty="0">
                <a:solidFill>
                  <a:srgbClr val="000000"/>
                </a:solidFill>
                <a:latin typeface="Calibri" panose="020F0502020204030204" pitchFamily="34" charset="0"/>
              </a:rPr>
              <a:t>Atsevišķi izdalīta Transporta infrastruktūras teritorija (TR2) dzelzceļam</a:t>
            </a:r>
            <a:endParaRPr lang="en-US" sz="1200" b="0" i="0" dirty="0">
              <a:solidFill>
                <a:srgbClr val="000000"/>
              </a:solidFill>
              <a:effectLst/>
              <a:latin typeface="Arial" panose="020B0604020202020204" pitchFamily="34" charset="0"/>
            </a:endParaRPr>
          </a:p>
          <a:p>
            <a:pPr algn="l" rtl="0" fontAlgn="base">
              <a:lnSpc>
                <a:spcPts val="1500"/>
              </a:lnSpc>
              <a:buFont typeface="Wingdings" panose="05000000000000000000" pitchFamily="2" charset="2"/>
              <a:buChar char="ü"/>
            </a:pPr>
            <a:endParaRPr lang="lv-LV" sz="1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0328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B67B2-2133-D52A-CE39-C4449C3DF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46420-795E-C581-F6C4-77F9BD369FB1}"/>
              </a:ext>
            </a:extLst>
          </p:cNvPr>
          <p:cNvSpPr>
            <a:spLocks noGrp="1"/>
          </p:cNvSpPr>
          <p:nvPr>
            <p:ph type="title"/>
          </p:nvPr>
        </p:nvSpPr>
        <p:spPr>
          <a:xfrm>
            <a:off x="838200" y="325891"/>
            <a:ext cx="10515600" cy="1376813"/>
          </a:xfrm>
        </p:spPr>
        <p:txBody>
          <a:bodyPr>
            <a:normAutofit/>
          </a:bodyPr>
          <a:lstStyle/>
          <a:p>
            <a:r>
              <a:rPr lang="lv-LV" sz="4000" b="1" dirty="0">
                <a:solidFill>
                  <a:schemeClr val="accent6">
                    <a:lumMod val="50000"/>
                  </a:schemeClr>
                </a:solidFill>
                <a:latin typeface="+mn-lt"/>
              </a:rPr>
              <a:t>Jaunā teritorijas plānojuma risinājumi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F5C7ADA6-9842-DE4A-A1BB-039A598D07CF}"/>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3B1A366C-86E7-2E61-9B12-8BA133BA795E}"/>
              </a:ext>
            </a:extLst>
          </p:cNvPr>
          <p:cNvSpPr txBox="1">
            <a:spLocks/>
          </p:cNvSpPr>
          <p:nvPr/>
        </p:nvSpPr>
        <p:spPr>
          <a:xfrm>
            <a:off x="838200" y="1264011"/>
            <a:ext cx="4236217" cy="472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Ainaviski vērtīgas teritorijas </a:t>
            </a:r>
          </a:p>
        </p:txBody>
      </p:sp>
      <p:sp>
        <p:nvSpPr>
          <p:cNvPr id="8" name="Rectangle 1">
            <a:extLst>
              <a:ext uri="{FF2B5EF4-FFF2-40B4-BE49-F238E27FC236}">
                <a16:creationId xmlns:a16="http://schemas.microsoft.com/office/drawing/2014/main" id="{3ABBAFE8-C064-38CC-3135-203D8175A480}"/>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6D76E9F5-69B8-5611-335A-1FC7EDE96545}"/>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B0CF1901-1CF0-03D2-0747-C14677649844}"/>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CAE627A-3977-BB2A-8DA5-4802EB7A63BF}"/>
              </a:ext>
            </a:extLst>
          </p:cNvPr>
          <p:cNvSpPr txBox="1"/>
          <p:nvPr/>
        </p:nvSpPr>
        <p:spPr>
          <a:xfrm>
            <a:off x="838199" y="1906668"/>
            <a:ext cx="4869265" cy="4167166"/>
          </a:xfrm>
          <a:prstGeom prst="rect">
            <a:avLst/>
          </a:prstGeom>
          <a:noFill/>
        </p:spPr>
        <p:txBody>
          <a:bodyPr wrap="square">
            <a:spAutoFit/>
          </a:bodyPr>
          <a:lstStyle/>
          <a:p>
            <a:pPr fontAlgn="base"/>
            <a:r>
              <a:rPr lang="lv-LV" b="1" dirty="0"/>
              <a:t>Ainaviski vērtīga teritorija (TIN5):</a:t>
            </a:r>
            <a:r>
              <a:rPr lang="en-US" b="1" dirty="0"/>
              <a:t>​</a:t>
            </a:r>
          </a:p>
          <a:p>
            <a:pPr marL="285750" indent="-285750" fontAlgn="base">
              <a:buFont typeface="Wingdings" panose="05000000000000000000" pitchFamily="2" charset="2"/>
              <a:buChar char="ü"/>
            </a:pPr>
            <a:r>
              <a:rPr lang="lv-LV" dirty="0"/>
              <a:t>Piekrastes ainava </a:t>
            </a:r>
            <a:r>
              <a:rPr lang="en-US" dirty="0"/>
              <a:t>​</a:t>
            </a:r>
          </a:p>
          <a:p>
            <a:pPr marL="285750" indent="-285750" fontAlgn="base">
              <a:buFont typeface="Wingdings" panose="05000000000000000000" pitchFamily="2" charset="2"/>
              <a:buChar char="ü"/>
            </a:pPr>
            <a:r>
              <a:rPr lang="lv-LV" dirty="0"/>
              <a:t>Gaujas grīvas apkārtne</a:t>
            </a:r>
            <a:r>
              <a:rPr lang="en-US" dirty="0"/>
              <a:t>​</a:t>
            </a:r>
            <a:endParaRPr lang="lv-LV" dirty="0"/>
          </a:p>
          <a:p>
            <a:pPr fontAlgn="base"/>
            <a:endParaRPr lang="en-US" dirty="0"/>
          </a:p>
          <a:p>
            <a:pPr fontAlgn="base"/>
            <a:r>
              <a:rPr lang="lv-LV" b="1" dirty="0"/>
              <a:t>Ainaviski vērtīgi ceļu posmi (TIN51):</a:t>
            </a:r>
            <a:endParaRPr lang="en-US" b="1" dirty="0"/>
          </a:p>
          <a:p>
            <a:pPr marL="285750" indent="-285750" fontAlgn="base">
              <a:buFont typeface="Wingdings" panose="05000000000000000000" pitchFamily="2" charset="2"/>
              <a:buChar char="ü"/>
            </a:pPr>
            <a:r>
              <a:rPr lang="lv-LV" dirty="0"/>
              <a:t>autoceļa V50 Baltezers – </a:t>
            </a:r>
            <a:r>
              <a:rPr lang="lv-LV" dirty="0" err="1"/>
              <a:t>Āņi</a:t>
            </a:r>
            <a:r>
              <a:rPr lang="lv-LV" dirty="0"/>
              <a:t> – </a:t>
            </a:r>
            <a:r>
              <a:rPr lang="lv-LV" dirty="0" err="1"/>
              <a:t>Lapmeži</a:t>
            </a:r>
            <a:r>
              <a:rPr lang="lv-LV" dirty="0"/>
              <a:t> posms no Garkalnes – Alderu robežas līdz Ādažu novada robežai </a:t>
            </a:r>
            <a:r>
              <a:rPr lang="lv-LV" dirty="0" err="1"/>
              <a:t>Āņos</a:t>
            </a:r>
            <a:r>
              <a:rPr lang="lv-LV" dirty="0"/>
              <a:t>;</a:t>
            </a:r>
            <a:r>
              <a:rPr lang="en-US" dirty="0"/>
              <a:t>​</a:t>
            </a:r>
          </a:p>
          <a:p>
            <a:pPr marL="285750" indent="-285750" fontAlgn="base">
              <a:buFont typeface="Wingdings" panose="05000000000000000000" pitchFamily="2" charset="2"/>
              <a:buChar char="ü"/>
            </a:pPr>
            <a:r>
              <a:rPr lang="lv-LV" dirty="0" err="1"/>
              <a:t>Garciema</a:t>
            </a:r>
            <a:r>
              <a:rPr lang="lv-LV" dirty="0"/>
              <a:t> ceļa posms no Ataru ceļa līdz autoceļam P1</a:t>
            </a:r>
            <a:r>
              <a:rPr lang="en-US" dirty="0"/>
              <a:t>​</a:t>
            </a:r>
          </a:p>
          <a:p>
            <a:pPr marL="285750" indent="-285750" fontAlgn="base">
              <a:buFont typeface="Wingdings" panose="05000000000000000000" pitchFamily="2" charset="2"/>
              <a:buChar char="ü"/>
            </a:pPr>
            <a:r>
              <a:rPr lang="lv-LV" dirty="0" err="1"/>
              <a:t>Laveru</a:t>
            </a:r>
            <a:r>
              <a:rPr lang="lv-LV" dirty="0"/>
              <a:t> ceļa posms no Ataru ceļa līdz Carnikavas robežai</a:t>
            </a:r>
            <a:r>
              <a:rPr lang="en-US" dirty="0"/>
              <a:t>​</a:t>
            </a:r>
          </a:p>
          <a:p>
            <a:pPr marL="285750" indent="-285750" fontAlgn="base">
              <a:buFont typeface="Wingdings" panose="05000000000000000000" pitchFamily="2" charset="2"/>
              <a:buChar char="ü"/>
            </a:pPr>
            <a:r>
              <a:rPr lang="lv-LV" dirty="0"/>
              <a:t>Ataru ceļa posms starp </a:t>
            </a:r>
            <a:r>
              <a:rPr lang="lv-LV" dirty="0" err="1"/>
              <a:t>Lavaru</a:t>
            </a:r>
            <a:r>
              <a:rPr lang="lv-LV" dirty="0"/>
              <a:t> un </a:t>
            </a:r>
            <a:r>
              <a:rPr lang="lv-LV" dirty="0" err="1"/>
              <a:t>Garciema</a:t>
            </a:r>
            <a:r>
              <a:rPr lang="lv-LV" dirty="0"/>
              <a:t> ceļiem</a:t>
            </a:r>
            <a:endParaRPr lang="en-US" dirty="0"/>
          </a:p>
          <a:p>
            <a:pPr algn="l" rtl="0" fontAlgn="base">
              <a:lnSpc>
                <a:spcPts val="1500"/>
              </a:lnSpc>
            </a:pPr>
            <a:endParaRPr lang="en-US" b="0" i="0" dirty="0">
              <a:solidFill>
                <a:srgbClr val="000000"/>
              </a:solidFill>
              <a:effectLst/>
              <a:latin typeface="Arial" panose="020B0604020202020204" pitchFamily="34" charset="0"/>
            </a:endParaRPr>
          </a:p>
        </p:txBody>
      </p:sp>
      <p:pic>
        <p:nvPicPr>
          <p:cNvPr id="10" name="Picture 9">
            <a:extLst>
              <a:ext uri="{FF2B5EF4-FFF2-40B4-BE49-F238E27FC236}">
                <a16:creationId xmlns:a16="http://schemas.microsoft.com/office/drawing/2014/main" id="{48EC9CBF-EDED-538B-8823-C4DB412E8F1B}"/>
              </a:ext>
            </a:extLst>
          </p:cNvPr>
          <p:cNvPicPr>
            <a:picLocks noChangeAspect="1"/>
          </p:cNvPicPr>
          <p:nvPr/>
        </p:nvPicPr>
        <p:blipFill>
          <a:blip r:embed="rId2"/>
          <a:stretch>
            <a:fillRect/>
          </a:stretch>
        </p:blipFill>
        <p:spPr>
          <a:xfrm>
            <a:off x="5707464" y="1490132"/>
            <a:ext cx="6020640" cy="3334215"/>
          </a:xfrm>
          <a:prstGeom prst="rect">
            <a:avLst/>
          </a:prstGeom>
        </p:spPr>
      </p:pic>
    </p:spTree>
    <p:extLst>
      <p:ext uri="{BB962C8B-B14F-4D97-AF65-F5344CB8AC3E}">
        <p14:creationId xmlns:p14="http://schemas.microsoft.com/office/powerpoint/2010/main" val="177001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0421B-DAB3-2196-58AE-B197A7F6B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F3903-7F49-22D6-8A94-9C730690DE0B}"/>
              </a:ext>
            </a:extLst>
          </p:cNvPr>
          <p:cNvSpPr>
            <a:spLocks noGrp="1"/>
          </p:cNvSpPr>
          <p:nvPr>
            <p:ph type="title"/>
          </p:nvPr>
        </p:nvSpPr>
        <p:spPr>
          <a:xfrm>
            <a:off x="838200" y="325891"/>
            <a:ext cx="10515600" cy="1376813"/>
          </a:xfrm>
        </p:spPr>
        <p:txBody>
          <a:bodyPr>
            <a:normAutofit/>
          </a:bodyPr>
          <a:lstStyle/>
          <a:p>
            <a:r>
              <a:rPr lang="lv-LV" sz="4000" b="1" dirty="0">
                <a:solidFill>
                  <a:schemeClr val="accent6">
                    <a:lumMod val="50000"/>
                  </a:schemeClr>
                </a:solidFill>
                <a:latin typeface="+mn-lt"/>
              </a:rPr>
              <a:t>Jaunā teritorijas plānojuma risinājumi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EDD73848-FAF1-3052-BD4E-9476A97E0CE1}"/>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A38598D7-E1DA-A982-FD30-33BB431E2FE9}"/>
              </a:ext>
            </a:extLst>
          </p:cNvPr>
          <p:cNvSpPr txBox="1">
            <a:spLocks/>
          </p:cNvSpPr>
          <p:nvPr/>
        </p:nvSpPr>
        <p:spPr>
          <a:xfrm>
            <a:off x="838200" y="1264011"/>
            <a:ext cx="4236217" cy="4722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Teritorijas ar īpašiem noteikumiem:</a:t>
            </a:r>
          </a:p>
        </p:txBody>
      </p:sp>
      <p:sp>
        <p:nvSpPr>
          <p:cNvPr id="8" name="Rectangle 1">
            <a:extLst>
              <a:ext uri="{FF2B5EF4-FFF2-40B4-BE49-F238E27FC236}">
                <a16:creationId xmlns:a16="http://schemas.microsoft.com/office/drawing/2014/main" id="{87592ECF-1008-4E04-76D3-9F1FFFA4F47E}"/>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622E4766-B9DD-8B30-2B9D-E647EA45D64E}"/>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53D21835-52AE-5A0C-5E8C-FB1A9072FBD1}"/>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9493736-1CF9-D425-6646-F4C7BB3976F7}"/>
              </a:ext>
            </a:extLst>
          </p:cNvPr>
          <p:cNvSpPr txBox="1"/>
          <p:nvPr/>
        </p:nvSpPr>
        <p:spPr>
          <a:xfrm>
            <a:off x="838199" y="1906668"/>
            <a:ext cx="8747928" cy="1397177"/>
          </a:xfrm>
          <a:prstGeom prst="rect">
            <a:avLst/>
          </a:prstGeom>
          <a:noFill/>
        </p:spPr>
        <p:txBody>
          <a:bodyPr wrap="square">
            <a:spAutoFit/>
          </a:bodyPr>
          <a:lstStyle/>
          <a:p>
            <a:pPr fontAlgn="base">
              <a:buFont typeface="Wingdings" panose="05000000000000000000" pitchFamily="2" charset="2"/>
              <a:buChar char="ü"/>
            </a:pPr>
            <a:r>
              <a:rPr lang="lv-LV" dirty="0">
                <a:solidFill>
                  <a:srgbClr val="000000"/>
                </a:solidFill>
                <a:latin typeface="Calibri" panose="020F0502020204030204" pitchFamily="34" charset="0"/>
              </a:rPr>
              <a:t>Teritorijas ar centralizētas ūdensapgādes un kanalizācijas sistēmām, kurās ir vai perspektīvā tiek plānota centralizētā ūdensapgādes un kanalizācijas sistēma</a:t>
            </a:r>
          </a:p>
          <a:p>
            <a:pPr fontAlgn="base">
              <a:buFont typeface="Wingdings" panose="05000000000000000000" pitchFamily="2" charset="2"/>
              <a:buChar char="ü"/>
            </a:pPr>
            <a:endParaRPr lang="lv-LV" dirty="0">
              <a:solidFill>
                <a:srgbClr val="000000"/>
              </a:solidFill>
              <a:latin typeface="Calibri" panose="020F0502020204030204" pitchFamily="34" charset="0"/>
            </a:endParaRPr>
          </a:p>
          <a:p>
            <a:pPr fontAlgn="base">
              <a:buFont typeface="Wingdings" panose="05000000000000000000" pitchFamily="2" charset="2"/>
              <a:buChar char="ü"/>
            </a:pPr>
            <a:r>
              <a:rPr lang="lv-LV" dirty="0">
                <a:latin typeface="Calibri" panose="020F0502020204030204" pitchFamily="34" charset="0"/>
                <a:ea typeface="Calibri" panose="020F0502020204030204" pitchFamily="34" charset="0"/>
              </a:rPr>
              <a:t>Teritorijas ar paaugstinātu trokšņa līmeni </a:t>
            </a:r>
            <a:endParaRPr lang="lv-LV" dirty="0">
              <a:solidFill>
                <a:srgbClr val="000000"/>
              </a:solidFill>
              <a:latin typeface="Calibri" panose="020F0502020204030204" pitchFamily="34" charset="0"/>
            </a:endParaRPr>
          </a:p>
          <a:p>
            <a:pPr algn="l" rtl="0" fontAlgn="base">
              <a:lnSpc>
                <a:spcPts val="1500"/>
              </a:lnSpc>
            </a:pPr>
            <a:endParaRPr lang="en-US" b="0" i="0" dirty="0">
              <a:solidFill>
                <a:srgbClr val="000000"/>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FD749745-7C02-A1EC-4C7D-3D7351768218}"/>
              </a:ext>
            </a:extLst>
          </p:cNvPr>
          <p:cNvSpPr txBox="1">
            <a:spLocks/>
          </p:cNvSpPr>
          <p:nvPr/>
        </p:nvSpPr>
        <p:spPr>
          <a:xfrm>
            <a:off x="838199" y="3303845"/>
            <a:ext cx="10515601" cy="10547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Būtisku novada daļu aizņem īpaši aizsargājamas dabas teritorijas, kurās pašvaldība neplāno teritorijas izmantošanu vai plāno saskaņā ar dabas aizsardzības plāniem un ĪADT individuāliem aizsardzības noteikumiem, piemēram: </a:t>
            </a:r>
          </a:p>
        </p:txBody>
      </p:sp>
      <p:sp>
        <p:nvSpPr>
          <p:cNvPr id="7" name="TextBox 6">
            <a:extLst>
              <a:ext uri="{FF2B5EF4-FFF2-40B4-BE49-F238E27FC236}">
                <a16:creationId xmlns:a16="http://schemas.microsoft.com/office/drawing/2014/main" id="{02A9A93D-821B-7E5B-FE38-3779865221F6}"/>
              </a:ext>
            </a:extLst>
          </p:cNvPr>
          <p:cNvSpPr txBox="1"/>
          <p:nvPr/>
        </p:nvSpPr>
        <p:spPr>
          <a:xfrm>
            <a:off x="838199" y="4370862"/>
            <a:ext cx="8747928" cy="1120178"/>
          </a:xfrm>
          <a:prstGeom prst="rect">
            <a:avLst/>
          </a:prstGeom>
          <a:noFill/>
        </p:spPr>
        <p:txBody>
          <a:bodyPr wrap="square">
            <a:spAutoFit/>
          </a:bodyPr>
          <a:lstStyle/>
          <a:p>
            <a:pPr fontAlgn="base">
              <a:buFont typeface="Wingdings" panose="05000000000000000000" pitchFamily="2" charset="2"/>
              <a:buChar char="ü"/>
            </a:pPr>
            <a:r>
              <a:rPr lang="lv-LV" dirty="0">
                <a:solidFill>
                  <a:srgbClr val="000000"/>
                </a:solidFill>
                <a:latin typeface="Calibri" panose="020F0502020204030204" pitchFamily="34" charset="0"/>
              </a:rPr>
              <a:t>Dabas parks «Piejūra», t.s. </a:t>
            </a:r>
            <a:r>
              <a:rPr lang="lv-LV" dirty="0" err="1">
                <a:solidFill>
                  <a:srgbClr val="000000"/>
                </a:solidFill>
                <a:latin typeface="Calibri" panose="020F0502020204030204" pitchFamily="34" charset="0"/>
              </a:rPr>
              <a:t>Ummis</a:t>
            </a:r>
            <a:endParaRPr lang="lv-LV" dirty="0">
              <a:solidFill>
                <a:srgbClr val="000000"/>
              </a:solidFill>
              <a:latin typeface="Calibri" panose="020F0502020204030204" pitchFamily="34" charset="0"/>
            </a:endParaRPr>
          </a:p>
          <a:p>
            <a:pPr fontAlgn="base">
              <a:buFont typeface="Wingdings" panose="05000000000000000000" pitchFamily="2" charset="2"/>
              <a:buChar char="ü"/>
            </a:pPr>
            <a:endParaRPr lang="lv-LV" dirty="0">
              <a:solidFill>
                <a:srgbClr val="000000"/>
              </a:solidFill>
              <a:latin typeface="Calibri" panose="020F0502020204030204" pitchFamily="34" charset="0"/>
            </a:endParaRPr>
          </a:p>
          <a:p>
            <a:pPr fontAlgn="base">
              <a:buFont typeface="Wingdings" panose="05000000000000000000" pitchFamily="2" charset="2"/>
              <a:buChar char="ü"/>
            </a:pPr>
            <a:r>
              <a:rPr lang="lv-LV" dirty="0">
                <a:latin typeface="Calibri" panose="020F0502020204030204" pitchFamily="34" charset="0"/>
                <a:ea typeface="Calibri" panose="020F0502020204030204" pitchFamily="34" charset="0"/>
              </a:rPr>
              <a:t>Aizsargājamo ainavu apvidus «Ādaži»</a:t>
            </a:r>
            <a:endParaRPr lang="lv-LV" dirty="0">
              <a:solidFill>
                <a:srgbClr val="000000"/>
              </a:solidFill>
              <a:latin typeface="Calibri" panose="020F0502020204030204" pitchFamily="34" charset="0"/>
            </a:endParaRPr>
          </a:p>
          <a:p>
            <a:pPr algn="l" rtl="0" fontAlgn="base">
              <a:lnSpc>
                <a:spcPts val="1500"/>
              </a:lnSpc>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238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FE0BA-683E-55C5-3F60-E2D638E89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7EB0-88C5-6B26-33B8-F2BF07BF0C65}"/>
              </a:ext>
            </a:extLst>
          </p:cNvPr>
          <p:cNvSpPr>
            <a:spLocks noGrp="1"/>
          </p:cNvSpPr>
          <p:nvPr>
            <p:ph type="title"/>
          </p:nvPr>
        </p:nvSpPr>
        <p:spPr>
          <a:xfrm>
            <a:off x="838200" y="325891"/>
            <a:ext cx="10515600" cy="1376813"/>
          </a:xfrm>
        </p:spPr>
        <p:txBody>
          <a:bodyPr>
            <a:normAutofit/>
          </a:bodyPr>
          <a:lstStyle/>
          <a:p>
            <a:r>
              <a:rPr lang="lv-LV" sz="4000" b="1" dirty="0">
                <a:solidFill>
                  <a:schemeClr val="accent6">
                    <a:lumMod val="50000"/>
                  </a:schemeClr>
                </a:solidFill>
                <a:latin typeface="+mn-lt"/>
              </a:rPr>
              <a:t>Jaunā teritorijas plānojuma risinājumi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4AC237F6-B6D5-1E92-11F9-12058E886620}"/>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0A8CE208-3626-37DE-4FE0-83AC0D534A37}"/>
              </a:ext>
            </a:extLst>
          </p:cNvPr>
          <p:cNvSpPr txBox="1">
            <a:spLocks/>
          </p:cNvSpPr>
          <p:nvPr/>
        </p:nvSpPr>
        <p:spPr>
          <a:xfrm>
            <a:off x="838200" y="1264011"/>
            <a:ext cx="4628103" cy="59002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Prasības biotopiem, ainavām, dabai</a:t>
            </a:r>
          </a:p>
        </p:txBody>
      </p:sp>
      <p:sp>
        <p:nvSpPr>
          <p:cNvPr id="8" name="Rectangle 1">
            <a:extLst>
              <a:ext uri="{FF2B5EF4-FFF2-40B4-BE49-F238E27FC236}">
                <a16:creationId xmlns:a16="http://schemas.microsoft.com/office/drawing/2014/main" id="{07ACB52E-D8FF-65BD-B074-2F5274EAF434}"/>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9BF6B614-598A-69A1-D6A1-689F7084D4F2}"/>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01D49B60-94CF-2F80-DF12-C3F992F6D2AC}"/>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36BA651A-A700-C557-CAE6-2C51CE25F6E5}"/>
              </a:ext>
            </a:extLst>
          </p:cNvPr>
          <p:cNvSpPr txBox="1"/>
          <p:nvPr/>
        </p:nvSpPr>
        <p:spPr>
          <a:xfrm>
            <a:off x="602900" y="1736292"/>
            <a:ext cx="8466575" cy="5275162"/>
          </a:xfrm>
          <a:prstGeom prst="rect">
            <a:avLst/>
          </a:prstGeom>
          <a:noFill/>
        </p:spPr>
        <p:txBody>
          <a:bodyPr wrap="square">
            <a:spAutoFit/>
          </a:bodyPr>
          <a:lstStyle/>
          <a:p>
            <a:pPr marL="285750" indent="-285750" fontAlgn="base">
              <a:buFont typeface="Wingdings" panose="05000000000000000000" pitchFamily="2" charset="2"/>
              <a:buChar char="ü"/>
            </a:pPr>
            <a:r>
              <a:rPr lang="lv-LV" dirty="0"/>
              <a:t>Vispārīgās prasībās - Baltijas jūras Rīgas līča krasta kāpu aizsargjoslā vai citā iepriekš neapbūvētā teritorijā, kurā saskaņā ar Dabas aizsardzības pārvaldes dabas datu pārvaldības sistēmas “Ozols” informāciju atrodas Eiropas Savienības aizsargājamais biotops, pievieno normatīvajos aktos noteiktajā kārtībā reģistrēta sertificēta sugu un biotopu aizsardzības jomas eksperta atzinumu par rekomendēto plānotās apbūves izvietojumu, lai saudzētu Eiropas Savienības aizsargājamos biotopus un citas dabas vērtības, kā arī aizliegts izvietot saules parkus;</a:t>
            </a:r>
          </a:p>
          <a:p>
            <a:pPr fontAlgn="base"/>
            <a:endParaRPr lang="en-US" dirty="0"/>
          </a:p>
          <a:p>
            <a:pPr marL="285750" indent="-285750" fontAlgn="base">
              <a:buFont typeface="Wingdings" panose="05000000000000000000" pitchFamily="2" charset="2"/>
              <a:buChar char="ü"/>
            </a:pPr>
            <a:r>
              <a:rPr lang="lv-LV" dirty="0"/>
              <a:t>Prasības funkcionālās zonās - DzS1, veicot apbūvi, būves novieto tā, lai pēc iespējas saglabātu īpaši aizsargājamus meža biotopus; DA - attīstot teritorijas pie ūdensobjektiem, ja nepieciešams, precizē applūšanas riskus un veic biotopu </a:t>
            </a:r>
            <a:r>
              <a:rPr lang="lv-LV" dirty="0" err="1"/>
              <a:t>izvērtējumu</a:t>
            </a:r>
            <a:r>
              <a:rPr lang="lv-LV" dirty="0"/>
              <a:t>​</a:t>
            </a:r>
          </a:p>
          <a:p>
            <a:pPr fontAlgn="base"/>
            <a:endParaRPr lang="lv-LV" dirty="0"/>
          </a:p>
          <a:p>
            <a:pPr marL="285750" indent="-285750" fontAlgn="base">
              <a:buFont typeface="Wingdings" panose="05000000000000000000" pitchFamily="2" charset="2"/>
              <a:buChar char="ü"/>
            </a:pPr>
            <a:r>
              <a:rPr lang="lv-LV" dirty="0"/>
              <a:t>Prasības detālplānojumiem - Detālplānojumos daļu no mežu teritorijām saglabāt kā maksimāli dabisku ekosistēmu, neveidojot tajās labiekārtojumu - galvenokārt meža masīvos, kas atrodas blakus blīvi apdzīvotām vietām, par pamatu šo teritoriju identificēšanai izmantojot informāciju par īpaši aizsargājamiem biotopiem dabas datu pārvaldības sistēmā "Ozols".</a:t>
            </a:r>
            <a:endParaRPr lang="en-US" dirty="0"/>
          </a:p>
          <a:p>
            <a:pPr algn="l" rtl="0" fontAlgn="base">
              <a:lnSpc>
                <a:spcPts val="1500"/>
              </a:lnSpc>
            </a:pPr>
            <a:endParaRPr lang="en-US"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B63BD05C-76B5-43A4-42EF-67FBFF2A684E}"/>
              </a:ext>
            </a:extLst>
          </p:cNvPr>
          <p:cNvPicPr>
            <a:picLocks noChangeAspect="1"/>
          </p:cNvPicPr>
          <p:nvPr/>
        </p:nvPicPr>
        <p:blipFill>
          <a:blip r:embed="rId2"/>
          <a:stretch>
            <a:fillRect/>
          </a:stretch>
        </p:blipFill>
        <p:spPr>
          <a:xfrm rot="1814652">
            <a:off x="8824794" y="2773180"/>
            <a:ext cx="2927801" cy="2044661"/>
          </a:xfrm>
          <a:prstGeom prst="rect">
            <a:avLst/>
          </a:prstGeom>
        </p:spPr>
      </p:pic>
    </p:spTree>
    <p:extLst>
      <p:ext uri="{BB962C8B-B14F-4D97-AF65-F5344CB8AC3E}">
        <p14:creationId xmlns:p14="http://schemas.microsoft.com/office/powerpoint/2010/main" val="229479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60F23-E5FD-CEF9-3710-FE3B7E832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74725-D9A5-9F4C-54A6-AA30E9FBF08F}"/>
              </a:ext>
            </a:extLst>
          </p:cNvPr>
          <p:cNvSpPr>
            <a:spLocks noGrp="1"/>
          </p:cNvSpPr>
          <p:nvPr>
            <p:ph type="title"/>
          </p:nvPr>
        </p:nvSpPr>
        <p:spPr>
          <a:xfrm>
            <a:off x="838200" y="325891"/>
            <a:ext cx="10515600" cy="1376813"/>
          </a:xfrm>
        </p:spPr>
        <p:txBody>
          <a:bodyPr>
            <a:normAutofit/>
          </a:bodyPr>
          <a:lstStyle/>
          <a:p>
            <a:r>
              <a:rPr lang="lv-LV" sz="4000" b="1" dirty="0">
                <a:solidFill>
                  <a:schemeClr val="accent6">
                    <a:lumMod val="50000"/>
                  </a:schemeClr>
                </a:solidFill>
                <a:latin typeface="+mn-lt"/>
              </a:rPr>
              <a:t>Jaunā teritorijas plānojuma risinājumi</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3E4BFC67-F9F4-29A2-C696-ACB0D9743B23}"/>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F3226BA0-42B8-B97E-870E-C867DB19BF03}"/>
              </a:ext>
            </a:extLst>
          </p:cNvPr>
          <p:cNvSpPr txBox="1">
            <a:spLocks/>
          </p:cNvSpPr>
          <p:nvPr/>
        </p:nvSpPr>
        <p:spPr>
          <a:xfrm>
            <a:off x="838200" y="1264011"/>
            <a:ext cx="4628103" cy="590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600"/>
              </a:spcAft>
              <a:buNone/>
            </a:pPr>
            <a:r>
              <a:rPr lang="lv-LV" sz="2400" b="1" i="0" u="none" strike="noStrike" dirty="0">
                <a:solidFill>
                  <a:schemeClr val="accent6">
                    <a:lumMod val="75000"/>
                  </a:schemeClr>
                </a:solidFill>
                <a:effectLst/>
                <a:latin typeface="Calibri" panose="020F0502020204030204" pitchFamily="34" charset="0"/>
              </a:rPr>
              <a:t>Saules paneļu parki</a:t>
            </a:r>
          </a:p>
        </p:txBody>
      </p:sp>
      <p:sp>
        <p:nvSpPr>
          <p:cNvPr id="8" name="Rectangle 1">
            <a:extLst>
              <a:ext uri="{FF2B5EF4-FFF2-40B4-BE49-F238E27FC236}">
                <a16:creationId xmlns:a16="http://schemas.microsoft.com/office/drawing/2014/main" id="{02C7E652-2807-C097-9A00-9F8D7147ACAD}"/>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DB5B8205-D7BA-305B-1920-C17779906472}"/>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8BBEF2B8-BFB5-0CB8-DE5C-02402BAFA672}"/>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664FCDA-EAA2-A04A-D709-373B502C8C1D}"/>
              </a:ext>
            </a:extLst>
          </p:cNvPr>
          <p:cNvSpPr txBox="1"/>
          <p:nvPr/>
        </p:nvSpPr>
        <p:spPr>
          <a:xfrm>
            <a:off x="838200" y="1736292"/>
            <a:ext cx="8466575" cy="5275162"/>
          </a:xfrm>
          <a:prstGeom prst="rect">
            <a:avLst/>
          </a:prstGeom>
          <a:noFill/>
        </p:spPr>
        <p:txBody>
          <a:bodyPr wrap="square">
            <a:spAutoFit/>
          </a:bodyPr>
          <a:lstStyle/>
          <a:p>
            <a:pPr fontAlgn="base"/>
            <a:r>
              <a:rPr lang="lv-LV" dirty="0"/>
              <a:t>Ieviestas papildus prasības:</a:t>
            </a:r>
            <a:r>
              <a:rPr lang="en-US" dirty="0"/>
              <a:t>​</a:t>
            </a:r>
          </a:p>
          <a:p>
            <a:pPr fontAlgn="base"/>
            <a:r>
              <a:rPr lang="lv-LV" dirty="0"/>
              <a:t>​</a:t>
            </a:r>
          </a:p>
          <a:p>
            <a:pPr fontAlgn="base"/>
            <a:r>
              <a:rPr lang="lv-LV" dirty="0"/>
              <a:t>77. Saules paneļu parkus aizliegts izvietot vietās, kur atrodas īpaši aizsargājams sugas, dzīvotnes un biotopi, ja nav saņemts sertificēta eksperta atzinums par saules paneļu parku izvietošanas iespējām.</a:t>
            </a:r>
            <a:r>
              <a:rPr lang="en-US" dirty="0"/>
              <a:t>​</a:t>
            </a:r>
            <a:endParaRPr lang="lv-LV" dirty="0"/>
          </a:p>
          <a:p>
            <a:pPr fontAlgn="base"/>
            <a:r>
              <a:rPr lang="lv-LV" dirty="0"/>
              <a:t>78.Lai mazinātu saules paneļu parku ietekmi uz apkārtējo ainavu:</a:t>
            </a:r>
            <a:r>
              <a:rPr lang="en-US" dirty="0"/>
              <a:t>​</a:t>
            </a:r>
          </a:p>
          <a:p>
            <a:pPr fontAlgn="base"/>
            <a:r>
              <a:rPr lang="lv-LV" dirty="0"/>
              <a:t>78.1. pirms objektu uzstādīšanas veikt vizuālās ietekmes uz ainavu novērtējumu un atbilstošus pasākumus, lai mazinātu to negatīvās ietekmes uz vizuāli estētiskajām kvalitātēm; paredzot </a:t>
            </a:r>
            <a:r>
              <a:rPr lang="lv-LV" dirty="0" err="1"/>
              <a:t>buferstādījumus</a:t>
            </a:r>
            <a:r>
              <a:rPr lang="lv-LV" dirty="0"/>
              <a:t>, </a:t>
            </a:r>
            <a:r>
              <a:rPr lang="lv-LV" dirty="0" err="1"/>
              <a:t>apzaļumojumu</a:t>
            </a:r>
            <a:r>
              <a:rPr lang="lv-LV" dirty="0"/>
              <a:t> un citus pasākumus;</a:t>
            </a:r>
            <a:r>
              <a:rPr lang="en-US" dirty="0"/>
              <a:t>​</a:t>
            </a:r>
          </a:p>
          <a:p>
            <a:pPr fontAlgn="base"/>
            <a:r>
              <a:rPr lang="lv-LV" dirty="0"/>
              <a:t>78.2. aizliegta alternatīvo energoapgādes objektu izvietošana ainaviski vērtīgās teritorijās TIN5;</a:t>
            </a:r>
            <a:r>
              <a:rPr lang="en-US" dirty="0"/>
              <a:t>​</a:t>
            </a:r>
          </a:p>
          <a:p>
            <a:pPr fontAlgn="base"/>
            <a:r>
              <a:rPr lang="lv-LV" dirty="0"/>
              <a:t>78.3. pēc objektu demontāžas atjaunot vidi tās sākotnējā stadijā un veikt ainavas uzlabošanas pasākumus.</a:t>
            </a:r>
            <a:r>
              <a:rPr lang="en-US" dirty="0"/>
              <a:t>​</a:t>
            </a:r>
          </a:p>
          <a:p>
            <a:pPr fontAlgn="base"/>
            <a:r>
              <a:rPr lang="lv-LV" dirty="0"/>
              <a:t>741. Ainavisko ceļu posmu skatu vērsumu tuvplānos un redzamības zonā (150 m) nav pieļaujama jaunu saules paneļu parku izbūve, derīgi izrakteņu ieguves vietu izveide, t.sk, dīķu izveide ar mērķi iegūt derīgos izrakteņus, meža ieaudzēšana, vēja elektrostaciju, liela izmēra lauksaimniecības un ražošanas būvju un citu ainavu degradējošu objektu būvniecība.​</a:t>
            </a:r>
          </a:p>
          <a:p>
            <a:pPr algn="l" rtl="0" fontAlgn="base">
              <a:lnSpc>
                <a:spcPts val="1500"/>
              </a:lnSpc>
            </a:pPr>
            <a:endParaRPr lang="en-US" b="0" i="0" dirty="0">
              <a:solidFill>
                <a:srgbClr val="000000"/>
              </a:solidFill>
              <a:effectLst/>
              <a:latin typeface="Arial" panose="020B0604020202020204" pitchFamily="34" charset="0"/>
            </a:endParaRPr>
          </a:p>
        </p:txBody>
      </p:sp>
      <p:pic>
        <p:nvPicPr>
          <p:cNvPr id="10" name="Picture 9">
            <a:extLst>
              <a:ext uri="{FF2B5EF4-FFF2-40B4-BE49-F238E27FC236}">
                <a16:creationId xmlns:a16="http://schemas.microsoft.com/office/drawing/2014/main" id="{6866BDE6-A32B-02BF-8E85-653C9D7FED3C}"/>
              </a:ext>
            </a:extLst>
          </p:cNvPr>
          <p:cNvPicPr>
            <a:picLocks noChangeAspect="1"/>
          </p:cNvPicPr>
          <p:nvPr/>
        </p:nvPicPr>
        <p:blipFill>
          <a:blip r:embed="rId2"/>
          <a:stretch>
            <a:fillRect/>
          </a:stretch>
        </p:blipFill>
        <p:spPr>
          <a:xfrm rot="1557304">
            <a:off x="8764660" y="555948"/>
            <a:ext cx="3038997" cy="2297337"/>
          </a:xfrm>
          <a:prstGeom prst="rect">
            <a:avLst/>
          </a:prstGeom>
        </p:spPr>
      </p:pic>
    </p:spTree>
    <p:extLst>
      <p:ext uri="{BB962C8B-B14F-4D97-AF65-F5344CB8AC3E}">
        <p14:creationId xmlns:p14="http://schemas.microsoft.com/office/powerpoint/2010/main" val="2023565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4469</TotalTime>
  <Words>1427</Words>
  <Application>Microsoft Office PowerPoint</Application>
  <PresentationFormat>Widescreen</PresentationFormat>
  <Paragraphs>111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  ZIŅOJUMS  RISINĀJUMI DABAS TERITORIJU AIZSARDZĪBAI JAUNAJĀ ĀDAŽU NOVADA  TERITORIJAS PLĀNOJUMĀ </vt:lpstr>
      <vt:lpstr>Ādažu novada ilgtspējīgas attīstības stratēģijas 2013.-2037.gadam (2025.gada aktualizācija) vadlīnijās teritorijas plānošanai iekļautās prasības zaļo teritoriju saglabāšanai </vt:lpstr>
      <vt:lpstr>Jaunā teritorijas plānojuma risinājumi </vt:lpstr>
      <vt:lpstr>Tematiskais plānojums </vt:lpstr>
      <vt:lpstr>Jaunā teritorijas plānojuma risinājumi </vt:lpstr>
      <vt:lpstr>Jaunā teritorijas plānojuma risinājumi </vt:lpstr>
      <vt:lpstr>Jaunā teritorijas plānojuma risinājumi </vt:lpstr>
      <vt:lpstr>Jaunā teritorijas plānojuma risinājumi </vt:lpstr>
      <vt:lpstr>Jaunā teritorijas plānojuma risinājumi </vt:lpstr>
      <vt:lpstr>Jaunā teritorijas plānojuma risinājumi </vt:lpstr>
      <vt:lpstr>LPS, VARAM, ZM sarunās iekļauts jautājums par mežu ciršanu kailcirtēs ciemos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TERITORIJAS PLĀNOŠANAS NODAĻAS  PAVEIKTAIS UN PLĀNOTAIS</dc:title>
  <dc:creator>Indra Murzina</dc:creator>
  <cp:lastModifiedBy>Inga Reke</cp:lastModifiedBy>
  <cp:revision>123</cp:revision>
  <dcterms:created xsi:type="dcterms:W3CDTF">2023-01-03T08:26:33Z</dcterms:created>
  <dcterms:modified xsi:type="dcterms:W3CDTF">2026-05-12T12:33:08Z</dcterms:modified>
</cp:coreProperties>
</file>