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316" r:id="rId3"/>
    <p:sldId id="317" r:id="rId4"/>
    <p:sldId id="319" r:id="rId5"/>
    <p:sldId id="318" r:id="rId6"/>
    <p:sldId id="320" r:id="rId7"/>
    <p:sldId id="302" r:id="rId8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Vidējs stils 1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78" d="100"/>
          <a:sy n="78" d="100"/>
        </p:scale>
        <p:origin x="10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F71F6-6AD3-4F31-97A9-3A34FDDDDAF5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573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26843"/>
            <a:ext cx="1137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lnSpc>
                <a:spcPct val="100000"/>
              </a:lnSpc>
              <a:buFontTx/>
              <a:buNone/>
              <a:defRPr sz="2800" b="1">
                <a:solidFill>
                  <a:schemeClr val="bg1"/>
                </a:solidFill>
                <a:latin typeface="Montserrat" panose="00000500000000000000" pitchFamily="50" charset="-7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lv-LV" altLang="lv-LV" dirty="0"/>
              <a:t>Iedzīvotāju iniciatīvu atbalsta konkurss</a:t>
            </a:r>
          </a:p>
          <a:p>
            <a:r>
              <a:rPr lang="lv-LV" altLang="lv-LV" dirty="0"/>
              <a:t> «Sabiedrība ar dvēseli 2026»</a:t>
            </a:r>
            <a:endParaRPr lang="en-US" altLang="lv-LV" dirty="0"/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147762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831410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Kopienu eksperte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              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Ādaži                           15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04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26.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3665F-79CD-E763-9791-424D88D9F041}"/>
              </a:ext>
            </a:extLst>
          </p:cNvPr>
          <p:cNvSpPr txBox="1"/>
          <p:nvPr/>
        </p:nvSpPr>
        <p:spPr>
          <a:xfrm>
            <a:off x="7071360" y="6400412"/>
            <a:ext cx="370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  <a:t>| </a:t>
            </a:r>
            <a:endParaRPr lang="lv-LV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2B7B9-4EBD-B999-ECD9-EC80868D1D7F}"/>
              </a:ext>
            </a:extLst>
          </p:cNvPr>
          <p:cNvSpPr txBox="1"/>
          <p:nvPr/>
        </p:nvSpPr>
        <p:spPr>
          <a:xfrm>
            <a:off x="8308258" y="794"/>
            <a:ext cx="3706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0"/>
              </a:spcBef>
            </a:pPr>
            <a:r>
              <a:rPr lang="lv-LV" dirty="0"/>
              <a:t>3. Pielikums</a:t>
            </a:r>
          </a:p>
          <a:p>
            <a:pPr algn="r">
              <a:spcBef>
                <a:spcPts val="0"/>
              </a:spcBef>
            </a:pPr>
            <a:r>
              <a:rPr lang="lv-LV" dirty="0"/>
              <a:t>Finanšu komitejas 15.04.2026.</a:t>
            </a:r>
          </a:p>
          <a:p>
            <a:pPr algn="r">
              <a:spcBef>
                <a:spcPts val="0"/>
              </a:spcBef>
            </a:pPr>
            <a:r>
              <a:rPr lang="lv-LV" dirty="0"/>
              <a:t>sēdes protokolam Nr. 6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253128" y="545490"/>
            <a:ext cx="11379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KAS IZDARĪTS/ KAS PLĀNOTS?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9D5CBDEC-831F-48D9-07EF-C9435BF85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8" y="5240118"/>
            <a:ext cx="1446968" cy="111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62B377-1FAC-DDB0-516E-DD117ECC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261" y="175806"/>
            <a:ext cx="758611" cy="8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BEEA325-F907-5409-D1C3-B6B753EA6B1D}"/>
              </a:ext>
            </a:extLst>
          </p:cNvPr>
          <p:cNvSpPr/>
          <p:nvPr/>
        </p:nvSpPr>
        <p:spPr>
          <a:xfrm>
            <a:off x="1585013" y="1394102"/>
            <a:ext cx="9276469" cy="4338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No 16.02.2026. – 16.03.2026. notika pieteikumu iesniegšana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Tika iesniegti </a:t>
            </a:r>
            <a:r>
              <a:rPr lang="lv-LV" sz="2000" b="1" u="sng" dirty="0">
                <a:solidFill>
                  <a:schemeClr val="tx1"/>
                </a:solidFill>
                <a:latin typeface="Montserrat" panose="00000500000000000000" pitchFamily="2" charset="-70"/>
              </a:rPr>
              <a:t>19 projektu </a:t>
            </a: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pieteikumi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Laika posmā no 17.03.2026. – 08.04.2026. notika projektu izvērtēšana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07.04.2026. notika projekta vērtēšanas komisijas vizītes projektu īstenošanas vietās, klātienes vizītes un vērtēšanas komisijas sanāksme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Tika apstiprināti </a:t>
            </a:r>
            <a:r>
              <a:rPr lang="lv-LV" sz="2000" b="1" u="sng" dirty="0">
                <a:solidFill>
                  <a:srgbClr val="FF0000"/>
                </a:solidFill>
                <a:latin typeface="Montserrat" panose="00000500000000000000" pitchFamily="2" charset="-70"/>
              </a:rPr>
              <a:t>17 projektu </a:t>
            </a: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pieteikumi 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rgbClr val="FF0000"/>
                </a:solidFill>
                <a:latin typeface="Montserrat" panose="00000500000000000000" pitchFamily="2" charset="-70"/>
              </a:rPr>
              <a:t>15.04. no rīta tika atsaukts </a:t>
            </a:r>
            <a:r>
              <a:rPr lang="lv-LV" sz="2000" b="1" u="sng" dirty="0">
                <a:solidFill>
                  <a:srgbClr val="FF0000"/>
                </a:solidFill>
                <a:latin typeface="Montserrat" panose="00000500000000000000" pitchFamily="2" charset="-70"/>
              </a:rPr>
              <a:t>1 projekts </a:t>
            </a:r>
            <a:r>
              <a:rPr lang="lv-LV" sz="2000" dirty="0">
                <a:solidFill>
                  <a:srgbClr val="FF0000"/>
                </a:solidFill>
                <a:latin typeface="Montserrat" panose="00000500000000000000" pitchFamily="2" charset="-70"/>
              </a:rPr>
              <a:t>no iesniedzēja puses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Līdz 01.05.2026. plānota līgumu slēgšana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Projektu īstenošana laiks no 01.05.2026. – 15.09.2026.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Līdz 15.06.2026. Starpziņojumu iesniegšana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Līdz 30.09.2026. Gala ziņojumu iesniegšana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Oktobrī plānotas komisijas vizītes projektu īstenošanas vietās</a:t>
            </a:r>
          </a:p>
          <a:p>
            <a:pPr marL="342900" indent="-342900" algn="ctr">
              <a:buAutoNum type="arabicPeriod"/>
            </a:pPr>
            <a:r>
              <a:rPr lang="lv-LV" sz="2000" dirty="0">
                <a:solidFill>
                  <a:schemeClr val="tx1"/>
                </a:solidFill>
                <a:latin typeface="Montserrat" panose="00000500000000000000" pitchFamily="2" charset="-70"/>
              </a:rPr>
              <a:t>2026. gada novembris – konkursa noslēgums.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71120529-2CA6-A168-5060-A2E3A73A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Kopienu eksperte     </a:t>
            </a:r>
            <a:r>
              <a:rPr lang="en-US" dirty="0"/>
              <a:t>|   </a:t>
            </a:r>
            <a:r>
              <a:rPr lang="lv-LV" dirty="0"/>
              <a:t>15.04.2026.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5EBA-671C-1EE3-32CA-A43AC3B0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496"/>
          </a:xfrm>
        </p:spPr>
        <p:txBody>
          <a:bodyPr/>
          <a:lstStyle/>
          <a:p>
            <a:pPr algn="ctr"/>
            <a:r>
              <a:rPr lang="lv-LV" dirty="0"/>
              <a:t>	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APSTIPRINĀTO</a:t>
            </a:r>
            <a:r>
              <a:rPr lang="lv-LV" sz="2400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PROJEKTU</a:t>
            </a:r>
            <a:r>
              <a:rPr lang="lv-LV" sz="2400" b="1" dirty="0">
                <a:latin typeface="Montserrat" panose="00000500000000000000" pitchFamily="2" charset="-70"/>
              </a:rPr>
              <a:t> 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SADALĪJUMS</a:t>
            </a:r>
          </a:p>
        </p:txBody>
      </p:sp>
      <p:pic>
        <p:nvPicPr>
          <p:cNvPr id="7" name="Attēls 12">
            <a:extLst>
              <a:ext uri="{FF2B5EF4-FFF2-40B4-BE49-F238E27FC236}">
                <a16:creationId xmlns:a16="http://schemas.microsoft.com/office/drawing/2014/main" id="{26DD47F9-5CAE-B7DA-B418-71EDF1F2A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5" y="4802503"/>
            <a:ext cx="2511217" cy="1937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C299E02-D60F-E31C-C523-D2ECCAE7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Kopienu eksperte     </a:t>
            </a:r>
            <a:r>
              <a:rPr lang="en-US" dirty="0"/>
              <a:t>|   </a:t>
            </a:r>
            <a:r>
              <a:rPr lang="lv-LV" dirty="0"/>
              <a:t>15.04.2026.</a:t>
            </a:r>
            <a:endParaRPr lang="en-US" dirty="0"/>
          </a:p>
        </p:txBody>
      </p:sp>
      <p:pic>
        <p:nvPicPr>
          <p:cNvPr id="20" name="Attēls 19">
            <a:extLst>
              <a:ext uri="{FF2B5EF4-FFF2-40B4-BE49-F238E27FC236}">
                <a16:creationId xmlns:a16="http://schemas.microsoft.com/office/drawing/2014/main" id="{A137B62E-AF06-9B1B-EF8C-54DAC3BD5A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54" t="26296" r="47839" b="55062"/>
          <a:stretch>
            <a:fillRect/>
          </a:stretch>
        </p:blipFill>
        <p:spPr>
          <a:xfrm>
            <a:off x="509986" y="1236186"/>
            <a:ext cx="6686012" cy="1845682"/>
          </a:xfrm>
          <a:prstGeom prst="rect">
            <a:avLst/>
          </a:prstGeom>
        </p:spPr>
      </p:pic>
      <p:pic>
        <p:nvPicPr>
          <p:cNvPr id="25" name="Attēls 24">
            <a:extLst>
              <a:ext uri="{FF2B5EF4-FFF2-40B4-BE49-F238E27FC236}">
                <a16:creationId xmlns:a16="http://schemas.microsoft.com/office/drawing/2014/main" id="{C1DADF15-2B09-63BB-7DBF-A3FF42A1F7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645" t="46667" r="47531" b="31234"/>
          <a:stretch>
            <a:fillRect/>
          </a:stretch>
        </p:blipFill>
        <p:spPr>
          <a:xfrm>
            <a:off x="2864499" y="3580098"/>
            <a:ext cx="6793379" cy="2191017"/>
          </a:xfrm>
          <a:prstGeom prst="rect">
            <a:avLst/>
          </a:prstGeom>
        </p:spPr>
      </p:pic>
      <p:pic>
        <p:nvPicPr>
          <p:cNvPr id="28" name="Attēls 27">
            <a:extLst>
              <a:ext uri="{FF2B5EF4-FFF2-40B4-BE49-F238E27FC236}">
                <a16:creationId xmlns:a16="http://schemas.microsoft.com/office/drawing/2014/main" id="{64FDB76D-6BCE-92AA-40A0-B03FE7ECB4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76" t="60617" r="60494" b="21235"/>
          <a:stretch>
            <a:fillRect/>
          </a:stretch>
        </p:blipFill>
        <p:spPr>
          <a:xfrm>
            <a:off x="7298267" y="1667798"/>
            <a:ext cx="4600688" cy="17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8142B9-348C-30D6-EC8F-E97384955C9C}"/>
              </a:ext>
            </a:extLst>
          </p:cNvPr>
          <p:cNvSpPr txBox="1">
            <a:spLocks/>
          </p:cNvSpPr>
          <p:nvPr/>
        </p:nvSpPr>
        <p:spPr bwMode="auto">
          <a:xfrm>
            <a:off x="457200" y="331481"/>
            <a:ext cx="10515600" cy="6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lv-LV" sz="3200" dirty="0"/>
              <a:t>	</a:t>
            </a:r>
            <a:r>
              <a:rPr lang="lv-LV" sz="32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FINANSĒJUMS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355BE4C-81DC-9308-5804-399AD757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Kopienu eksperte     </a:t>
            </a:r>
            <a:r>
              <a:rPr lang="en-US" dirty="0"/>
              <a:t>|   </a:t>
            </a:r>
            <a:r>
              <a:rPr lang="lv-LV" dirty="0"/>
              <a:t>15.04.2026.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CD127-B39A-47F4-384C-40AF48636D13}"/>
              </a:ext>
            </a:extLst>
          </p:cNvPr>
          <p:cNvSpPr txBox="1"/>
          <p:nvPr/>
        </p:nvSpPr>
        <p:spPr>
          <a:xfrm>
            <a:off x="1676400" y="1667661"/>
            <a:ext cx="929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dirty="0"/>
              <a:t>Pieejamais pašvaldības finansējums 40 000 </a:t>
            </a:r>
            <a:r>
              <a:rPr lang="lv-LV" sz="3600" i="1" dirty="0" err="1"/>
              <a:t>euro</a:t>
            </a:r>
            <a:endParaRPr lang="lv-LV" sz="36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80856-E95A-5563-9B62-27B2DB5402BD}"/>
              </a:ext>
            </a:extLst>
          </p:cNvPr>
          <p:cNvSpPr txBox="1"/>
          <p:nvPr/>
        </p:nvSpPr>
        <p:spPr>
          <a:xfrm>
            <a:off x="1676400" y="2650510"/>
            <a:ext cx="11396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dirty="0"/>
              <a:t>Pieprasītais pašvaldības finansējums  31 999.70 </a:t>
            </a:r>
            <a:r>
              <a:rPr lang="lv-LV" sz="3600" i="1" dirty="0" err="1"/>
              <a:t>euro</a:t>
            </a:r>
            <a:endParaRPr lang="lv-LV" sz="3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910D9-A5EE-CBC8-2880-6A25CDE484D3}"/>
              </a:ext>
            </a:extLst>
          </p:cNvPr>
          <p:cNvSpPr txBox="1"/>
          <p:nvPr/>
        </p:nvSpPr>
        <p:spPr>
          <a:xfrm>
            <a:off x="3843867" y="3956525"/>
            <a:ext cx="7628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600" dirty="0"/>
              <a:t>Atlikušais finansējums </a:t>
            </a:r>
            <a:r>
              <a:rPr lang="lv-LV" sz="3600" dirty="0">
                <a:solidFill>
                  <a:srgbClr val="00B050"/>
                </a:solidFill>
              </a:rPr>
              <a:t>8 000.30 </a:t>
            </a:r>
            <a:r>
              <a:rPr lang="lv-LV" sz="3600" i="1" dirty="0" err="1">
                <a:solidFill>
                  <a:srgbClr val="00B050"/>
                </a:solidFill>
              </a:rPr>
              <a:t>euro</a:t>
            </a:r>
            <a:endParaRPr lang="lv-LV" sz="3600" i="1" dirty="0">
              <a:solidFill>
                <a:srgbClr val="00B050"/>
              </a:solidFill>
            </a:endParaRPr>
          </a:p>
        </p:txBody>
      </p:sp>
      <p:pic>
        <p:nvPicPr>
          <p:cNvPr id="14" name="Attēls 12">
            <a:extLst>
              <a:ext uri="{FF2B5EF4-FFF2-40B4-BE49-F238E27FC236}">
                <a16:creationId xmlns:a16="http://schemas.microsoft.com/office/drawing/2014/main" id="{4034E8DF-4877-4202-6A85-FC759DE64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5" y="4802503"/>
            <a:ext cx="2511217" cy="193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97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2D6D-1142-4F4C-DAEF-661378F1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226"/>
          </a:xfrm>
        </p:spPr>
        <p:txBody>
          <a:bodyPr/>
          <a:lstStyle/>
          <a:p>
            <a:pPr algn="ctr"/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APSTIPRINĀTO</a:t>
            </a:r>
            <a:r>
              <a:rPr lang="lv-LV" sz="2400" b="1" dirty="0"/>
              <a:t> 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PROJEKTU</a:t>
            </a:r>
            <a:r>
              <a:rPr lang="lv-LV" sz="2400" b="1" dirty="0"/>
              <a:t> 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SARAKSTS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E2910-4287-CDF2-00AF-26BF23C1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6" y="151075"/>
            <a:ext cx="944303" cy="726865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CB53652-AC5C-6F52-EF51-0A0A2039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Kopienu eksperte     </a:t>
            </a:r>
            <a:r>
              <a:rPr lang="en-US" dirty="0"/>
              <a:t>|   </a:t>
            </a:r>
            <a:r>
              <a:rPr lang="lv-LV" dirty="0"/>
              <a:t>15.04.2026.</a:t>
            </a:r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89EEDB6-BAF0-BB45-EC1D-7E5BBFB3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3" t="25062" r="20988" b="30370"/>
          <a:stretch>
            <a:fillRect/>
          </a:stretch>
        </p:blipFill>
        <p:spPr>
          <a:xfrm>
            <a:off x="370544" y="1549400"/>
            <a:ext cx="11223837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4926F0-0CF3-10EE-6625-19BCC557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226"/>
          </a:xfrm>
        </p:spPr>
        <p:txBody>
          <a:bodyPr/>
          <a:lstStyle/>
          <a:p>
            <a:pPr algn="ctr"/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APSTIPRINĀTO</a:t>
            </a:r>
            <a:r>
              <a:rPr lang="lv-LV" sz="2400" b="1" dirty="0"/>
              <a:t> 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PROJEKTU</a:t>
            </a:r>
            <a:r>
              <a:rPr lang="lv-LV" sz="2400" b="1" dirty="0"/>
              <a:t> </a:t>
            </a:r>
            <a:r>
              <a:rPr lang="lv-LV" sz="24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SARAKSTS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1810D-9447-DB81-A292-E66651DA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Kopienu eksperte     </a:t>
            </a:r>
            <a:r>
              <a:rPr lang="en-US" dirty="0"/>
              <a:t>|   </a:t>
            </a:r>
            <a:r>
              <a:rPr lang="lv-LV" dirty="0"/>
              <a:t>15.04.2026.</a:t>
            </a:r>
            <a:endParaRPr lang="en-US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EC42AB46-6A70-A326-EA11-8AB489B28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3" t="25062" r="14198" b="35062"/>
          <a:stretch>
            <a:fillRect/>
          </a:stretch>
        </p:blipFill>
        <p:spPr>
          <a:xfrm>
            <a:off x="240950" y="1540934"/>
            <a:ext cx="11745987" cy="34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4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ttēls 12">
            <a:extLst>
              <a:ext uri="{FF2B5EF4-FFF2-40B4-BE49-F238E27FC236}">
                <a16:creationId xmlns:a16="http://schemas.microsoft.com/office/drawing/2014/main" id="{9D5CBDEC-831F-48D9-07EF-C9435BF8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24" y="834367"/>
            <a:ext cx="1878599" cy="144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62B377-1FAC-DDB0-516E-DD117ECC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22" y="245241"/>
            <a:ext cx="401637" cy="42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pakšvirsraksts 1">
            <a:extLst>
              <a:ext uri="{FF2B5EF4-FFF2-40B4-BE49-F238E27FC236}">
                <a16:creationId xmlns:a16="http://schemas.microsoft.com/office/drawing/2014/main" id="{F7C9A6C6-8822-8616-900D-4F93F2AE1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2847"/>
            <a:ext cx="9144000" cy="2424953"/>
          </a:xfrm>
        </p:spPr>
        <p:txBody>
          <a:bodyPr/>
          <a:lstStyle/>
          <a:p>
            <a:r>
              <a:rPr lang="lv-LV" sz="36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Paldies par uzmanību!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0BCF063-6314-308A-7B12-DC34AA4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lv-LV" dirty="0"/>
              <a:t>Kopienu eksperte     </a:t>
            </a:r>
            <a:r>
              <a:rPr lang="en-US" dirty="0"/>
              <a:t>|   </a:t>
            </a:r>
            <a:r>
              <a:rPr lang="lv-LV" dirty="0"/>
              <a:t>15.04.2026.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6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206</Words>
  <Application>Microsoft Office PowerPoint</Application>
  <PresentationFormat>Platekrāna</PresentationFormat>
  <Paragraphs>36</Paragraphs>
  <Slides>7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Office Theme</vt:lpstr>
      <vt:lpstr>PowerPoint prezentācija</vt:lpstr>
      <vt:lpstr>PowerPoint prezentācija</vt:lpstr>
      <vt:lpstr> APSTIPRINĀTO PROJEKTU SADALĪJUMS</vt:lpstr>
      <vt:lpstr>PowerPoint prezentācija</vt:lpstr>
      <vt:lpstr>APSTIPRINĀTO PROJEKTU SARAKSTS</vt:lpstr>
      <vt:lpstr>APSTIPRINĀTO PROJEKTU SARAKSTS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67</cp:revision>
  <cp:lastPrinted>2022-11-03T12:41:13Z</cp:lastPrinted>
  <dcterms:created xsi:type="dcterms:W3CDTF">2019-01-14T18:08:04Z</dcterms:created>
  <dcterms:modified xsi:type="dcterms:W3CDTF">2026-04-23T17:28:30Z</dcterms:modified>
</cp:coreProperties>
</file>