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98" r:id="rId5"/>
    <p:sldId id="2594" r:id="rId6"/>
    <p:sldId id="2599" r:id="rId7"/>
    <p:sldId id="2600" r:id="rId8"/>
    <p:sldId id="2596" r:id="rId9"/>
    <p:sldId id="2597" r:id="rId10"/>
    <p:sldId id="259" r:id="rId11"/>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83"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90488" y="744538"/>
            <a:ext cx="6616700" cy="3722687"/>
          </a:xfrm>
          <a:prstGeom prst="rect">
            <a:avLst/>
          </a:prstGeom>
        </p:spPr>
        <p:txBody>
          <a:bodyPr/>
          <a:lstStyle/>
          <a:p>
            <a:endParaRPr/>
          </a:p>
        </p:txBody>
      </p:sp>
      <p:sp>
        <p:nvSpPr>
          <p:cNvPr id="169" name="Shape 169"/>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2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3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Sea against sky at sunset 2"/>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45" name="Sea against sky at sunset 1"/>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46" name="Beach and sea at sunset"/>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each and sea at sunset"/>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59536" y="822960"/>
            <a:ext cx="22091904" cy="3657600"/>
          </a:xfrm>
        </p:spPr>
        <p:txBody>
          <a:bodyPr anchor="t">
            <a:normAutofit/>
          </a:bodyPr>
          <a:lstStyle>
            <a:lvl1pPr>
              <a:defRPr sz="16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2545568" y="4846320"/>
            <a:ext cx="10405872" cy="7717536"/>
          </a:xfrm>
        </p:spPr>
        <p:txBody>
          <a:bodyPr vert="horz" lIns="91440" tIns="45720" rIns="91440" bIns="45720" rtlCol="0">
            <a:normAutofit/>
          </a:bodyPr>
          <a:lstStyle>
            <a:lvl1pPr marL="914400" indent="-914400">
              <a:buFont typeface="+mj-lt"/>
              <a:buAutoNum type="arabicPeriod"/>
              <a:defRPr lang="en-US" dirty="0"/>
            </a:lvl1pPr>
            <a:lvl2pPr marL="1143000" indent="-685800">
              <a:buFont typeface="+mj-lt"/>
              <a:buAutoNum type="alphaLcPeriod"/>
              <a:defRPr lang="en-US" dirty="0"/>
            </a:lvl2pPr>
            <a:lvl3pPr marL="1600200" indent="-685800">
              <a:buFont typeface="+mj-lt"/>
              <a:buAutoNum type="romanLcPeriod"/>
              <a:defRPr lang="en-US" dirty="0"/>
            </a:lvl3pPr>
            <a:lvl4pPr marL="1828800" indent="-457200">
              <a:buFont typeface="+mj-lt"/>
              <a:buAutoNum type="arabicParenR"/>
              <a:defRPr lang="en-US" dirty="0"/>
            </a:lvl4pPr>
            <a:lvl5pPr marL="2286000" indent="-4572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509C3AC-AAA0-4253-9B0F-7735214E7B12}" type="datetime1">
              <a:rPr lang="lv-LV" smtClean="0"/>
              <a:t>23.04.2026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990021" y="12718892"/>
            <a:ext cx="403957" cy="410369"/>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756316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0135-E890-B7BE-6849-41AE1808A0E1}"/>
              </a:ext>
            </a:extLst>
          </p:cNvPr>
          <p:cNvSpPr>
            <a:spLocks noGrp="1"/>
          </p:cNvSpPr>
          <p:nvPr>
            <p:ph type="title"/>
          </p:nvPr>
        </p:nvSpPr>
        <p:spPr>
          <a:xfrm>
            <a:off x="1676400" y="273050"/>
            <a:ext cx="21031200" cy="1894416"/>
          </a:xfrm>
        </p:spPr>
        <p:txBody>
          <a:bodyPr anchor="t"/>
          <a:lstStyle>
            <a:lvl1pPr>
              <a:defRPr>
                <a:solidFill>
                  <a:schemeClr val="tx2">
                    <a:lumMod val="75000"/>
                    <a:lumOff val="25000"/>
                  </a:schemeClr>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6627867B-28F6-6127-4C01-EEBCDC2E98EB}"/>
              </a:ext>
            </a:extLst>
          </p:cNvPr>
          <p:cNvSpPr>
            <a:spLocks noGrp="1"/>
          </p:cNvSpPr>
          <p:nvPr>
            <p:ph idx="1"/>
          </p:nvPr>
        </p:nvSpPr>
        <p:spPr>
          <a:xfrm>
            <a:off x="1676400" y="2929466"/>
            <a:ext cx="21031200" cy="9424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2B7BA8A1-9DFF-B05C-ACA3-4AF68CB1C2D5}"/>
              </a:ext>
            </a:extLst>
          </p:cNvPr>
          <p:cNvSpPr>
            <a:spLocks noGrp="1"/>
          </p:cNvSpPr>
          <p:nvPr>
            <p:ph type="dt" sz="half" idx="10"/>
          </p:nvPr>
        </p:nvSpPr>
        <p:spPr/>
        <p:txBody>
          <a:bodyPr/>
          <a:lstStyle/>
          <a:p>
            <a:fld id="{3B8396E4-0134-41FF-A7E6-702319ECAB0C}" type="datetime1">
              <a:rPr lang="lv-LV" smtClean="0"/>
              <a:t>23.04.2026</a:t>
            </a:fld>
            <a:endParaRPr lang="lv-LV"/>
          </a:p>
        </p:txBody>
      </p:sp>
      <p:sp>
        <p:nvSpPr>
          <p:cNvPr id="5" name="Footer Placeholder 4">
            <a:extLst>
              <a:ext uri="{FF2B5EF4-FFF2-40B4-BE49-F238E27FC236}">
                <a16:creationId xmlns:a16="http://schemas.microsoft.com/office/drawing/2014/main" id="{6A202858-CFA1-D2E7-058D-4AB4A597B5E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088C7A3-EE21-E9BB-2FB4-FE2EB3478BC4}"/>
              </a:ext>
            </a:extLst>
          </p:cNvPr>
          <p:cNvSpPr>
            <a:spLocks noGrp="1"/>
          </p:cNvSpPr>
          <p:nvPr>
            <p:ph type="sldNum" sz="quarter" idx="12"/>
          </p:nvPr>
        </p:nvSpPr>
        <p:spPr>
          <a:xfrm>
            <a:off x="11990021" y="12718892"/>
            <a:ext cx="403957" cy="410369"/>
          </a:xfrm>
        </p:spPr>
        <p:txBody>
          <a:bodyPr/>
          <a:lstStyle/>
          <a:p>
            <a:fld id="{2571DAF7-B345-408B-9378-55954782566B}" type="slidenum">
              <a:rPr lang="lv-LV" smtClean="0"/>
              <a:t>‹#›</a:t>
            </a:fld>
            <a:endParaRPr lang="lv-LV"/>
          </a:p>
        </p:txBody>
      </p:sp>
    </p:spTree>
    <p:extLst>
      <p:ext uri="{BB962C8B-B14F-4D97-AF65-F5344CB8AC3E}">
        <p14:creationId xmlns:p14="http://schemas.microsoft.com/office/powerpoint/2010/main" val="365642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Sea against sky at sunset"/>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72" name="Slide Subtitle"/>
          <p:cNvSpPr txBox="1">
            <a:spLocks noGrp="1"/>
          </p:cNvSpPr>
          <p:nvPr>
            <p:ph type="body" sz="quarter" idx="2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7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82" name="Slide Subtitle"/>
          <p:cNvSpPr txBox="1">
            <a:spLocks noGrp="1"/>
          </p:cNvSpPr>
          <p:nvPr>
            <p:ph type="body" sz="quarter" idx="2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9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10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prstGeom prst="rect">
            <a:avLst/>
          </a:prstGeom>
        </p:spPr>
        <p:txBody>
          <a:bodyPr/>
          <a:lstStyle/>
          <a:p>
            <a:r>
              <a:t>Agenda Title</a:t>
            </a:r>
          </a:p>
        </p:txBody>
      </p:sp>
      <p:sp>
        <p:nvSpPr>
          <p:cNvPr id="10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11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11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rezentaciju_bilde.png" descr="Prezentaciju_bilde.png"/>
          <p:cNvPicPr>
            <a:picLocks noChangeAspect="1"/>
          </p:cNvPicPr>
          <p:nvPr/>
        </p:nvPicPr>
        <p:blipFill>
          <a:blip r:embed="rId2"/>
          <a:stretch>
            <a:fillRect/>
          </a:stretch>
        </p:blipFill>
        <p:spPr>
          <a:xfrm>
            <a:off x="0" y="-1"/>
            <a:ext cx="24384001" cy="13716001"/>
          </a:xfrm>
          <a:prstGeom prst="rect">
            <a:avLst/>
          </a:prstGeom>
          <a:ln w="12700">
            <a:miter lim="400000"/>
          </a:ln>
        </p:spPr>
      </p:pic>
      <p:sp>
        <p:nvSpPr>
          <p:cNvPr id="172" name="2026"/>
          <p:cNvSpPr txBox="1">
            <a:spLocks noGrp="1"/>
          </p:cNvSpPr>
          <p:nvPr>
            <p:ph type="body" idx="21"/>
          </p:nvPr>
        </p:nvSpPr>
        <p:spPr>
          <a:xfrm>
            <a:off x="7314148" y="11986162"/>
            <a:ext cx="15850651" cy="6057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a:defRPr b="1">
                <a:solidFill>
                  <a:srgbClr val="FFFFFF"/>
                </a:solidFill>
                <a:latin typeface="Calibri"/>
                <a:ea typeface="Calibri"/>
                <a:cs typeface="Calibri"/>
                <a:sym typeface="Calibri"/>
              </a:defRPr>
            </a:lvl1pPr>
          </a:lstStyle>
          <a:p>
            <a:r>
              <a:rPr lang="lv-LV" dirty="0"/>
              <a:t>                                                 </a:t>
            </a:r>
            <a:endParaRPr dirty="0"/>
          </a:p>
        </p:txBody>
      </p:sp>
      <p:sp>
        <p:nvSpPr>
          <p:cNvPr id="173" name="Prezentācijas tēma"/>
          <p:cNvSpPr txBox="1">
            <a:spLocks noGrp="1"/>
          </p:cNvSpPr>
          <p:nvPr>
            <p:ph type="ctrTitle"/>
          </p:nvPr>
        </p:nvSpPr>
        <p:spPr>
          <a:xfrm>
            <a:off x="1219199" y="2434166"/>
            <a:ext cx="21945601" cy="7058177"/>
          </a:xfrm>
          <a:prstGeom prst="rect">
            <a:avLst/>
          </a:prstGeom>
        </p:spPr>
        <p:txBody>
          <a:bodyPr>
            <a:normAutofit fontScale="90000"/>
          </a:bodyPr>
          <a:lstStyle>
            <a:lvl1pPr>
              <a:defRPr sz="10000" b="1" spc="-100">
                <a:solidFill>
                  <a:srgbClr val="FFFFFF"/>
                </a:solidFill>
                <a:latin typeface="Calibri"/>
                <a:ea typeface="Calibri"/>
                <a:cs typeface="Calibri"/>
                <a:sym typeface="Calibri"/>
              </a:defRPr>
            </a:lvl1pPr>
          </a:lstStyle>
          <a:p>
            <a:br>
              <a:rPr lang="lv-LV" sz="9600" dirty="0">
                <a:latin typeface="Times New Roman" panose="02020603050405020304" pitchFamily="18" charset="0"/>
                <a:cs typeface="Times New Roman" panose="02020603050405020304" pitchFamily="18" charset="0"/>
              </a:rPr>
            </a:br>
            <a:br>
              <a:rPr lang="lv-LV" sz="9600" dirty="0">
                <a:latin typeface="Times New Roman" panose="02020603050405020304" pitchFamily="18" charset="0"/>
                <a:cs typeface="Times New Roman" panose="02020603050405020304" pitchFamily="18" charset="0"/>
              </a:rPr>
            </a:br>
            <a:br>
              <a:rPr lang="lv-LV" sz="9600" dirty="0">
                <a:latin typeface="Times New Roman" panose="02020603050405020304" pitchFamily="18" charset="0"/>
                <a:cs typeface="Times New Roman" panose="02020603050405020304" pitchFamily="18" charset="0"/>
              </a:rPr>
            </a:br>
            <a:r>
              <a:rPr lang="lv-LV" sz="9600" dirty="0">
                <a:latin typeface="Times New Roman" panose="02020603050405020304" pitchFamily="18" charset="0"/>
                <a:cs typeface="Times New Roman" panose="02020603050405020304" pitchFamily="18" charset="0"/>
              </a:rPr>
              <a:t>Ādažu novada pašvaldības domes saistošo noteikumu Nr. 72/2022 «Sabiedrisko ūdenssaimniecības pakalpojumu kārtība Ādažu novadā» grozījumu ierosinājumi</a:t>
            </a:r>
            <a:endParaRPr dirty="0"/>
          </a:p>
        </p:txBody>
      </p:sp>
      <p:pic>
        <p:nvPicPr>
          <p:cNvPr id="175" name="Logo_H_T.png" descr="Logo_H_T.png"/>
          <p:cNvPicPr>
            <a:picLocks noChangeAspect="1"/>
          </p:cNvPicPr>
          <p:nvPr/>
        </p:nvPicPr>
        <p:blipFill>
          <a:blip r:embed="rId3"/>
          <a:stretch>
            <a:fillRect/>
          </a:stretch>
        </p:blipFill>
        <p:spPr>
          <a:xfrm>
            <a:off x="19775792" y="190301"/>
            <a:ext cx="4225619" cy="2482082"/>
          </a:xfrm>
          <a:prstGeom prst="rect">
            <a:avLst/>
          </a:prstGeom>
          <a:ln w="12700">
            <a:miter lim="400000"/>
          </a:ln>
        </p:spPr>
      </p:pic>
      <p:sp>
        <p:nvSpPr>
          <p:cNvPr id="2" name="TextBox 1">
            <a:extLst>
              <a:ext uri="{FF2B5EF4-FFF2-40B4-BE49-F238E27FC236}">
                <a16:creationId xmlns:a16="http://schemas.microsoft.com/office/drawing/2014/main" id="{622E3FD2-9661-AA7F-1CCC-F11066A7A77D}"/>
              </a:ext>
            </a:extLst>
          </p:cNvPr>
          <p:cNvSpPr txBox="1"/>
          <p:nvPr/>
        </p:nvSpPr>
        <p:spPr>
          <a:xfrm>
            <a:off x="18932455" y="2434166"/>
            <a:ext cx="5068956" cy="10997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r">
              <a:spcBef>
                <a:spcPts val="0"/>
              </a:spcBef>
            </a:pPr>
            <a:r>
              <a:rPr lang="lv-LV" sz="2400" dirty="0"/>
              <a:t>5. Pielikums</a:t>
            </a:r>
          </a:p>
          <a:p>
            <a:pPr algn="r">
              <a:spcBef>
                <a:spcPts val="0"/>
              </a:spcBef>
            </a:pPr>
            <a:r>
              <a:rPr lang="lv-LV" sz="2400" dirty="0"/>
              <a:t>Finanšu komitejas 15.04.2026.</a:t>
            </a:r>
          </a:p>
          <a:p>
            <a:pPr algn="r">
              <a:spcBef>
                <a:spcPts val="0"/>
              </a:spcBef>
            </a:pPr>
            <a:r>
              <a:rPr lang="lv-LV" sz="2400" dirty="0"/>
              <a:t>sēdes protokolam Nr. 6</a:t>
            </a:r>
          </a:p>
        </p:txBody>
      </p:sp>
    </p:spTree>
    <p:extLst>
      <p:ext uri="{BB962C8B-B14F-4D97-AF65-F5344CB8AC3E}">
        <p14:creationId xmlns:p14="http://schemas.microsoft.com/office/powerpoint/2010/main" val="2262182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7DB28-8F56-88D3-C29C-EA506F2EAF25}"/>
            </a:ext>
          </a:extLst>
        </p:cNvPr>
        <p:cNvGrpSpPr/>
        <p:nvPr/>
      </p:nvGrpSpPr>
      <p:grpSpPr>
        <a:xfrm>
          <a:off x="0" y="0"/>
          <a:ext cx="0" cy="0"/>
          <a:chOff x="0" y="0"/>
          <a:chExt cx="0" cy="0"/>
        </a:xfrm>
      </p:grpSpPr>
      <p:pic>
        <p:nvPicPr>
          <p:cNvPr id="183" name="Logo_B.png" descr="Logo_B.png">
            <a:extLst>
              <a:ext uri="{FF2B5EF4-FFF2-40B4-BE49-F238E27FC236}">
                <a16:creationId xmlns:a16="http://schemas.microsoft.com/office/drawing/2014/main" id="{BC89162A-D751-5D5F-E54E-D38A2760DA41}"/>
              </a:ext>
            </a:extLst>
          </p:cNvPr>
          <p:cNvPicPr>
            <a:picLocks noChangeAspect="1"/>
          </p:cNvPicPr>
          <p:nvPr/>
        </p:nvPicPr>
        <p:blipFill>
          <a:blip r:embed="rId2"/>
          <a:srcRect l="26899" t="12400" r="26912" b="12411"/>
          <a:stretch>
            <a:fillRect/>
          </a:stretch>
        </p:blipFill>
        <p:spPr>
          <a:xfrm>
            <a:off x="22513055" y="483306"/>
            <a:ext cx="1164874" cy="1896270"/>
          </a:xfrm>
          <a:custGeom>
            <a:avLst/>
            <a:gdLst/>
            <a:ahLst/>
            <a:cxnLst>
              <a:cxn ang="0">
                <a:pos x="wd2" y="hd2"/>
              </a:cxn>
              <a:cxn ang="5400000">
                <a:pos x="wd2" y="hd2"/>
              </a:cxn>
              <a:cxn ang="10800000">
                <a:pos x="wd2" y="hd2"/>
              </a:cxn>
              <a:cxn ang="16200000">
                <a:pos x="wd2" y="hd2"/>
              </a:cxn>
            </a:cxnLst>
            <a:rect l="0" t="0" r="r" b="b"/>
            <a:pathLst>
              <a:path w="21586" h="21600" extrusionOk="0">
                <a:moveTo>
                  <a:pt x="10798" y="0"/>
                </a:moveTo>
                <a:cubicBezTo>
                  <a:pt x="10265" y="0"/>
                  <a:pt x="9993" y="143"/>
                  <a:pt x="9599" y="619"/>
                </a:cubicBezTo>
                <a:cubicBezTo>
                  <a:pt x="9456" y="793"/>
                  <a:pt x="9280" y="997"/>
                  <a:pt x="9209" y="1076"/>
                </a:cubicBezTo>
                <a:cubicBezTo>
                  <a:pt x="9139" y="1155"/>
                  <a:pt x="8719" y="1649"/>
                  <a:pt x="8275" y="2170"/>
                </a:cubicBezTo>
                <a:cubicBezTo>
                  <a:pt x="7832" y="2691"/>
                  <a:pt x="7377" y="3219"/>
                  <a:pt x="7268" y="3345"/>
                </a:cubicBezTo>
                <a:cubicBezTo>
                  <a:pt x="7159" y="3472"/>
                  <a:pt x="6829" y="3855"/>
                  <a:pt x="6540" y="4195"/>
                </a:cubicBezTo>
                <a:cubicBezTo>
                  <a:pt x="6251" y="4535"/>
                  <a:pt x="5928" y="4914"/>
                  <a:pt x="5819" y="5041"/>
                </a:cubicBezTo>
                <a:cubicBezTo>
                  <a:pt x="5710" y="5167"/>
                  <a:pt x="5469" y="5452"/>
                  <a:pt x="5282" y="5673"/>
                </a:cubicBezTo>
                <a:cubicBezTo>
                  <a:pt x="4917" y="6106"/>
                  <a:pt x="4591" y="6487"/>
                  <a:pt x="4275" y="6853"/>
                </a:cubicBezTo>
                <a:cubicBezTo>
                  <a:pt x="4045" y="7120"/>
                  <a:pt x="3730" y="7490"/>
                  <a:pt x="3333" y="7956"/>
                </a:cubicBezTo>
                <a:cubicBezTo>
                  <a:pt x="2887" y="8481"/>
                  <a:pt x="2068" y="9442"/>
                  <a:pt x="1826" y="9724"/>
                </a:cubicBezTo>
                <a:cubicBezTo>
                  <a:pt x="1704" y="9866"/>
                  <a:pt x="1374" y="10250"/>
                  <a:pt x="1098" y="10574"/>
                </a:cubicBezTo>
                <a:cubicBezTo>
                  <a:pt x="821" y="10898"/>
                  <a:pt x="468" y="11310"/>
                  <a:pt x="311" y="11491"/>
                </a:cubicBezTo>
                <a:cubicBezTo>
                  <a:pt x="46" y="11797"/>
                  <a:pt x="25" y="11834"/>
                  <a:pt x="24" y="12007"/>
                </a:cubicBezTo>
                <a:cubicBezTo>
                  <a:pt x="23" y="12152"/>
                  <a:pt x="50" y="12218"/>
                  <a:pt x="134" y="12301"/>
                </a:cubicBezTo>
                <a:cubicBezTo>
                  <a:pt x="244" y="12409"/>
                  <a:pt x="466" y="12509"/>
                  <a:pt x="693" y="12554"/>
                </a:cubicBezTo>
                <a:cubicBezTo>
                  <a:pt x="859" y="12586"/>
                  <a:pt x="1181" y="12568"/>
                  <a:pt x="1355" y="12513"/>
                </a:cubicBezTo>
                <a:cubicBezTo>
                  <a:pt x="1430" y="12489"/>
                  <a:pt x="1647" y="12353"/>
                  <a:pt x="1833" y="12215"/>
                </a:cubicBezTo>
                <a:cubicBezTo>
                  <a:pt x="3924" y="10665"/>
                  <a:pt x="6610" y="9507"/>
                  <a:pt x="9371" y="8964"/>
                </a:cubicBezTo>
                <a:cubicBezTo>
                  <a:pt x="10901" y="8664"/>
                  <a:pt x="12384" y="8536"/>
                  <a:pt x="13762" y="8589"/>
                </a:cubicBezTo>
                <a:cubicBezTo>
                  <a:pt x="15397" y="8652"/>
                  <a:pt x="16683" y="9005"/>
                  <a:pt x="17461" y="9597"/>
                </a:cubicBezTo>
                <a:cubicBezTo>
                  <a:pt x="17681" y="9765"/>
                  <a:pt x="18242" y="10386"/>
                  <a:pt x="19388" y="11749"/>
                </a:cubicBezTo>
                <a:cubicBezTo>
                  <a:pt x="19901" y="12359"/>
                  <a:pt x="19976" y="12425"/>
                  <a:pt x="20248" y="12509"/>
                </a:cubicBezTo>
                <a:cubicBezTo>
                  <a:pt x="20555" y="12602"/>
                  <a:pt x="20762" y="12603"/>
                  <a:pt x="21072" y="12509"/>
                </a:cubicBezTo>
                <a:cubicBezTo>
                  <a:pt x="21427" y="12400"/>
                  <a:pt x="21566" y="12257"/>
                  <a:pt x="21565" y="12011"/>
                </a:cubicBezTo>
                <a:cubicBezTo>
                  <a:pt x="21564" y="11836"/>
                  <a:pt x="21547" y="11798"/>
                  <a:pt x="21293" y="11505"/>
                </a:cubicBezTo>
                <a:cubicBezTo>
                  <a:pt x="20883" y="11033"/>
                  <a:pt x="20672" y="10792"/>
                  <a:pt x="20094" y="10113"/>
                </a:cubicBezTo>
                <a:cubicBezTo>
                  <a:pt x="19805" y="9773"/>
                  <a:pt x="19474" y="9378"/>
                  <a:pt x="19351" y="9236"/>
                </a:cubicBezTo>
                <a:cubicBezTo>
                  <a:pt x="19228" y="9093"/>
                  <a:pt x="18783" y="8577"/>
                  <a:pt x="18366" y="8087"/>
                </a:cubicBezTo>
                <a:cubicBezTo>
                  <a:pt x="16933" y="6405"/>
                  <a:pt x="16653" y="6074"/>
                  <a:pt x="16402" y="5786"/>
                </a:cubicBezTo>
                <a:cubicBezTo>
                  <a:pt x="16306" y="5676"/>
                  <a:pt x="16065" y="5395"/>
                  <a:pt x="15865" y="5158"/>
                </a:cubicBezTo>
                <a:cubicBezTo>
                  <a:pt x="15666" y="4921"/>
                  <a:pt x="15443" y="4663"/>
                  <a:pt x="15372" y="4584"/>
                </a:cubicBezTo>
                <a:cubicBezTo>
                  <a:pt x="15302" y="4505"/>
                  <a:pt x="14989" y="4132"/>
                  <a:pt x="14674" y="3761"/>
                </a:cubicBezTo>
                <a:cubicBezTo>
                  <a:pt x="14359" y="3390"/>
                  <a:pt x="13671" y="2583"/>
                  <a:pt x="13144" y="1966"/>
                </a:cubicBezTo>
                <a:cubicBezTo>
                  <a:pt x="12617" y="1350"/>
                  <a:pt x="12081" y="724"/>
                  <a:pt x="11953" y="574"/>
                </a:cubicBezTo>
                <a:cubicBezTo>
                  <a:pt x="11576" y="133"/>
                  <a:pt x="11310" y="0"/>
                  <a:pt x="10798" y="0"/>
                </a:cubicBezTo>
                <a:close/>
                <a:moveTo>
                  <a:pt x="10798" y="1695"/>
                </a:moveTo>
                <a:cubicBezTo>
                  <a:pt x="10811" y="1695"/>
                  <a:pt x="10845" y="1723"/>
                  <a:pt x="10872" y="1759"/>
                </a:cubicBezTo>
                <a:cubicBezTo>
                  <a:pt x="10933" y="1840"/>
                  <a:pt x="11648" y="2687"/>
                  <a:pt x="11850" y="2916"/>
                </a:cubicBezTo>
                <a:cubicBezTo>
                  <a:pt x="11933" y="3011"/>
                  <a:pt x="12130" y="3242"/>
                  <a:pt x="12291" y="3431"/>
                </a:cubicBezTo>
                <a:cubicBezTo>
                  <a:pt x="12864" y="4106"/>
                  <a:pt x="13104" y="4386"/>
                  <a:pt x="13276" y="4584"/>
                </a:cubicBezTo>
                <a:cubicBezTo>
                  <a:pt x="13373" y="4695"/>
                  <a:pt x="13597" y="4964"/>
                  <a:pt x="13784" y="5185"/>
                </a:cubicBezTo>
                <a:cubicBezTo>
                  <a:pt x="13970" y="5406"/>
                  <a:pt x="14228" y="5703"/>
                  <a:pt x="14350" y="5845"/>
                </a:cubicBezTo>
                <a:cubicBezTo>
                  <a:pt x="15353" y="7015"/>
                  <a:pt x="15833" y="7582"/>
                  <a:pt x="15858" y="7622"/>
                </a:cubicBezTo>
                <a:cubicBezTo>
                  <a:pt x="15876" y="7650"/>
                  <a:pt x="15807" y="7648"/>
                  <a:pt x="15571" y="7608"/>
                </a:cubicBezTo>
                <a:cubicBezTo>
                  <a:pt x="14738" y="7468"/>
                  <a:pt x="13472" y="7401"/>
                  <a:pt x="12394" y="7441"/>
                </a:cubicBezTo>
                <a:cubicBezTo>
                  <a:pt x="10257" y="7521"/>
                  <a:pt x="8153" y="7904"/>
                  <a:pt x="6099" y="8585"/>
                </a:cubicBezTo>
                <a:cubicBezTo>
                  <a:pt x="5842" y="8670"/>
                  <a:pt x="5351" y="8847"/>
                  <a:pt x="5010" y="8978"/>
                </a:cubicBezTo>
                <a:cubicBezTo>
                  <a:pt x="4670" y="9109"/>
                  <a:pt x="4392" y="9209"/>
                  <a:pt x="4392" y="9199"/>
                </a:cubicBezTo>
                <a:cubicBezTo>
                  <a:pt x="4392" y="9183"/>
                  <a:pt x="4945" y="8527"/>
                  <a:pt x="5304" y="8115"/>
                </a:cubicBezTo>
                <a:cubicBezTo>
                  <a:pt x="5387" y="8020"/>
                  <a:pt x="5628" y="7734"/>
                  <a:pt x="5841" y="7482"/>
                </a:cubicBezTo>
                <a:cubicBezTo>
                  <a:pt x="6054" y="7229"/>
                  <a:pt x="6286" y="6959"/>
                  <a:pt x="6356" y="6880"/>
                </a:cubicBezTo>
                <a:cubicBezTo>
                  <a:pt x="6426" y="6801"/>
                  <a:pt x="6649" y="6543"/>
                  <a:pt x="6849" y="6306"/>
                </a:cubicBezTo>
                <a:cubicBezTo>
                  <a:pt x="7049" y="6069"/>
                  <a:pt x="7290" y="5784"/>
                  <a:pt x="7386" y="5673"/>
                </a:cubicBezTo>
                <a:cubicBezTo>
                  <a:pt x="7593" y="5435"/>
                  <a:pt x="7839" y="5146"/>
                  <a:pt x="8577" y="4281"/>
                </a:cubicBezTo>
                <a:cubicBezTo>
                  <a:pt x="9622" y="3056"/>
                  <a:pt x="9814" y="2829"/>
                  <a:pt x="10291" y="2265"/>
                </a:cubicBezTo>
                <a:cubicBezTo>
                  <a:pt x="10554" y="1953"/>
                  <a:pt x="10785" y="1695"/>
                  <a:pt x="10798" y="1695"/>
                </a:cubicBezTo>
                <a:close/>
                <a:moveTo>
                  <a:pt x="1083" y="14317"/>
                </a:moveTo>
                <a:cubicBezTo>
                  <a:pt x="687" y="14278"/>
                  <a:pt x="266" y="14396"/>
                  <a:pt x="90" y="14633"/>
                </a:cubicBezTo>
                <a:cubicBezTo>
                  <a:pt x="40" y="14700"/>
                  <a:pt x="9" y="14811"/>
                  <a:pt x="2" y="14959"/>
                </a:cubicBezTo>
                <a:cubicBezTo>
                  <a:pt x="-5" y="15107"/>
                  <a:pt x="10" y="15297"/>
                  <a:pt x="46" y="15515"/>
                </a:cubicBezTo>
                <a:cubicBezTo>
                  <a:pt x="193" y="16391"/>
                  <a:pt x="522" y="17091"/>
                  <a:pt x="1127" y="17852"/>
                </a:cubicBezTo>
                <a:cubicBezTo>
                  <a:pt x="1713" y="18588"/>
                  <a:pt x="2415" y="19180"/>
                  <a:pt x="3400" y="19764"/>
                </a:cubicBezTo>
                <a:cubicBezTo>
                  <a:pt x="4280" y="20287"/>
                  <a:pt x="5003" y="20602"/>
                  <a:pt x="6143" y="20944"/>
                </a:cubicBezTo>
                <a:cubicBezTo>
                  <a:pt x="7229" y="21271"/>
                  <a:pt x="8294" y="21468"/>
                  <a:pt x="9437" y="21559"/>
                </a:cubicBezTo>
                <a:cubicBezTo>
                  <a:pt x="9748" y="21584"/>
                  <a:pt x="10256" y="21599"/>
                  <a:pt x="10761" y="21600"/>
                </a:cubicBezTo>
                <a:cubicBezTo>
                  <a:pt x="11266" y="21600"/>
                  <a:pt x="11768" y="21588"/>
                  <a:pt x="12078" y="21563"/>
                </a:cubicBezTo>
                <a:cubicBezTo>
                  <a:pt x="13266" y="21470"/>
                  <a:pt x="14305" y="21280"/>
                  <a:pt x="15350" y="20971"/>
                </a:cubicBezTo>
                <a:cubicBezTo>
                  <a:pt x="16496" y="20632"/>
                  <a:pt x="17326" y="20281"/>
                  <a:pt x="18219" y="19751"/>
                </a:cubicBezTo>
                <a:cubicBezTo>
                  <a:pt x="20254" y="18541"/>
                  <a:pt x="21432" y="16945"/>
                  <a:pt x="21572" y="15203"/>
                </a:cubicBezTo>
                <a:cubicBezTo>
                  <a:pt x="21595" y="14919"/>
                  <a:pt x="21591" y="14773"/>
                  <a:pt x="21550" y="14697"/>
                </a:cubicBezTo>
                <a:cubicBezTo>
                  <a:pt x="21311" y="14250"/>
                  <a:pt x="20333" y="14168"/>
                  <a:pt x="19888" y="14556"/>
                </a:cubicBezTo>
                <a:cubicBezTo>
                  <a:pt x="19759" y="14669"/>
                  <a:pt x="19750" y="14697"/>
                  <a:pt x="19711" y="15117"/>
                </a:cubicBezTo>
                <a:cubicBezTo>
                  <a:pt x="19599" y="16331"/>
                  <a:pt x="19019" y="17333"/>
                  <a:pt x="17888" y="18263"/>
                </a:cubicBezTo>
                <a:cubicBezTo>
                  <a:pt x="16197" y="19653"/>
                  <a:pt x="13586" y="20465"/>
                  <a:pt x="10798" y="20465"/>
                </a:cubicBezTo>
                <a:cubicBezTo>
                  <a:pt x="8380" y="20465"/>
                  <a:pt x="6083" y="19861"/>
                  <a:pt x="4414" y="18783"/>
                </a:cubicBezTo>
                <a:cubicBezTo>
                  <a:pt x="2869" y="17785"/>
                  <a:pt x="1994" y="16533"/>
                  <a:pt x="1877" y="15153"/>
                </a:cubicBezTo>
                <a:cubicBezTo>
                  <a:pt x="1835" y="14656"/>
                  <a:pt x="1774" y="14549"/>
                  <a:pt x="1458" y="14412"/>
                </a:cubicBezTo>
                <a:cubicBezTo>
                  <a:pt x="1342" y="14361"/>
                  <a:pt x="1215" y="14330"/>
                  <a:pt x="1083" y="14317"/>
                </a:cubicBezTo>
                <a:close/>
              </a:path>
            </a:pathLst>
          </a:custGeom>
          <a:ln w="12700">
            <a:miter lim="400000"/>
          </a:ln>
        </p:spPr>
      </p:pic>
      <p:sp>
        <p:nvSpPr>
          <p:cNvPr id="3" name="Content Placeholder 2">
            <a:extLst>
              <a:ext uri="{FF2B5EF4-FFF2-40B4-BE49-F238E27FC236}">
                <a16:creationId xmlns:a16="http://schemas.microsoft.com/office/drawing/2014/main" id="{FEBE737C-0E88-88F3-00B1-A8A929ABFAC9}"/>
              </a:ext>
            </a:extLst>
          </p:cNvPr>
          <p:cNvSpPr>
            <a:spLocks noGrp="1"/>
          </p:cNvSpPr>
          <p:nvPr>
            <p:ph idx="1"/>
          </p:nvPr>
        </p:nvSpPr>
        <p:spPr>
          <a:xfrm>
            <a:off x="948612" y="483306"/>
            <a:ext cx="21031200" cy="12993208"/>
          </a:xfrm>
        </p:spPr>
        <p:txBody>
          <a:bodyPr>
            <a:normAutofit fontScale="25000" lnSpcReduction="20000"/>
          </a:bodyPr>
          <a:lstStyle/>
          <a:p>
            <a:pPr>
              <a:buFontTx/>
              <a:buChar char="-"/>
            </a:pPr>
            <a:endParaRPr lang="lv-LV" sz="3600" spc="-79" dirty="0">
              <a:solidFill>
                <a:srgbClr val="FF0000"/>
              </a:solidFill>
              <a:latin typeface="Times New Roman" panose="02020603050405020304" pitchFamily="18" charset="0"/>
              <a:cs typeface="Times New Roman" panose="02020603050405020304" pitchFamily="18" charset="0"/>
              <a:sym typeface="Calibri"/>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Tekstu: “Ādažu pilsētas un Ādažu pagasta teritorijā” aizstāt ar tekstu: “Ādažu novadā” attiecīgā locījumā</a:t>
            </a: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 </a:t>
            </a:r>
          </a:p>
          <a:p>
            <a:pPr marL="0" indent="0">
              <a:buNone/>
            </a:pPr>
            <a:r>
              <a:rPr lang="lv-LV" sz="12800" dirty="0">
                <a:latin typeface="Times New Roman" panose="02020603050405020304" pitchFamily="18" charset="0"/>
                <a:cs typeface="Times New Roman" panose="02020603050405020304" pitchFamily="18" charset="0"/>
              </a:rPr>
              <a:t>Attiecinām pienākumu maksāt jaudas maksu uz visu Ādažu novadu</a:t>
            </a:r>
          </a:p>
          <a:p>
            <a:pPr marL="0" indent="0">
              <a:buNone/>
            </a:pPr>
            <a:r>
              <a:rPr lang="lv-LV" sz="12800" dirty="0">
                <a:latin typeface="Times New Roman" panose="02020603050405020304" pitchFamily="18" charset="0"/>
                <a:cs typeface="Times New Roman" panose="02020603050405020304" pitchFamily="18" charset="0"/>
              </a:rPr>
              <a:t> </a:t>
            </a: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Tekstu: “Saimnieciskās darbības veicējs” aizstāt ar tekstu: “Jaudas pieprasītājs” attiecīgā locījumā </a:t>
            </a:r>
          </a:p>
          <a:p>
            <a:pPr marL="0" indent="0">
              <a:buNone/>
            </a:pPr>
            <a:r>
              <a:rPr lang="lv-LV" sz="12800" dirty="0">
                <a:latin typeface="Times New Roman" panose="02020603050405020304" pitchFamily="18" charset="0"/>
                <a:cs typeface="Times New Roman" panose="02020603050405020304" pitchFamily="18" charset="0"/>
              </a:rPr>
              <a:t> </a:t>
            </a:r>
          </a:p>
          <a:p>
            <a:pPr marL="0" indent="0">
              <a:buNone/>
            </a:pPr>
            <a:r>
              <a:rPr lang="lv-LV" sz="12800" dirty="0">
                <a:latin typeface="Times New Roman" panose="02020603050405020304" pitchFamily="18" charset="0"/>
                <a:cs typeface="Times New Roman" panose="02020603050405020304" pitchFamily="18" charset="0"/>
              </a:rPr>
              <a:t>Precizējam un paplašinām noteikumu subjektu  </a:t>
            </a:r>
          </a:p>
          <a:p>
            <a:pPr marL="0" indent="0">
              <a:buNone/>
            </a:pPr>
            <a:r>
              <a:rPr lang="lv-LV" sz="12800" dirty="0">
                <a:latin typeface="Times New Roman" panose="02020603050405020304" pitchFamily="18" charset="0"/>
                <a:cs typeface="Times New Roman" panose="02020603050405020304" pitchFamily="18" charset="0"/>
              </a:rPr>
              <a:t> </a:t>
            </a: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Izteikt 3.6. apakšpunktu jaunā redakcijā: </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 </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“3.6. Jaudas pieprasītājs – fiziska vai juridiska persona: </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 </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3.6.1. kurai nepieciešama pieslēgšanās centralizētajai kanalizācijas sistēmai, lai īstenotu būvniecību vismaz vienai būvei, kurā pilnībā vai daļā plānots veikt saimniecisko darbību vai ko plānots atsavināt peļņas gūšanas nolūkā </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3.6.2. kura uzsāk saimniecisko darbību uzbūvētā būvē;</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3.6.3. kura plāno īstenot detālplānojumu vai </a:t>
            </a:r>
            <a:r>
              <a:rPr lang="lv-LV" sz="12800" b="1" dirty="0" err="1">
                <a:solidFill>
                  <a:srgbClr val="FF0000"/>
                </a:solidFill>
                <a:latin typeface="Times New Roman" panose="02020603050405020304" pitchFamily="18" charset="0"/>
                <a:cs typeface="Times New Roman" panose="02020603050405020304" pitchFamily="18" charset="0"/>
              </a:rPr>
              <a:t>lokālplānojumu</a:t>
            </a:r>
            <a:r>
              <a:rPr lang="lv-LV" sz="12800" b="1" dirty="0">
                <a:solidFill>
                  <a:srgbClr val="FF0000"/>
                </a:solidFill>
                <a:latin typeface="Times New Roman" panose="02020603050405020304" pitchFamily="18" charset="0"/>
                <a:cs typeface="Times New Roman" panose="02020603050405020304" pitchFamily="18" charset="0"/>
              </a:rPr>
              <a:t>;</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2800" b="1" dirty="0">
                <a:solidFill>
                  <a:srgbClr val="FF0000"/>
                </a:solidFill>
                <a:latin typeface="Times New Roman" panose="02020603050405020304" pitchFamily="18" charset="0"/>
                <a:cs typeface="Times New Roman" panose="02020603050405020304" pitchFamily="18" charset="0"/>
              </a:rPr>
              <a:t>3.6.4. kurai būves izlaižamo notekūdeņu apjoms ir palielinājies šajos noteikumos noteiktā laika posmā un apjomā.”</a:t>
            </a:r>
            <a:endParaRPr lang="lv-LV" sz="12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1200" dirty="0">
                <a:latin typeface="Times New Roman" panose="02020603050405020304" pitchFamily="18" charset="0"/>
                <a:cs typeface="Times New Roman" panose="02020603050405020304" pitchFamily="18" charset="0"/>
              </a:rPr>
              <a:t> </a:t>
            </a:r>
            <a:endParaRPr lang="lv-LV" sz="12800" dirty="0">
              <a:latin typeface="Times New Roman" panose="02020603050405020304" pitchFamily="18" charset="0"/>
              <a:cs typeface="Times New Roman" panose="02020603050405020304" pitchFamily="18" charset="0"/>
            </a:endParaRPr>
          </a:p>
          <a:p>
            <a:pPr marL="0" indent="0">
              <a:buNone/>
            </a:pPr>
            <a:r>
              <a:rPr lang="lv-LV" sz="12800" dirty="0">
                <a:latin typeface="Times New Roman" panose="02020603050405020304" pitchFamily="18" charset="0"/>
                <a:cs typeface="Times New Roman" panose="02020603050405020304" pitchFamily="18" charset="0"/>
              </a:rPr>
              <a:t>Pēc iespējas detalizētāk aprakstam kādos gadījumos jāmaksā jaudas maksa</a:t>
            </a:r>
            <a:endParaRPr lang="lv-LV" sz="12800" spc="-79" dirty="0">
              <a:solidFill>
                <a:srgbClr val="FF0000"/>
              </a:solidFill>
              <a:latin typeface="Times New Roman" panose="02020603050405020304" pitchFamily="18" charset="0"/>
              <a:cs typeface="Times New Roman" panose="02020603050405020304" pitchFamily="18" charset="0"/>
              <a:sym typeface="Calibri"/>
            </a:endParaRPr>
          </a:p>
          <a:p>
            <a:pPr>
              <a:buFontTx/>
              <a:buChar char="-"/>
            </a:pPr>
            <a:endParaRPr lang="lv-LV" sz="8000" spc="-79" dirty="0">
              <a:solidFill>
                <a:srgbClr val="FF0000"/>
              </a:solidFill>
              <a:latin typeface="Times New Roman" panose="02020603050405020304" pitchFamily="18" charset="0"/>
              <a:cs typeface="Times New Roman" panose="02020603050405020304" pitchFamily="18" charset="0"/>
              <a:sym typeface="Calibri"/>
            </a:endParaRPr>
          </a:p>
          <a:p>
            <a:pPr marL="1092200" lvl="2" indent="0">
              <a:buNone/>
            </a:pPr>
            <a:endParaRPr lang="lv-LV" sz="5100" spc="-79" dirty="0">
              <a:solidFill>
                <a:srgbClr val="FF0000"/>
              </a:solidFill>
              <a:latin typeface="Times New Roman" panose="02020603050405020304" pitchFamily="18" charset="0"/>
              <a:cs typeface="Times New Roman" panose="02020603050405020304" pitchFamily="18" charset="0"/>
              <a:sym typeface="Calibri"/>
            </a:endParaRPr>
          </a:p>
          <a:p>
            <a:pPr marL="546100" lvl="1" indent="0">
              <a:buNone/>
            </a:pPr>
            <a:endParaRPr lang="lv-LV" sz="7200" spc="-79" dirty="0">
              <a:solidFill>
                <a:srgbClr val="7C9ED0"/>
              </a:solidFill>
              <a:latin typeface="Calibri"/>
              <a:cs typeface="Calibri"/>
              <a:sym typeface="Calibri"/>
            </a:endParaRPr>
          </a:p>
          <a:p>
            <a:pPr marL="546100" lvl="1" indent="0">
              <a:buNone/>
            </a:pPr>
            <a:endParaRPr lang="lv-LV" sz="7200" spc="-79" dirty="0">
              <a:solidFill>
                <a:srgbClr val="7C9ED0"/>
              </a:solidFill>
              <a:latin typeface="Calibri"/>
              <a:cs typeface="Calibri"/>
              <a:sym typeface="Calibri"/>
            </a:endParaRPr>
          </a:p>
        </p:txBody>
      </p:sp>
    </p:spTree>
    <p:extLst>
      <p:ext uri="{BB962C8B-B14F-4D97-AF65-F5344CB8AC3E}">
        <p14:creationId xmlns:p14="http://schemas.microsoft.com/office/powerpoint/2010/main" val="28911107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1676400" y="936171"/>
            <a:ext cx="21031200" cy="11417755"/>
          </a:xfrm>
        </p:spPr>
        <p:txBody>
          <a:bodyPr>
            <a:normAutofit fontScale="92500" lnSpcReduction="20000"/>
          </a:bodyPr>
          <a:lstStyle/>
          <a:p>
            <a:pPr marL="0" indent="0">
              <a:buNone/>
            </a:pPr>
            <a:r>
              <a:rPr lang="lv-LV" sz="3800" b="1" dirty="0">
                <a:solidFill>
                  <a:srgbClr val="FF0000"/>
                </a:solidFill>
                <a:latin typeface="Times New Roman" panose="02020603050405020304" pitchFamily="18" charset="0"/>
                <a:cs typeface="Times New Roman" panose="02020603050405020304" pitchFamily="18" charset="0"/>
              </a:rPr>
              <a:t>Papildināt noteikumus ar jaunu 3.9.apakšpunktu šādā redakcijā:</a:t>
            </a:r>
          </a:p>
          <a:p>
            <a:pPr marL="0" indent="0">
              <a:buNone/>
            </a:pPr>
            <a:r>
              <a:rPr lang="lv-LV" sz="3800" b="1" dirty="0">
                <a:solidFill>
                  <a:srgbClr val="FF0000"/>
                </a:solidFill>
                <a:latin typeface="Times New Roman" panose="02020603050405020304" pitchFamily="18" charset="0"/>
                <a:cs typeface="Times New Roman" panose="02020603050405020304" pitchFamily="18" charset="0"/>
              </a:rPr>
              <a:t>“3.9. saimnieciskā darbība - jebkura darbība preču ražošanai, darba izpildei, tirdzniecībai, nekustamā īpašuma attīstīšanai un pakalpojumu sniegšanai par atlīdzību.”</a:t>
            </a:r>
          </a:p>
          <a:p>
            <a:pPr marL="0" indent="0">
              <a:buNone/>
            </a:pPr>
            <a:endParaRPr lang="lv-LV" sz="3800" b="1" dirty="0">
              <a:solidFill>
                <a:srgbClr val="FF0000"/>
              </a:solidFill>
              <a:latin typeface="Times New Roman" panose="02020603050405020304" pitchFamily="18" charset="0"/>
              <a:cs typeface="Times New Roman" panose="02020603050405020304" pitchFamily="18" charset="0"/>
            </a:endParaRPr>
          </a:p>
          <a:p>
            <a:pPr marL="0" indent="0">
              <a:buNone/>
            </a:pPr>
            <a:r>
              <a:rPr lang="lv-LV" sz="3800" dirty="0">
                <a:latin typeface="Times New Roman" panose="02020603050405020304" pitchFamily="18" charset="0"/>
                <a:cs typeface="Times New Roman" panose="02020603050405020304" pitchFamily="18" charset="0"/>
              </a:rPr>
              <a:t>Skaidrojam jēdzienu “saimnieciskā darbība”</a:t>
            </a:r>
          </a:p>
          <a:p>
            <a:pPr marL="0" indent="0">
              <a:buNone/>
            </a:pPr>
            <a:endParaRPr lang="lv-LV" sz="3800" dirty="0">
              <a:latin typeface="Times New Roman" panose="02020603050405020304" pitchFamily="18" charset="0"/>
              <a:cs typeface="Times New Roman" panose="02020603050405020304" pitchFamily="18" charset="0"/>
            </a:endParaRPr>
          </a:p>
          <a:p>
            <a:pPr marL="0" indent="0">
              <a:lnSpc>
                <a:spcPct val="120000"/>
              </a:lnSpc>
              <a:buNone/>
            </a:pPr>
            <a:r>
              <a:rPr lang="lv-LV" sz="3800" b="1" dirty="0">
                <a:solidFill>
                  <a:srgbClr val="FF0000"/>
                </a:solidFill>
                <a:latin typeface="Times New Roman" panose="02020603050405020304" pitchFamily="18" charset="0"/>
                <a:cs typeface="Times New Roman" panose="02020603050405020304" pitchFamily="18" charset="0"/>
              </a:rPr>
              <a:t>Izteikt 22. apakšpunktu šādā jaunā redakcijā:</a:t>
            </a:r>
            <a:endParaRPr lang="lv-LV" sz="3800"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lv-LV" sz="3800" b="1" dirty="0">
                <a:solidFill>
                  <a:srgbClr val="FF0000"/>
                </a:solidFill>
                <a:latin typeface="Times New Roman" panose="02020603050405020304" pitchFamily="18" charset="0"/>
                <a:cs typeface="Times New Roman" panose="02020603050405020304" pitchFamily="18" charset="0"/>
              </a:rPr>
              <a:t>“22. SIA “Ādažu ūdens” un Jaudas pieprasītājs pirms attiecīgu tehnisko noteikumu izsniegšanas slēdz līgumu par notekūdeņu attīrīšanas jaudas palielināšanu. Līgumā, cita starpā, iekļauj vismaz šādus nosacījumus:</a:t>
            </a:r>
            <a:endParaRPr lang="lv-LV" sz="3800"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lv-LV" sz="3800" b="1" dirty="0">
                <a:solidFill>
                  <a:srgbClr val="FF0000"/>
                </a:solidFill>
                <a:latin typeface="Times New Roman" panose="02020603050405020304" pitchFamily="18" charset="0"/>
                <a:cs typeface="Times New Roman" panose="02020603050405020304" pitchFamily="18" charset="0"/>
              </a:rPr>
              <a:t>22.1. jaudas apjomus;</a:t>
            </a:r>
            <a:endParaRPr lang="lv-LV" sz="3800"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lv-LV" sz="3800" b="1" dirty="0">
                <a:solidFill>
                  <a:srgbClr val="FF0000"/>
                </a:solidFill>
                <a:latin typeface="Times New Roman" panose="02020603050405020304" pitchFamily="18" charset="0"/>
                <a:cs typeface="Times New Roman" panose="02020603050405020304" pitchFamily="18" charset="0"/>
              </a:rPr>
              <a:t>22.2. jaudas maksas apmēru un samaksas kārtību;</a:t>
            </a:r>
            <a:endParaRPr lang="lv-LV" sz="3800"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lv-LV" sz="3800" b="1" dirty="0">
                <a:solidFill>
                  <a:srgbClr val="FF0000"/>
                </a:solidFill>
                <a:latin typeface="Times New Roman" panose="02020603050405020304" pitchFamily="18" charset="0"/>
                <a:cs typeface="Times New Roman" panose="02020603050405020304" pitchFamily="18" charset="0"/>
              </a:rPr>
              <a:t>22.3. jaudas maksas pārrēķina un apmaksas kārtību Jaudas pieprasītāja paredzamajam jaudas palielinājumam;</a:t>
            </a:r>
            <a:endParaRPr lang="lv-LV" sz="3800"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lv-LV" sz="3800" b="1" dirty="0">
                <a:solidFill>
                  <a:srgbClr val="FF0000"/>
                </a:solidFill>
                <a:latin typeface="Times New Roman" panose="02020603050405020304" pitchFamily="18" charset="0"/>
                <a:cs typeface="Times New Roman" panose="02020603050405020304" pitchFamily="18" charset="0"/>
              </a:rPr>
              <a:t>22.4. jaudas pieprasījuma vai palielinājuma objekta adresi.”</a:t>
            </a:r>
          </a:p>
          <a:p>
            <a:pPr marL="0" indent="0">
              <a:buNone/>
            </a:pPr>
            <a:endParaRPr lang="lv-LV" sz="3800" dirty="0">
              <a:solidFill>
                <a:srgbClr val="FF0000"/>
              </a:solidFill>
              <a:latin typeface="Times New Roman" panose="02020603050405020304" pitchFamily="18" charset="0"/>
              <a:cs typeface="Times New Roman" panose="02020603050405020304" pitchFamily="18" charset="0"/>
            </a:endParaRPr>
          </a:p>
          <a:p>
            <a:pPr marL="0" indent="0">
              <a:buNone/>
            </a:pPr>
            <a:r>
              <a:rPr lang="lv-LV" sz="3800" dirty="0">
                <a:latin typeface="Times New Roman" panose="02020603050405020304" pitchFamily="18" charset="0"/>
                <a:cs typeface="Times New Roman" panose="02020603050405020304" pitchFamily="18" charset="0"/>
              </a:rPr>
              <a:t>Precizējam līguma saturu, izslēdzot jaudas maksas atmaksas iespēju</a:t>
            </a:r>
            <a:endParaRPr lang="lv-LV" sz="3800" dirty="0">
              <a:solidFill>
                <a:srgbClr val="FF0000"/>
              </a:solidFill>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pic>
        <p:nvPicPr>
          <p:cNvPr id="4" name="Logo_B.png" descr="Logo_B.png">
            <a:extLst>
              <a:ext uri="{FF2B5EF4-FFF2-40B4-BE49-F238E27FC236}">
                <a16:creationId xmlns:a16="http://schemas.microsoft.com/office/drawing/2014/main" id="{BC89162A-D751-5D5F-E54E-D38A2760DA41}"/>
              </a:ext>
            </a:extLst>
          </p:cNvPr>
          <p:cNvPicPr>
            <a:picLocks noChangeAspect="1"/>
          </p:cNvPicPr>
          <p:nvPr/>
        </p:nvPicPr>
        <p:blipFill>
          <a:blip r:embed="rId2"/>
          <a:srcRect l="26899" t="12400" r="26912" b="12411"/>
          <a:stretch>
            <a:fillRect/>
          </a:stretch>
        </p:blipFill>
        <p:spPr>
          <a:xfrm>
            <a:off x="22513055" y="483306"/>
            <a:ext cx="1164874" cy="1896270"/>
          </a:xfrm>
          <a:custGeom>
            <a:avLst/>
            <a:gdLst/>
            <a:ahLst/>
            <a:cxnLst>
              <a:cxn ang="0">
                <a:pos x="wd2" y="hd2"/>
              </a:cxn>
              <a:cxn ang="5400000">
                <a:pos x="wd2" y="hd2"/>
              </a:cxn>
              <a:cxn ang="10800000">
                <a:pos x="wd2" y="hd2"/>
              </a:cxn>
              <a:cxn ang="16200000">
                <a:pos x="wd2" y="hd2"/>
              </a:cxn>
            </a:cxnLst>
            <a:rect l="0" t="0" r="r" b="b"/>
            <a:pathLst>
              <a:path w="21586" h="21600" extrusionOk="0">
                <a:moveTo>
                  <a:pt x="10798" y="0"/>
                </a:moveTo>
                <a:cubicBezTo>
                  <a:pt x="10265" y="0"/>
                  <a:pt x="9993" y="143"/>
                  <a:pt x="9599" y="619"/>
                </a:cubicBezTo>
                <a:cubicBezTo>
                  <a:pt x="9456" y="793"/>
                  <a:pt x="9280" y="997"/>
                  <a:pt x="9209" y="1076"/>
                </a:cubicBezTo>
                <a:cubicBezTo>
                  <a:pt x="9139" y="1155"/>
                  <a:pt x="8719" y="1649"/>
                  <a:pt x="8275" y="2170"/>
                </a:cubicBezTo>
                <a:cubicBezTo>
                  <a:pt x="7832" y="2691"/>
                  <a:pt x="7377" y="3219"/>
                  <a:pt x="7268" y="3345"/>
                </a:cubicBezTo>
                <a:cubicBezTo>
                  <a:pt x="7159" y="3472"/>
                  <a:pt x="6829" y="3855"/>
                  <a:pt x="6540" y="4195"/>
                </a:cubicBezTo>
                <a:cubicBezTo>
                  <a:pt x="6251" y="4535"/>
                  <a:pt x="5928" y="4914"/>
                  <a:pt x="5819" y="5041"/>
                </a:cubicBezTo>
                <a:cubicBezTo>
                  <a:pt x="5710" y="5167"/>
                  <a:pt x="5469" y="5452"/>
                  <a:pt x="5282" y="5673"/>
                </a:cubicBezTo>
                <a:cubicBezTo>
                  <a:pt x="4917" y="6106"/>
                  <a:pt x="4591" y="6487"/>
                  <a:pt x="4275" y="6853"/>
                </a:cubicBezTo>
                <a:cubicBezTo>
                  <a:pt x="4045" y="7120"/>
                  <a:pt x="3730" y="7490"/>
                  <a:pt x="3333" y="7956"/>
                </a:cubicBezTo>
                <a:cubicBezTo>
                  <a:pt x="2887" y="8481"/>
                  <a:pt x="2068" y="9442"/>
                  <a:pt x="1826" y="9724"/>
                </a:cubicBezTo>
                <a:cubicBezTo>
                  <a:pt x="1704" y="9866"/>
                  <a:pt x="1374" y="10250"/>
                  <a:pt x="1098" y="10574"/>
                </a:cubicBezTo>
                <a:cubicBezTo>
                  <a:pt x="821" y="10898"/>
                  <a:pt x="468" y="11310"/>
                  <a:pt x="311" y="11491"/>
                </a:cubicBezTo>
                <a:cubicBezTo>
                  <a:pt x="46" y="11797"/>
                  <a:pt x="25" y="11834"/>
                  <a:pt x="24" y="12007"/>
                </a:cubicBezTo>
                <a:cubicBezTo>
                  <a:pt x="23" y="12152"/>
                  <a:pt x="50" y="12218"/>
                  <a:pt x="134" y="12301"/>
                </a:cubicBezTo>
                <a:cubicBezTo>
                  <a:pt x="244" y="12409"/>
                  <a:pt x="466" y="12509"/>
                  <a:pt x="693" y="12554"/>
                </a:cubicBezTo>
                <a:cubicBezTo>
                  <a:pt x="859" y="12586"/>
                  <a:pt x="1181" y="12568"/>
                  <a:pt x="1355" y="12513"/>
                </a:cubicBezTo>
                <a:cubicBezTo>
                  <a:pt x="1430" y="12489"/>
                  <a:pt x="1647" y="12353"/>
                  <a:pt x="1833" y="12215"/>
                </a:cubicBezTo>
                <a:cubicBezTo>
                  <a:pt x="3924" y="10665"/>
                  <a:pt x="6610" y="9507"/>
                  <a:pt x="9371" y="8964"/>
                </a:cubicBezTo>
                <a:cubicBezTo>
                  <a:pt x="10901" y="8664"/>
                  <a:pt x="12384" y="8536"/>
                  <a:pt x="13762" y="8589"/>
                </a:cubicBezTo>
                <a:cubicBezTo>
                  <a:pt x="15397" y="8652"/>
                  <a:pt x="16683" y="9005"/>
                  <a:pt x="17461" y="9597"/>
                </a:cubicBezTo>
                <a:cubicBezTo>
                  <a:pt x="17681" y="9765"/>
                  <a:pt x="18242" y="10386"/>
                  <a:pt x="19388" y="11749"/>
                </a:cubicBezTo>
                <a:cubicBezTo>
                  <a:pt x="19901" y="12359"/>
                  <a:pt x="19976" y="12425"/>
                  <a:pt x="20248" y="12509"/>
                </a:cubicBezTo>
                <a:cubicBezTo>
                  <a:pt x="20555" y="12602"/>
                  <a:pt x="20762" y="12603"/>
                  <a:pt x="21072" y="12509"/>
                </a:cubicBezTo>
                <a:cubicBezTo>
                  <a:pt x="21427" y="12400"/>
                  <a:pt x="21566" y="12257"/>
                  <a:pt x="21565" y="12011"/>
                </a:cubicBezTo>
                <a:cubicBezTo>
                  <a:pt x="21564" y="11836"/>
                  <a:pt x="21547" y="11798"/>
                  <a:pt x="21293" y="11505"/>
                </a:cubicBezTo>
                <a:cubicBezTo>
                  <a:pt x="20883" y="11033"/>
                  <a:pt x="20672" y="10792"/>
                  <a:pt x="20094" y="10113"/>
                </a:cubicBezTo>
                <a:cubicBezTo>
                  <a:pt x="19805" y="9773"/>
                  <a:pt x="19474" y="9378"/>
                  <a:pt x="19351" y="9236"/>
                </a:cubicBezTo>
                <a:cubicBezTo>
                  <a:pt x="19228" y="9093"/>
                  <a:pt x="18783" y="8577"/>
                  <a:pt x="18366" y="8087"/>
                </a:cubicBezTo>
                <a:cubicBezTo>
                  <a:pt x="16933" y="6405"/>
                  <a:pt x="16653" y="6074"/>
                  <a:pt x="16402" y="5786"/>
                </a:cubicBezTo>
                <a:cubicBezTo>
                  <a:pt x="16306" y="5676"/>
                  <a:pt x="16065" y="5395"/>
                  <a:pt x="15865" y="5158"/>
                </a:cubicBezTo>
                <a:cubicBezTo>
                  <a:pt x="15666" y="4921"/>
                  <a:pt x="15443" y="4663"/>
                  <a:pt x="15372" y="4584"/>
                </a:cubicBezTo>
                <a:cubicBezTo>
                  <a:pt x="15302" y="4505"/>
                  <a:pt x="14989" y="4132"/>
                  <a:pt x="14674" y="3761"/>
                </a:cubicBezTo>
                <a:cubicBezTo>
                  <a:pt x="14359" y="3390"/>
                  <a:pt x="13671" y="2583"/>
                  <a:pt x="13144" y="1966"/>
                </a:cubicBezTo>
                <a:cubicBezTo>
                  <a:pt x="12617" y="1350"/>
                  <a:pt x="12081" y="724"/>
                  <a:pt x="11953" y="574"/>
                </a:cubicBezTo>
                <a:cubicBezTo>
                  <a:pt x="11576" y="133"/>
                  <a:pt x="11310" y="0"/>
                  <a:pt x="10798" y="0"/>
                </a:cubicBezTo>
                <a:close/>
                <a:moveTo>
                  <a:pt x="10798" y="1695"/>
                </a:moveTo>
                <a:cubicBezTo>
                  <a:pt x="10811" y="1695"/>
                  <a:pt x="10845" y="1723"/>
                  <a:pt x="10872" y="1759"/>
                </a:cubicBezTo>
                <a:cubicBezTo>
                  <a:pt x="10933" y="1840"/>
                  <a:pt x="11648" y="2687"/>
                  <a:pt x="11850" y="2916"/>
                </a:cubicBezTo>
                <a:cubicBezTo>
                  <a:pt x="11933" y="3011"/>
                  <a:pt x="12130" y="3242"/>
                  <a:pt x="12291" y="3431"/>
                </a:cubicBezTo>
                <a:cubicBezTo>
                  <a:pt x="12864" y="4106"/>
                  <a:pt x="13104" y="4386"/>
                  <a:pt x="13276" y="4584"/>
                </a:cubicBezTo>
                <a:cubicBezTo>
                  <a:pt x="13373" y="4695"/>
                  <a:pt x="13597" y="4964"/>
                  <a:pt x="13784" y="5185"/>
                </a:cubicBezTo>
                <a:cubicBezTo>
                  <a:pt x="13970" y="5406"/>
                  <a:pt x="14228" y="5703"/>
                  <a:pt x="14350" y="5845"/>
                </a:cubicBezTo>
                <a:cubicBezTo>
                  <a:pt x="15353" y="7015"/>
                  <a:pt x="15833" y="7582"/>
                  <a:pt x="15858" y="7622"/>
                </a:cubicBezTo>
                <a:cubicBezTo>
                  <a:pt x="15876" y="7650"/>
                  <a:pt x="15807" y="7648"/>
                  <a:pt x="15571" y="7608"/>
                </a:cubicBezTo>
                <a:cubicBezTo>
                  <a:pt x="14738" y="7468"/>
                  <a:pt x="13472" y="7401"/>
                  <a:pt x="12394" y="7441"/>
                </a:cubicBezTo>
                <a:cubicBezTo>
                  <a:pt x="10257" y="7521"/>
                  <a:pt x="8153" y="7904"/>
                  <a:pt x="6099" y="8585"/>
                </a:cubicBezTo>
                <a:cubicBezTo>
                  <a:pt x="5842" y="8670"/>
                  <a:pt x="5351" y="8847"/>
                  <a:pt x="5010" y="8978"/>
                </a:cubicBezTo>
                <a:cubicBezTo>
                  <a:pt x="4670" y="9109"/>
                  <a:pt x="4392" y="9209"/>
                  <a:pt x="4392" y="9199"/>
                </a:cubicBezTo>
                <a:cubicBezTo>
                  <a:pt x="4392" y="9183"/>
                  <a:pt x="4945" y="8527"/>
                  <a:pt x="5304" y="8115"/>
                </a:cubicBezTo>
                <a:cubicBezTo>
                  <a:pt x="5387" y="8020"/>
                  <a:pt x="5628" y="7734"/>
                  <a:pt x="5841" y="7482"/>
                </a:cubicBezTo>
                <a:cubicBezTo>
                  <a:pt x="6054" y="7229"/>
                  <a:pt x="6286" y="6959"/>
                  <a:pt x="6356" y="6880"/>
                </a:cubicBezTo>
                <a:cubicBezTo>
                  <a:pt x="6426" y="6801"/>
                  <a:pt x="6649" y="6543"/>
                  <a:pt x="6849" y="6306"/>
                </a:cubicBezTo>
                <a:cubicBezTo>
                  <a:pt x="7049" y="6069"/>
                  <a:pt x="7290" y="5784"/>
                  <a:pt x="7386" y="5673"/>
                </a:cubicBezTo>
                <a:cubicBezTo>
                  <a:pt x="7593" y="5435"/>
                  <a:pt x="7839" y="5146"/>
                  <a:pt x="8577" y="4281"/>
                </a:cubicBezTo>
                <a:cubicBezTo>
                  <a:pt x="9622" y="3056"/>
                  <a:pt x="9814" y="2829"/>
                  <a:pt x="10291" y="2265"/>
                </a:cubicBezTo>
                <a:cubicBezTo>
                  <a:pt x="10554" y="1953"/>
                  <a:pt x="10785" y="1695"/>
                  <a:pt x="10798" y="1695"/>
                </a:cubicBezTo>
                <a:close/>
                <a:moveTo>
                  <a:pt x="1083" y="14317"/>
                </a:moveTo>
                <a:cubicBezTo>
                  <a:pt x="687" y="14278"/>
                  <a:pt x="266" y="14396"/>
                  <a:pt x="90" y="14633"/>
                </a:cubicBezTo>
                <a:cubicBezTo>
                  <a:pt x="40" y="14700"/>
                  <a:pt x="9" y="14811"/>
                  <a:pt x="2" y="14959"/>
                </a:cubicBezTo>
                <a:cubicBezTo>
                  <a:pt x="-5" y="15107"/>
                  <a:pt x="10" y="15297"/>
                  <a:pt x="46" y="15515"/>
                </a:cubicBezTo>
                <a:cubicBezTo>
                  <a:pt x="193" y="16391"/>
                  <a:pt x="522" y="17091"/>
                  <a:pt x="1127" y="17852"/>
                </a:cubicBezTo>
                <a:cubicBezTo>
                  <a:pt x="1713" y="18588"/>
                  <a:pt x="2415" y="19180"/>
                  <a:pt x="3400" y="19764"/>
                </a:cubicBezTo>
                <a:cubicBezTo>
                  <a:pt x="4280" y="20287"/>
                  <a:pt x="5003" y="20602"/>
                  <a:pt x="6143" y="20944"/>
                </a:cubicBezTo>
                <a:cubicBezTo>
                  <a:pt x="7229" y="21271"/>
                  <a:pt x="8294" y="21468"/>
                  <a:pt x="9437" y="21559"/>
                </a:cubicBezTo>
                <a:cubicBezTo>
                  <a:pt x="9748" y="21584"/>
                  <a:pt x="10256" y="21599"/>
                  <a:pt x="10761" y="21600"/>
                </a:cubicBezTo>
                <a:cubicBezTo>
                  <a:pt x="11266" y="21600"/>
                  <a:pt x="11768" y="21588"/>
                  <a:pt x="12078" y="21563"/>
                </a:cubicBezTo>
                <a:cubicBezTo>
                  <a:pt x="13266" y="21470"/>
                  <a:pt x="14305" y="21280"/>
                  <a:pt x="15350" y="20971"/>
                </a:cubicBezTo>
                <a:cubicBezTo>
                  <a:pt x="16496" y="20632"/>
                  <a:pt x="17326" y="20281"/>
                  <a:pt x="18219" y="19751"/>
                </a:cubicBezTo>
                <a:cubicBezTo>
                  <a:pt x="20254" y="18541"/>
                  <a:pt x="21432" y="16945"/>
                  <a:pt x="21572" y="15203"/>
                </a:cubicBezTo>
                <a:cubicBezTo>
                  <a:pt x="21595" y="14919"/>
                  <a:pt x="21591" y="14773"/>
                  <a:pt x="21550" y="14697"/>
                </a:cubicBezTo>
                <a:cubicBezTo>
                  <a:pt x="21311" y="14250"/>
                  <a:pt x="20333" y="14168"/>
                  <a:pt x="19888" y="14556"/>
                </a:cubicBezTo>
                <a:cubicBezTo>
                  <a:pt x="19759" y="14669"/>
                  <a:pt x="19750" y="14697"/>
                  <a:pt x="19711" y="15117"/>
                </a:cubicBezTo>
                <a:cubicBezTo>
                  <a:pt x="19599" y="16331"/>
                  <a:pt x="19019" y="17333"/>
                  <a:pt x="17888" y="18263"/>
                </a:cubicBezTo>
                <a:cubicBezTo>
                  <a:pt x="16197" y="19653"/>
                  <a:pt x="13586" y="20465"/>
                  <a:pt x="10798" y="20465"/>
                </a:cubicBezTo>
                <a:cubicBezTo>
                  <a:pt x="8380" y="20465"/>
                  <a:pt x="6083" y="19861"/>
                  <a:pt x="4414" y="18783"/>
                </a:cubicBezTo>
                <a:cubicBezTo>
                  <a:pt x="2869" y="17785"/>
                  <a:pt x="1994" y="16533"/>
                  <a:pt x="1877" y="15153"/>
                </a:cubicBezTo>
                <a:cubicBezTo>
                  <a:pt x="1835" y="14656"/>
                  <a:pt x="1774" y="14549"/>
                  <a:pt x="1458" y="14412"/>
                </a:cubicBezTo>
                <a:cubicBezTo>
                  <a:pt x="1342" y="14361"/>
                  <a:pt x="1215" y="14330"/>
                  <a:pt x="1083" y="14317"/>
                </a:cubicBezTo>
                <a:close/>
              </a:path>
            </a:pathLst>
          </a:custGeom>
          <a:ln w="12700">
            <a:miter lim="400000"/>
          </a:ln>
        </p:spPr>
      </p:pic>
    </p:spTree>
    <p:extLst>
      <p:ext uri="{BB962C8B-B14F-4D97-AF65-F5344CB8AC3E}">
        <p14:creationId xmlns:p14="http://schemas.microsoft.com/office/powerpoint/2010/main" val="254640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1177055" y="1001485"/>
            <a:ext cx="21031200" cy="11647714"/>
          </a:xfrm>
        </p:spPr>
        <p:txBody>
          <a:bodyPr>
            <a:normAutofit/>
          </a:bodyPr>
          <a:lstStyle/>
          <a:p>
            <a:pPr algn="just">
              <a:spcBef>
                <a:spcPts val="600"/>
              </a:spcBef>
              <a:buNone/>
            </a:pPr>
            <a:r>
              <a:rPr lang="lv-LV" sz="3200" b="1" dirty="0">
                <a:solidFill>
                  <a:srgbClr val="00B050"/>
                </a:solidFill>
                <a:effectLst/>
                <a:latin typeface="Times New Roman" panose="02020603050405020304" pitchFamily="18" charset="0"/>
                <a:ea typeface="Times New Roman" panose="02020603050405020304" pitchFamily="18" charset="0"/>
              </a:rPr>
              <a:t>22.</a:t>
            </a:r>
            <a:r>
              <a:rPr lang="lv-LV" sz="3200" b="1" baseline="30000" dirty="0">
                <a:solidFill>
                  <a:srgbClr val="00B050"/>
                </a:solidFill>
                <a:effectLst/>
                <a:latin typeface="Times New Roman" panose="02020603050405020304" pitchFamily="18" charset="0"/>
                <a:ea typeface="Times New Roman" panose="02020603050405020304" pitchFamily="18" charset="0"/>
              </a:rPr>
              <a:t>1</a:t>
            </a:r>
            <a:r>
              <a:rPr lang="lv-LV" sz="3200" b="1" dirty="0">
                <a:solidFill>
                  <a:srgbClr val="00B050"/>
                </a:solidFill>
                <a:effectLst/>
                <a:latin typeface="Times New Roman" panose="02020603050405020304" pitchFamily="18" charset="0"/>
                <a:ea typeface="Times New Roman" panose="02020603050405020304" pitchFamily="18" charset="0"/>
              </a:rPr>
              <a:t> Jaudas pieprasītājam ir tiesības apmaksāt Jaudas maksu pa daļām šādā kārībā:</a:t>
            </a:r>
            <a:endParaRPr lang="en-US" sz="2000" dirty="0">
              <a:effectLst/>
              <a:latin typeface="Times New Roman" panose="02020603050405020304" pitchFamily="18" charset="0"/>
              <a:ea typeface="Times New Roman" panose="02020603050405020304" pitchFamily="18" charset="0"/>
            </a:endParaRPr>
          </a:p>
          <a:p>
            <a:pPr algn="just">
              <a:spcBef>
                <a:spcPts val="600"/>
              </a:spcBef>
              <a:buNone/>
            </a:pPr>
            <a:r>
              <a:rPr lang="lv-LV" sz="3200" b="1" dirty="0">
                <a:solidFill>
                  <a:srgbClr val="00B050"/>
                </a:solidFill>
                <a:effectLst/>
                <a:latin typeface="Times New Roman" panose="02020603050405020304" pitchFamily="18" charset="0"/>
                <a:ea typeface="Times New Roman" panose="02020603050405020304" pitchFamily="18" charset="0"/>
              </a:rPr>
              <a:t>22.1.</a:t>
            </a:r>
            <a:r>
              <a:rPr lang="lv-LV" sz="3200" b="1" baseline="30000" dirty="0">
                <a:solidFill>
                  <a:srgbClr val="00B050"/>
                </a:solidFill>
                <a:effectLst/>
                <a:latin typeface="Times New Roman" panose="02020603050405020304" pitchFamily="18" charset="0"/>
                <a:ea typeface="Times New Roman" panose="02020603050405020304" pitchFamily="18" charset="0"/>
              </a:rPr>
              <a:t>1 </a:t>
            </a:r>
            <a:r>
              <a:rPr lang="lv-LV" sz="3200" b="1" dirty="0">
                <a:solidFill>
                  <a:srgbClr val="00B050"/>
                </a:solidFill>
                <a:effectLst/>
                <a:latin typeface="Times New Roman" panose="02020603050405020304" pitchFamily="18" charset="0"/>
                <a:ea typeface="Times New Roman" panose="02020603050405020304" pitchFamily="18" charset="0"/>
              </a:rPr>
              <a:t>Jaudas maksas apmaksu līdz 10 000.00 EUR veic pilnā apmērā pēc Līguma abpusējas parakstīšanas un rēķina saņemšanas</a:t>
            </a:r>
            <a:r>
              <a:rPr lang="lv-LV" sz="3200" b="1" dirty="0">
                <a:solidFill>
                  <a:srgbClr val="FF0000"/>
                </a:solidFill>
                <a:effectLst/>
                <a:latin typeface="Times New Roman" panose="02020603050405020304" pitchFamily="18" charset="0"/>
                <a:ea typeface="Times New Roman" panose="02020603050405020304" pitchFamily="18" charset="0"/>
              </a:rPr>
              <a:t> </a:t>
            </a:r>
            <a:r>
              <a:rPr lang="lv-LV" sz="3200" b="1" dirty="0">
                <a:solidFill>
                  <a:srgbClr val="00B05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spcBef>
                <a:spcPts val="600"/>
              </a:spcBef>
              <a:buNone/>
            </a:pPr>
            <a:r>
              <a:rPr lang="lv-LV" sz="3200" b="1" dirty="0">
                <a:solidFill>
                  <a:srgbClr val="00B050"/>
                </a:solidFill>
                <a:effectLst/>
                <a:latin typeface="Times New Roman" panose="02020603050405020304" pitchFamily="18" charset="0"/>
                <a:ea typeface="Times New Roman" panose="02020603050405020304" pitchFamily="18" charset="0"/>
              </a:rPr>
              <a:t>22.2.¹ Jaudas maksas apmaksu no 10 001.00 EUR līdz 20 000.00 EUR veic pēc savstarpēji izstrādāta grafika sadalot maksājumu ne ilgāk kā 24 mēnešu periodā, no Līguma abpusējas parakstīšanas un rēķina par pirmās iemaksas 50% apmērā apmaksas veikšanas;</a:t>
            </a:r>
            <a:endParaRPr lang="en-US" sz="2000" dirty="0">
              <a:effectLst/>
              <a:latin typeface="Times New Roman" panose="02020603050405020304" pitchFamily="18" charset="0"/>
              <a:ea typeface="Times New Roman" panose="02020603050405020304" pitchFamily="18" charset="0"/>
            </a:endParaRPr>
          </a:p>
          <a:p>
            <a:pPr algn="just">
              <a:spcBef>
                <a:spcPts val="600"/>
              </a:spcBef>
              <a:buNone/>
            </a:pPr>
            <a:r>
              <a:rPr lang="lv-LV" sz="3200" b="1" dirty="0">
                <a:solidFill>
                  <a:srgbClr val="00B050"/>
                </a:solidFill>
                <a:effectLst/>
                <a:latin typeface="Times New Roman" panose="02020603050405020304" pitchFamily="18" charset="0"/>
                <a:ea typeface="Times New Roman" panose="02020603050405020304" pitchFamily="18" charset="0"/>
              </a:rPr>
              <a:t>22.3.¹ Jaudas maksas apmaksu no 20 001.00 EUR līdz 100 000.00 EUR veic pēc savstarpēji izstrādāta grafika sadalot maksājumu ne ilgāk kā 24 mēnešu periodā, no Līguma abpusējas parakstīšanas un rēķina par pirmās iemaksas 30% apmērā apmaksas veikšanas;</a:t>
            </a:r>
            <a:endParaRPr lang="en-US" sz="2000" dirty="0">
              <a:effectLst/>
              <a:latin typeface="Times New Roman" panose="02020603050405020304" pitchFamily="18" charset="0"/>
              <a:ea typeface="Times New Roman" panose="02020603050405020304" pitchFamily="18" charset="0"/>
            </a:endParaRPr>
          </a:p>
          <a:p>
            <a:pPr algn="just">
              <a:spcBef>
                <a:spcPts val="600"/>
              </a:spcBef>
              <a:buNone/>
            </a:pPr>
            <a:r>
              <a:rPr lang="lv-LV" sz="3200" b="1" dirty="0">
                <a:solidFill>
                  <a:srgbClr val="00B050"/>
                </a:solidFill>
                <a:effectLst/>
                <a:latin typeface="Times New Roman" panose="02020603050405020304" pitchFamily="18" charset="0"/>
                <a:ea typeface="Times New Roman" panose="02020603050405020304" pitchFamily="18" charset="0"/>
              </a:rPr>
              <a:t>22.4.</a:t>
            </a:r>
            <a:r>
              <a:rPr lang="lv-LV" sz="3200" b="1" baseline="30000" dirty="0">
                <a:solidFill>
                  <a:srgbClr val="00B050"/>
                </a:solidFill>
                <a:effectLst/>
                <a:latin typeface="Times New Roman" panose="02020603050405020304" pitchFamily="18" charset="0"/>
                <a:ea typeface="Times New Roman" panose="02020603050405020304" pitchFamily="18" charset="0"/>
              </a:rPr>
              <a:t>1 </a:t>
            </a:r>
            <a:r>
              <a:rPr lang="lv-LV" sz="3200" b="1" dirty="0">
                <a:solidFill>
                  <a:srgbClr val="00B050"/>
                </a:solidFill>
                <a:effectLst/>
                <a:latin typeface="Times New Roman" panose="02020603050405020304" pitchFamily="18" charset="0"/>
                <a:ea typeface="Times New Roman" panose="02020603050405020304" pitchFamily="18" charset="0"/>
              </a:rPr>
              <a:t>Jaudas maksas apmaksu virs 100 000.00 EUR veic pēc savstarpēji izstrādāta grafika sadalot </a:t>
            </a:r>
            <a:r>
              <a:rPr lang="lv-LV" sz="3200" b="1">
                <a:solidFill>
                  <a:srgbClr val="00B050"/>
                </a:solidFill>
                <a:effectLst/>
                <a:latin typeface="Times New Roman" panose="02020603050405020304" pitchFamily="18" charset="0"/>
                <a:ea typeface="Times New Roman" panose="02020603050405020304" pitchFamily="18" charset="0"/>
              </a:rPr>
              <a:t>maksājumu ne ilgāk kā 24 </a:t>
            </a:r>
            <a:r>
              <a:rPr lang="lv-LV" sz="3200" b="1" dirty="0">
                <a:solidFill>
                  <a:srgbClr val="00B050"/>
                </a:solidFill>
                <a:effectLst/>
                <a:latin typeface="Times New Roman" panose="02020603050405020304" pitchFamily="18" charset="0"/>
                <a:ea typeface="Times New Roman" panose="02020603050405020304" pitchFamily="18" charset="0"/>
              </a:rPr>
              <a:t>mēnešu periodā, no Līguma abpusējas parakstīšanas un rēķina par pirmās iemaksas 20% apmērā apmaksas veikšanas.   </a:t>
            </a:r>
            <a:endParaRPr lang="en-US" sz="2000" dirty="0">
              <a:effectLst/>
              <a:latin typeface="Times New Roman" panose="02020603050405020304" pitchFamily="18" charset="0"/>
              <a:ea typeface="Times New Roman" panose="02020603050405020304" pitchFamily="18" charset="0"/>
            </a:endParaRPr>
          </a:p>
          <a:p>
            <a:pPr marL="0" indent="0" algn="just">
              <a:buNone/>
            </a:pPr>
            <a:r>
              <a:rPr lang="lv-LV" sz="3200" dirty="0">
                <a:latin typeface="Times New Roman" panose="02020603050405020304" pitchFamily="18" charset="0"/>
              </a:rPr>
              <a:t>Nosakām tiesisku pamatu veikt samaksu pa daļām</a:t>
            </a:r>
            <a:endParaRPr lang="lv-LV" sz="3200" dirty="0">
              <a:latin typeface="Times New Roman" panose="02020603050405020304" pitchFamily="18" charset="0"/>
              <a:ea typeface="Times New Roman" panose="02020603050405020304" pitchFamily="18" charset="0"/>
            </a:endParaRPr>
          </a:p>
          <a:p>
            <a:pPr marL="0" indent="0" algn="just">
              <a:buNone/>
            </a:pPr>
            <a:r>
              <a:rPr lang="lv-LV" sz="3200" b="1" dirty="0">
                <a:solidFill>
                  <a:srgbClr val="FF0000"/>
                </a:solidFill>
                <a:latin typeface="Times New Roman" panose="02020603050405020304" pitchFamily="18" charset="0"/>
              </a:rPr>
              <a:t>Papildināt noteikumus ar jaunu 22.² punktu šādā redakcijā:</a:t>
            </a:r>
            <a:endParaRPr lang="lv-LV" sz="3200" dirty="0">
              <a:latin typeface="Times New Roman" panose="02020603050405020304" pitchFamily="18" charset="0"/>
              <a:ea typeface="Times New Roman" panose="02020603050405020304" pitchFamily="18" charset="0"/>
            </a:endParaRPr>
          </a:p>
          <a:p>
            <a:pPr marL="0" indent="0" algn="just">
              <a:lnSpc>
                <a:spcPct val="100000"/>
              </a:lnSpc>
              <a:buNone/>
            </a:pPr>
            <a:r>
              <a:rPr lang="lv-LV" sz="3200" b="1" spc="-80" dirty="0">
                <a:solidFill>
                  <a:srgbClr val="FF0000"/>
                </a:solidFill>
                <a:latin typeface="Times New Roman" panose="02020603050405020304" pitchFamily="18" charset="0"/>
              </a:rPr>
              <a:t>“</a:t>
            </a:r>
            <a:r>
              <a:rPr lang="lv-LV" sz="3200" b="1" dirty="0">
                <a:solidFill>
                  <a:srgbClr val="FF0000"/>
                </a:solidFill>
                <a:latin typeface="Times New Roman" panose="02020603050405020304" pitchFamily="18" charset="0"/>
              </a:rPr>
              <a:t>22.² SIA “Ādažu ūdens” ir tiesības reizi 6 mēnešos veikt Jaudas maksas pārrēķinu, ja centralizētajā kanalizācijas sistēmā izlaižamo notekūdeņu vidējais apjoms šajā periodā ir palielinājies vairāk kā par 10 %. ”</a:t>
            </a:r>
          </a:p>
          <a:p>
            <a:pPr algn="just"/>
            <a:endParaRPr lang="lv-LV" sz="3200" dirty="0">
              <a:latin typeface="Times New Roman" panose="02020603050405020304" pitchFamily="18" charset="0"/>
              <a:ea typeface="Times New Roman" panose="02020603050405020304" pitchFamily="18" charset="0"/>
            </a:endParaRPr>
          </a:p>
          <a:p>
            <a:pPr marL="0" indent="0" algn="just">
              <a:buNone/>
            </a:pPr>
            <a:r>
              <a:rPr lang="lv-LV" sz="3200" dirty="0">
                <a:latin typeface="Times New Roman" panose="02020603050405020304" pitchFamily="18" charset="0"/>
              </a:rPr>
              <a:t>Nosakām kārtību, kādā tiek aprēķināta papildus jaudas maksa</a:t>
            </a:r>
          </a:p>
          <a:p>
            <a:pPr algn="just"/>
            <a:endParaRPr lang="lv-LV" sz="3500" dirty="0">
              <a:latin typeface="Times New Roman" panose="02020603050405020304" pitchFamily="18" charset="0"/>
              <a:ea typeface="Times New Roman" panose="02020603050405020304" pitchFamily="18" charset="0"/>
            </a:endParaRPr>
          </a:p>
          <a:p>
            <a:pPr marL="0" lvl="0" indent="0">
              <a:buNone/>
            </a:pPr>
            <a:endParaRPr lang="lv-LV" sz="3500" b="1" dirty="0">
              <a:solidFill>
                <a:srgbClr val="FF0000"/>
              </a:solidFill>
              <a:latin typeface="Times New Roman" panose="02020603050405020304" pitchFamily="18" charset="0"/>
              <a:cs typeface="Times New Roman" panose="02020603050405020304" pitchFamily="18" charset="0"/>
            </a:endParaRPr>
          </a:p>
          <a:p>
            <a:pPr marL="0" indent="0">
              <a:buNone/>
            </a:pPr>
            <a:endParaRPr lang="lv-LV" sz="3200" dirty="0">
              <a:latin typeface="Times New Roman" panose="02020603050405020304" pitchFamily="18" charset="0"/>
              <a:cs typeface="Times New Roman" panose="02020603050405020304" pitchFamily="18" charset="0"/>
            </a:endParaRPr>
          </a:p>
          <a:p>
            <a:pPr marL="0" indent="0">
              <a:buNone/>
            </a:pPr>
            <a:endParaRPr lang="lv-LV" sz="3200" dirty="0">
              <a:latin typeface="Times New Roman" panose="02020603050405020304" pitchFamily="18" charset="0"/>
              <a:cs typeface="Times New Roman" panose="02020603050405020304" pitchFamily="18" charset="0"/>
            </a:endParaRPr>
          </a:p>
        </p:txBody>
      </p:sp>
      <p:pic>
        <p:nvPicPr>
          <p:cNvPr id="4" name="Logo_B.png" descr="Logo_B.png">
            <a:extLst>
              <a:ext uri="{FF2B5EF4-FFF2-40B4-BE49-F238E27FC236}">
                <a16:creationId xmlns:a16="http://schemas.microsoft.com/office/drawing/2014/main" id="{BC89162A-D751-5D5F-E54E-D38A2760DA41}"/>
              </a:ext>
            </a:extLst>
          </p:cNvPr>
          <p:cNvPicPr>
            <a:picLocks noChangeAspect="1"/>
          </p:cNvPicPr>
          <p:nvPr/>
        </p:nvPicPr>
        <p:blipFill>
          <a:blip r:embed="rId2"/>
          <a:srcRect l="26899" t="12400" r="26912" b="12411"/>
          <a:stretch>
            <a:fillRect/>
          </a:stretch>
        </p:blipFill>
        <p:spPr>
          <a:xfrm>
            <a:off x="22513055" y="483306"/>
            <a:ext cx="1164874" cy="1896270"/>
          </a:xfrm>
          <a:custGeom>
            <a:avLst/>
            <a:gdLst/>
            <a:ahLst/>
            <a:cxnLst>
              <a:cxn ang="0">
                <a:pos x="wd2" y="hd2"/>
              </a:cxn>
              <a:cxn ang="5400000">
                <a:pos x="wd2" y="hd2"/>
              </a:cxn>
              <a:cxn ang="10800000">
                <a:pos x="wd2" y="hd2"/>
              </a:cxn>
              <a:cxn ang="16200000">
                <a:pos x="wd2" y="hd2"/>
              </a:cxn>
            </a:cxnLst>
            <a:rect l="0" t="0" r="r" b="b"/>
            <a:pathLst>
              <a:path w="21586" h="21600" extrusionOk="0">
                <a:moveTo>
                  <a:pt x="10798" y="0"/>
                </a:moveTo>
                <a:cubicBezTo>
                  <a:pt x="10265" y="0"/>
                  <a:pt x="9993" y="143"/>
                  <a:pt x="9599" y="619"/>
                </a:cubicBezTo>
                <a:cubicBezTo>
                  <a:pt x="9456" y="793"/>
                  <a:pt x="9280" y="997"/>
                  <a:pt x="9209" y="1076"/>
                </a:cubicBezTo>
                <a:cubicBezTo>
                  <a:pt x="9139" y="1155"/>
                  <a:pt x="8719" y="1649"/>
                  <a:pt x="8275" y="2170"/>
                </a:cubicBezTo>
                <a:cubicBezTo>
                  <a:pt x="7832" y="2691"/>
                  <a:pt x="7377" y="3219"/>
                  <a:pt x="7268" y="3345"/>
                </a:cubicBezTo>
                <a:cubicBezTo>
                  <a:pt x="7159" y="3472"/>
                  <a:pt x="6829" y="3855"/>
                  <a:pt x="6540" y="4195"/>
                </a:cubicBezTo>
                <a:cubicBezTo>
                  <a:pt x="6251" y="4535"/>
                  <a:pt x="5928" y="4914"/>
                  <a:pt x="5819" y="5041"/>
                </a:cubicBezTo>
                <a:cubicBezTo>
                  <a:pt x="5710" y="5167"/>
                  <a:pt x="5469" y="5452"/>
                  <a:pt x="5282" y="5673"/>
                </a:cubicBezTo>
                <a:cubicBezTo>
                  <a:pt x="4917" y="6106"/>
                  <a:pt x="4591" y="6487"/>
                  <a:pt x="4275" y="6853"/>
                </a:cubicBezTo>
                <a:cubicBezTo>
                  <a:pt x="4045" y="7120"/>
                  <a:pt x="3730" y="7490"/>
                  <a:pt x="3333" y="7956"/>
                </a:cubicBezTo>
                <a:cubicBezTo>
                  <a:pt x="2887" y="8481"/>
                  <a:pt x="2068" y="9442"/>
                  <a:pt x="1826" y="9724"/>
                </a:cubicBezTo>
                <a:cubicBezTo>
                  <a:pt x="1704" y="9866"/>
                  <a:pt x="1374" y="10250"/>
                  <a:pt x="1098" y="10574"/>
                </a:cubicBezTo>
                <a:cubicBezTo>
                  <a:pt x="821" y="10898"/>
                  <a:pt x="468" y="11310"/>
                  <a:pt x="311" y="11491"/>
                </a:cubicBezTo>
                <a:cubicBezTo>
                  <a:pt x="46" y="11797"/>
                  <a:pt x="25" y="11834"/>
                  <a:pt x="24" y="12007"/>
                </a:cubicBezTo>
                <a:cubicBezTo>
                  <a:pt x="23" y="12152"/>
                  <a:pt x="50" y="12218"/>
                  <a:pt x="134" y="12301"/>
                </a:cubicBezTo>
                <a:cubicBezTo>
                  <a:pt x="244" y="12409"/>
                  <a:pt x="466" y="12509"/>
                  <a:pt x="693" y="12554"/>
                </a:cubicBezTo>
                <a:cubicBezTo>
                  <a:pt x="859" y="12586"/>
                  <a:pt x="1181" y="12568"/>
                  <a:pt x="1355" y="12513"/>
                </a:cubicBezTo>
                <a:cubicBezTo>
                  <a:pt x="1430" y="12489"/>
                  <a:pt x="1647" y="12353"/>
                  <a:pt x="1833" y="12215"/>
                </a:cubicBezTo>
                <a:cubicBezTo>
                  <a:pt x="3924" y="10665"/>
                  <a:pt x="6610" y="9507"/>
                  <a:pt x="9371" y="8964"/>
                </a:cubicBezTo>
                <a:cubicBezTo>
                  <a:pt x="10901" y="8664"/>
                  <a:pt x="12384" y="8536"/>
                  <a:pt x="13762" y="8589"/>
                </a:cubicBezTo>
                <a:cubicBezTo>
                  <a:pt x="15397" y="8652"/>
                  <a:pt x="16683" y="9005"/>
                  <a:pt x="17461" y="9597"/>
                </a:cubicBezTo>
                <a:cubicBezTo>
                  <a:pt x="17681" y="9765"/>
                  <a:pt x="18242" y="10386"/>
                  <a:pt x="19388" y="11749"/>
                </a:cubicBezTo>
                <a:cubicBezTo>
                  <a:pt x="19901" y="12359"/>
                  <a:pt x="19976" y="12425"/>
                  <a:pt x="20248" y="12509"/>
                </a:cubicBezTo>
                <a:cubicBezTo>
                  <a:pt x="20555" y="12602"/>
                  <a:pt x="20762" y="12603"/>
                  <a:pt x="21072" y="12509"/>
                </a:cubicBezTo>
                <a:cubicBezTo>
                  <a:pt x="21427" y="12400"/>
                  <a:pt x="21566" y="12257"/>
                  <a:pt x="21565" y="12011"/>
                </a:cubicBezTo>
                <a:cubicBezTo>
                  <a:pt x="21564" y="11836"/>
                  <a:pt x="21547" y="11798"/>
                  <a:pt x="21293" y="11505"/>
                </a:cubicBezTo>
                <a:cubicBezTo>
                  <a:pt x="20883" y="11033"/>
                  <a:pt x="20672" y="10792"/>
                  <a:pt x="20094" y="10113"/>
                </a:cubicBezTo>
                <a:cubicBezTo>
                  <a:pt x="19805" y="9773"/>
                  <a:pt x="19474" y="9378"/>
                  <a:pt x="19351" y="9236"/>
                </a:cubicBezTo>
                <a:cubicBezTo>
                  <a:pt x="19228" y="9093"/>
                  <a:pt x="18783" y="8577"/>
                  <a:pt x="18366" y="8087"/>
                </a:cubicBezTo>
                <a:cubicBezTo>
                  <a:pt x="16933" y="6405"/>
                  <a:pt x="16653" y="6074"/>
                  <a:pt x="16402" y="5786"/>
                </a:cubicBezTo>
                <a:cubicBezTo>
                  <a:pt x="16306" y="5676"/>
                  <a:pt x="16065" y="5395"/>
                  <a:pt x="15865" y="5158"/>
                </a:cubicBezTo>
                <a:cubicBezTo>
                  <a:pt x="15666" y="4921"/>
                  <a:pt x="15443" y="4663"/>
                  <a:pt x="15372" y="4584"/>
                </a:cubicBezTo>
                <a:cubicBezTo>
                  <a:pt x="15302" y="4505"/>
                  <a:pt x="14989" y="4132"/>
                  <a:pt x="14674" y="3761"/>
                </a:cubicBezTo>
                <a:cubicBezTo>
                  <a:pt x="14359" y="3390"/>
                  <a:pt x="13671" y="2583"/>
                  <a:pt x="13144" y="1966"/>
                </a:cubicBezTo>
                <a:cubicBezTo>
                  <a:pt x="12617" y="1350"/>
                  <a:pt x="12081" y="724"/>
                  <a:pt x="11953" y="574"/>
                </a:cubicBezTo>
                <a:cubicBezTo>
                  <a:pt x="11576" y="133"/>
                  <a:pt x="11310" y="0"/>
                  <a:pt x="10798" y="0"/>
                </a:cubicBezTo>
                <a:close/>
                <a:moveTo>
                  <a:pt x="10798" y="1695"/>
                </a:moveTo>
                <a:cubicBezTo>
                  <a:pt x="10811" y="1695"/>
                  <a:pt x="10845" y="1723"/>
                  <a:pt x="10872" y="1759"/>
                </a:cubicBezTo>
                <a:cubicBezTo>
                  <a:pt x="10933" y="1840"/>
                  <a:pt x="11648" y="2687"/>
                  <a:pt x="11850" y="2916"/>
                </a:cubicBezTo>
                <a:cubicBezTo>
                  <a:pt x="11933" y="3011"/>
                  <a:pt x="12130" y="3242"/>
                  <a:pt x="12291" y="3431"/>
                </a:cubicBezTo>
                <a:cubicBezTo>
                  <a:pt x="12864" y="4106"/>
                  <a:pt x="13104" y="4386"/>
                  <a:pt x="13276" y="4584"/>
                </a:cubicBezTo>
                <a:cubicBezTo>
                  <a:pt x="13373" y="4695"/>
                  <a:pt x="13597" y="4964"/>
                  <a:pt x="13784" y="5185"/>
                </a:cubicBezTo>
                <a:cubicBezTo>
                  <a:pt x="13970" y="5406"/>
                  <a:pt x="14228" y="5703"/>
                  <a:pt x="14350" y="5845"/>
                </a:cubicBezTo>
                <a:cubicBezTo>
                  <a:pt x="15353" y="7015"/>
                  <a:pt x="15833" y="7582"/>
                  <a:pt x="15858" y="7622"/>
                </a:cubicBezTo>
                <a:cubicBezTo>
                  <a:pt x="15876" y="7650"/>
                  <a:pt x="15807" y="7648"/>
                  <a:pt x="15571" y="7608"/>
                </a:cubicBezTo>
                <a:cubicBezTo>
                  <a:pt x="14738" y="7468"/>
                  <a:pt x="13472" y="7401"/>
                  <a:pt x="12394" y="7441"/>
                </a:cubicBezTo>
                <a:cubicBezTo>
                  <a:pt x="10257" y="7521"/>
                  <a:pt x="8153" y="7904"/>
                  <a:pt x="6099" y="8585"/>
                </a:cubicBezTo>
                <a:cubicBezTo>
                  <a:pt x="5842" y="8670"/>
                  <a:pt x="5351" y="8847"/>
                  <a:pt x="5010" y="8978"/>
                </a:cubicBezTo>
                <a:cubicBezTo>
                  <a:pt x="4670" y="9109"/>
                  <a:pt x="4392" y="9209"/>
                  <a:pt x="4392" y="9199"/>
                </a:cubicBezTo>
                <a:cubicBezTo>
                  <a:pt x="4392" y="9183"/>
                  <a:pt x="4945" y="8527"/>
                  <a:pt x="5304" y="8115"/>
                </a:cubicBezTo>
                <a:cubicBezTo>
                  <a:pt x="5387" y="8020"/>
                  <a:pt x="5628" y="7734"/>
                  <a:pt x="5841" y="7482"/>
                </a:cubicBezTo>
                <a:cubicBezTo>
                  <a:pt x="6054" y="7229"/>
                  <a:pt x="6286" y="6959"/>
                  <a:pt x="6356" y="6880"/>
                </a:cubicBezTo>
                <a:cubicBezTo>
                  <a:pt x="6426" y="6801"/>
                  <a:pt x="6649" y="6543"/>
                  <a:pt x="6849" y="6306"/>
                </a:cubicBezTo>
                <a:cubicBezTo>
                  <a:pt x="7049" y="6069"/>
                  <a:pt x="7290" y="5784"/>
                  <a:pt x="7386" y="5673"/>
                </a:cubicBezTo>
                <a:cubicBezTo>
                  <a:pt x="7593" y="5435"/>
                  <a:pt x="7839" y="5146"/>
                  <a:pt x="8577" y="4281"/>
                </a:cubicBezTo>
                <a:cubicBezTo>
                  <a:pt x="9622" y="3056"/>
                  <a:pt x="9814" y="2829"/>
                  <a:pt x="10291" y="2265"/>
                </a:cubicBezTo>
                <a:cubicBezTo>
                  <a:pt x="10554" y="1953"/>
                  <a:pt x="10785" y="1695"/>
                  <a:pt x="10798" y="1695"/>
                </a:cubicBezTo>
                <a:close/>
                <a:moveTo>
                  <a:pt x="1083" y="14317"/>
                </a:moveTo>
                <a:cubicBezTo>
                  <a:pt x="687" y="14278"/>
                  <a:pt x="266" y="14396"/>
                  <a:pt x="90" y="14633"/>
                </a:cubicBezTo>
                <a:cubicBezTo>
                  <a:pt x="40" y="14700"/>
                  <a:pt x="9" y="14811"/>
                  <a:pt x="2" y="14959"/>
                </a:cubicBezTo>
                <a:cubicBezTo>
                  <a:pt x="-5" y="15107"/>
                  <a:pt x="10" y="15297"/>
                  <a:pt x="46" y="15515"/>
                </a:cubicBezTo>
                <a:cubicBezTo>
                  <a:pt x="193" y="16391"/>
                  <a:pt x="522" y="17091"/>
                  <a:pt x="1127" y="17852"/>
                </a:cubicBezTo>
                <a:cubicBezTo>
                  <a:pt x="1713" y="18588"/>
                  <a:pt x="2415" y="19180"/>
                  <a:pt x="3400" y="19764"/>
                </a:cubicBezTo>
                <a:cubicBezTo>
                  <a:pt x="4280" y="20287"/>
                  <a:pt x="5003" y="20602"/>
                  <a:pt x="6143" y="20944"/>
                </a:cubicBezTo>
                <a:cubicBezTo>
                  <a:pt x="7229" y="21271"/>
                  <a:pt x="8294" y="21468"/>
                  <a:pt x="9437" y="21559"/>
                </a:cubicBezTo>
                <a:cubicBezTo>
                  <a:pt x="9748" y="21584"/>
                  <a:pt x="10256" y="21599"/>
                  <a:pt x="10761" y="21600"/>
                </a:cubicBezTo>
                <a:cubicBezTo>
                  <a:pt x="11266" y="21600"/>
                  <a:pt x="11768" y="21588"/>
                  <a:pt x="12078" y="21563"/>
                </a:cubicBezTo>
                <a:cubicBezTo>
                  <a:pt x="13266" y="21470"/>
                  <a:pt x="14305" y="21280"/>
                  <a:pt x="15350" y="20971"/>
                </a:cubicBezTo>
                <a:cubicBezTo>
                  <a:pt x="16496" y="20632"/>
                  <a:pt x="17326" y="20281"/>
                  <a:pt x="18219" y="19751"/>
                </a:cubicBezTo>
                <a:cubicBezTo>
                  <a:pt x="20254" y="18541"/>
                  <a:pt x="21432" y="16945"/>
                  <a:pt x="21572" y="15203"/>
                </a:cubicBezTo>
                <a:cubicBezTo>
                  <a:pt x="21595" y="14919"/>
                  <a:pt x="21591" y="14773"/>
                  <a:pt x="21550" y="14697"/>
                </a:cubicBezTo>
                <a:cubicBezTo>
                  <a:pt x="21311" y="14250"/>
                  <a:pt x="20333" y="14168"/>
                  <a:pt x="19888" y="14556"/>
                </a:cubicBezTo>
                <a:cubicBezTo>
                  <a:pt x="19759" y="14669"/>
                  <a:pt x="19750" y="14697"/>
                  <a:pt x="19711" y="15117"/>
                </a:cubicBezTo>
                <a:cubicBezTo>
                  <a:pt x="19599" y="16331"/>
                  <a:pt x="19019" y="17333"/>
                  <a:pt x="17888" y="18263"/>
                </a:cubicBezTo>
                <a:cubicBezTo>
                  <a:pt x="16197" y="19653"/>
                  <a:pt x="13586" y="20465"/>
                  <a:pt x="10798" y="20465"/>
                </a:cubicBezTo>
                <a:cubicBezTo>
                  <a:pt x="8380" y="20465"/>
                  <a:pt x="6083" y="19861"/>
                  <a:pt x="4414" y="18783"/>
                </a:cubicBezTo>
                <a:cubicBezTo>
                  <a:pt x="2869" y="17785"/>
                  <a:pt x="1994" y="16533"/>
                  <a:pt x="1877" y="15153"/>
                </a:cubicBezTo>
                <a:cubicBezTo>
                  <a:pt x="1835" y="14656"/>
                  <a:pt x="1774" y="14549"/>
                  <a:pt x="1458" y="14412"/>
                </a:cubicBezTo>
                <a:cubicBezTo>
                  <a:pt x="1342" y="14361"/>
                  <a:pt x="1215" y="14330"/>
                  <a:pt x="1083" y="14317"/>
                </a:cubicBezTo>
                <a:close/>
              </a:path>
            </a:pathLst>
          </a:custGeom>
          <a:ln w="12700">
            <a:miter lim="400000"/>
          </a:ln>
        </p:spPr>
      </p:pic>
    </p:spTree>
    <p:extLst>
      <p:ext uri="{BB962C8B-B14F-4D97-AF65-F5344CB8AC3E}">
        <p14:creationId xmlns:p14="http://schemas.microsoft.com/office/powerpoint/2010/main" val="39292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F91B82B-3D6E-789A-8431-FA7C3EE116FF}"/>
              </a:ext>
            </a:extLst>
          </p:cNvPr>
          <p:cNvSpPr>
            <a:spLocks noGrp="1"/>
          </p:cNvSpPr>
          <p:nvPr>
            <p:ph idx="1"/>
          </p:nvPr>
        </p:nvSpPr>
        <p:spPr>
          <a:xfrm>
            <a:off x="1676400" y="685800"/>
            <a:ext cx="21031200" cy="12547600"/>
          </a:xfrm>
        </p:spPr>
        <p:txBody>
          <a:bodyPr>
            <a:normAutofit/>
          </a:bodyPr>
          <a:lstStyle/>
          <a:p>
            <a:pPr marL="0" marR="0" lvl="0" indent="0" algn="just" defTabSz="2438338" rtl="0" eaLnBrk="1" fontAlgn="auto" latinLnBrk="0" hangingPunct="1">
              <a:lnSpc>
                <a:spcPct val="90000"/>
              </a:lnSpc>
              <a:spcBef>
                <a:spcPts val="2400"/>
              </a:spcBef>
              <a:spcAft>
                <a:spcPts val="0"/>
              </a:spcAft>
              <a:buClrTx/>
              <a:buSzPct val="150000"/>
              <a:buNone/>
              <a:tabLst/>
              <a:defRPr/>
            </a:pPr>
            <a:endParaRPr lang="lv-LV" sz="2800" dirty="0">
              <a:solidFill>
                <a:srgbClr val="FF0000"/>
              </a:solidFill>
              <a:latin typeface="Times New Roman" panose="02020603050405020304" pitchFamily="18" charset="0"/>
              <a:cs typeface="Times New Roman" panose="02020603050405020304" pitchFamily="18" charset="0"/>
            </a:endParaRPr>
          </a:p>
          <a:p>
            <a:pPr marL="0" lvl="0" indent="0">
              <a:buNone/>
            </a:pPr>
            <a:endParaRPr lang="lv-LV" sz="3200" b="1" dirty="0">
              <a:solidFill>
                <a:srgbClr val="FF0000"/>
              </a:solidFill>
              <a:latin typeface="Times New Roman" panose="02020603050405020304" pitchFamily="18" charset="0"/>
              <a:cs typeface="Times New Roman" panose="02020603050405020304" pitchFamily="18" charset="0"/>
            </a:endParaRPr>
          </a:p>
          <a:p>
            <a:pPr marL="0" lvl="0" indent="0">
              <a:buNone/>
            </a:pPr>
            <a:endParaRPr lang="lv-LV" sz="3200" b="1" dirty="0">
              <a:solidFill>
                <a:srgbClr val="FF0000"/>
              </a:solidFill>
              <a:latin typeface="Times New Roman" panose="02020603050405020304" pitchFamily="18" charset="0"/>
              <a:cs typeface="Times New Roman" panose="02020603050405020304" pitchFamily="18" charset="0"/>
            </a:endParaRPr>
          </a:p>
          <a:p>
            <a:pPr marL="0" lvl="0" indent="0">
              <a:buNone/>
            </a:pPr>
            <a:r>
              <a:rPr lang="lv-LV" sz="3200" b="1" dirty="0">
                <a:solidFill>
                  <a:srgbClr val="FF0000"/>
                </a:solidFill>
                <a:latin typeface="Times New Roman" panose="02020603050405020304" pitchFamily="18" charset="0"/>
                <a:cs typeface="Times New Roman" panose="02020603050405020304" pitchFamily="18" charset="0"/>
              </a:rPr>
              <a:t>Izteikt 23.punktu šādā jaunā redakcijā:</a:t>
            </a: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“23. Notekūdeņu attīrīšanas jaudas maksu administrē SIA “Ādažu ūdens”, nodrošinot naudas līdzekļu nodalītu uzskaiti un izlietošanu tikai Ūdenssaimniecības sistēmas attīstībai.”</a:t>
            </a:r>
          </a:p>
          <a:p>
            <a:endParaRPr lang="lv-LV" sz="3200" dirty="0">
              <a:latin typeface="Times New Roman" panose="02020603050405020304" pitchFamily="18" charset="0"/>
              <a:cs typeface="Times New Roman" panose="02020603050405020304" pitchFamily="18" charset="0"/>
            </a:endParaRPr>
          </a:p>
          <a:p>
            <a:pPr marL="0" indent="0">
              <a:buNone/>
            </a:pPr>
            <a:r>
              <a:rPr lang="lv-LV" sz="3200" dirty="0">
                <a:latin typeface="Times New Roman" panose="02020603050405020304" pitchFamily="18" charset="0"/>
                <a:cs typeface="Times New Roman" panose="02020603050405020304" pitchFamily="18" charset="0"/>
              </a:rPr>
              <a:t>Izslēdzam jaudas maksas atmaksas iespēju</a:t>
            </a:r>
          </a:p>
          <a:p>
            <a:pPr marL="0" lvl="0" indent="0">
              <a:buNone/>
            </a:pPr>
            <a:endParaRPr lang="lv-LV" sz="3200" b="1" dirty="0">
              <a:solidFill>
                <a:srgbClr val="FF0000"/>
              </a:solidFill>
              <a:latin typeface="Times New Roman" panose="02020603050405020304" pitchFamily="18" charset="0"/>
              <a:cs typeface="Times New Roman" panose="02020603050405020304" pitchFamily="18" charset="0"/>
            </a:endParaRPr>
          </a:p>
          <a:p>
            <a:pPr marL="0" lvl="0" indent="0">
              <a:buNone/>
            </a:pPr>
            <a:r>
              <a:rPr lang="lv-LV" sz="3200" b="1" dirty="0">
                <a:solidFill>
                  <a:srgbClr val="FF0000"/>
                </a:solidFill>
                <a:latin typeface="Times New Roman" panose="02020603050405020304" pitchFamily="18" charset="0"/>
                <a:cs typeface="Times New Roman" panose="02020603050405020304" pitchFamily="18" charset="0"/>
              </a:rPr>
              <a:t>Papildināt noteikumus ar jaunu 29.¹ punktu šādā redakcijā:</a:t>
            </a: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“29.</a:t>
            </a:r>
            <a:r>
              <a:rPr lang="lv-LV" sz="3200" b="1" baseline="30000" dirty="0">
                <a:solidFill>
                  <a:srgbClr val="FF0000"/>
                </a:solidFill>
                <a:latin typeface="Times New Roman" panose="02020603050405020304" pitchFamily="18" charset="0"/>
                <a:cs typeface="Times New Roman" panose="02020603050405020304" pitchFamily="18" charset="0"/>
              </a:rPr>
              <a:t>1</a:t>
            </a:r>
            <a:r>
              <a:rPr lang="lv-LV" sz="3200" b="1" dirty="0">
                <a:solidFill>
                  <a:srgbClr val="FF0000"/>
                </a:solidFill>
                <a:latin typeface="Times New Roman" panose="02020603050405020304" pitchFamily="18" charset="0"/>
                <a:cs typeface="Times New Roman" panose="02020603050405020304" pitchFamily="18" charset="0"/>
              </a:rPr>
              <a:t> Pakalpojuma sniedzējam pēc iesnieguma izvērtēšanas ir tiesības atteikties pārņemt 29. punktā minētos tīklus vadoties no tehniskiem vai finanšu apsvērumiem.”</a:t>
            </a:r>
          </a:p>
          <a:p>
            <a:pPr marL="0" indent="0">
              <a:buNone/>
            </a:pPr>
            <a:endParaRPr lang="lv-LV" sz="3200" b="1" dirty="0">
              <a:solidFill>
                <a:srgbClr val="FF0000"/>
              </a:solidFill>
              <a:latin typeface="Times New Roman" panose="02020603050405020304" pitchFamily="18" charset="0"/>
              <a:cs typeface="Times New Roman" panose="02020603050405020304" pitchFamily="18" charset="0"/>
            </a:endParaRPr>
          </a:p>
          <a:p>
            <a:pPr marL="0" indent="0">
              <a:buNone/>
            </a:pPr>
            <a:r>
              <a:rPr lang="lv-LV" sz="3200" dirty="0">
                <a:latin typeface="Times New Roman" panose="02020603050405020304" pitchFamily="18" charset="0"/>
                <a:cs typeface="Times New Roman" panose="02020603050405020304" pitchFamily="18" charset="0"/>
              </a:rPr>
              <a:t>Radam iespēju vērtēt vai pieņemt bilancē tīklus</a:t>
            </a:r>
          </a:p>
          <a:p>
            <a:pPr marL="546100" marR="0" lvl="0" indent="-546100" algn="just" defTabSz="2438338" rtl="0" eaLnBrk="1" fontAlgn="auto" latinLnBrk="0" hangingPunct="1">
              <a:lnSpc>
                <a:spcPct val="90000"/>
              </a:lnSpc>
              <a:spcBef>
                <a:spcPts val="2400"/>
              </a:spcBef>
              <a:spcAft>
                <a:spcPts val="0"/>
              </a:spcAft>
              <a:buClrTx/>
              <a:buSzPct val="150000"/>
              <a:buFontTx/>
              <a:buChar char="-"/>
              <a:tabLst/>
              <a:defRPr/>
            </a:pPr>
            <a:endParaRPr lang="en-US" sz="32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Logo_B.png" descr="Logo_B.png">
            <a:extLst>
              <a:ext uri="{FF2B5EF4-FFF2-40B4-BE49-F238E27FC236}">
                <a16:creationId xmlns:a16="http://schemas.microsoft.com/office/drawing/2014/main" id="{BC89162A-D751-5D5F-E54E-D38A2760DA41}"/>
              </a:ext>
            </a:extLst>
          </p:cNvPr>
          <p:cNvPicPr>
            <a:picLocks noChangeAspect="1"/>
          </p:cNvPicPr>
          <p:nvPr/>
        </p:nvPicPr>
        <p:blipFill>
          <a:blip r:embed="rId2"/>
          <a:srcRect l="26899" t="12400" r="26912" b="12411"/>
          <a:stretch>
            <a:fillRect/>
          </a:stretch>
        </p:blipFill>
        <p:spPr>
          <a:xfrm>
            <a:off x="22513055" y="483306"/>
            <a:ext cx="1164874" cy="1896270"/>
          </a:xfrm>
          <a:custGeom>
            <a:avLst/>
            <a:gdLst/>
            <a:ahLst/>
            <a:cxnLst>
              <a:cxn ang="0">
                <a:pos x="wd2" y="hd2"/>
              </a:cxn>
              <a:cxn ang="5400000">
                <a:pos x="wd2" y="hd2"/>
              </a:cxn>
              <a:cxn ang="10800000">
                <a:pos x="wd2" y="hd2"/>
              </a:cxn>
              <a:cxn ang="16200000">
                <a:pos x="wd2" y="hd2"/>
              </a:cxn>
            </a:cxnLst>
            <a:rect l="0" t="0" r="r" b="b"/>
            <a:pathLst>
              <a:path w="21586" h="21600" extrusionOk="0">
                <a:moveTo>
                  <a:pt x="10798" y="0"/>
                </a:moveTo>
                <a:cubicBezTo>
                  <a:pt x="10265" y="0"/>
                  <a:pt x="9993" y="143"/>
                  <a:pt x="9599" y="619"/>
                </a:cubicBezTo>
                <a:cubicBezTo>
                  <a:pt x="9456" y="793"/>
                  <a:pt x="9280" y="997"/>
                  <a:pt x="9209" y="1076"/>
                </a:cubicBezTo>
                <a:cubicBezTo>
                  <a:pt x="9139" y="1155"/>
                  <a:pt x="8719" y="1649"/>
                  <a:pt x="8275" y="2170"/>
                </a:cubicBezTo>
                <a:cubicBezTo>
                  <a:pt x="7832" y="2691"/>
                  <a:pt x="7377" y="3219"/>
                  <a:pt x="7268" y="3345"/>
                </a:cubicBezTo>
                <a:cubicBezTo>
                  <a:pt x="7159" y="3472"/>
                  <a:pt x="6829" y="3855"/>
                  <a:pt x="6540" y="4195"/>
                </a:cubicBezTo>
                <a:cubicBezTo>
                  <a:pt x="6251" y="4535"/>
                  <a:pt x="5928" y="4914"/>
                  <a:pt x="5819" y="5041"/>
                </a:cubicBezTo>
                <a:cubicBezTo>
                  <a:pt x="5710" y="5167"/>
                  <a:pt x="5469" y="5452"/>
                  <a:pt x="5282" y="5673"/>
                </a:cubicBezTo>
                <a:cubicBezTo>
                  <a:pt x="4917" y="6106"/>
                  <a:pt x="4591" y="6487"/>
                  <a:pt x="4275" y="6853"/>
                </a:cubicBezTo>
                <a:cubicBezTo>
                  <a:pt x="4045" y="7120"/>
                  <a:pt x="3730" y="7490"/>
                  <a:pt x="3333" y="7956"/>
                </a:cubicBezTo>
                <a:cubicBezTo>
                  <a:pt x="2887" y="8481"/>
                  <a:pt x="2068" y="9442"/>
                  <a:pt x="1826" y="9724"/>
                </a:cubicBezTo>
                <a:cubicBezTo>
                  <a:pt x="1704" y="9866"/>
                  <a:pt x="1374" y="10250"/>
                  <a:pt x="1098" y="10574"/>
                </a:cubicBezTo>
                <a:cubicBezTo>
                  <a:pt x="821" y="10898"/>
                  <a:pt x="468" y="11310"/>
                  <a:pt x="311" y="11491"/>
                </a:cubicBezTo>
                <a:cubicBezTo>
                  <a:pt x="46" y="11797"/>
                  <a:pt x="25" y="11834"/>
                  <a:pt x="24" y="12007"/>
                </a:cubicBezTo>
                <a:cubicBezTo>
                  <a:pt x="23" y="12152"/>
                  <a:pt x="50" y="12218"/>
                  <a:pt x="134" y="12301"/>
                </a:cubicBezTo>
                <a:cubicBezTo>
                  <a:pt x="244" y="12409"/>
                  <a:pt x="466" y="12509"/>
                  <a:pt x="693" y="12554"/>
                </a:cubicBezTo>
                <a:cubicBezTo>
                  <a:pt x="859" y="12586"/>
                  <a:pt x="1181" y="12568"/>
                  <a:pt x="1355" y="12513"/>
                </a:cubicBezTo>
                <a:cubicBezTo>
                  <a:pt x="1430" y="12489"/>
                  <a:pt x="1647" y="12353"/>
                  <a:pt x="1833" y="12215"/>
                </a:cubicBezTo>
                <a:cubicBezTo>
                  <a:pt x="3924" y="10665"/>
                  <a:pt x="6610" y="9507"/>
                  <a:pt x="9371" y="8964"/>
                </a:cubicBezTo>
                <a:cubicBezTo>
                  <a:pt x="10901" y="8664"/>
                  <a:pt x="12384" y="8536"/>
                  <a:pt x="13762" y="8589"/>
                </a:cubicBezTo>
                <a:cubicBezTo>
                  <a:pt x="15397" y="8652"/>
                  <a:pt x="16683" y="9005"/>
                  <a:pt x="17461" y="9597"/>
                </a:cubicBezTo>
                <a:cubicBezTo>
                  <a:pt x="17681" y="9765"/>
                  <a:pt x="18242" y="10386"/>
                  <a:pt x="19388" y="11749"/>
                </a:cubicBezTo>
                <a:cubicBezTo>
                  <a:pt x="19901" y="12359"/>
                  <a:pt x="19976" y="12425"/>
                  <a:pt x="20248" y="12509"/>
                </a:cubicBezTo>
                <a:cubicBezTo>
                  <a:pt x="20555" y="12602"/>
                  <a:pt x="20762" y="12603"/>
                  <a:pt x="21072" y="12509"/>
                </a:cubicBezTo>
                <a:cubicBezTo>
                  <a:pt x="21427" y="12400"/>
                  <a:pt x="21566" y="12257"/>
                  <a:pt x="21565" y="12011"/>
                </a:cubicBezTo>
                <a:cubicBezTo>
                  <a:pt x="21564" y="11836"/>
                  <a:pt x="21547" y="11798"/>
                  <a:pt x="21293" y="11505"/>
                </a:cubicBezTo>
                <a:cubicBezTo>
                  <a:pt x="20883" y="11033"/>
                  <a:pt x="20672" y="10792"/>
                  <a:pt x="20094" y="10113"/>
                </a:cubicBezTo>
                <a:cubicBezTo>
                  <a:pt x="19805" y="9773"/>
                  <a:pt x="19474" y="9378"/>
                  <a:pt x="19351" y="9236"/>
                </a:cubicBezTo>
                <a:cubicBezTo>
                  <a:pt x="19228" y="9093"/>
                  <a:pt x="18783" y="8577"/>
                  <a:pt x="18366" y="8087"/>
                </a:cubicBezTo>
                <a:cubicBezTo>
                  <a:pt x="16933" y="6405"/>
                  <a:pt x="16653" y="6074"/>
                  <a:pt x="16402" y="5786"/>
                </a:cubicBezTo>
                <a:cubicBezTo>
                  <a:pt x="16306" y="5676"/>
                  <a:pt x="16065" y="5395"/>
                  <a:pt x="15865" y="5158"/>
                </a:cubicBezTo>
                <a:cubicBezTo>
                  <a:pt x="15666" y="4921"/>
                  <a:pt x="15443" y="4663"/>
                  <a:pt x="15372" y="4584"/>
                </a:cubicBezTo>
                <a:cubicBezTo>
                  <a:pt x="15302" y="4505"/>
                  <a:pt x="14989" y="4132"/>
                  <a:pt x="14674" y="3761"/>
                </a:cubicBezTo>
                <a:cubicBezTo>
                  <a:pt x="14359" y="3390"/>
                  <a:pt x="13671" y="2583"/>
                  <a:pt x="13144" y="1966"/>
                </a:cubicBezTo>
                <a:cubicBezTo>
                  <a:pt x="12617" y="1350"/>
                  <a:pt x="12081" y="724"/>
                  <a:pt x="11953" y="574"/>
                </a:cubicBezTo>
                <a:cubicBezTo>
                  <a:pt x="11576" y="133"/>
                  <a:pt x="11310" y="0"/>
                  <a:pt x="10798" y="0"/>
                </a:cubicBezTo>
                <a:close/>
                <a:moveTo>
                  <a:pt x="10798" y="1695"/>
                </a:moveTo>
                <a:cubicBezTo>
                  <a:pt x="10811" y="1695"/>
                  <a:pt x="10845" y="1723"/>
                  <a:pt x="10872" y="1759"/>
                </a:cubicBezTo>
                <a:cubicBezTo>
                  <a:pt x="10933" y="1840"/>
                  <a:pt x="11648" y="2687"/>
                  <a:pt x="11850" y="2916"/>
                </a:cubicBezTo>
                <a:cubicBezTo>
                  <a:pt x="11933" y="3011"/>
                  <a:pt x="12130" y="3242"/>
                  <a:pt x="12291" y="3431"/>
                </a:cubicBezTo>
                <a:cubicBezTo>
                  <a:pt x="12864" y="4106"/>
                  <a:pt x="13104" y="4386"/>
                  <a:pt x="13276" y="4584"/>
                </a:cubicBezTo>
                <a:cubicBezTo>
                  <a:pt x="13373" y="4695"/>
                  <a:pt x="13597" y="4964"/>
                  <a:pt x="13784" y="5185"/>
                </a:cubicBezTo>
                <a:cubicBezTo>
                  <a:pt x="13970" y="5406"/>
                  <a:pt x="14228" y="5703"/>
                  <a:pt x="14350" y="5845"/>
                </a:cubicBezTo>
                <a:cubicBezTo>
                  <a:pt x="15353" y="7015"/>
                  <a:pt x="15833" y="7582"/>
                  <a:pt x="15858" y="7622"/>
                </a:cubicBezTo>
                <a:cubicBezTo>
                  <a:pt x="15876" y="7650"/>
                  <a:pt x="15807" y="7648"/>
                  <a:pt x="15571" y="7608"/>
                </a:cubicBezTo>
                <a:cubicBezTo>
                  <a:pt x="14738" y="7468"/>
                  <a:pt x="13472" y="7401"/>
                  <a:pt x="12394" y="7441"/>
                </a:cubicBezTo>
                <a:cubicBezTo>
                  <a:pt x="10257" y="7521"/>
                  <a:pt x="8153" y="7904"/>
                  <a:pt x="6099" y="8585"/>
                </a:cubicBezTo>
                <a:cubicBezTo>
                  <a:pt x="5842" y="8670"/>
                  <a:pt x="5351" y="8847"/>
                  <a:pt x="5010" y="8978"/>
                </a:cubicBezTo>
                <a:cubicBezTo>
                  <a:pt x="4670" y="9109"/>
                  <a:pt x="4392" y="9209"/>
                  <a:pt x="4392" y="9199"/>
                </a:cubicBezTo>
                <a:cubicBezTo>
                  <a:pt x="4392" y="9183"/>
                  <a:pt x="4945" y="8527"/>
                  <a:pt x="5304" y="8115"/>
                </a:cubicBezTo>
                <a:cubicBezTo>
                  <a:pt x="5387" y="8020"/>
                  <a:pt x="5628" y="7734"/>
                  <a:pt x="5841" y="7482"/>
                </a:cubicBezTo>
                <a:cubicBezTo>
                  <a:pt x="6054" y="7229"/>
                  <a:pt x="6286" y="6959"/>
                  <a:pt x="6356" y="6880"/>
                </a:cubicBezTo>
                <a:cubicBezTo>
                  <a:pt x="6426" y="6801"/>
                  <a:pt x="6649" y="6543"/>
                  <a:pt x="6849" y="6306"/>
                </a:cubicBezTo>
                <a:cubicBezTo>
                  <a:pt x="7049" y="6069"/>
                  <a:pt x="7290" y="5784"/>
                  <a:pt x="7386" y="5673"/>
                </a:cubicBezTo>
                <a:cubicBezTo>
                  <a:pt x="7593" y="5435"/>
                  <a:pt x="7839" y="5146"/>
                  <a:pt x="8577" y="4281"/>
                </a:cubicBezTo>
                <a:cubicBezTo>
                  <a:pt x="9622" y="3056"/>
                  <a:pt x="9814" y="2829"/>
                  <a:pt x="10291" y="2265"/>
                </a:cubicBezTo>
                <a:cubicBezTo>
                  <a:pt x="10554" y="1953"/>
                  <a:pt x="10785" y="1695"/>
                  <a:pt x="10798" y="1695"/>
                </a:cubicBezTo>
                <a:close/>
                <a:moveTo>
                  <a:pt x="1083" y="14317"/>
                </a:moveTo>
                <a:cubicBezTo>
                  <a:pt x="687" y="14278"/>
                  <a:pt x="266" y="14396"/>
                  <a:pt x="90" y="14633"/>
                </a:cubicBezTo>
                <a:cubicBezTo>
                  <a:pt x="40" y="14700"/>
                  <a:pt x="9" y="14811"/>
                  <a:pt x="2" y="14959"/>
                </a:cubicBezTo>
                <a:cubicBezTo>
                  <a:pt x="-5" y="15107"/>
                  <a:pt x="10" y="15297"/>
                  <a:pt x="46" y="15515"/>
                </a:cubicBezTo>
                <a:cubicBezTo>
                  <a:pt x="193" y="16391"/>
                  <a:pt x="522" y="17091"/>
                  <a:pt x="1127" y="17852"/>
                </a:cubicBezTo>
                <a:cubicBezTo>
                  <a:pt x="1713" y="18588"/>
                  <a:pt x="2415" y="19180"/>
                  <a:pt x="3400" y="19764"/>
                </a:cubicBezTo>
                <a:cubicBezTo>
                  <a:pt x="4280" y="20287"/>
                  <a:pt x="5003" y="20602"/>
                  <a:pt x="6143" y="20944"/>
                </a:cubicBezTo>
                <a:cubicBezTo>
                  <a:pt x="7229" y="21271"/>
                  <a:pt x="8294" y="21468"/>
                  <a:pt x="9437" y="21559"/>
                </a:cubicBezTo>
                <a:cubicBezTo>
                  <a:pt x="9748" y="21584"/>
                  <a:pt x="10256" y="21599"/>
                  <a:pt x="10761" y="21600"/>
                </a:cubicBezTo>
                <a:cubicBezTo>
                  <a:pt x="11266" y="21600"/>
                  <a:pt x="11768" y="21588"/>
                  <a:pt x="12078" y="21563"/>
                </a:cubicBezTo>
                <a:cubicBezTo>
                  <a:pt x="13266" y="21470"/>
                  <a:pt x="14305" y="21280"/>
                  <a:pt x="15350" y="20971"/>
                </a:cubicBezTo>
                <a:cubicBezTo>
                  <a:pt x="16496" y="20632"/>
                  <a:pt x="17326" y="20281"/>
                  <a:pt x="18219" y="19751"/>
                </a:cubicBezTo>
                <a:cubicBezTo>
                  <a:pt x="20254" y="18541"/>
                  <a:pt x="21432" y="16945"/>
                  <a:pt x="21572" y="15203"/>
                </a:cubicBezTo>
                <a:cubicBezTo>
                  <a:pt x="21595" y="14919"/>
                  <a:pt x="21591" y="14773"/>
                  <a:pt x="21550" y="14697"/>
                </a:cubicBezTo>
                <a:cubicBezTo>
                  <a:pt x="21311" y="14250"/>
                  <a:pt x="20333" y="14168"/>
                  <a:pt x="19888" y="14556"/>
                </a:cubicBezTo>
                <a:cubicBezTo>
                  <a:pt x="19759" y="14669"/>
                  <a:pt x="19750" y="14697"/>
                  <a:pt x="19711" y="15117"/>
                </a:cubicBezTo>
                <a:cubicBezTo>
                  <a:pt x="19599" y="16331"/>
                  <a:pt x="19019" y="17333"/>
                  <a:pt x="17888" y="18263"/>
                </a:cubicBezTo>
                <a:cubicBezTo>
                  <a:pt x="16197" y="19653"/>
                  <a:pt x="13586" y="20465"/>
                  <a:pt x="10798" y="20465"/>
                </a:cubicBezTo>
                <a:cubicBezTo>
                  <a:pt x="8380" y="20465"/>
                  <a:pt x="6083" y="19861"/>
                  <a:pt x="4414" y="18783"/>
                </a:cubicBezTo>
                <a:cubicBezTo>
                  <a:pt x="2869" y="17785"/>
                  <a:pt x="1994" y="16533"/>
                  <a:pt x="1877" y="15153"/>
                </a:cubicBezTo>
                <a:cubicBezTo>
                  <a:pt x="1835" y="14656"/>
                  <a:pt x="1774" y="14549"/>
                  <a:pt x="1458" y="14412"/>
                </a:cubicBezTo>
                <a:cubicBezTo>
                  <a:pt x="1342" y="14361"/>
                  <a:pt x="1215" y="14330"/>
                  <a:pt x="1083" y="14317"/>
                </a:cubicBezTo>
                <a:close/>
              </a:path>
            </a:pathLst>
          </a:custGeom>
          <a:ln w="12700">
            <a:miter lim="400000"/>
          </a:ln>
        </p:spPr>
      </p:pic>
    </p:spTree>
    <p:extLst>
      <p:ext uri="{BB962C8B-B14F-4D97-AF65-F5344CB8AC3E}">
        <p14:creationId xmlns:p14="http://schemas.microsoft.com/office/powerpoint/2010/main" val="91780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3"/>
          <p:cNvSpPr>
            <a:spLocks noGrp="1"/>
          </p:cNvSpPr>
          <p:nvPr>
            <p:ph idx="1"/>
          </p:nvPr>
        </p:nvSpPr>
        <p:spPr>
          <a:xfrm>
            <a:off x="1676400" y="1197429"/>
            <a:ext cx="21031200" cy="11156497"/>
          </a:xfrm>
        </p:spPr>
        <p:txBody>
          <a:bodyPr>
            <a:normAutofit/>
          </a:bodyPr>
          <a:lstStyle/>
          <a:p>
            <a:pPr marL="0" indent="0">
              <a:buNone/>
            </a:pPr>
            <a:endParaRPr lang="lv-LV" sz="3200" b="1" dirty="0">
              <a:latin typeface="Times New Roman" panose="02020603050405020304" pitchFamily="18" charset="0"/>
              <a:cs typeface="Times New Roman" panose="02020603050405020304" pitchFamily="18" charset="0"/>
            </a:endParaRPr>
          </a:p>
          <a:p>
            <a:pPr marL="0" indent="0">
              <a:buNone/>
            </a:pPr>
            <a:endParaRPr lang="lv-LV" sz="3200" b="1" dirty="0">
              <a:latin typeface="Times New Roman" panose="02020603050405020304" pitchFamily="18" charset="0"/>
              <a:cs typeface="Times New Roman" panose="02020603050405020304" pitchFamily="18" charset="0"/>
            </a:endParaRP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Izteikt noteikumu 3.pielikuma nosaukumu šādā tekstā:</a:t>
            </a: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“Jaudas maksas aprēķins”</a:t>
            </a:r>
          </a:p>
          <a:p>
            <a:pPr marL="0" indent="0">
              <a:buNone/>
            </a:pPr>
            <a:endParaRPr lang="lv-LV" sz="3200" b="1" dirty="0">
              <a:latin typeface="Times New Roman" panose="02020603050405020304" pitchFamily="18" charset="0"/>
              <a:cs typeface="Times New Roman" panose="02020603050405020304" pitchFamily="18" charset="0"/>
            </a:endParaRPr>
          </a:p>
          <a:p>
            <a:pPr marL="0" indent="0">
              <a:buNone/>
            </a:pPr>
            <a:r>
              <a:rPr lang="lv-LV" sz="3200" dirty="0">
                <a:latin typeface="Times New Roman" panose="02020603050405020304" pitchFamily="18" charset="0"/>
                <a:cs typeface="Times New Roman" panose="02020603050405020304" pitchFamily="18" charset="0"/>
              </a:rPr>
              <a:t>Vienkāršojam</a:t>
            </a:r>
          </a:p>
          <a:p>
            <a:pPr marL="0" indent="0">
              <a:buNone/>
            </a:pPr>
            <a:endParaRPr lang="lv-LV" sz="3200" dirty="0">
              <a:latin typeface="Times New Roman" panose="02020603050405020304" pitchFamily="18" charset="0"/>
              <a:cs typeface="Times New Roman" panose="02020603050405020304" pitchFamily="18" charset="0"/>
            </a:endParaRP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Papildināt noteikumu 3.pielikumu ar šādu tekstu: </a:t>
            </a: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 </a:t>
            </a:r>
          </a:p>
          <a:p>
            <a:pPr marL="0" indent="0">
              <a:buNone/>
            </a:pPr>
            <a:r>
              <a:rPr lang="lv-LV" sz="3200" b="1" dirty="0">
                <a:solidFill>
                  <a:srgbClr val="FF0000"/>
                </a:solidFill>
                <a:latin typeface="Times New Roman" panose="02020603050405020304" pitchFamily="18" charset="0"/>
                <a:cs typeface="Times New Roman" panose="02020603050405020304" pitchFamily="18" charset="0"/>
              </a:rPr>
              <a:t>“Dzīvojamajām ēkām jaudas maksas aprēķinā pielietojamo centralizētajā kanalizācijas sistēmā izlaižamo notekūdeņu apjomu nosaka pēc tajās esošo (vai plānoto) mājsaimniecību skaita un ievērojot normatīvu ne mazāk kā 0,30 m3/</a:t>
            </a:r>
            <a:r>
              <a:rPr lang="lv-LV" sz="3200" b="1" dirty="0" err="1">
                <a:solidFill>
                  <a:srgbClr val="FF0000"/>
                </a:solidFill>
                <a:latin typeface="Times New Roman" panose="02020603050405020304" pitchFamily="18" charset="0"/>
                <a:cs typeface="Times New Roman" panose="02020603050405020304" pitchFamily="18" charset="0"/>
              </a:rPr>
              <a:t>dnn</a:t>
            </a:r>
            <a:r>
              <a:rPr lang="lv-LV" sz="3200" b="1" dirty="0">
                <a:solidFill>
                  <a:srgbClr val="FF0000"/>
                </a:solidFill>
                <a:latin typeface="Times New Roman" panose="02020603050405020304" pitchFamily="18" charset="0"/>
                <a:cs typeface="Times New Roman" panose="02020603050405020304" pitchFamily="18" charset="0"/>
              </a:rPr>
              <a:t> vienai mājsaimniecībai”</a:t>
            </a:r>
          </a:p>
          <a:p>
            <a:pPr marL="0" indent="0">
              <a:buNone/>
            </a:pPr>
            <a:endParaRPr lang="lv-LV" sz="3200" b="1" dirty="0">
              <a:solidFill>
                <a:srgbClr val="FF0000"/>
              </a:solidFill>
              <a:latin typeface="Times New Roman" panose="02020603050405020304" pitchFamily="18" charset="0"/>
              <a:cs typeface="Times New Roman" panose="02020603050405020304" pitchFamily="18" charset="0"/>
            </a:endParaRPr>
          </a:p>
          <a:p>
            <a:pPr marL="0" indent="0">
              <a:buNone/>
            </a:pPr>
            <a:r>
              <a:rPr lang="lv-LV" sz="3200" dirty="0">
                <a:solidFill>
                  <a:schemeClr val="tx1"/>
                </a:solidFill>
                <a:latin typeface="Times New Roman" panose="02020603050405020304" pitchFamily="18" charset="0"/>
                <a:cs typeface="Times New Roman" panose="02020603050405020304" pitchFamily="18" charset="0"/>
              </a:rPr>
              <a:t>Ieviešam kritēriju dzīvojamo ēku jaudas maksas aprēķinam</a:t>
            </a:r>
          </a:p>
          <a:p>
            <a:pPr marL="0" indent="0">
              <a:buNone/>
            </a:pPr>
            <a:endParaRPr lang="lv-LV" sz="3200" dirty="0">
              <a:solidFill>
                <a:schemeClr val="tx1"/>
              </a:solidFill>
              <a:latin typeface="Times New Roman" panose="02020603050405020304" pitchFamily="18" charset="0"/>
              <a:cs typeface="Times New Roman" panose="02020603050405020304" pitchFamily="18" charset="0"/>
            </a:endParaRPr>
          </a:p>
        </p:txBody>
      </p:sp>
      <p:pic>
        <p:nvPicPr>
          <p:cNvPr id="5" name="Logo_B.png" descr="Logo_B.png">
            <a:extLst>
              <a:ext uri="{FF2B5EF4-FFF2-40B4-BE49-F238E27FC236}">
                <a16:creationId xmlns:a16="http://schemas.microsoft.com/office/drawing/2014/main" id="{BC89162A-D751-5D5F-E54E-D38A2760DA41}"/>
              </a:ext>
            </a:extLst>
          </p:cNvPr>
          <p:cNvPicPr>
            <a:picLocks noChangeAspect="1"/>
          </p:cNvPicPr>
          <p:nvPr/>
        </p:nvPicPr>
        <p:blipFill>
          <a:blip r:embed="rId2"/>
          <a:srcRect l="26899" t="12400" r="26912" b="12411"/>
          <a:stretch>
            <a:fillRect/>
          </a:stretch>
        </p:blipFill>
        <p:spPr>
          <a:xfrm>
            <a:off x="22513055" y="483306"/>
            <a:ext cx="1164874" cy="1896270"/>
          </a:xfrm>
          <a:custGeom>
            <a:avLst/>
            <a:gdLst/>
            <a:ahLst/>
            <a:cxnLst>
              <a:cxn ang="0">
                <a:pos x="wd2" y="hd2"/>
              </a:cxn>
              <a:cxn ang="5400000">
                <a:pos x="wd2" y="hd2"/>
              </a:cxn>
              <a:cxn ang="10800000">
                <a:pos x="wd2" y="hd2"/>
              </a:cxn>
              <a:cxn ang="16200000">
                <a:pos x="wd2" y="hd2"/>
              </a:cxn>
            </a:cxnLst>
            <a:rect l="0" t="0" r="r" b="b"/>
            <a:pathLst>
              <a:path w="21586" h="21600" extrusionOk="0">
                <a:moveTo>
                  <a:pt x="10798" y="0"/>
                </a:moveTo>
                <a:cubicBezTo>
                  <a:pt x="10265" y="0"/>
                  <a:pt x="9993" y="143"/>
                  <a:pt x="9599" y="619"/>
                </a:cubicBezTo>
                <a:cubicBezTo>
                  <a:pt x="9456" y="793"/>
                  <a:pt x="9280" y="997"/>
                  <a:pt x="9209" y="1076"/>
                </a:cubicBezTo>
                <a:cubicBezTo>
                  <a:pt x="9139" y="1155"/>
                  <a:pt x="8719" y="1649"/>
                  <a:pt x="8275" y="2170"/>
                </a:cubicBezTo>
                <a:cubicBezTo>
                  <a:pt x="7832" y="2691"/>
                  <a:pt x="7377" y="3219"/>
                  <a:pt x="7268" y="3345"/>
                </a:cubicBezTo>
                <a:cubicBezTo>
                  <a:pt x="7159" y="3472"/>
                  <a:pt x="6829" y="3855"/>
                  <a:pt x="6540" y="4195"/>
                </a:cubicBezTo>
                <a:cubicBezTo>
                  <a:pt x="6251" y="4535"/>
                  <a:pt x="5928" y="4914"/>
                  <a:pt x="5819" y="5041"/>
                </a:cubicBezTo>
                <a:cubicBezTo>
                  <a:pt x="5710" y="5167"/>
                  <a:pt x="5469" y="5452"/>
                  <a:pt x="5282" y="5673"/>
                </a:cubicBezTo>
                <a:cubicBezTo>
                  <a:pt x="4917" y="6106"/>
                  <a:pt x="4591" y="6487"/>
                  <a:pt x="4275" y="6853"/>
                </a:cubicBezTo>
                <a:cubicBezTo>
                  <a:pt x="4045" y="7120"/>
                  <a:pt x="3730" y="7490"/>
                  <a:pt x="3333" y="7956"/>
                </a:cubicBezTo>
                <a:cubicBezTo>
                  <a:pt x="2887" y="8481"/>
                  <a:pt x="2068" y="9442"/>
                  <a:pt x="1826" y="9724"/>
                </a:cubicBezTo>
                <a:cubicBezTo>
                  <a:pt x="1704" y="9866"/>
                  <a:pt x="1374" y="10250"/>
                  <a:pt x="1098" y="10574"/>
                </a:cubicBezTo>
                <a:cubicBezTo>
                  <a:pt x="821" y="10898"/>
                  <a:pt x="468" y="11310"/>
                  <a:pt x="311" y="11491"/>
                </a:cubicBezTo>
                <a:cubicBezTo>
                  <a:pt x="46" y="11797"/>
                  <a:pt x="25" y="11834"/>
                  <a:pt x="24" y="12007"/>
                </a:cubicBezTo>
                <a:cubicBezTo>
                  <a:pt x="23" y="12152"/>
                  <a:pt x="50" y="12218"/>
                  <a:pt x="134" y="12301"/>
                </a:cubicBezTo>
                <a:cubicBezTo>
                  <a:pt x="244" y="12409"/>
                  <a:pt x="466" y="12509"/>
                  <a:pt x="693" y="12554"/>
                </a:cubicBezTo>
                <a:cubicBezTo>
                  <a:pt x="859" y="12586"/>
                  <a:pt x="1181" y="12568"/>
                  <a:pt x="1355" y="12513"/>
                </a:cubicBezTo>
                <a:cubicBezTo>
                  <a:pt x="1430" y="12489"/>
                  <a:pt x="1647" y="12353"/>
                  <a:pt x="1833" y="12215"/>
                </a:cubicBezTo>
                <a:cubicBezTo>
                  <a:pt x="3924" y="10665"/>
                  <a:pt x="6610" y="9507"/>
                  <a:pt x="9371" y="8964"/>
                </a:cubicBezTo>
                <a:cubicBezTo>
                  <a:pt x="10901" y="8664"/>
                  <a:pt x="12384" y="8536"/>
                  <a:pt x="13762" y="8589"/>
                </a:cubicBezTo>
                <a:cubicBezTo>
                  <a:pt x="15397" y="8652"/>
                  <a:pt x="16683" y="9005"/>
                  <a:pt x="17461" y="9597"/>
                </a:cubicBezTo>
                <a:cubicBezTo>
                  <a:pt x="17681" y="9765"/>
                  <a:pt x="18242" y="10386"/>
                  <a:pt x="19388" y="11749"/>
                </a:cubicBezTo>
                <a:cubicBezTo>
                  <a:pt x="19901" y="12359"/>
                  <a:pt x="19976" y="12425"/>
                  <a:pt x="20248" y="12509"/>
                </a:cubicBezTo>
                <a:cubicBezTo>
                  <a:pt x="20555" y="12602"/>
                  <a:pt x="20762" y="12603"/>
                  <a:pt x="21072" y="12509"/>
                </a:cubicBezTo>
                <a:cubicBezTo>
                  <a:pt x="21427" y="12400"/>
                  <a:pt x="21566" y="12257"/>
                  <a:pt x="21565" y="12011"/>
                </a:cubicBezTo>
                <a:cubicBezTo>
                  <a:pt x="21564" y="11836"/>
                  <a:pt x="21547" y="11798"/>
                  <a:pt x="21293" y="11505"/>
                </a:cubicBezTo>
                <a:cubicBezTo>
                  <a:pt x="20883" y="11033"/>
                  <a:pt x="20672" y="10792"/>
                  <a:pt x="20094" y="10113"/>
                </a:cubicBezTo>
                <a:cubicBezTo>
                  <a:pt x="19805" y="9773"/>
                  <a:pt x="19474" y="9378"/>
                  <a:pt x="19351" y="9236"/>
                </a:cubicBezTo>
                <a:cubicBezTo>
                  <a:pt x="19228" y="9093"/>
                  <a:pt x="18783" y="8577"/>
                  <a:pt x="18366" y="8087"/>
                </a:cubicBezTo>
                <a:cubicBezTo>
                  <a:pt x="16933" y="6405"/>
                  <a:pt x="16653" y="6074"/>
                  <a:pt x="16402" y="5786"/>
                </a:cubicBezTo>
                <a:cubicBezTo>
                  <a:pt x="16306" y="5676"/>
                  <a:pt x="16065" y="5395"/>
                  <a:pt x="15865" y="5158"/>
                </a:cubicBezTo>
                <a:cubicBezTo>
                  <a:pt x="15666" y="4921"/>
                  <a:pt x="15443" y="4663"/>
                  <a:pt x="15372" y="4584"/>
                </a:cubicBezTo>
                <a:cubicBezTo>
                  <a:pt x="15302" y="4505"/>
                  <a:pt x="14989" y="4132"/>
                  <a:pt x="14674" y="3761"/>
                </a:cubicBezTo>
                <a:cubicBezTo>
                  <a:pt x="14359" y="3390"/>
                  <a:pt x="13671" y="2583"/>
                  <a:pt x="13144" y="1966"/>
                </a:cubicBezTo>
                <a:cubicBezTo>
                  <a:pt x="12617" y="1350"/>
                  <a:pt x="12081" y="724"/>
                  <a:pt x="11953" y="574"/>
                </a:cubicBezTo>
                <a:cubicBezTo>
                  <a:pt x="11576" y="133"/>
                  <a:pt x="11310" y="0"/>
                  <a:pt x="10798" y="0"/>
                </a:cubicBezTo>
                <a:close/>
                <a:moveTo>
                  <a:pt x="10798" y="1695"/>
                </a:moveTo>
                <a:cubicBezTo>
                  <a:pt x="10811" y="1695"/>
                  <a:pt x="10845" y="1723"/>
                  <a:pt x="10872" y="1759"/>
                </a:cubicBezTo>
                <a:cubicBezTo>
                  <a:pt x="10933" y="1840"/>
                  <a:pt x="11648" y="2687"/>
                  <a:pt x="11850" y="2916"/>
                </a:cubicBezTo>
                <a:cubicBezTo>
                  <a:pt x="11933" y="3011"/>
                  <a:pt x="12130" y="3242"/>
                  <a:pt x="12291" y="3431"/>
                </a:cubicBezTo>
                <a:cubicBezTo>
                  <a:pt x="12864" y="4106"/>
                  <a:pt x="13104" y="4386"/>
                  <a:pt x="13276" y="4584"/>
                </a:cubicBezTo>
                <a:cubicBezTo>
                  <a:pt x="13373" y="4695"/>
                  <a:pt x="13597" y="4964"/>
                  <a:pt x="13784" y="5185"/>
                </a:cubicBezTo>
                <a:cubicBezTo>
                  <a:pt x="13970" y="5406"/>
                  <a:pt x="14228" y="5703"/>
                  <a:pt x="14350" y="5845"/>
                </a:cubicBezTo>
                <a:cubicBezTo>
                  <a:pt x="15353" y="7015"/>
                  <a:pt x="15833" y="7582"/>
                  <a:pt x="15858" y="7622"/>
                </a:cubicBezTo>
                <a:cubicBezTo>
                  <a:pt x="15876" y="7650"/>
                  <a:pt x="15807" y="7648"/>
                  <a:pt x="15571" y="7608"/>
                </a:cubicBezTo>
                <a:cubicBezTo>
                  <a:pt x="14738" y="7468"/>
                  <a:pt x="13472" y="7401"/>
                  <a:pt x="12394" y="7441"/>
                </a:cubicBezTo>
                <a:cubicBezTo>
                  <a:pt x="10257" y="7521"/>
                  <a:pt x="8153" y="7904"/>
                  <a:pt x="6099" y="8585"/>
                </a:cubicBezTo>
                <a:cubicBezTo>
                  <a:pt x="5842" y="8670"/>
                  <a:pt x="5351" y="8847"/>
                  <a:pt x="5010" y="8978"/>
                </a:cubicBezTo>
                <a:cubicBezTo>
                  <a:pt x="4670" y="9109"/>
                  <a:pt x="4392" y="9209"/>
                  <a:pt x="4392" y="9199"/>
                </a:cubicBezTo>
                <a:cubicBezTo>
                  <a:pt x="4392" y="9183"/>
                  <a:pt x="4945" y="8527"/>
                  <a:pt x="5304" y="8115"/>
                </a:cubicBezTo>
                <a:cubicBezTo>
                  <a:pt x="5387" y="8020"/>
                  <a:pt x="5628" y="7734"/>
                  <a:pt x="5841" y="7482"/>
                </a:cubicBezTo>
                <a:cubicBezTo>
                  <a:pt x="6054" y="7229"/>
                  <a:pt x="6286" y="6959"/>
                  <a:pt x="6356" y="6880"/>
                </a:cubicBezTo>
                <a:cubicBezTo>
                  <a:pt x="6426" y="6801"/>
                  <a:pt x="6649" y="6543"/>
                  <a:pt x="6849" y="6306"/>
                </a:cubicBezTo>
                <a:cubicBezTo>
                  <a:pt x="7049" y="6069"/>
                  <a:pt x="7290" y="5784"/>
                  <a:pt x="7386" y="5673"/>
                </a:cubicBezTo>
                <a:cubicBezTo>
                  <a:pt x="7593" y="5435"/>
                  <a:pt x="7839" y="5146"/>
                  <a:pt x="8577" y="4281"/>
                </a:cubicBezTo>
                <a:cubicBezTo>
                  <a:pt x="9622" y="3056"/>
                  <a:pt x="9814" y="2829"/>
                  <a:pt x="10291" y="2265"/>
                </a:cubicBezTo>
                <a:cubicBezTo>
                  <a:pt x="10554" y="1953"/>
                  <a:pt x="10785" y="1695"/>
                  <a:pt x="10798" y="1695"/>
                </a:cubicBezTo>
                <a:close/>
                <a:moveTo>
                  <a:pt x="1083" y="14317"/>
                </a:moveTo>
                <a:cubicBezTo>
                  <a:pt x="687" y="14278"/>
                  <a:pt x="266" y="14396"/>
                  <a:pt x="90" y="14633"/>
                </a:cubicBezTo>
                <a:cubicBezTo>
                  <a:pt x="40" y="14700"/>
                  <a:pt x="9" y="14811"/>
                  <a:pt x="2" y="14959"/>
                </a:cubicBezTo>
                <a:cubicBezTo>
                  <a:pt x="-5" y="15107"/>
                  <a:pt x="10" y="15297"/>
                  <a:pt x="46" y="15515"/>
                </a:cubicBezTo>
                <a:cubicBezTo>
                  <a:pt x="193" y="16391"/>
                  <a:pt x="522" y="17091"/>
                  <a:pt x="1127" y="17852"/>
                </a:cubicBezTo>
                <a:cubicBezTo>
                  <a:pt x="1713" y="18588"/>
                  <a:pt x="2415" y="19180"/>
                  <a:pt x="3400" y="19764"/>
                </a:cubicBezTo>
                <a:cubicBezTo>
                  <a:pt x="4280" y="20287"/>
                  <a:pt x="5003" y="20602"/>
                  <a:pt x="6143" y="20944"/>
                </a:cubicBezTo>
                <a:cubicBezTo>
                  <a:pt x="7229" y="21271"/>
                  <a:pt x="8294" y="21468"/>
                  <a:pt x="9437" y="21559"/>
                </a:cubicBezTo>
                <a:cubicBezTo>
                  <a:pt x="9748" y="21584"/>
                  <a:pt x="10256" y="21599"/>
                  <a:pt x="10761" y="21600"/>
                </a:cubicBezTo>
                <a:cubicBezTo>
                  <a:pt x="11266" y="21600"/>
                  <a:pt x="11768" y="21588"/>
                  <a:pt x="12078" y="21563"/>
                </a:cubicBezTo>
                <a:cubicBezTo>
                  <a:pt x="13266" y="21470"/>
                  <a:pt x="14305" y="21280"/>
                  <a:pt x="15350" y="20971"/>
                </a:cubicBezTo>
                <a:cubicBezTo>
                  <a:pt x="16496" y="20632"/>
                  <a:pt x="17326" y="20281"/>
                  <a:pt x="18219" y="19751"/>
                </a:cubicBezTo>
                <a:cubicBezTo>
                  <a:pt x="20254" y="18541"/>
                  <a:pt x="21432" y="16945"/>
                  <a:pt x="21572" y="15203"/>
                </a:cubicBezTo>
                <a:cubicBezTo>
                  <a:pt x="21595" y="14919"/>
                  <a:pt x="21591" y="14773"/>
                  <a:pt x="21550" y="14697"/>
                </a:cubicBezTo>
                <a:cubicBezTo>
                  <a:pt x="21311" y="14250"/>
                  <a:pt x="20333" y="14168"/>
                  <a:pt x="19888" y="14556"/>
                </a:cubicBezTo>
                <a:cubicBezTo>
                  <a:pt x="19759" y="14669"/>
                  <a:pt x="19750" y="14697"/>
                  <a:pt x="19711" y="15117"/>
                </a:cubicBezTo>
                <a:cubicBezTo>
                  <a:pt x="19599" y="16331"/>
                  <a:pt x="19019" y="17333"/>
                  <a:pt x="17888" y="18263"/>
                </a:cubicBezTo>
                <a:cubicBezTo>
                  <a:pt x="16197" y="19653"/>
                  <a:pt x="13586" y="20465"/>
                  <a:pt x="10798" y="20465"/>
                </a:cubicBezTo>
                <a:cubicBezTo>
                  <a:pt x="8380" y="20465"/>
                  <a:pt x="6083" y="19861"/>
                  <a:pt x="4414" y="18783"/>
                </a:cubicBezTo>
                <a:cubicBezTo>
                  <a:pt x="2869" y="17785"/>
                  <a:pt x="1994" y="16533"/>
                  <a:pt x="1877" y="15153"/>
                </a:cubicBezTo>
                <a:cubicBezTo>
                  <a:pt x="1835" y="14656"/>
                  <a:pt x="1774" y="14549"/>
                  <a:pt x="1458" y="14412"/>
                </a:cubicBezTo>
                <a:cubicBezTo>
                  <a:pt x="1342" y="14361"/>
                  <a:pt x="1215" y="14330"/>
                  <a:pt x="1083" y="14317"/>
                </a:cubicBezTo>
                <a:close/>
              </a:path>
            </a:pathLst>
          </a:custGeom>
          <a:ln w="12700">
            <a:miter lim="400000"/>
          </a:ln>
        </p:spPr>
      </p:pic>
    </p:spTree>
    <p:extLst>
      <p:ext uri="{BB962C8B-B14F-4D97-AF65-F5344CB8AC3E}">
        <p14:creationId xmlns:p14="http://schemas.microsoft.com/office/powerpoint/2010/main" val="187009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C9ED0"/>
        </a:solidFill>
        <a:effectLst/>
      </p:bgPr>
    </p:bg>
    <p:spTree>
      <p:nvGrpSpPr>
        <p:cNvPr id="1" name=""/>
        <p:cNvGrpSpPr/>
        <p:nvPr/>
      </p:nvGrpSpPr>
      <p:grpSpPr>
        <a:xfrm>
          <a:off x="0" y="0"/>
          <a:ext cx="0" cy="0"/>
          <a:chOff x="0" y="0"/>
          <a:chExt cx="0" cy="0"/>
        </a:xfrm>
      </p:grpSpPr>
      <p:pic>
        <p:nvPicPr>
          <p:cNvPr id="185" name="Logo_T.png" descr="Logo_T.png"/>
          <p:cNvPicPr>
            <a:picLocks noChangeAspect="1"/>
          </p:cNvPicPr>
          <p:nvPr/>
        </p:nvPicPr>
        <p:blipFill>
          <a:blip r:embed="rId2"/>
          <a:stretch>
            <a:fillRect/>
          </a:stretch>
        </p:blipFill>
        <p:spPr>
          <a:xfrm>
            <a:off x="21859178" y="190301"/>
            <a:ext cx="2482082" cy="2482082"/>
          </a:xfrm>
          <a:prstGeom prst="rect">
            <a:avLst/>
          </a:prstGeom>
          <a:ln w="12700">
            <a:miter lim="400000"/>
          </a:ln>
        </p:spPr>
      </p:pic>
      <p:sp>
        <p:nvSpPr>
          <p:cNvPr id="186" name="Paldies par uzmanību!"/>
          <p:cNvSpPr txBox="1">
            <a:spLocks noGrp="1"/>
          </p:cNvSpPr>
          <p:nvPr>
            <p:ph type="title" idx="4294967295"/>
          </p:nvPr>
        </p:nvSpPr>
        <p:spPr>
          <a:xfrm>
            <a:off x="1219200" y="2434166"/>
            <a:ext cx="21945600" cy="4267201"/>
          </a:xfrm>
          <a:prstGeom prst="rect">
            <a:avLst/>
          </a:prstGeom>
        </p:spPr>
        <p:txBody>
          <a:bodyPr anchor="b"/>
          <a:lstStyle>
            <a:lvl1pPr>
              <a:defRPr sz="8000" b="1" spc="-79">
                <a:solidFill>
                  <a:srgbClr val="FFFFFF"/>
                </a:solidFill>
                <a:latin typeface="Calibri"/>
                <a:ea typeface="Calibri"/>
                <a:cs typeface="Calibri"/>
                <a:sym typeface="Calibri"/>
              </a:defRPr>
            </a:lvl1pPr>
          </a:lstStyle>
          <a:p>
            <a:r>
              <a:t>Paldies par uzmanību!</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9C4A329D024E4DB0FB175EDE2C6529" ma:contentTypeVersion="9" ma:contentTypeDescription="Create a new document." ma:contentTypeScope="" ma:versionID="81aa523f1ab801d938a96a3b8c003ea6">
  <xsd:schema xmlns:xsd="http://www.w3.org/2001/XMLSchema" xmlns:xs="http://www.w3.org/2001/XMLSchema" xmlns:p="http://schemas.microsoft.com/office/2006/metadata/properties" xmlns:ns3="57f3d36d-704b-41f0-be02-5908c114fd3e" targetNamespace="http://schemas.microsoft.com/office/2006/metadata/properties" ma:root="true" ma:fieldsID="89cae9674b53a9675517c4b2442fad42" ns3:_="">
    <xsd:import namespace="57f3d36d-704b-41f0-be02-5908c114fd3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3d36d-704b-41f0-be02-5908c114fd3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AF5C47-DE32-42D8-A599-E8AADB07FD0E}">
  <ds:schemaRefs>
    <ds:schemaRef ds:uri="http://schemas.microsoft.com/sharepoint/v3/contenttype/forms"/>
  </ds:schemaRefs>
</ds:datastoreItem>
</file>

<file path=customXml/itemProps2.xml><?xml version="1.0" encoding="utf-8"?>
<ds:datastoreItem xmlns:ds="http://schemas.openxmlformats.org/officeDocument/2006/customXml" ds:itemID="{85B089EE-6C57-446D-A604-311221BA3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3d36d-704b-41f0-be02-5908c114fd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31178C-9CEE-4476-894D-5B2A0BB2292F}">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57f3d36d-704b-41f0-be02-5908c114fd3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2999</TotalTime>
  <Words>675</Words>
  <Application>Microsoft Office PowerPoint</Application>
  <PresentationFormat>Pielāgots</PresentationFormat>
  <Paragraphs>76</Paragraphs>
  <Slides>7</Slides>
  <Notes>0</Notes>
  <HiddenSlides>0</HiddenSlides>
  <MMClips>0</MMClips>
  <ScaleCrop>false</ScaleCrop>
  <HeadingPairs>
    <vt:vector size="6" baseType="variant">
      <vt:variant>
        <vt:lpstr>Lietotie fonti</vt:lpstr>
      </vt:variant>
      <vt:variant>
        <vt:i4>10</vt:i4>
      </vt:variant>
      <vt:variant>
        <vt:lpstr>Dizains</vt:lpstr>
      </vt:variant>
      <vt:variant>
        <vt:i4>1</vt:i4>
      </vt:variant>
      <vt:variant>
        <vt:lpstr>Slaidu virsraksti</vt:lpstr>
      </vt:variant>
      <vt:variant>
        <vt:i4>7</vt:i4>
      </vt:variant>
    </vt:vector>
  </HeadingPairs>
  <TitlesOfParts>
    <vt:vector size="18" baseType="lpstr">
      <vt:lpstr>Calibri</vt:lpstr>
      <vt:lpstr>Canela Bold</vt:lpstr>
      <vt:lpstr>Canela Deck Regular</vt:lpstr>
      <vt:lpstr>Canela Regular</vt:lpstr>
      <vt:lpstr>Canela Text Regular</vt:lpstr>
      <vt:lpstr>Graphik</vt:lpstr>
      <vt:lpstr>Graphik Medium</vt:lpstr>
      <vt:lpstr>Graphik Semibold</vt:lpstr>
      <vt:lpstr>Helvetica Neue</vt:lpstr>
      <vt:lpstr>Times New Roman</vt:lpstr>
      <vt:lpstr>23_ClassicWhite</vt:lpstr>
      <vt:lpstr>   Ādažu novada pašvaldības domes saistošo noteikumu Nr. 72/2022 «Sabiedrisko ūdenssaimniecības pakalpojumu kārtība Ādažu novadā» grozījumu ierosinājumi</vt:lpstr>
      <vt:lpstr>PowerPoint prezentācija</vt:lpstr>
      <vt:lpstr>PowerPoint prezentācija</vt:lpstr>
      <vt:lpstr>PowerPoint prezentācija</vt:lpstr>
      <vt:lpstr>PowerPoint prezentācija</vt:lpstr>
      <vt:lpstr>PowerPoint prezentācija</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Ūdenssaimniecības attīstība Ādažu novadā un pieslēguma (jaudas) maksas</dc:title>
  <dc:creator>Jānis Veinbergs</dc:creator>
  <cp:lastModifiedBy>Sintija Tenisa</cp:lastModifiedBy>
  <cp:revision>73</cp:revision>
  <cp:lastPrinted>2026-03-12T10:08:13Z</cp:lastPrinted>
  <dcterms:modified xsi:type="dcterms:W3CDTF">2026-04-23T16:30:59Z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0x010100189C4A329D024E4DB0FB175EDE2C6529</vt:lpwstr>
  </property>
</Properties>
</file>