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98" r:id="rId5"/>
    <p:sldId id="2594" r:id="rId6"/>
    <p:sldId id="2601" r:id="rId7"/>
    <p:sldId id="2602" r:id="rId8"/>
    <p:sldId id="2603" r:id="rId9"/>
    <p:sldId id="2605" r:id="rId10"/>
    <p:sldId id="2604" r:id="rId11"/>
    <p:sldId id="2607" r:id="rId12"/>
    <p:sldId id="2599" r:id="rId13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Carnikava</a:t>
            </a:r>
          </a:p>
          <a:p>
            <a:pPr algn="l">
              <a:defRPr/>
            </a:pPr>
            <a:endParaRPr lang="lv-LV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lv-LV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Ādaži</a:t>
            </a:r>
          </a:p>
          <a:p>
            <a:pPr algn="l">
              <a:defRPr/>
            </a:pPr>
            <a:endParaRPr lang="lv-LV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lv-LV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Vienotais</a:t>
            </a:r>
          </a:p>
        </c:rich>
      </c:tx>
      <c:layout>
        <c:manualLayout>
          <c:xMode val="edge"/>
          <c:yMode val="edge"/>
          <c:x val="0.52858695652173904"/>
          <c:y val="0.26410646508053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hPercent val="40"/>
      <c:rotY val="20"/>
      <c:depthPercent val="16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57971014492754E-3"/>
          <c:y val="0.12763089445565151"/>
          <c:w val="0.98671497584541068"/>
          <c:h val="0.619083027814480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2A8-4E36-B271-59F90B40BA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Lapa1!$A$2:$A$5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Lapa1!$B$2:$B$5</c:f>
              <c:numCache>
                <c:formatCode>General</c:formatCode>
                <c:ptCount val="4"/>
                <c:pt idx="0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8-4E36-B271-59F90B40BA01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Sērija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Lapa1!$A$2:$A$5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Lapa1!$C$2:$C$5</c:f>
              <c:numCache>
                <c:formatCode>General</c:formatCode>
                <c:ptCount val="4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8-4E36-B271-59F90B40BA01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Sērija 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Lapa1!$A$2:$A$5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Lapa1!$D$2:$D$5</c:f>
              <c:numCache>
                <c:formatCode>General</c:formatCode>
                <c:ptCount val="4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8-4E36-B271-59F90B40BA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5618447"/>
        <c:axId val="1135613039"/>
        <c:axId val="0"/>
      </c:bar3DChart>
      <c:catAx>
        <c:axId val="1135618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5613039"/>
        <c:crosses val="autoZero"/>
        <c:auto val="1"/>
        <c:lblAlgn val="ctr"/>
        <c:lblOffset val="100"/>
        <c:noMultiLvlLbl val="0"/>
      </c:catAx>
      <c:valAx>
        <c:axId val="11356130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3561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Carnikava</a:t>
            </a:r>
          </a:p>
          <a:p>
            <a:pPr algn="l">
              <a:defRPr/>
            </a:pPr>
            <a:endParaRPr lang="lv-LV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lv-LV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Ādaži</a:t>
            </a:r>
          </a:p>
          <a:p>
            <a:pPr algn="l">
              <a:defRPr/>
            </a:pPr>
            <a:endParaRPr lang="lv-LV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lv-LV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Vienotais</a:t>
            </a:r>
          </a:p>
        </c:rich>
      </c:tx>
      <c:layout>
        <c:manualLayout>
          <c:xMode val="edge"/>
          <c:yMode val="edge"/>
          <c:x val="0.52858695652173904"/>
          <c:y val="0.26410646508053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hPercent val="40"/>
      <c:rotY val="20"/>
      <c:depthPercent val="16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57971014492754E-3"/>
          <c:y val="0.12763089445565151"/>
          <c:w val="0.98671497584541068"/>
          <c:h val="0.619083027814480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2A8-4E36-B271-59F90B40BA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Lapa1!$A$2:$A$5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Lapa1!$B$2:$B$5</c:f>
              <c:numCache>
                <c:formatCode>General</c:formatCode>
                <c:ptCount val="4"/>
                <c:pt idx="0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8-4E36-B271-59F90B40BA01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Sērija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Lapa1!$A$2:$A$5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Lapa1!$C$2:$C$5</c:f>
              <c:numCache>
                <c:formatCode>General</c:formatCode>
                <c:ptCount val="4"/>
                <c:pt idx="0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8-4E36-B271-59F90B40BA01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Sērija 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Lapa1!$A$2:$A$5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Lapa1!$D$2:$D$5</c:f>
              <c:numCache>
                <c:formatCode>General</c:formatCode>
                <c:ptCount val="4"/>
                <c:pt idx="0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8-4E36-B271-59F90B40BA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4"/>
        <c:gapDepth val="210"/>
        <c:shape val="box"/>
        <c:axId val="1135618447"/>
        <c:axId val="1135613039"/>
        <c:axId val="0"/>
      </c:bar3DChart>
      <c:catAx>
        <c:axId val="1135618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5613039"/>
        <c:crosses val="autoZero"/>
        <c:auto val="1"/>
        <c:lblAlgn val="ctr"/>
        <c:lblOffset val="100"/>
        <c:noMultiLvlLbl val="0"/>
      </c:catAx>
      <c:valAx>
        <c:axId val="11356130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3561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5001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363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284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a against sky at sunset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ea against sky at sunset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each and sea at sunset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ach and sea at sunset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822960"/>
            <a:ext cx="22091904" cy="3657600"/>
          </a:xfrm>
        </p:spPr>
        <p:txBody>
          <a:bodyPr anchor="t">
            <a:normAutofit/>
          </a:bodyPr>
          <a:lstStyle>
            <a:lvl1pPr>
              <a:defRPr sz="1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45568" y="4846320"/>
            <a:ext cx="10405872" cy="7717536"/>
          </a:xfrm>
        </p:spPr>
        <p:txBody>
          <a:bodyPr vert="horz" lIns="91440" tIns="45720" rIns="91440" bIns="45720" rtlCol="0">
            <a:normAutofit/>
          </a:bodyPr>
          <a:lstStyle>
            <a:lvl1pPr marL="914400" indent="-914400">
              <a:buFont typeface="+mj-lt"/>
              <a:buAutoNum type="arabicPeriod"/>
              <a:defRPr lang="en-US" dirty="0"/>
            </a:lvl1pPr>
            <a:lvl2pPr marL="1143000" indent="-685800">
              <a:buFont typeface="+mj-lt"/>
              <a:buAutoNum type="alphaLcPeriod"/>
              <a:defRPr lang="en-US" dirty="0"/>
            </a:lvl2pPr>
            <a:lvl3pPr marL="1600200" indent="-685800">
              <a:buFont typeface="+mj-lt"/>
              <a:buAutoNum type="romanLcPeriod"/>
              <a:defRPr lang="en-US" dirty="0"/>
            </a:lvl3pPr>
            <a:lvl4pPr marL="1828800" indent="-457200">
              <a:buFont typeface="+mj-lt"/>
              <a:buAutoNum type="arabicParenR"/>
              <a:defRPr lang="en-US" dirty="0"/>
            </a:lvl4pPr>
            <a:lvl5pPr marL="2286000" indent="-457200">
              <a:buFont typeface="+mj-lt"/>
              <a:buAutoNum type="alphaLcParenR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C3AC-AAA0-4253-9B0F-7735214E7B12}" type="datetime1">
              <a:rPr lang="lv-LV" smtClean="0"/>
              <a:t>23.04.2026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0021" y="12718892"/>
            <a:ext cx="403957" cy="410369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6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0135-E890-B7BE-6849-41AE1808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3050"/>
            <a:ext cx="21031200" cy="1894416"/>
          </a:xfrm>
        </p:spPr>
        <p:txBody>
          <a:bodyPr anchor="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7867B-28F6-6127-4C01-EEBCDC2E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929466"/>
            <a:ext cx="21031200" cy="9424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BA8A1-9DFF-B05C-ACA3-4AF68CB1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96E4-0134-41FF-A7E6-702319ECAB0C}" type="datetime1">
              <a:rPr lang="lv-LV" smtClean="0"/>
              <a:t>23.04.2026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02858-CFA1-D2E7-058D-4AB4A597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8C7A3-EE21-E9BB-2FB4-FE2EB34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0021" y="12718892"/>
            <a:ext cx="403957" cy="410369"/>
          </a:xfrm>
        </p:spPr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642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Sea against sky at sunset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rezentaciju_bilde.png" descr="Prezentaciju_bil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2026"/>
          <p:cNvSpPr txBox="1">
            <a:spLocks noGrp="1"/>
          </p:cNvSpPr>
          <p:nvPr>
            <p:ph type="body" idx="21"/>
          </p:nvPr>
        </p:nvSpPr>
        <p:spPr>
          <a:xfrm>
            <a:off x="7314148" y="11986162"/>
            <a:ext cx="15850651" cy="6057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lv-LV" dirty="0"/>
              <a:t>                                                 </a:t>
            </a:r>
            <a:endParaRPr dirty="0"/>
          </a:p>
        </p:txBody>
      </p:sp>
      <p:sp>
        <p:nvSpPr>
          <p:cNvPr id="173" name="Prezentācijas tēma"/>
          <p:cNvSpPr txBox="1">
            <a:spLocks noGrp="1"/>
          </p:cNvSpPr>
          <p:nvPr>
            <p:ph type="ctrTitle"/>
          </p:nvPr>
        </p:nvSpPr>
        <p:spPr>
          <a:xfrm>
            <a:off x="1219199" y="2434166"/>
            <a:ext cx="21945601" cy="70581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lv-LV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Vienots ūdenssaimniecības </a:t>
            </a:r>
            <a:br>
              <a:rPr lang="lv-LV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pakalpojumu tarifs </a:t>
            </a:r>
            <a:br>
              <a:rPr lang="lv-LV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Ādažu novadā</a:t>
            </a:r>
            <a:endParaRPr dirty="0"/>
          </a:p>
        </p:txBody>
      </p:sp>
      <p:pic>
        <p:nvPicPr>
          <p:cNvPr id="175" name="Logo_H_T.png" descr="Logo_H_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5792" y="190301"/>
            <a:ext cx="4225619" cy="24820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AC66C-CAA5-7A6A-537F-6E863A73AF92}"/>
              </a:ext>
            </a:extLst>
          </p:cNvPr>
          <p:cNvSpPr txBox="1"/>
          <p:nvPr/>
        </p:nvSpPr>
        <p:spPr>
          <a:xfrm flipH="1">
            <a:off x="15740505" y="2434166"/>
            <a:ext cx="8070574" cy="25155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r">
              <a:spcBef>
                <a:spcPts val="0"/>
              </a:spcBef>
            </a:pPr>
            <a:r>
              <a:rPr lang="lv-LV" sz="3600" dirty="0"/>
              <a:t>6. Pielikums</a:t>
            </a:r>
          </a:p>
          <a:p>
            <a:pPr algn="r">
              <a:spcBef>
                <a:spcPts val="0"/>
              </a:spcBef>
            </a:pPr>
            <a:r>
              <a:rPr lang="lv-LV" sz="3600" dirty="0"/>
              <a:t>Finanšu komitejas 15.04.2026.</a:t>
            </a:r>
          </a:p>
          <a:p>
            <a:pPr algn="r">
              <a:spcBef>
                <a:spcPts val="0"/>
              </a:spcBef>
            </a:pPr>
            <a:r>
              <a:rPr lang="lv-LV" sz="3600" dirty="0"/>
              <a:t>sēdes protokolam Nr. 6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62182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D7DB28-8F56-88D3-C29C-EA506F2E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737C-0E88-88F3-00B1-A8A929AB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2" y="2002971"/>
            <a:ext cx="21945601" cy="11473543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lv-LV" sz="5100" spc="-7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546100" lvl="1" indent="0" algn="ctr">
              <a:buNone/>
            </a:pPr>
            <a:r>
              <a:rPr lang="lv-LV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 tarifus rēķinātu Carnikavai un Ādažiem atsevišķi, tad </a:t>
            </a:r>
          </a:p>
          <a:p>
            <a:pPr marL="546100" lvl="1" indent="0" algn="ctr">
              <a:buNone/>
            </a:pPr>
            <a:r>
              <a:rPr lang="lv-LV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Carnikavā tie būtu būtiski augstāki par šobrīd piedāvāto vienoto tarifu</a:t>
            </a:r>
          </a:p>
          <a:p>
            <a:pPr marL="546100" lvl="1" indent="0">
              <a:buNone/>
            </a:pPr>
            <a:endParaRPr lang="lv-LV" sz="51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lvl="1" indent="0">
              <a:buNone/>
            </a:pPr>
            <a:r>
              <a:rPr lang="lv-LV" sz="51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Atšķirīgs apkalpojamās infrastruktūras objektu skaits</a:t>
            </a:r>
          </a:p>
          <a:p>
            <a:pPr marL="546100" lvl="1" indent="0">
              <a:buNone/>
            </a:pPr>
            <a:endParaRPr lang="lv-LV" sz="5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lvl="1" indent="0">
              <a:buNone/>
            </a:pPr>
            <a:r>
              <a:rPr lang="lv-LV" sz="51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Atšķirīgs ūdens piegādes un notekūdeņu savākšanas apjoms</a:t>
            </a:r>
          </a:p>
          <a:p>
            <a:pPr marL="546100" lvl="1" indent="0">
              <a:buNone/>
            </a:pPr>
            <a:endParaRPr lang="lv-LV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lvl="1" indent="0">
              <a:buNone/>
            </a:pPr>
            <a:r>
              <a:rPr lang="lv-LV" sz="5100" i="1" spc="-7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Atšķirīgs infrastruktūras izvietojums</a:t>
            </a:r>
          </a:p>
          <a:p>
            <a:pPr marL="1092200" lvl="2" indent="0">
              <a:buNone/>
            </a:pPr>
            <a:endParaRPr lang="lv-LV" sz="5100" spc="-79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92200" lvl="2" indent="0">
              <a:buNone/>
            </a:pPr>
            <a:endParaRPr lang="lv-LV" sz="5100" spc="-7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1107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696834" y="909372"/>
            <a:ext cx="20791714" cy="11443050"/>
          </a:xfrm>
        </p:spPr>
        <p:txBody>
          <a:bodyPr>
            <a:normAutofit/>
          </a:bodyPr>
          <a:lstStyle/>
          <a:p>
            <a:pPr algn="l"/>
            <a:r>
              <a:rPr lang="lv-LV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Carnikavā</a:t>
            </a: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5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Ūdensgūtnes</a:t>
            </a: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5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Notekūdeņu attīrīšanas ietaises</a:t>
            </a:r>
            <a:br>
              <a:rPr lang="lv-LV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55" y="3844712"/>
            <a:ext cx="2939143" cy="2506551"/>
          </a:xfrm>
          <a:prstGeom prst="rect">
            <a:avLst/>
          </a:prstGeom>
        </p:spPr>
      </p:pic>
      <p:pic>
        <p:nvPicPr>
          <p:cNvPr id="5" name="Satura viettur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67" y="3860172"/>
            <a:ext cx="2612571" cy="249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6" name="Satura vietturis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68" y="3867901"/>
            <a:ext cx="2677885" cy="247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7" name="Satura vietturis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075" y="3891726"/>
            <a:ext cx="2856768" cy="247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8" name="Satura vietturis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565" y="3926121"/>
            <a:ext cx="2817168" cy="249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9" name="Satura vietturis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163" y="3926121"/>
            <a:ext cx="2904001" cy="247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1028" name="Picture 4" descr="wastewater treatment pla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2224"/>
            <a:ext cx="3803081" cy="28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astewater treatment pla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8" y="9142224"/>
            <a:ext cx="3803081" cy="28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wastewater treatment pla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918" y="9142224"/>
            <a:ext cx="3803081" cy="28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wastewater treatment pla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178" y="9142223"/>
            <a:ext cx="3803081" cy="28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wastewater treatment pla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436" y="9142222"/>
            <a:ext cx="3803081" cy="28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989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676400" y="1023257"/>
            <a:ext cx="21031200" cy="1133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Ādažos</a:t>
            </a:r>
          </a:p>
          <a:p>
            <a:pPr marL="0" indent="0">
              <a:buNone/>
            </a:pPr>
            <a:endParaRPr lang="lv-LV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5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Ūdensgūtne</a:t>
            </a:r>
            <a:r>
              <a:rPr lang="lv-LV" sz="5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lv-LV" sz="5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5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Notekūdeņu attīrīšanas ietaises</a:t>
            </a:r>
          </a:p>
          <a:p>
            <a:pPr marL="0" indent="0">
              <a:buNone/>
            </a:pPr>
            <a:endParaRPr lang="lv-LV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atura viettur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55" y="4470354"/>
            <a:ext cx="2939143" cy="250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5" name="Satura viettur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27" y="4470354"/>
            <a:ext cx="2939143" cy="250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6" name="Satura viettur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4470354"/>
            <a:ext cx="2939143" cy="250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7" name="Picture 4" descr="wastewater treatment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2223"/>
            <a:ext cx="3803081" cy="28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astewater treatment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89" y="9142222"/>
            <a:ext cx="3803081" cy="28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528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676400" y="1013579"/>
            <a:ext cx="21031200" cy="12114591"/>
          </a:xfrm>
        </p:spPr>
        <p:txBody>
          <a:bodyPr/>
          <a:lstStyle/>
          <a:p>
            <a:pPr marL="0" indent="0" algn="ctr">
              <a:buNone/>
            </a:pPr>
            <a:endParaRPr lang="lv-LV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Pamatlīdzekļu nolietojuma ietekme uz tarifu </a:t>
            </a:r>
          </a:p>
          <a:p>
            <a:pPr marL="0" indent="0">
              <a:buNone/>
            </a:pPr>
            <a:r>
              <a:rPr lang="lv-LV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Atsevišķi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Carnikava</a:t>
            </a:r>
          </a:p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lv-LV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Atsevišķi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Ādaži</a:t>
            </a:r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Vienotais</a:t>
            </a:r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39418"/>
              </p:ext>
            </p:extLst>
          </p:nvPr>
        </p:nvGraphicFramePr>
        <p:xfrm>
          <a:off x="4513384" y="3795271"/>
          <a:ext cx="15777257" cy="21148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49786">
                  <a:extLst>
                    <a:ext uri="{9D8B030D-6E8A-4147-A177-3AD203B41FA5}">
                      <a16:colId xmlns:a16="http://schemas.microsoft.com/office/drawing/2014/main" val="2442949342"/>
                    </a:ext>
                  </a:extLst>
                </a:gridCol>
                <a:gridCol w="1545872">
                  <a:extLst>
                    <a:ext uri="{9D8B030D-6E8A-4147-A177-3AD203B41FA5}">
                      <a16:colId xmlns:a16="http://schemas.microsoft.com/office/drawing/2014/main" val="1315083430"/>
                    </a:ext>
                  </a:extLst>
                </a:gridCol>
                <a:gridCol w="2743885">
                  <a:extLst>
                    <a:ext uri="{9D8B030D-6E8A-4147-A177-3AD203B41FA5}">
                      <a16:colId xmlns:a16="http://schemas.microsoft.com/office/drawing/2014/main" val="1411109417"/>
                    </a:ext>
                  </a:extLst>
                </a:gridCol>
                <a:gridCol w="2118857">
                  <a:extLst>
                    <a:ext uri="{9D8B030D-6E8A-4147-A177-3AD203B41FA5}">
                      <a16:colId xmlns:a16="http://schemas.microsoft.com/office/drawing/2014/main" val="724258261"/>
                    </a:ext>
                  </a:extLst>
                </a:gridCol>
                <a:gridCol w="2118857">
                  <a:extLst>
                    <a:ext uri="{9D8B030D-6E8A-4147-A177-3AD203B41FA5}">
                      <a16:colId xmlns:a16="http://schemas.microsoft.com/office/drawing/2014/main" val="2624614161"/>
                    </a:ext>
                  </a:extLst>
                </a:gridCol>
              </a:tblGrid>
              <a:tr h="648320"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 PL nolietojums ūdens; kopā  notekūdeņi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100 040</a:t>
                      </a: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169 245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641823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Apjoms m3; piegādātais ūdens, savāktie notekūdeņi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m3</a:t>
                      </a: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171748</a:t>
                      </a: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162384</a:t>
                      </a: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1115498"/>
                  </a:ext>
                </a:extLst>
              </a:tr>
              <a:tr h="542561"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 nolietojums  tarifā summa</a:t>
                      </a:r>
                      <a:endParaRPr lang="lv-LV" sz="3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3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 (Ū)</a:t>
                      </a:r>
                      <a:endParaRPr lang="lv-LV" sz="3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 (K)</a:t>
                      </a:r>
                      <a:endParaRPr lang="lv-LV" sz="3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lang="lv-LV" sz="3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7645541"/>
                  </a:ext>
                </a:extLst>
              </a:tr>
            </a:tbl>
          </a:graphicData>
        </a:graphic>
      </p:graphicFrame>
      <p:graphicFrame>
        <p:nvGraphicFramePr>
          <p:cNvPr id="5" name="Tab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26985"/>
              </p:ext>
            </p:extLst>
          </p:nvPr>
        </p:nvGraphicFramePr>
        <p:xfrm>
          <a:off x="4513384" y="7070874"/>
          <a:ext cx="15762513" cy="19435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28115">
                  <a:extLst>
                    <a:ext uri="{9D8B030D-6E8A-4147-A177-3AD203B41FA5}">
                      <a16:colId xmlns:a16="http://schemas.microsoft.com/office/drawing/2014/main" val="1617909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3665405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87697279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2331460963"/>
                    </a:ext>
                  </a:extLst>
                </a:gridCol>
                <a:gridCol w="2155369">
                  <a:extLst>
                    <a:ext uri="{9D8B030D-6E8A-4147-A177-3AD203B41FA5}">
                      <a16:colId xmlns:a16="http://schemas.microsoft.com/office/drawing/2014/main" val="1227482014"/>
                    </a:ext>
                  </a:extLst>
                </a:gridCol>
              </a:tblGrid>
              <a:tr h="552901"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 PL nolietojums ūdens; kopā  notekūdeņi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57 875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385 158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89234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Apjoms m3; piegādātais ūdens, savāktie notekūdeņi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m3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492613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797977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126905"/>
                  </a:ext>
                </a:extLst>
              </a:tr>
              <a:tr h="461727"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 nolietojums  tarifā summa</a:t>
                      </a:r>
                      <a:endParaRPr lang="lv-LV" sz="3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3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 (Ū)</a:t>
                      </a:r>
                      <a:endParaRPr lang="lv-LV" sz="3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 (K)</a:t>
                      </a:r>
                      <a:endParaRPr lang="lv-LV" sz="3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lv-LV" sz="3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5033942"/>
                  </a:ext>
                </a:extLst>
              </a:tr>
            </a:tbl>
          </a:graphicData>
        </a:graphic>
      </p:graphicFrame>
      <p:graphicFrame>
        <p:nvGraphicFramePr>
          <p:cNvPr id="6" name="Tab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0806"/>
              </p:ext>
            </p:extLst>
          </p:nvPr>
        </p:nvGraphicFramePr>
        <p:xfrm>
          <a:off x="4513384" y="10714644"/>
          <a:ext cx="15762511" cy="19959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114720">
                  <a:extLst>
                    <a:ext uri="{9D8B030D-6E8A-4147-A177-3AD203B41FA5}">
                      <a16:colId xmlns:a16="http://schemas.microsoft.com/office/drawing/2014/main" val="4145310307"/>
                    </a:ext>
                  </a:extLst>
                </a:gridCol>
                <a:gridCol w="1518385">
                  <a:extLst>
                    <a:ext uri="{9D8B030D-6E8A-4147-A177-3AD203B41FA5}">
                      <a16:colId xmlns:a16="http://schemas.microsoft.com/office/drawing/2014/main" val="363824218"/>
                    </a:ext>
                  </a:extLst>
                </a:gridCol>
                <a:gridCol w="2907305">
                  <a:extLst>
                    <a:ext uri="{9D8B030D-6E8A-4147-A177-3AD203B41FA5}">
                      <a16:colId xmlns:a16="http://schemas.microsoft.com/office/drawing/2014/main" val="3311373034"/>
                    </a:ext>
                  </a:extLst>
                </a:gridCol>
                <a:gridCol w="1929837">
                  <a:extLst>
                    <a:ext uri="{9D8B030D-6E8A-4147-A177-3AD203B41FA5}">
                      <a16:colId xmlns:a16="http://schemas.microsoft.com/office/drawing/2014/main" val="304127116"/>
                    </a:ext>
                  </a:extLst>
                </a:gridCol>
                <a:gridCol w="2292264">
                  <a:extLst>
                    <a:ext uri="{9D8B030D-6E8A-4147-A177-3AD203B41FA5}">
                      <a16:colId xmlns:a16="http://schemas.microsoft.com/office/drawing/2014/main" val="4042606854"/>
                    </a:ext>
                  </a:extLst>
                </a:gridCol>
              </a:tblGrid>
              <a:tr h="605300"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 PL nolietojums ūdens; kopā  notekūdeņi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157 915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554 403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2444716"/>
                  </a:ext>
                </a:extLst>
              </a:tr>
              <a:tr h="897853"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Apjoms m3; piegādātais ūdens, savāktie notekūdeņi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m3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664361</a:t>
                      </a: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960361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607141"/>
                  </a:ext>
                </a:extLst>
              </a:tr>
              <a:tr h="453554"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 nolietojums  tarifā summa</a:t>
                      </a:r>
                      <a:endParaRPr lang="lv-LV" sz="3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3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 (Ū)</a:t>
                      </a:r>
                      <a:endParaRPr lang="lv-LV" sz="3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 (K)</a:t>
                      </a:r>
                      <a:endParaRPr lang="lv-LV" sz="3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lv-LV" sz="3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0797885"/>
                  </a:ext>
                </a:extLst>
              </a:tr>
            </a:tbl>
          </a:graphicData>
        </a:graphic>
      </p:graphicFrame>
      <p:pic>
        <p:nvPicPr>
          <p:cNvPr id="7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09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atura vietturi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327167"/>
              </p:ext>
            </p:extLst>
          </p:nvPr>
        </p:nvGraphicFramePr>
        <p:xfrm>
          <a:off x="1629508" y="1180767"/>
          <a:ext cx="21031200" cy="1253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153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/>
          <p:cNvSpPr>
            <a:spLocks noGrp="1"/>
          </p:cNvSpPr>
          <p:nvPr>
            <p:ph type="body" sz="half" idx="1"/>
          </p:nvPr>
        </p:nvSpPr>
        <p:spPr>
          <a:xfrm>
            <a:off x="6705600" y="2968144"/>
            <a:ext cx="9757569" cy="8384679"/>
          </a:xfrm>
        </p:spPr>
        <p:txBody>
          <a:bodyPr/>
          <a:lstStyle/>
          <a:p>
            <a:pPr marL="0" indent="0">
              <a:buNone/>
            </a:pPr>
            <a:r>
              <a:rPr lang="lv-LV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Viena m</a:t>
            </a:r>
            <a:r>
              <a:rPr lang="lv-LV" sz="6000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v-LV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pašizmaksa</a:t>
            </a:r>
          </a:p>
          <a:p>
            <a:pPr mar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3764827"/>
              </p:ext>
            </p:extLst>
          </p:nvPr>
        </p:nvGraphicFramePr>
        <p:xfrm>
          <a:off x="2527469" y="5401774"/>
          <a:ext cx="18113829" cy="30861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3351018024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922173141"/>
                    </a:ext>
                  </a:extLst>
                </a:gridCol>
                <a:gridCol w="3309257">
                  <a:extLst>
                    <a:ext uri="{9D8B030D-6E8A-4147-A177-3AD203B41FA5}">
                      <a16:colId xmlns:a16="http://schemas.microsoft.com/office/drawing/2014/main" val="2489994260"/>
                    </a:ext>
                  </a:extLst>
                </a:gridCol>
                <a:gridCol w="2808515">
                  <a:extLst>
                    <a:ext uri="{9D8B030D-6E8A-4147-A177-3AD203B41FA5}">
                      <a16:colId xmlns:a16="http://schemas.microsoft.com/office/drawing/2014/main" val="4190010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1" algn="l" fontAlgn="ctr"/>
                      <a:endParaRPr lang="lv-LV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Ūdens</a:t>
                      </a:r>
                      <a:br>
                        <a:rPr lang="lv-LV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lv-LV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piegāde</a:t>
                      </a:r>
                      <a:endParaRPr lang="lv-LV" sz="4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Notekūdeņu</a:t>
                      </a:r>
                      <a:br>
                        <a:rPr lang="lv-LV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lv-LV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attīrīšana</a:t>
                      </a:r>
                      <a:endParaRPr lang="lv-LV" sz="4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4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0215604"/>
                  </a:ext>
                </a:extLst>
              </a:tr>
              <a:tr h="6040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4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Ādaži</a:t>
                      </a:r>
                      <a:endParaRPr lang="lv-LV" sz="4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1,18</a:t>
                      </a:r>
                      <a:endParaRPr lang="lv-LV" sz="4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2,02</a:t>
                      </a:r>
                      <a:endParaRPr lang="lv-LV" sz="4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3,20</a:t>
                      </a:r>
                      <a:endParaRPr lang="lv-LV" sz="4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071570"/>
                  </a:ext>
                </a:extLst>
              </a:tr>
              <a:tr h="6040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4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</a:t>
                      </a:r>
                      <a:endParaRPr lang="lv-LV" sz="4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1,72</a:t>
                      </a:r>
                      <a:endParaRPr lang="lv-LV" sz="4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2,44</a:t>
                      </a:r>
                      <a:endParaRPr lang="lv-LV" sz="4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4,16</a:t>
                      </a:r>
                      <a:endParaRPr lang="lv-LV" sz="4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601330"/>
                  </a:ext>
                </a:extLst>
              </a:tr>
              <a:tr h="6040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4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Vienotais aprēķins</a:t>
                      </a:r>
                      <a:endParaRPr lang="lv-LV" sz="4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1,31</a:t>
                      </a:r>
                      <a:endParaRPr lang="lv-LV" sz="4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2,33</a:t>
                      </a:r>
                      <a:endParaRPr lang="lv-LV" sz="4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4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7752859"/>
                  </a:ext>
                </a:extLst>
              </a:tr>
            </a:tbl>
          </a:graphicData>
        </a:graphic>
      </p:graphicFrame>
      <p:pic>
        <p:nvPicPr>
          <p:cNvPr id="5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74364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atura vietturi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117052"/>
              </p:ext>
            </p:extLst>
          </p:nvPr>
        </p:nvGraphicFramePr>
        <p:xfrm>
          <a:off x="1629508" y="1180767"/>
          <a:ext cx="21031200" cy="1253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53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676400" y="936171"/>
            <a:ext cx="21031200" cy="114177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v-LV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v-LV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v-LV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Lūdzu atbalstīt </a:t>
            </a:r>
          </a:p>
          <a:p>
            <a:pPr marL="0" indent="0" algn="ctr">
              <a:buNone/>
            </a:pPr>
            <a:r>
              <a:rPr lang="lv-LV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vienota ūdenssaimniecības pakalpojumu </a:t>
            </a:r>
          </a:p>
          <a:p>
            <a:pPr marL="0" indent="0" algn="ctr">
              <a:buNone/>
            </a:pPr>
            <a:r>
              <a:rPr lang="lv-LV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tarifa noteikšanu Ādažu novadā!</a:t>
            </a:r>
          </a:p>
          <a:p>
            <a:pPr marL="0" indent="0" algn="ctr">
              <a:buNone/>
            </a:pPr>
            <a:r>
              <a:rPr lang="lv-LV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</a:p>
        </p:txBody>
      </p:sp>
      <p:pic>
        <p:nvPicPr>
          <p:cNvPr id="4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6400414"/>
      </p:ext>
    </p:extLst>
  </p:cSld>
  <p:clrMapOvr>
    <a:masterClrMapping/>
  </p:clrMapOvr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C4A329D024E4DB0FB175EDE2C6529" ma:contentTypeVersion="10" ma:contentTypeDescription="Create a new document." ma:contentTypeScope="" ma:versionID="655b1447aabc2c27eb706ce04c4a5b77">
  <xsd:schema xmlns:xsd="http://www.w3.org/2001/XMLSchema" xmlns:xs="http://www.w3.org/2001/XMLSchema" xmlns:p="http://schemas.microsoft.com/office/2006/metadata/properties" xmlns:ns3="57f3d36d-704b-41f0-be02-5908c114fd3e" targetNamespace="http://schemas.microsoft.com/office/2006/metadata/properties" ma:root="true" ma:fieldsID="12e0f9de8649451d36fb5e5da3520f90" ns3:_="">
    <xsd:import namespace="57f3d36d-704b-41f0-be02-5908c114fd3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3d36d-704b-41f0-be02-5908c114fd3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31178C-9CEE-4476-894D-5B2A0BB2292F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57f3d36d-704b-41f0-be02-5908c114fd3e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1AF5C47-DE32-42D8-A599-E8AADB07FD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295141-E425-4607-9DA4-3429064EB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3d36d-704b-41f0-be02-5908c114fd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254</Words>
  <Application>Microsoft Office PowerPoint</Application>
  <PresentationFormat>Pielāgots</PresentationFormat>
  <Paragraphs>112</Paragraphs>
  <Slides>9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9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9" baseType="lpstr"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Times New Roman</vt:lpstr>
      <vt:lpstr>23_ClassicWhite</vt:lpstr>
      <vt:lpstr>Vienots ūdenssaimniecības  pakalpojumu tarifs  Ādažu novadā</vt:lpstr>
      <vt:lpstr>PowerPoint prezentācija</vt:lpstr>
      <vt:lpstr>Carnikavā  Ūdensgūtnes         Notekūdeņu attīrīšanas ietaises   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Ūdenssaimniecības attīstība Ādažu novadā un pieslēguma (jaudas) maksas</dc:title>
  <dc:creator>Jānis Veinbergs</dc:creator>
  <cp:lastModifiedBy>Sintija Tenisa</cp:lastModifiedBy>
  <cp:revision>92</cp:revision>
  <cp:lastPrinted>2026-03-12T10:08:13Z</cp:lastPrinted>
  <dcterms:modified xsi:type="dcterms:W3CDTF">2026-04-23T16:32:09Z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0x010100189C4A329D024E4DB0FB175EDE2C6529</vt:lpwstr>
  </property>
</Properties>
</file>