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98" r:id="rId5"/>
    <p:sldId id="2594" r:id="rId6"/>
    <p:sldId id="2609" r:id="rId7"/>
    <p:sldId id="2610" r:id="rId8"/>
    <p:sldId id="2611" r:id="rId9"/>
    <p:sldId id="2612" r:id="rId10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a against sky at sunset 2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ea against sky at sunset 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each and sea at sunset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each and sea at sunset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822960"/>
            <a:ext cx="22091904" cy="3657600"/>
          </a:xfrm>
        </p:spPr>
        <p:txBody>
          <a:bodyPr anchor="t">
            <a:normAutofit/>
          </a:bodyPr>
          <a:lstStyle>
            <a:lvl1pPr>
              <a:defRPr sz="1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45568" y="4846320"/>
            <a:ext cx="10405872" cy="7717536"/>
          </a:xfrm>
        </p:spPr>
        <p:txBody>
          <a:bodyPr vert="horz" lIns="91440" tIns="45720" rIns="91440" bIns="45720" rtlCol="0">
            <a:normAutofit/>
          </a:bodyPr>
          <a:lstStyle>
            <a:lvl1pPr marL="914400" indent="-914400">
              <a:buFont typeface="+mj-lt"/>
              <a:buAutoNum type="arabicPeriod"/>
              <a:defRPr lang="en-US" dirty="0"/>
            </a:lvl1pPr>
            <a:lvl2pPr marL="1143000" indent="-685800">
              <a:buFont typeface="+mj-lt"/>
              <a:buAutoNum type="alphaLcPeriod"/>
              <a:defRPr lang="en-US" dirty="0"/>
            </a:lvl2pPr>
            <a:lvl3pPr marL="1600200" indent="-685800">
              <a:buFont typeface="+mj-lt"/>
              <a:buAutoNum type="romanLcPeriod"/>
              <a:defRPr lang="en-US" dirty="0"/>
            </a:lvl3pPr>
            <a:lvl4pPr marL="1828800" indent="-457200">
              <a:buFont typeface="+mj-lt"/>
              <a:buAutoNum type="arabicParenR"/>
              <a:defRPr lang="en-US" dirty="0"/>
            </a:lvl4pPr>
            <a:lvl5pPr marL="2286000" indent="-457200">
              <a:buFont typeface="+mj-lt"/>
              <a:buAutoNum type="alphaLcParenR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C3AC-AAA0-4253-9B0F-7735214E7B12}" type="datetime1">
              <a:rPr lang="lv-LV" smtClean="0"/>
              <a:t>23.04.2026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0021" y="12718892"/>
            <a:ext cx="403957" cy="410369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6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0135-E890-B7BE-6849-41AE1808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3050"/>
            <a:ext cx="21031200" cy="1894416"/>
          </a:xfrm>
        </p:spPr>
        <p:txBody>
          <a:bodyPr anchor="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7867B-28F6-6127-4C01-EEBCDC2E9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929466"/>
            <a:ext cx="21031200" cy="9424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BA8A1-9DFF-B05C-ACA3-4AF68CB1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96E4-0134-41FF-A7E6-702319ECAB0C}" type="datetime1">
              <a:rPr lang="lv-LV" smtClean="0"/>
              <a:t>23.04.2026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02858-CFA1-D2E7-058D-4AB4A597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8C7A3-EE21-E9BB-2FB4-FE2EB34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0021" y="12718892"/>
            <a:ext cx="403957" cy="410369"/>
          </a:xfrm>
        </p:spPr>
        <p:txBody>
          <a:bodyPr/>
          <a:lstStyle/>
          <a:p>
            <a:fld id="{2571DAF7-B345-408B-9378-55954782566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642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Sea against sky at sunset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7" r:id="rId14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rezentaciju_bilde.png" descr="Prezentaciju_bil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2026"/>
          <p:cNvSpPr txBox="1">
            <a:spLocks noGrp="1"/>
          </p:cNvSpPr>
          <p:nvPr>
            <p:ph type="body" idx="21"/>
          </p:nvPr>
        </p:nvSpPr>
        <p:spPr>
          <a:xfrm>
            <a:off x="7314148" y="11986162"/>
            <a:ext cx="15850651" cy="6057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l"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lv-LV" dirty="0"/>
              <a:t>                                                 </a:t>
            </a:r>
            <a:endParaRPr dirty="0"/>
          </a:p>
        </p:txBody>
      </p:sp>
      <p:sp>
        <p:nvSpPr>
          <p:cNvPr id="173" name="Prezentācijas tēma"/>
          <p:cNvSpPr txBox="1">
            <a:spLocks noGrp="1"/>
          </p:cNvSpPr>
          <p:nvPr>
            <p:ph type="ctrTitle"/>
          </p:nvPr>
        </p:nvSpPr>
        <p:spPr>
          <a:xfrm>
            <a:off x="1219199" y="2434166"/>
            <a:ext cx="21945601" cy="70581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0" b="1" spc="-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lv-LV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Informatīvais ziņojums par SIA “Ādažu ūdens” iekšējam auditam piekrītošajiem jautājumiem </a:t>
            </a:r>
            <a:br>
              <a:rPr lang="lv-LV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(ĀNP 26.03.26. lēmuma Nr. 110 3.punkts)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5" name="Logo_H_T.png" descr="Logo_H_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5792" y="190301"/>
            <a:ext cx="4225619" cy="24820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17E1AC-2D53-78A8-CB7F-0F2BB69F3F72}"/>
              </a:ext>
            </a:extLst>
          </p:cNvPr>
          <p:cNvSpPr txBox="1"/>
          <p:nvPr/>
        </p:nvSpPr>
        <p:spPr>
          <a:xfrm>
            <a:off x="13156143" y="2655765"/>
            <a:ext cx="10618258" cy="2404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r">
              <a:spcBef>
                <a:spcPts val="0"/>
              </a:spcBef>
            </a:pPr>
            <a:r>
              <a:rPr lang="lv-LV" sz="3600" dirty="0"/>
              <a:t>7. Pielikums</a:t>
            </a:r>
          </a:p>
          <a:p>
            <a:pPr algn="r">
              <a:spcBef>
                <a:spcPts val="0"/>
              </a:spcBef>
            </a:pPr>
            <a:r>
              <a:rPr lang="lv-LV" sz="3600" dirty="0"/>
              <a:t>Finanšu komitejas 15.04.2026.</a:t>
            </a:r>
          </a:p>
          <a:p>
            <a:pPr algn="r">
              <a:spcBef>
                <a:spcPts val="0"/>
              </a:spcBef>
            </a:pPr>
            <a:r>
              <a:rPr lang="lv-LV" sz="3600" dirty="0"/>
              <a:t>sēdes protokolam Nr. 6</a:t>
            </a:r>
          </a:p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62182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D7DB28-8F56-88D3-C29C-EA506F2E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737C-0E88-88F3-00B1-A8A929AB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2" y="2002971"/>
            <a:ext cx="21945601" cy="11473543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lv-LV" sz="5100" spc="-7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092200" lvl="2" indent="0" algn="ctr">
              <a:buNone/>
            </a:pPr>
            <a:r>
              <a:rPr lang="lv-LV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Lietderības argumentācija kapitālsabiedrības dalībai mājsaimniecības sadzīves notekūdeņu savākšanas pakalpojumiem (asenizācija) un mājsaimniecību ūdensskaitītāju nomaiņas pakalpojumiem tirgū</a:t>
            </a:r>
            <a:endParaRPr lang="lv-LV" sz="5100" b="1" spc="-79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 marL="1092200" lvl="2" indent="0" algn="just">
              <a:buNone/>
            </a:pPr>
            <a:endParaRPr lang="lv-LV" sz="3000" spc="-7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092200" lvl="2" indent="0" algn="just">
              <a:buNone/>
            </a:pPr>
            <a:r>
              <a:rPr lang="lv-LV" sz="3000" spc="-7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Asenizācijas pakalpojumu veikšana (aptuveni 3% no ieņēmumiem) ļauj: </a:t>
            </a:r>
          </a:p>
          <a:p>
            <a:pPr lvl="2" algn="just">
              <a:buFontTx/>
              <a:buChar char="-"/>
            </a:pPr>
            <a:r>
              <a:rPr lang="lv-LV" sz="3000" spc="-7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nopelnīt papildus finanšu līdzekļus;</a:t>
            </a:r>
          </a:p>
          <a:p>
            <a:pPr lvl="2" algn="just">
              <a:buFontTx/>
              <a:buChar char="-"/>
            </a:pPr>
            <a:r>
              <a:rPr lang="lv-LV" sz="3000" spc="-7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racionālāk noslogot attiecīgo tehniku un darbaspēku;</a:t>
            </a:r>
          </a:p>
          <a:p>
            <a:pPr lvl="2" algn="just">
              <a:buFontTx/>
              <a:buChar char="-"/>
            </a:pPr>
            <a:r>
              <a:rPr lang="lv-LV" sz="3000" spc="-7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mazināt tirgus nepilnību.</a:t>
            </a:r>
          </a:p>
          <a:p>
            <a:pPr marL="1092200" lvl="2" indent="0" algn="just">
              <a:buNone/>
            </a:pPr>
            <a:r>
              <a:rPr lang="lv-LV" sz="3000" spc="-7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Ūdensskaitītāju nomaiņas pakalpojumi (mazāk par 0.5% no ieņēmumiem):</a:t>
            </a:r>
          </a:p>
          <a:p>
            <a:pPr lvl="2" algn="just">
              <a:buFontTx/>
              <a:buChar char="-"/>
            </a:pP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nodrošina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vienotu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tehnisko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risinājumu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kvalitāti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atbilstību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normatīvajām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prasībām</a:t>
            </a:r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(analogs </a:t>
            </a:r>
            <a:r>
              <a:rPr lang="lv-LV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komercuzskaites</a:t>
            </a:r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skaitītājam);</a:t>
            </a:r>
          </a:p>
          <a:p>
            <a:pPr lvl="2" algn="just">
              <a:buFontTx/>
              <a:buChar char="-"/>
            </a:pPr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papildus serviss klientiem (bieži tiek uzstādīti vienlaikus ar </a:t>
            </a:r>
            <a:r>
              <a:rPr lang="lv-LV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komercuzskaites</a:t>
            </a:r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skaitītājiem).</a:t>
            </a:r>
          </a:p>
          <a:p>
            <a:pPr marL="1092200" lvl="2" indent="0" algn="just">
              <a:buNone/>
            </a:pP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0" lvl="2" indent="0" algn="just">
              <a:buNone/>
            </a:pPr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Maksas pakalpojumi tiek veikti brīvā tirgū bez dotācijām, ar iecenotu peļņas normu. Uzņēmums nevienam savus pakalpojumus neuzspiež, nereklamē un nelobē. Pakalpojumi tiek veikti pēc klientu pieprasījuma.   </a:t>
            </a:r>
          </a:p>
          <a:p>
            <a:pPr lvl="2" algn="just">
              <a:buFontTx/>
              <a:buChar char="-"/>
            </a:pPr>
            <a:endParaRPr lang="lv-LV" sz="5100" spc="-7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1107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D7DB28-8F56-88D3-C29C-EA506F2E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737C-0E88-88F3-00B1-A8A929AB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2" y="2002971"/>
            <a:ext cx="21945601" cy="11473543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endParaRPr lang="lv-LV" sz="5100" spc="-7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092200" lvl="2" indent="0" algn="ctr">
              <a:buNone/>
            </a:pPr>
            <a:r>
              <a:rPr lang="lv-LV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Kapitālsabiedrības nepiedalīšanās iemesli pašvaldības publiskās infrastruktūras lietus notekūdeņu kanalizācijas tīklu apkopes pakalpojumu sniegšanā</a:t>
            </a:r>
            <a:endParaRPr lang="lv-LV" b="1" spc="-79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092200" lvl="2" indent="0" algn="just">
              <a:buNone/>
            </a:pPr>
            <a:endParaRPr lang="lv-LV" spc="-7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092200" lvl="2" indent="0" algn="just">
              <a:buNone/>
            </a:pPr>
            <a:endParaRPr lang="lv-LV" sz="3000" spc="-7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092200" lvl="2" indent="0" algn="just">
              <a:buNone/>
            </a:pPr>
            <a:r>
              <a:rPr lang="lv-LV" sz="3000" spc="-7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PA «Carnikavas </a:t>
            </a:r>
            <a:r>
              <a:rPr lang="lv-LV" sz="3000" spc="-7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komunālserviss</a:t>
            </a:r>
            <a:r>
              <a:rPr lang="lv-LV" sz="3000" spc="-7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» iepirkumu «Lietus kanalizācijas tīklu apkope, remonts un uzturēšana» izsludināja EIS 25.03.2025. Savukārt, līgums ar iepirkuma uzvarētāju tika noslēgts 19.05.2025.</a:t>
            </a:r>
          </a:p>
          <a:p>
            <a:pPr marL="1092200" lvl="2" indent="0" algn="just">
              <a:buNone/>
            </a:pPr>
            <a:endParaRPr lang="lv-LV" sz="3000" spc="-7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092200" lvl="2" indent="0" algn="just">
              <a:buNone/>
            </a:pPr>
            <a:r>
              <a:rPr lang="lv-LV" sz="3000" spc="-7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Manas pilnvaras uzņēmumā stājās spēkā 10.06.2025. Man nav zināmi iemesli kādēļ kapitālsabiedrība nepiedalījās augstāk minētajā iepirkumā. </a:t>
            </a:r>
          </a:p>
        </p:txBody>
      </p:sp>
    </p:spTree>
    <p:extLst>
      <p:ext uri="{BB962C8B-B14F-4D97-AF65-F5344CB8AC3E}">
        <p14:creationId xmlns:p14="http://schemas.microsoft.com/office/powerpoint/2010/main" val="31521447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/>
          <p:cNvSpPr>
            <a:spLocks noGrp="1"/>
          </p:cNvSpPr>
          <p:nvPr>
            <p:ph idx="1"/>
          </p:nvPr>
        </p:nvSpPr>
        <p:spPr>
          <a:xfrm>
            <a:off x="0" y="0"/>
            <a:ext cx="24384000" cy="13716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endParaRPr lang="lv-LV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lv-LV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Kanalizācijas notekūdeņu jaudas maksas ieņēmumu faktiskā izlietojuma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lv-LV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atbilstība jaudas palielināšanas mērķiem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	Sabiedrība nodrošina iemaksāto jaudas maksu nodalītu uzskaiti un izlietojumu ūdenssaimniecības jaudu attīstībai, atbilstoši pašvaldības 	saistošo noteikumu «Sabiedrisko ūdenssaimniecības pakalpojumu kārtība Ādažu novadā» prasībām. </a:t>
            </a:r>
          </a:p>
        </p:txBody>
      </p:sp>
      <p:pic>
        <p:nvPicPr>
          <p:cNvPr id="5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017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676400" y="1430215"/>
            <a:ext cx="21031200" cy="10900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Ieguldījumi maģistrālo ūdensapgādes inženiertīklu izbūvē un </a:t>
            </a:r>
          </a:p>
          <a:p>
            <a:pPr marL="0" indent="0" algn="ctr">
              <a:buNone/>
            </a:pPr>
            <a:r>
              <a:rPr lang="lv-LV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 pieslēgušos klientu skaits</a:t>
            </a:r>
          </a:p>
          <a:p>
            <a:pPr marL="0" indent="0">
              <a:buNone/>
            </a:pPr>
            <a:endParaRPr lang="lv-LV" dirty="0"/>
          </a:p>
          <a:p>
            <a:pPr marL="0" indent="0" algn="just">
              <a:buNone/>
            </a:pPr>
            <a:r>
              <a:rPr lang="lv-LV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2025.gadā tika uzsākta maģistrālā kanalizācijas </a:t>
            </a:r>
            <a:r>
              <a:rPr lang="lv-LV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spiedvada</a:t>
            </a:r>
            <a:r>
              <a:rPr lang="lv-LV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Atari – </a:t>
            </a:r>
            <a:r>
              <a:rPr lang="lv-LV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Kalngale</a:t>
            </a:r>
            <a:r>
              <a:rPr lang="lv-LV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būvniecība. Izmaksas 437 992.84 EUR.</a:t>
            </a:r>
          </a:p>
          <a:p>
            <a:pPr marL="0" indent="0" algn="just">
              <a:buNone/>
            </a:pPr>
            <a:r>
              <a:rPr lang="lv-LV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Pamatojums primāri ir saistīts ar ekoloģisko situāciju </a:t>
            </a:r>
            <a:r>
              <a:rPr lang="lv-LV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Kalngalē</a:t>
            </a:r>
            <a:r>
              <a:rPr lang="lv-LV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kur notekūdeņu attīrīšanas ietaises (NAI) pastāvīgi strādā pārslodzes režīmā, lai daļēji atslogotu tur esošās NAI. Neveicot ieguldījumus </a:t>
            </a:r>
            <a:r>
              <a:rPr lang="lv-LV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spiedvadā</a:t>
            </a:r>
            <a:r>
              <a:rPr lang="lv-LV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sabiedrībai būtu jāpārbūvē </a:t>
            </a:r>
            <a:r>
              <a:rPr lang="lv-LV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Kalngales</a:t>
            </a:r>
            <a:r>
              <a:rPr lang="lv-LV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NAI, kas nav racionāli un ekonomiski pamatoti.</a:t>
            </a:r>
          </a:p>
          <a:p>
            <a:pPr marL="0" indent="0" algn="just">
              <a:buNone/>
            </a:pPr>
            <a:endParaRPr lang="lv-LV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2026.gadā ir noslēgts līgums par maģistrālā kanalizācijas </a:t>
            </a:r>
            <a:r>
              <a:rPr lang="lv-LV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spiedvada</a:t>
            </a:r>
            <a:r>
              <a:rPr lang="lv-LV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Garkalne – Ādaži būvniecību. Izmaksas 339 717.17 EUR.</a:t>
            </a:r>
          </a:p>
          <a:p>
            <a:pPr marL="0" indent="0" algn="just">
              <a:buNone/>
            </a:pPr>
            <a:r>
              <a:rPr lang="lv-LV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Pamatojums ir līdzīgs </a:t>
            </a:r>
            <a:r>
              <a:rPr lang="lv-LV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Kalngales</a:t>
            </a:r>
            <a:r>
              <a:rPr lang="lv-LV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spiedvada</a:t>
            </a:r>
            <a:r>
              <a:rPr lang="lv-LV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gadījumam. Garkalnes NAI ir slikti funkcionējošas un savu laiku nokalpojušas. Investēt, pārbūvējot Garkalnes NAI nav ekonomiski pamatoti.     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915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676400" y="1617785"/>
            <a:ext cx="21031200" cy="10736141"/>
          </a:xfrm>
        </p:spPr>
        <p:txBody>
          <a:bodyPr anchor="ctr"/>
          <a:lstStyle/>
          <a:p>
            <a:pPr marL="546100" lvl="1" indent="0" algn="ctr">
              <a:buNone/>
            </a:pPr>
            <a:r>
              <a:rPr lang="lv-LV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</a:p>
        </p:txBody>
      </p:sp>
      <p:pic>
        <p:nvPicPr>
          <p:cNvPr id="4" name="Logo_B.png" descr="Logo_B.png">
            <a:extLst>
              <a:ext uri="{FF2B5EF4-FFF2-40B4-BE49-F238E27FC236}">
                <a16:creationId xmlns:a16="http://schemas.microsoft.com/office/drawing/2014/main" id="{BC89162A-D751-5D5F-E54E-D38A2760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99" t="12400" r="26912" b="12411"/>
          <a:stretch>
            <a:fillRect/>
          </a:stretch>
        </p:blipFill>
        <p:spPr>
          <a:xfrm>
            <a:off x="22513055" y="483306"/>
            <a:ext cx="1164874" cy="189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600" extrusionOk="0">
                <a:moveTo>
                  <a:pt x="10798" y="0"/>
                </a:moveTo>
                <a:cubicBezTo>
                  <a:pt x="10265" y="0"/>
                  <a:pt x="9993" y="143"/>
                  <a:pt x="9599" y="619"/>
                </a:cubicBezTo>
                <a:cubicBezTo>
                  <a:pt x="9456" y="793"/>
                  <a:pt x="9280" y="997"/>
                  <a:pt x="9209" y="1076"/>
                </a:cubicBezTo>
                <a:cubicBezTo>
                  <a:pt x="9139" y="1155"/>
                  <a:pt x="8719" y="1649"/>
                  <a:pt x="8275" y="2170"/>
                </a:cubicBezTo>
                <a:cubicBezTo>
                  <a:pt x="7832" y="2691"/>
                  <a:pt x="7377" y="3219"/>
                  <a:pt x="7268" y="3345"/>
                </a:cubicBezTo>
                <a:cubicBezTo>
                  <a:pt x="7159" y="3472"/>
                  <a:pt x="6829" y="3855"/>
                  <a:pt x="6540" y="4195"/>
                </a:cubicBezTo>
                <a:cubicBezTo>
                  <a:pt x="6251" y="4535"/>
                  <a:pt x="5928" y="4914"/>
                  <a:pt x="5819" y="5041"/>
                </a:cubicBezTo>
                <a:cubicBezTo>
                  <a:pt x="5710" y="5167"/>
                  <a:pt x="5469" y="5452"/>
                  <a:pt x="5282" y="5673"/>
                </a:cubicBezTo>
                <a:cubicBezTo>
                  <a:pt x="4917" y="6106"/>
                  <a:pt x="4591" y="6487"/>
                  <a:pt x="4275" y="6853"/>
                </a:cubicBezTo>
                <a:cubicBezTo>
                  <a:pt x="4045" y="7120"/>
                  <a:pt x="3730" y="7490"/>
                  <a:pt x="3333" y="7956"/>
                </a:cubicBezTo>
                <a:cubicBezTo>
                  <a:pt x="2887" y="8481"/>
                  <a:pt x="2068" y="9442"/>
                  <a:pt x="1826" y="9724"/>
                </a:cubicBezTo>
                <a:cubicBezTo>
                  <a:pt x="1704" y="9866"/>
                  <a:pt x="1374" y="10250"/>
                  <a:pt x="1098" y="10574"/>
                </a:cubicBezTo>
                <a:cubicBezTo>
                  <a:pt x="821" y="10898"/>
                  <a:pt x="468" y="11310"/>
                  <a:pt x="311" y="11491"/>
                </a:cubicBezTo>
                <a:cubicBezTo>
                  <a:pt x="46" y="11797"/>
                  <a:pt x="25" y="11834"/>
                  <a:pt x="24" y="12007"/>
                </a:cubicBezTo>
                <a:cubicBezTo>
                  <a:pt x="23" y="12152"/>
                  <a:pt x="50" y="12218"/>
                  <a:pt x="134" y="12301"/>
                </a:cubicBezTo>
                <a:cubicBezTo>
                  <a:pt x="244" y="12409"/>
                  <a:pt x="466" y="12509"/>
                  <a:pt x="693" y="12554"/>
                </a:cubicBezTo>
                <a:cubicBezTo>
                  <a:pt x="859" y="12586"/>
                  <a:pt x="1181" y="12568"/>
                  <a:pt x="1355" y="12513"/>
                </a:cubicBezTo>
                <a:cubicBezTo>
                  <a:pt x="1430" y="12489"/>
                  <a:pt x="1647" y="12353"/>
                  <a:pt x="1833" y="12215"/>
                </a:cubicBezTo>
                <a:cubicBezTo>
                  <a:pt x="3924" y="10665"/>
                  <a:pt x="6610" y="9507"/>
                  <a:pt x="9371" y="8964"/>
                </a:cubicBezTo>
                <a:cubicBezTo>
                  <a:pt x="10901" y="8664"/>
                  <a:pt x="12384" y="8536"/>
                  <a:pt x="13762" y="8589"/>
                </a:cubicBezTo>
                <a:cubicBezTo>
                  <a:pt x="15397" y="8652"/>
                  <a:pt x="16683" y="9005"/>
                  <a:pt x="17461" y="9597"/>
                </a:cubicBezTo>
                <a:cubicBezTo>
                  <a:pt x="17681" y="9765"/>
                  <a:pt x="18242" y="10386"/>
                  <a:pt x="19388" y="11749"/>
                </a:cubicBezTo>
                <a:cubicBezTo>
                  <a:pt x="19901" y="12359"/>
                  <a:pt x="19976" y="12425"/>
                  <a:pt x="20248" y="12509"/>
                </a:cubicBezTo>
                <a:cubicBezTo>
                  <a:pt x="20555" y="12602"/>
                  <a:pt x="20762" y="12603"/>
                  <a:pt x="21072" y="12509"/>
                </a:cubicBezTo>
                <a:cubicBezTo>
                  <a:pt x="21427" y="12400"/>
                  <a:pt x="21566" y="12257"/>
                  <a:pt x="21565" y="12011"/>
                </a:cubicBezTo>
                <a:cubicBezTo>
                  <a:pt x="21564" y="11836"/>
                  <a:pt x="21547" y="11798"/>
                  <a:pt x="21293" y="11505"/>
                </a:cubicBezTo>
                <a:cubicBezTo>
                  <a:pt x="20883" y="11033"/>
                  <a:pt x="20672" y="10792"/>
                  <a:pt x="20094" y="10113"/>
                </a:cubicBezTo>
                <a:cubicBezTo>
                  <a:pt x="19805" y="9773"/>
                  <a:pt x="19474" y="9378"/>
                  <a:pt x="19351" y="9236"/>
                </a:cubicBezTo>
                <a:cubicBezTo>
                  <a:pt x="19228" y="9093"/>
                  <a:pt x="18783" y="8577"/>
                  <a:pt x="18366" y="8087"/>
                </a:cubicBezTo>
                <a:cubicBezTo>
                  <a:pt x="16933" y="6405"/>
                  <a:pt x="16653" y="6074"/>
                  <a:pt x="16402" y="5786"/>
                </a:cubicBezTo>
                <a:cubicBezTo>
                  <a:pt x="16306" y="5676"/>
                  <a:pt x="16065" y="5395"/>
                  <a:pt x="15865" y="5158"/>
                </a:cubicBezTo>
                <a:cubicBezTo>
                  <a:pt x="15666" y="4921"/>
                  <a:pt x="15443" y="4663"/>
                  <a:pt x="15372" y="4584"/>
                </a:cubicBezTo>
                <a:cubicBezTo>
                  <a:pt x="15302" y="4505"/>
                  <a:pt x="14989" y="4132"/>
                  <a:pt x="14674" y="3761"/>
                </a:cubicBezTo>
                <a:cubicBezTo>
                  <a:pt x="14359" y="3390"/>
                  <a:pt x="13671" y="2583"/>
                  <a:pt x="13144" y="1966"/>
                </a:cubicBezTo>
                <a:cubicBezTo>
                  <a:pt x="12617" y="1350"/>
                  <a:pt x="12081" y="724"/>
                  <a:pt x="11953" y="574"/>
                </a:cubicBezTo>
                <a:cubicBezTo>
                  <a:pt x="11576" y="133"/>
                  <a:pt x="11310" y="0"/>
                  <a:pt x="10798" y="0"/>
                </a:cubicBezTo>
                <a:close/>
                <a:moveTo>
                  <a:pt x="10798" y="1695"/>
                </a:moveTo>
                <a:cubicBezTo>
                  <a:pt x="10811" y="1695"/>
                  <a:pt x="10845" y="1723"/>
                  <a:pt x="10872" y="1759"/>
                </a:cubicBezTo>
                <a:cubicBezTo>
                  <a:pt x="10933" y="1840"/>
                  <a:pt x="11648" y="2687"/>
                  <a:pt x="11850" y="2916"/>
                </a:cubicBezTo>
                <a:cubicBezTo>
                  <a:pt x="11933" y="3011"/>
                  <a:pt x="12130" y="3242"/>
                  <a:pt x="12291" y="3431"/>
                </a:cubicBezTo>
                <a:cubicBezTo>
                  <a:pt x="12864" y="4106"/>
                  <a:pt x="13104" y="4386"/>
                  <a:pt x="13276" y="4584"/>
                </a:cubicBezTo>
                <a:cubicBezTo>
                  <a:pt x="13373" y="4695"/>
                  <a:pt x="13597" y="4964"/>
                  <a:pt x="13784" y="5185"/>
                </a:cubicBezTo>
                <a:cubicBezTo>
                  <a:pt x="13970" y="5406"/>
                  <a:pt x="14228" y="5703"/>
                  <a:pt x="14350" y="5845"/>
                </a:cubicBezTo>
                <a:cubicBezTo>
                  <a:pt x="15353" y="7015"/>
                  <a:pt x="15833" y="7582"/>
                  <a:pt x="15858" y="7622"/>
                </a:cubicBezTo>
                <a:cubicBezTo>
                  <a:pt x="15876" y="7650"/>
                  <a:pt x="15807" y="7648"/>
                  <a:pt x="15571" y="7608"/>
                </a:cubicBezTo>
                <a:cubicBezTo>
                  <a:pt x="14738" y="7468"/>
                  <a:pt x="13472" y="7401"/>
                  <a:pt x="12394" y="7441"/>
                </a:cubicBezTo>
                <a:cubicBezTo>
                  <a:pt x="10257" y="7521"/>
                  <a:pt x="8153" y="7904"/>
                  <a:pt x="6099" y="8585"/>
                </a:cubicBezTo>
                <a:cubicBezTo>
                  <a:pt x="5842" y="8670"/>
                  <a:pt x="5351" y="8847"/>
                  <a:pt x="5010" y="8978"/>
                </a:cubicBezTo>
                <a:cubicBezTo>
                  <a:pt x="4670" y="9109"/>
                  <a:pt x="4392" y="9209"/>
                  <a:pt x="4392" y="9199"/>
                </a:cubicBezTo>
                <a:cubicBezTo>
                  <a:pt x="4392" y="9183"/>
                  <a:pt x="4945" y="8527"/>
                  <a:pt x="5304" y="8115"/>
                </a:cubicBezTo>
                <a:cubicBezTo>
                  <a:pt x="5387" y="8020"/>
                  <a:pt x="5628" y="7734"/>
                  <a:pt x="5841" y="7482"/>
                </a:cubicBezTo>
                <a:cubicBezTo>
                  <a:pt x="6054" y="7229"/>
                  <a:pt x="6286" y="6959"/>
                  <a:pt x="6356" y="6880"/>
                </a:cubicBezTo>
                <a:cubicBezTo>
                  <a:pt x="6426" y="6801"/>
                  <a:pt x="6649" y="6543"/>
                  <a:pt x="6849" y="6306"/>
                </a:cubicBezTo>
                <a:cubicBezTo>
                  <a:pt x="7049" y="6069"/>
                  <a:pt x="7290" y="5784"/>
                  <a:pt x="7386" y="5673"/>
                </a:cubicBezTo>
                <a:cubicBezTo>
                  <a:pt x="7593" y="5435"/>
                  <a:pt x="7839" y="5146"/>
                  <a:pt x="8577" y="4281"/>
                </a:cubicBezTo>
                <a:cubicBezTo>
                  <a:pt x="9622" y="3056"/>
                  <a:pt x="9814" y="2829"/>
                  <a:pt x="10291" y="2265"/>
                </a:cubicBezTo>
                <a:cubicBezTo>
                  <a:pt x="10554" y="1953"/>
                  <a:pt x="10785" y="1695"/>
                  <a:pt x="10798" y="1695"/>
                </a:cubicBezTo>
                <a:close/>
                <a:moveTo>
                  <a:pt x="1083" y="14317"/>
                </a:moveTo>
                <a:cubicBezTo>
                  <a:pt x="687" y="14278"/>
                  <a:pt x="266" y="14396"/>
                  <a:pt x="90" y="14633"/>
                </a:cubicBezTo>
                <a:cubicBezTo>
                  <a:pt x="40" y="14700"/>
                  <a:pt x="9" y="14811"/>
                  <a:pt x="2" y="14959"/>
                </a:cubicBezTo>
                <a:cubicBezTo>
                  <a:pt x="-5" y="15107"/>
                  <a:pt x="10" y="15297"/>
                  <a:pt x="46" y="15515"/>
                </a:cubicBezTo>
                <a:cubicBezTo>
                  <a:pt x="193" y="16391"/>
                  <a:pt x="522" y="17091"/>
                  <a:pt x="1127" y="17852"/>
                </a:cubicBezTo>
                <a:cubicBezTo>
                  <a:pt x="1713" y="18588"/>
                  <a:pt x="2415" y="19180"/>
                  <a:pt x="3400" y="19764"/>
                </a:cubicBezTo>
                <a:cubicBezTo>
                  <a:pt x="4280" y="20287"/>
                  <a:pt x="5003" y="20602"/>
                  <a:pt x="6143" y="20944"/>
                </a:cubicBezTo>
                <a:cubicBezTo>
                  <a:pt x="7229" y="21271"/>
                  <a:pt x="8294" y="21468"/>
                  <a:pt x="9437" y="21559"/>
                </a:cubicBezTo>
                <a:cubicBezTo>
                  <a:pt x="9748" y="21584"/>
                  <a:pt x="10256" y="21599"/>
                  <a:pt x="10761" y="21600"/>
                </a:cubicBezTo>
                <a:cubicBezTo>
                  <a:pt x="11266" y="21600"/>
                  <a:pt x="11768" y="21588"/>
                  <a:pt x="12078" y="21563"/>
                </a:cubicBezTo>
                <a:cubicBezTo>
                  <a:pt x="13266" y="21470"/>
                  <a:pt x="14305" y="21280"/>
                  <a:pt x="15350" y="20971"/>
                </a:cubicBezTo>
                <a:cubicBezTo>
                  <a:pt x="16496" y="20632"/>
                  <a:pt x="17326" y="20281"/>
                  <a:pt x="18219" y="19751"/>
                </a:cubicBezTo>
                <a:cubicBezTo>
                  <a:pt x="20254" y="18541"/>
                  <a:pt x="21432" y="16945"/>
                  <a:pt x="21572" y="15203"/>
                </a:cubicBezTo>
                <a:cubicBezTo>
                  <a:pt x="21595" y="14919"/>
                  <a:pt x="21591" y="14773"/>
                  <a:pt x="21550" y="14697"/>
                </a:cubicBezTo>
                <a:cubicBezTo>
                  <a:pt x="21311" y="14250"/>
                  <a:pt x="20333" y="14168"/>
                  <a:pt x="19888" y="14556"/>
                </a:cubicBezTo>
                <a:cubicBezTo>
                  <a:pt x="19759" y="14669"/>
                  <a:pt x="19750" y="14697"/>
                  <a:pt x="19711" y="15117"/>
                </a:cubicBezTo>
                <a:cubicBezTo>
                  <a:pt x="19599" y="16331"/>
                  <a:pt x="19019" y="17333"/>
                  <a:pt x="17888" y="18263"/>
                </a:cubicBezTo>
                <a:cubicBezTo>
                  <a:pt x="16197" y="19653"/>
                  <a:pt x="13586" y="20465"/>
                  <a:pt x="10798" y="20465"/>
                </a:cubicBezTo>
                <a:cubicBezTo>
                  <a:pt x="8380" y="20465"/>
                  <a:pt x="6083" y="19861"/>
                  <a:pt x="4414" y="18783"/>
                </a:cubicBezTo>
                <a:cubicBezTo>
                  <a:pt x="2869" y="17785"/>
                  <a:pt x="1994" y="16533"/>
                  <a:pt x="1877" y="15153"/>
                </a:cubicBezTo>
                <a:cubicBezTo>
                  <a:pt x="1835" y="14656"/>
                  <a:pt x="1774" y="14549"/>
                  <a:pt x="1458" y="14412"/>
                </a:cubicBezTo>
                <a:cubicBezTo>
                  <a:pt x="1342" y="14361"/>
                  <a:pt x="1215" y="14330"/>
                  <a:pt x="1083" y="14317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2352081"/>
      </p:ext>
    </p:extLst>
  </p:cSld>
  <p:clrMapOvr>
    <a:masterClrMapping/>
  </p:clrMapOvr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C4A329D024E4DB0FB175EDE2C6529" ma:contentTypeVersion="10" ma:contentTypeDescription="Create a new document." ma:contentTypeScope="" ma:versionID="655b1447aabc2c27eb706ce04c4a5b77">
  <xsd:schema xmlns:xsd="http://www.w3.org/2001/XMLSchema" xmlns:xs="http://www.w3.org/2001/XMLSchema" xmlns:p="http://schemas.microsoft.com/office/2006/metadata/properties" xmlns:ns3="57f3d36d-704b-41f0-be02-5908c114fd3e" targetNamespace="http://schemas.microsoft.com/office/2006/metadata/properties" ma:root="true" ma:fieldsID="12e0f9de8649451d36fb5e5da3520f90" ns3:_="">
    <xsd:import namespace="57f3d36d-704b-41f0-be02-5908c114fd3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3d36d-704b-41f0-be02-5908c114fd3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AF5C47-DE32-42D8-A599-E8AADB07FD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31178C-9CEE-4476-894D-5B2A0BB2292F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57f3d36d-704b-41f0-be02-5908c114fd3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0295141-E425-4607-9DA4-3429064EB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3d36d-704b-41f0-be02-5908c114fd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378</Words>
  <Application>Microsoft Office PowerPoint</Application>
  <PresentationFormat>Pielāgots</PresentationFormat>
  <Paragraphs>43</Paragraphs>
  <Slides>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9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16" baseType="lpstr"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 Neue</vt:lpstr>
      <vt:lpstr>Times New Roman</vt:lpstr>
      <vt:lpstr>23_ClassicWhite</vt:lpstr>
      <vt:lpstr>Informatīvais ziņojums par SIA “Ādažu ūdens” iekšējam auditam piekrītošajiem jautājumiem  (ĀNP 26.03.26. lēmuma Nr. 110 3.punkts)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Ūdenssaimniecības attīstība Ādažu novadā un pieslēguma (jaudas) maksas</dc:title>
  <dc:creator>Jānis Veinbergs</dc:creator>
  <cp:lastModifiedBy>Sintija Tenisa</cp:lastModifiedBy>
  <cp:revision>104</cp:revision>
  <cp:lastPrinted>2026-03-12T10:08:13Z</cp:lastPrinted>
  <dcterms:modified xsi:type="dcterms:W3CDTF">2026-04-23T16:33:28Z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0x010100189C4A329D024E4DB0FB175EDE2C6529</vt:lpwstr>
  </property>
</Properties>
</file>