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08" r:id="rId1"/>
  </p:sldMasterIdLst>
  <p:notesMasterIdLst>
    <p:notesMasterId r:id="rId64"/>
  </p:notesMasterIdLst>
  <p:sldIdLst>
    <p:sldId id="432" r:id="rId2"/>
    <p:sldId id="525" r:id="rId3"/>
    <p:sldId id="465" r:id="rId4"/>
    <p:sldId id="489" r:id="rId5"/>
    <p:sldId id="496" r:id="rId6"/>
    <p:sldId id="530" r:id="rId7"/>
    <p:sldId id="531" r:id="rId8"/>
    <p:sldId id="466" r:id="rId9"/>
    <p:sldId id="493" r:id="rId10"/>
    <p:sldId id="494" r:id="rId11"/>
    <p:sldId id="491" r:id="rId12"/>
    <p:sldId id="507" r:id="rId13"/>
    <p:sldId id="508" r:id="rId14"/>
    <p:sldId id="505" r:id="rId15"/>
    <p:sldId id="504" r:id="rId16"/>
    <p:sldId id="492" r:id="rId17"/>
    <p:sldId id="506" r:id="rId18"/>
    <p:sldId id="503" r:id="rId19"/>
    <p:sldId id="509" r:id="rId20"/>
    <p:sldId id="510" r:id="rId21"/>
    <p:sldId id="518" r:id="rId22"/>
    <p:sldId id="517" r:id="rId23"/>
    <p:sldId id="511" r:id="rId24"/>
    <p:sldId id="513" r:id="rId25"/>
    <p:sldId id="512" r:id="rId26"/>
    <p:sldId id="514" r:id="rId27"/>
    <p:sldId id="515" r:id="rId28"/>
    <p:sldId id="516" r:id="rId29"/>
    <p:sldId id="524" r:id="rId30"/>
    <p:sldId id="527" r:id="rId31"/>
    <p:sldId id="467" r:id="rId32"/>
    <p:sldId id="497" r:id="rId33"/>
    <p:sldId id="498" r:id="rId34"/>
    <p:sldId id="499" r:id="rId35"/>
    <p:sldId id="500" r:id="rId36"/>
    <p:sldId id="501" r:id="rId37"/>
    <p:sldId id="502" r:id="rId38"/>
    <p:sldId id="519" r:id="rId39"/>
    <p:sldId id="520" r:id="rId40"/>
    <p:sldId id="521" r:id="rId41"/>
    <p:sldId id="477" r:id="rId42"/>
    <p:sldId id="522" r:id="rId43"/>
    <p:sldId id="523" r:id="rId44"/>
    <p:sldId id="528" r:id="rId45"/>
    <p:sldId id="529" r:id="rId46"/>
    <p:sldId id="532" r:id="rId47"/>
    <p:sldId id="534" r:id="rId48"/>
    <p:sldId id="541" r:id="rId49"/>
    <p:sldId id="535" r:id="rId50"/>
    <p:sldId id="540" r:id="rId51"/>
    <p:sldId id="537" r:id="rId52"/>
    <p:sldId id="538" r:id="rId53"/>
    <p:sldId id="533" r:id="rId54"/>
    <p:sldId id="548" r:id="rId55"/>
    <p:sldId id="545" r:id="rId56"/>
    <p:sldId id="543" r:id="rId57"/>
    <p:sldId id="539" r:id="rId58"/>
    <p:sldId id="544" r:id="rId59"/>
    <p:sldId id="546" r:id="rId60"/>
    <p:sldId id="547" r:id="rId61"/>
    <p:sldId id="536" r:id="rId62"/>
    <p:sldId id="282" r:id="rId63"/>
  </p:sldIdLst>
  <p:sldSz cx="18288000" cy="10287000"/>
  <p:notesSz cx="9926638" cy="6797675"/>
  <p:embeddedFontLst>
    <p:embeddedFont>
      <p:font typeface="Montserrat" panose="00000500000000000000" pitchFamily="50" charset="-70"/>
      <p:regular r:id="rId65"/>
      <p:bold r:id="rId66"/>
      <p:italic r:id="rId67"/>
      <p:boldItalic r:id="rId68"/>
    </p:embeddedFont>
    <p:embeddedFont>
      <p:font typeface="Montserrat Classic Bold" panose="020B0604020202020204" charset="0"/>
      <p:regular r:id="rId69"/>
      <p:bold r:id="rId70"/>
      <p:italic r:id="rId71"/>
      <p:boldItalic r:id="rId72"/>
    </p:embeddedFont>
    <p:embeddedFont>
      <p:font typeface="Montserrat Semi-Bold Bold" panose="020B0604020202020204" charset="0"/>
      <p:regular r:id="rId73"/>
      <p:bold r:id="rId74"/>
      <p:italic r:id="rId75"/>
      <p:boldItalic r:id="rId76"/>
    </p:embeddedFont>
  </p:embeddedFontLst>
  <p:defaultTextStyle>
    <a:defPPr>
      <a:defRPr lang="lv-LV"/>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82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Vidējs stils 2 - izcēlum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Gaišs stils 2 - izcēlum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285" autoAdjust="0"/>
    <p:restoredTop sz="94674" autoAdjust="0"/>
  </p:normalViewPr>
  <p:slideViewPr>
    <p:cSldViewPr>
      <p:cViewPr varScale="1">
        <p:scale>
          <a:sx n="70" d="100"/>
          <a:sy n="70" d="100"/>
        </p:scale>
        <p:origin x="1140" y="84"/>
      </p:cViewPr>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100DFE-684B-4807-3B6B-4A9A35FEFB7D}"/>
              </a:ext>
            </a:extLst>
          </p:cNvPr>
          <p:cNvSpPr>
            <a:spLocks noGrp="1"/>
          </p:cNvSpPr>
          <p:nvPr>
            <p:ph type="hdr" sz="quarter"/>
          </p:nvPr>
        </p:nvSpPr>
        <p:spPr>
          <a:xfrm>
            <a:off x="1" y="0"/>
            <a:ext cx="4301543" cy="341064"/>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x-none"/>
          </a:p>
        </p:txBody>
      </p:sp>
      <p:sp>
        <p:nvSpPr>
          <p:cNvPr id="3" name="Date Placeholder 2">
            <a:extLst>
              <a:ext uri="{FF2B5EF4-FFF2-40B4-BE49-F238E27FC236}">
                <a16:creationId xmlns:a16="http://schemas.microsoft.com/office/drawing/2014/main" id="{EA4DA3EE-6A61-F33D-0221-FDBC4742B5B3}"/>
              </a:ext>
            </a:extLst>
          </p:cNvPr>
          <p:cNvSpPr>
            <a:spLocks noGrp="1"/>
          </p:cNvSpPr>
          <p:nvPr>
            <p:ph type="dt" idx="1"/>
          </p:nvPr>
        </p:nvSpPr>
        <p:spPr>
          <a:xfrm>
            <a:off x="5622799" y="0"/>
            <a:ext cx="4301543" cy="341064"/>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0F079963-8949-4BB9-9D7C-D97C91EECF9B}" type="datetimeFigureOut">
              <a:rPr lang="lv-LV"/>
              <a:pPr>
                <a:defRPr/>
              </a:pPr>
              <a:t>22.04.2026</a:t>
            </a:fld>
            <a:endParaRPr lang="x-none"/>
          </a:p>
        </p:txBody>
      </p:sp>
      <p:sp>
        <p:nvSpPr>
          <p:cNvPr id="4" name="Slide Image Placeholder 3">
            <a:extLst>
              <a:ext uri="{FF2B5EF4-FFF2-40B4-BE49-F238E27FC236}">
                <a16:creationId xmlns:a16="http://schemas.microsoft.com/office/drawing/2014/main" id="{B2FA84F1-D5B5-7F06-C099-8B0539534118}"/>
              </a:ext>
            </a:extLst>
          </p:cNvPr>
          <p:cNvSpPr>
            <a:spLocks noGrp="1" noRot="1" noChangeAspect="1"/>
          </p:cNvSpPr>
          <p:nvPr>
            <p:ph type="sldImg" idx="2"/>
          </p:nvPr>
        </p:nvSpPr>
        <p:spPr>
          <a:xfrm>
            <a:off x="2925763" y="850900"/>
            <a:ext cx="4075112" cy="2292350"/>
          </a:xfrm>
          <a:prstGeom prst="rect">
            <a:avLst/>
          </a:prstGeom>
          <a:noFill/>
          <a:ln w="12700">
            <a:solidFill>
              <a:prstClr val="black"/>
            </a:solidFill>
          </a:ln>
        </p:spPr>
        <p:txBody>
          <a:bodyPr vert="horz" lIns="91440" tIns="45720" rIns="91440" bIns="45720" rtlCol="0" anchor="ctr"/>
          <a:lstStyle/>
          <a:p>
            <a:pPr lvl="0"/>
            <a:endParaRPr lang="x-none" noProof="0"/>
          </a:p>
        </p:txBody>
      </p:sp>
      <p:sp>
        <p:nvSpPr>
          <p:cNvPr id="5" name="Notes Placeholder 4">
            <a:extLst>
              <a:ext uri="{FF2B5EF4-FFF2-40B4-BE49-F238E27FC236}">
                <a16:creationId xmlns:a16="http://schemas.microsoft.com/office/drawing/2014/main" id="{7FBE3570-BBA5-B2DB-BCE6-C57EB379E587}"/>
              </a:ext>
            </a:extLst>
          </p:cNvPr>
          <p:cNvSpPr>
            <a:spLocks noGrp="1"/>
          </p:cNvSpPr>
          <p:nvPr>
            <p:ph type="body" sz="quarter" idx="3"/>
          </p:nvPr>
        </p:nvSpPr>
        <p:spPr>
          <a:xfrm>
            <a:off x="992665" y="3271381"/>
            <a:ext cx="7941310" cy="2676585"/>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x-none" noProof="0"/>
          </a:p>
        </p:txBody>
      </p:sp>
      <p:sp>
        <p:nvSpPr>
          <p:cNvPr id="6" name="Footer Placeholder 5">
            <a:extLst>
              <a:ext uri="{FF2B5EF4-FFF2-40B4-BE49-F238E27FC236}">
                <a16:creationId xmlns:a16="http://schemas.microsoft.com/office/drawing/2014/main" id="{1A284F83-0769-6040-C920-9B20D16D554B}"/>
              </a:ext>
            </a:extLst>
          </p:cNvPr>
          <p:cNvSpPr>
            <a:spLocks noGrp="1"/>
          </p:cNvSpPr>
          <p:nvPr>
            <p:ph type="ftr" sz="quarter" idx="4"/>
          </p:nvPr>
        </p:nvSpPr>
        <p:spPr>
          <a:xfrm>
            <a:off x="1" y="6456612"/>
            <a:ext cx="4301543" cy="341064"/>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x-none"/>
          </a:p>
        </p:txBody>
      </p:sp>
      <p:sp>
        <p:nvSpPr>
          <p:cNvPr id="7" name="Slide Number Placeholder 6">
            <a:extLst>
              <a:ext uri="{FF2B5EF4-FFF2-40B4-BE49-F238E27FC236}">
                <a16:creationId xmlns:a16="http://schemas.microsoft.com/office/drawing/2014/main" id="{9944CD46-381E-051D-0996-DDE1E6136118}"/>
              </a:ext>
            </a:extLst>
          </p:cNvPr>
          <p:cNvSpPr>
            <a:spLocks noGrp="1"/>
          </p:cNvSpPr>
          <p:nvPr>
            <p:ph type="sldNum" sz="quarter" idx="5"/>
          </p:nvPr>
        </p:nvSpPr>
        <p:spPr>
          <a:xfrm>
            <a:off x="5622799" y="6456612"/>
            <a:ext cx="4301543" cy="341064"/>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EDF395BC-D4F7-45EF-8F3A-40F16DDBBDF5}" type="slidenum">
              <a:rPr lang="lv-LV" altLang="lv-LV"/>
              <a:pPr>
                <a:defRPr/>
              </a:pPr>
              <a:t>‹#›</a:t>
            </a:fld>
            <a:endParaRPr lang="lv-LV" altLang="lv-LV"/>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7AFA2-9647-962E-D529-7864B14B791C}"/>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E874B2BD-3D94-4F80-5624-0CBFCABB52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AE4DDDBB-97C7-763C-A47E-5FEE48E97EF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610DA38E-2636-F1D8-8FDF-2B3DF381A5A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a:t>
            </a:fld>
            <a:endParaRPr lang="lv-LV" altLang="lv-LV"/>
          </a:p>
        </p:txBody>
      </p:sp>
    </p:spTree>
    <p:extLst>
      <p:ext uri="{BB962C8B-B14F-4D97-AF65-F5344CB8AC3E}">
        <p14:creationId xmlns:p14="http://schemas.microsoft.com/office/powerpoint/2010/main" val="2388193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C4531-F3D7-DDB2-8964-10670F617936}"/>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ED1D0BC-C0FA-9E95-0384-7E8B3D030DD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77CFF0E0-F0F6-D74B-477A-B98792AFCA3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55B9C5CA-3760-1E9E-59D4-FBEC1C84644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13</a:t>
            </a:fld>
            <a:endParaRPr lang="lv-LV" altLang="lv-LV"/>
          </a:p>
        </p:txBody>
      </p:sp>
    </p:spTree>
    <p:extLst>
      <p:ext uri="{BB962C8B-B14F-4D97-AF65-F5344CB8AC3E}">
        <p14:creationId xmlns:p14="http://schemas.microsoft.com/office/powerpoint/2010/main" val="3005854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994F80-F0E0-85D2-9628-A6A9AB87EEE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B7F79E05-3676-8F01-E50A-7479EB0B92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2C4AC4B3-66ED-29AE-4AA4-0F4CCBAA33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0AB2E208-BDA7-8F6E-4903-9E6C16B775C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14</a:t>
            </a:fld>
            <a:endParaRPr lang="lv-LV" altLang="lv-LV"/>
          </a:p>
        </p:txBody>
      </p:sp>
    </p:spTree>
    <p:extLst>
      <p:ext uri="{BB962C8B-B14F-4D97-AF65-F5344CB8AC3E}">
        <p14:creationId xmlns:p14="http://schemas.microsoft.com/office/powerpoint/2010/main" val="9080484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71735-4268-69DE-AE88-33EBD2491E2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DB2C7B97-B907-397D-1EC3-7CFB77BCED6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F647E540-439D-FD0D-C440-235E94E4B8A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22AB7B7C-9B54-88F1-90CB-7438E3377B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15</a:t>
            </a:fld>
            <a:endParaRPr lang="lv-LV" altLang="lv-LV"/>
          </a:p>
        </p:txBody>
      </p:sp>
    </p:spTree>
    <p:extLst>
      <p:ext uri="{BB962C8B-B14F-4D97-AF65-F5344CB8AC3E}">
        <p14:creationId xmlns:p14="http://schemas.microsoft.com/office/powerpoint/2010/main" val="315015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D22F87-0E44-694F-7E37-95A9F76B6DE3}"/>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14C2DEB9-1DD4-A6CA-CD47-89CFCDC90E9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A653F606-7D82-914B-F230-5D2EFFE1A14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B4DF2CFD-755B-86AB-283C-762A5F09001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16</a:t>
            </a:fld>
            <a:endParaRPr lang="lv-LV" altLang="lv-LV"/>
          </a:p>
        </p:txBody>
      </p:sp>
    </p:spTree>
    <p:extLst>
      <p:ext uri="{BB962C8B-B14F-4D97-AF65-F5344CB8AC3E}">
        <p14:creationId xmlns:p14="http://schemas.microsoft.com/office/powerpoint/2010/main" val="1315015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22CD06-9206-BB6D-1EAD-C2ECA2444A0D}"/>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8DB64C38-7F9A-77EB-EC11-1E599AA04C0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5EBBFD4-971A-977D-9F93-72823EC88C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D29C74EF-6100-109D-4375-767AA2E6BB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17</a:t>
            </a:fld>
            <a:endParaRPr lang="lv-LV" altLang="lv-LV"/>
          </a:p>
        </p:txBody>
      </p:sp>
    </p:spTree>
    <p:extLst>
      <p:ext uri="{BB962C8B-B14F-4D97-AF65-F5344CB8AC3E}">
        <p14:creationId xmlns:p14="http://schemas.microsoft.com/office/powerpoint/2010/main" val="413923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5D6266-9BED-BACB-DFF9-1D65AF1E6817}"/>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019BC200-C5BE-9214-9712-C3456C43E06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522F1D8F-8178-2DB2-2B9F-C798DF7EC47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1486F8C9-50E6-D7DB-43BB-536DC2606F9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18</a:t>
            </a:fld>
            <a:endParaRPr lang="lv-LV" altLang="lv-LV"/>
          </a:p>
        </p:txBody>
      </p:sp>
    </p:spTree>
    <p:extLst>
      <p:ext uri="{BB962C8B-B14F-4D97-AF65-F5344CB8AC3E}">
        <p14:creationId xmlns:p14="http://schemas.microsoft.com/office/powerpoint/2010/main" val="1955998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E3470-2D8A-5A6C-A232-AC868349508F}"/>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8FF152DD-B443-229B-A1D4-F7C2998610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C0176ACE-61B4-AC17-5655-966E0B6061D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9112B135-40C5-1A97-B89B-18D0D59093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19</a:t>
            </a:fld>
            <a:endParaRPr lang="lv-LV" altLang="lv-LV"/>
          </a:p>
        </p:txBody>
      </p:sp>
    </p:spTree>
    <p:extLst>
      <p:ext uri="{BB962C8B-B14F-4D97-AF65-F5344CB8AC3E}">
        <p14:creationId xmlns:p14="http://schemas.microsoft.com/office/powerpoint/2010/main" val="3692620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24858-4117-8F92-F669-29D965595506}"/>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E6F2974F-69E1-23B7-266D-5B096CE531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1958475-CC1F-7744-937F-A03B7C7FCF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86AF3D7A-BDF7-0C65-B4AF-9C455144C2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20</a:t>
            </a:fld>
            <a:endParaRPr lang="lv-LV" altLang="lv-LV"/>
          </a:p>
        </p:txBody>
      </p:sp>
    </p:spTree>
    <p:extLst>
      <p:ext uri="{BB962C8B-B14F-4D97-AF65-F5344CB8AC3E}">
        <p14:creationId xmlns:p14="http://schemas.microsoft.com/office/powerpoint/2010/main" val="3311961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A27EA-34B1-1354-68C0-034FA53732F3}"/>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FCF7B034-1F73-468C-82DC-C0A12F450FA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5B71C5E2-5242-5388-A4E0-F1013ECF3EF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1F847A6E-D2FB-CA43-02F6-286326E5C99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21</a:t>
            </a:fld>
            <a:endParaRPr lang="lv-LV" altLang="lv-LV"/>
          </a:p>
        </p:txBody>
      </p:sp>
    </p:spTree>
    <p:extLst>
      <p:ext uri="{BB962C8B-B14F-4D97-AF65-F5344CB8AC3E}">
        <p14:creationId xmlns:p14="http://schemas.microsoft.com/office/powerpoint/2010/main" val="4168350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2CD80-CB6A-26DE-F975-7F3628B46D05}"/>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9DD3F3CF-10A7-ADDA-44CC-849AA430DE7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E37D8384-E148-BA1A-9299-D84D2B3BB3A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7FAD6E3D-62BC-813B-2A6C-0B7DE4A1F78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22</a:t>
            </a:fld>
            <a:endParaRPr lang="lv-LV" altLang="lv-LV"/>
          </a:p>
        </p:txBody>
      </p:sp>
    </p:spTree>
    <p:extLst>
      <p:ext uri="{BB962C8B-B14F-4D97-AF65-F5344CB8AC3E}">
        <p14:creationId xmlns:p14="http://schemas.microsoft.com/office/powerpoint/2010/main" val="870721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09E1F-4F59-9208-AD71-9E5CD14B66B1}"/>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202027EE-F53D-D9B2-F789-0F82871F44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2C27EA3C-7D11-7D67-5486-33CD113220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375DC38B-D715-8757-EB92-7E485850865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a:t>
            </a:fld>
            <a:endParaRPr lang="lv-LV" altLang="lv-LV"/>
          </a:p>
        </p:txBody>
      </p:sp>
    </p:spTree>
    <p:extLst>
      <p:ext uri="{BB962C8B-B14F-4D97-AF65-F5344CB8AC3E}">
        <p14:creationId xmlns:p14="http://schemas.microsoft.com/office/powerpoint/2010/main" val="2824651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7CF215-2DD2-A4E9-72CB-C11D64428EF9}"/>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65A9978-B60A-3924-F62F-6805397483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37CE1FCF-6F11-A689-D2AC-010792A9C03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3F66C0C9-AA7B-AA74-1905-46CD850386A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23</a:t>
            </a:fld>
            <a:endParaRPr lang="lv-LV" altLang="lv-LV"/>
          </a:p>
        </p:txBody>
      </p:sp>
    </p:spTree>
    <p:extLst>
      <p:ext uri="{BB962C8B-B14F-4D97-AF65-F5344CB8AC3E}">
        <p14:creationId xmlns:p14="http://schemas.microsoft.com/office/powerpoint/2010/main" val="202264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EAA42-B714-018E-877C-31C82FEE05C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46493BD2-FFDB-85B4-C994-26DDDB3FA67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0DCE148C-F72A-8E87-3974-A971E358DA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C1E6B765-D306-70A1-9833-E723ECE9382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24</a:t>
            </a:fld>
            <a:endParaRPr lang="lv-LV" altLang="lv-LV"/>
          </a:p>
        </p:txBody>
      </p:sp>
    </p:spTree>
    <p:extLst>
      <p:ext uri="{BB962C8B-B14F-4D97-AF65-F5344CB8AC3E}">
        <p14:creationId xmlns:p14="http://schemas.microsoft.com/office/powerpoint/2010/main" val="29489034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D8461A-05EB-6D05-1EA4-67DA8151CB62}"/>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2EDC04B0-36A5-A320-42E6-5C89954D188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169101C-A5DA-A06D-1008-6A32C4600DC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34A68756-5079-F3D6-D256-FAAE3A81526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25</a:t>
            </a:fld>
            <a:endParaRPr lang="lv-LV" altLang="lv-LV"/>
          </a:p>
        </p:txBody>
      </p:sp>
    </p:spTree>
    <p:extLst>
      <p:ext uri="{BB962C8B-B14F-4D97-AF65-F5344CB8AC3E}">
        <p14:creationId xmlns:p14="http://schemas.microsoft.com/office/powerpoint/2010/main" val="9989149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F0E86-DBD7-DB6F-94DF-025BF6D31AEF}"/>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AF0FA1A9-E740-4536-91D2-F3E5A591810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3FA16F7F-7258-6FA3-FFD0-BDE0DA9060F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B9147D8B-01C5-602C-EEAD-890063B75B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26</a:t>
            </a:fld>
            <a:endParaRPr lang="lv-LV" altLang="lv-LV"/>
          </a:p>
        </p:txBody>
      </p:sp>
    </p:spTree>
    <p:extLst>
      <p:ext uri="{BB962C8B-B14F-4D97-AF65-F5344CB8AC3E}">
        <p14:creationId xmlns:p14="http://schemas.microsoft.com/office/powerpoint/2010/main" val="6311562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004AE5-6A5B-2150-A91A-027DE6B6503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AB000AC8-AF9A-5D08-D13F-F5284ECC205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A7D681F6-BB8C-D10F-2696-D69F376D736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CC83C448-4DC3-F9B6-0C0E-8BBD8C083F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27</a:t>
            </a:fld>
            <a:endParaRPr lang="lv-LV" altLang="lv-LV"/>
          </a:p>
        </p:txBody>
      </p:sp>
    </p:spTree>
    <p:extLst>
      <p:ext uri="{BB962C8B-B14F-4D97-AF65-F5344CB8AC3E}">
        <p14:creationId xmlns:p14="http://schemas.microsoft.com/office/powerpoint/2010/main" val="3288238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6AE66-5ED7-BC97-714C-56926FD1384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33961E17-6FE3-03B8-2208-C7582876B7A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D46E7DEE-7179-300D-B717-EFEAF49D642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793D596D-A404-AE51-7F2C-45EFFB42E9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28</a:t>
            </a:fld>
            <a:endParaRPr lang="lv-LV" altLang="lv-LV"/>
          </a:p>
        </p:txBody>
      </p:sp>
    </p:spTree>
    <p:extLst>
      <p:ext uri="{BB962C8B-B14F-4D97-AF65-F5344CB8AC3E}">
        <p14:creationId xmlns:p14="http://schemas.microsoft.com/office/powerpoint/2010/main" val="1531433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A0443-9E4B-57C4-B9A1-78C8B2B273B6}"/>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79501DD1-D336-4065-86DF-43F114005D1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472FA257-3518-C429-9294-FC1E6C08C3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2ADC760D-9932-371F-0A90-378A891F923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29</a:t>
            </a:fld>
            <a:endParaRPr lang="lv-LV" altLang="lv-LV"/>
          </a:p>
        </p:txBody>
      </p:sp>
    </p:spTree>
    <p:extLst>
      <p:ext uri="{BB962C8B-B14F-4D97-AF65-F5344CB8AC3E}">
        <p14:creationId xmlns:p14="http://schemas.microsoft.com/office/powerpoint/2010/main" val="2823575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41057-85B1-43E0-565F-9E6727230B2B}"/>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50A4F2E0-33A4-76E2-E6C8-81D5764D120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F2ED4E8B-7A63-2597-0EDF-7CA3FC0E5D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5AE32A11-ACA1-C25B-92A9-C7D72A2788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30</a:t>
            </a:fld>
            <a:endParaRPr lang="lv-LV" altLang="lv-LV"/>
          </a:p>
        </p:txBody>
      </p:sp>
    </p:spTree>
    <p:extLst>
      <p:ext uri="{BB962C8B-B14F-4D97-AF65-F5344CB8AC3E}">
        <p14:creationId xmlns:p14="http://schemas.microsoft.com/office/powerpoint/2010/main" val="2031815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a attēla vietturis 1"/>
          <p:cNvSpPr>
            <a:spLocks noGrp="1" noRot="1" noChangeAspect="1"/>
          </p:cNvSpPr>
          <p:nvPr>
            <p:ph type="sldImg"/>
          </p:nvPr>
        </p:nvSpPr>
        <p:spPr/>
      </p:sp>
      <p:sp>
        <p:nvSpPr>
          <p:cNvPr id="3" name="Piezīmju vietturis 2"/>
          <p:cNvSpPr>
            <a:spLocks noGrp="1"/>
          </p:cNvSpPr>
          <p:nvPr>
            <p:ph type="body" idx="1"/>
          </p:nvPr>
        </p:nvSpPr>
        <p:spPr/>
        <p:txBody>
          <a:bodyPr/>
          <a:lstStyle/>
          <a:p>
            <a:endParaRPr lang="lv-LV" dirty="0"/>
          </a:p>
        </p:txBody>
      </p:sp>
      <p:sp>
        <p:nvSpPr>
          <p:cNvPr id="4" name="Slaida numura vietturis 3"/>
          <p:cNvSpPr>
            <a:spLocks noGrp="1"/>
          </p:cNvSpPr>
          <p:nvPr>
            <p:ph type="sldNum" sz="quarter" idx="5"/>
          </p:nvPr>
        </p:nvSpPr>
        <p:spPr/>
        <p:txBody>
          <a:bodyPr/>
          <a:lstStyle/>
          <a:p>
            <a:pPr>
              <a:defRPr/>
            </a:pPr>
            <a:fld id="{EDF395BC-D4F7-45EF-8F3A-40F16DDBBDF5}" type="slidenum">
              <a:rPr lang="lv-LV" altLang="lv-LV" smtClean="0"/>
              <a:pPr>
                <a:defRPr/>
              </a:pPr>
              <a:t>31</a:t>
            </a:fld>
            <a:endParaRPr lang="lv-LV" altLang="lv-LV"/>
          </a:p>
        </p:txBody>
      </p:sp>
    </p:spTree>
    <p:extLst>
      <p:ext uri="{BB962C8B-B14F-4D97-AF65-F5344CB8AC3E}">
        <p14:creationId xmlns:p14="http://schemas.microsoft.com/office/powerpoint/2010/main" val="235707872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F452B-88CA-4076-514A-496A6826E98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17B79EF6-C768-CD1C-EF63-92FE352F421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DF8F79CE-2911-9D65-C8EE-96CAB77E657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ED6E976E-8324-E79E-5E96-1CDDEFF690B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32</a:t>
            </a:fld>
            <a:endParaRPr lang="lv-LV" altLang="lv-LV"/>
          </a:p>
        </p:txBody>
      </p:sp>
    </p:spTree>
    <p:extLst>
      <p:ext uri="{BB962C8B-B14F-4D97-AF65-F5344CB8AC3E}">
        <p14:creationId xmlns:p14="http://schemas.microsoft.com/office/powerpoint/2010/main" val="23298809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BFF1F-43BE-F230-1020-471BC34180F9}"/>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F475F13B-9ACD-071B-C451-0821B65597B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FC7DC59E-445B-31A5-D32F-C5F3C581EC7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8F7BD568-CEC3-14EA-4E54-98BC81D9E88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a:t>
            </a:fld>
            <a:endParaRPr lang="lv-LV" altLang="lv-LV"/>
          </a:p>
        </p:txBody>
      </p:sp>
    </p:spTree>
    <p:extLst>
      <p:ext uri="{BB962C8B-B14F-4D97-AF65-F5344CB8AC3E}">
        <p14:creationId xmlns:p14="http://schemas.microsoft.com/office/powerpoint/2010/main" val="2867580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3FF839-307E-A2F3-6275-855ADEA7E811}"/>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627D6317-47E7-E516-C6E2-31FCBC19405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B02CB09B-D250-32E9-82B1-809247412F3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E011B886-38D3-B044-CE72-4A2132B13C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33</a:t>
            </a:fld>
            <a:endParaRPr lang="lv-LV" altLang="lv-LV"/>
          </a:p>
        </p:txBody>
      </p:sp>
    </p:spTree>
    <p:extLst>
      <p:ext uri="{BB962C8B-B14F-4D97-AF65-F5344CB8AC3E}">
        <p14:creationId xmlns:p14="http://schemas.microsoft.com/office/powerpoint/2010/main" val="3137821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C05A7-679A-CEA8-1B8B-A3D7476A7A49}"/>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375175DE-0F77-52BF-62D0-BFB25D9DD4F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E65B43BB-2861-69E0-917E-5186EAB99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0C6286C8-918B-3B22-45AB-031109FEA93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34</a:t>
            </a:fld>
            <a:endParaRPr lang="lv-LV" altLang="lv-LV"/>
          </a:p>
        </p:txBody>
      </p:sp>
    </p:spTree>
    <p:extLst>
      <p:ext uri="{BB962C8B-B14F-4D97-AF65-F5344CB8AC3E}">
        <p14:creationId xmlns:p14="http://schemas.microsoft.com/office/powerpoint/2010/main" val="400315452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48F24-123F-A991-24B3-6367B8891161}"/>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30A7395B-14F4-946D-6FA7-180B6BB27B7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35B681EC-B5B5-D51B-B7B2-E8D06AC4D4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27907549-B06D-A03B-0FD2-3A8D0069DA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35</a:t>
            </a:fld>
            <a:endParaRPr lang="lv-LV" altLang="lv-LV"/>
          </a:p>
        </p:txBody>
      </p:sp>
    </p:spTree>
    <p:extLst>
      <p:ext uri="{BB962C8B-B14F-4D97-AF65-F5344CB8AC3E}">
        <p14:creationId xmlns:p14="http://schemas.microsoft.com/office/powerpoint/2010/main" val="9555834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FBFFCE-C9FE-7D94-3FAF-C99DF0249597}"/>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83DD8DEB-D1B9-49D9-983D-A189BF0156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2B908E06-3576-0EAC-DFEE-1DB4D15544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8CD734D5-830B-3AC7-8E59-7B15338305C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36</a:t>
            </a:fld>
            <a:endParaRPr lang="lv-LV" altLang="lv-LV"/>
          </a:p>
        </p:txBody>
      </p:sp>
    </p:spTree>
    <p:extLst>
      <p:ext uri="{BB962C8B-B14F-4D97-AF65-F5344CB8AC3E}">
        <p14:creationId xmlns:p14="http://schemas.microsoft.com/office/powerpoint/2010/main" val="29928742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8F6CB9-22AA-BDE5-3AE9-CE118C021485}"/>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F48370DA-984E-D55E-ADB7-82FB4C630F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A0466AC1-3A54-0AD3-C6BD-C6E88FE6417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6AB4D216-CF68-224C-DFBD-A2B6AC327EC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37</a:t>
            </a:fld>
            <a:endParaRPr lang="lv-LV" altLang="lv-LV"/>
          </a:p>
        </p:txBody>
      </p:sp>
    </p:spTree>
    <p:extLst>
      <p:ext uri="{BB962C8B-B14F-4D97-AF65-F5344CB8AC3E}">
        <p14:creationId xmlns:p14="http://schemas.microsoft.com/office/powerpoint/2010/main" val="36336853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FE72-FA49-AB42-1E8A-F2890553E81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AF3BF0F3-B2EC-E4BE-C6CB-155893499C8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5175BCB7-75FD-C9EE-04BC-459C6769D0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8EB23640-6759-B101-9ADE-6D826C8379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38</a:t>
            </a:fld>
            <a:endParaRPr lang="lv-LV" altLang="lv-LV"/>
          </a:p>
        </p:txBody>
      </p:sp>
    </p:spTree>
    <p:extLst>
      <p:ext uri="{BB962C8B-B14F-4D97-AF65-F5344CB8AC3E}">
        <p14:creationId xmlns:p14="http://schemas.microsoft.com/office/powerpoint/2010/main" val="40353373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578211-3D99-3827-E012-83FD4E3A2BE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EFE0CFFD-CB64-E984-A131-7B0E67AF497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C12DCFB0-6AFD-0A4D-EAAF-70E6081B693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7E1DBFAC-862D-3AD6-084A-483A890C2E5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39</a:t>
            </a:fld>
            <a:endParaRPr lang="lv-LV" altLang="lv-LV"/>
          </a:p>
        </p:txBody>
      </p:sp>
    </p:spTree>
    <p:extLst>
      <p:ext uri="{BB962C8B-B14F-4D97-AF65-F5344CB8AC3E}">
        <p14:creationId xmlns:p14="http://schemas.microsoft.com/office/powerpoint/2010/main" val="37329193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2D56D-B428-04F5-82A4-E40670E33087}"/>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5E7952CC-F2F4-6960-96C4-F5EE379496C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4E8E2047-9853-2E24-8181-6C6B2BE1886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5F393768-EE99-C528-7D96-9E10EA585EE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40</a:t>
            </a:fld>
            <a:endParaRPr lang="lv-LV" altLang="lv-LV"/>
          </a:p>
        </p:txBody>
      </p:sp>
    </p:spTree>
    <p:extLst>
      <p:ext uri="{BB962C8B-B14F-4D97-AF65-F5344CB8AC3E}">
        <p14:creationId xmlns:p14="http://schemas.microsoft.com/office/powerpoint/2010/main" val="23707831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A33B11-2C55-A15D-AB5B-DD86C8BB048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3F029D7C-CE2B-D318-840B-13B39359A52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3B693BFC-F413-1EAE-A23F-5167F398E90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E7A7A6D5-29D6-3081-268E-E831FBB69C2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41</a:t>
            </a:fld>
            <a:endParaRPr lang="lv-LV" altLang="lv-LV"/>
          </a:p>
        </p:txBody>
      </p:sp>
    </p:spTree>
    <p:extLst>
      <p:ext uri="{BB962C8B-B14F-4D97-AF65-F5344CB8AC3E}">
        <p14:creationId xmlns:p14="http://schemas.microsoft.com/office/powerpoint/2010/main" val="19998019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11F19F-6367-76A0-C664-DB1122462BF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9D8F6109-1788-7BB5-09AC-41D0854C111C}"/>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6DD0AFB2-5178-E09B-21CD-1D76621FC77A}"/>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C9D9692C-BA0F-CA5A-698F-66BD98625E85}"/>
              </a:ext>
            </a:extLst>
          </p:cNvPr>
          <p:cNvSpPr>
            <a:spLocks noGrp="1"/>
          </p:cNvSpPr>
          <p:nvPr>
            <p:ph type="sldNum" sz="quarter" idx="5"/>
          </p:nvPr>
        </p:nvSpPr>
        <p:spPr/>
        <p:txBody>
          <a:bodyPr/>
          <a:lstStyle/>
          <a:p>
            <a:pPr>
              <a:defRPr/>
            </a:pPr>
            <a:fld id="{EDF395BC-D4F7-45EF-8F3A-40F16DDBBDF5}" type="slidenum">
              <a:rPr lang="lv-LV" altLang="lv-LV" smtClean="0"/>
              <a:pPr>
                <a:defRPr/>
              </a:pPr>
              <a:t>42</a:t>
            </a:fld>
            <a:endParaRPr lang="lv-LV" altLang="lv-LV"/>
          </a:p>
        </p:txBody>
      </p:sp>
    </p:spTree>
    <p:extLst>
      <p:ext uri="{BB962C8B-B14F-4D97-AF65-F5344CB8AC3E}">
        <p14:creationId xmlns:p14="http://schemas.microsoft.com/office/powerpoint/2010/main" val="926048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A2318-2A84-A9BA-B53E-818910BEFFF3}"/>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6224F211-04D1-8C34-8800-B349B4AEBF9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49D21E81-6B7D-6365-3155-14EFE6C5CA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080D3A3F-0EDD-DF14-1049-6FA53AACC4D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6</a:t>
            </a:fld>
            <a:endParaRPr lang="lv-LV" altLang="lv-LV"/>
          </a:p>
        </p:txBody>
      </p:sp>
    </p:spTree>
    <p:extLst>
      <p:ext uri="{BB962C8B-B14F-4D97-AF65-F5344CB8AC3E}">
        <p14:creationId xmlns:p14="http://schemas.microsoft.com/office/powerpoint/2010/main" val="243647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7DDA-04AC-742C-4C74-1C61B640A008}"/>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77069F8D-6C5B-B90E-2B37-5AE3C3FF749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E01929B-EDA8-6331-C57D-37E62B24E29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7170A3EF-2505-1B45-B8AD-C9A7FEF51A6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43</a:t>
            </a:fld>
            <a:endParaRPr lang="lv-LV" altLang="lv-LV"/>
          </a:p>
        </p:txBody>
      </p:sp>
    </p:spTree>
    <p:extLst>
      <p:ext uri="{BB962C8B-B14F-4D97-AF65-F5344CB8AC3E}">
        <p14:creationId xmlns:p14="http://schemas.microsoft.com/office/powerpoint/2010/main" val="23129945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CB5C2-BCC4-21FA-8913-9F8AA986AECC}"/>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4DDD528B-E7E2-7238-82F0-D5A682FEF0E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BAFD96E0-DD6A-3E25-0E65-CB1C6039CED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9B5CB3BE-8373-B8A4-67DA-91E3653F88D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44</a:t>
            </a:fld>
            <a:endParaRPr lang="lv-LV" altLang="lv-LV"/>
          </a:p>
        </p:txBody>
      </p:sp>
    </p:spTree>
    <p:extLst>
      <p:ext uri="{BB962C8B-B14F-4D97-AF65-F5344CB8AC3E}">
        <p14:creationId xmlns:p14="http://schemas.microsoft.com/office/powerpoint/2010/main" val="24880351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4B888-D9A3-9218-B2EA-7A27F6CC4952}"/>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BF6B8D22-CE33-BA74-DA96-96D0785B5B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C5ECF420-A0A5-DBF6-D06F-D44A5D8D5AD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EACB3224-FBE9-FBB0-5B1F-E5515682C7B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45</a:t>
            </a:fld>
            <a:endParaRPr lang="lv-LV" altLang="lv-LV"/>
          </a:p>
        </p:txBody>
      </p:sp>
    </p:spTree>
    <p:extLst>
      <p:ext uri="{BB962C8B-B14F-4D97-AF65-F5344CB8AC3E}">
        <p14:creationId xmlns:p14="http://schemas.microsoft.com/office/powerpoint/2010/main" val="11865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B39190-4876-CC43-5424-FE95F669FBFC}"/>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5264FFA2-52FF-AEB9-E171-E0DC78146991}"/>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CD3070F4-CD36-5B2E-F32A-1F4AE3CE52B3}"/>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02C81849-8C5E-3D36-D2A1-3EBE71851545}"/>
              </a:ext>
            </a:extLst>
          </p:cNvPr>
          <p:cNvSpPr>
            <a:spLocks noGrp="1"/>
          </p:cNvSpPr>
          <p:nvPr>
            <p:ph type="sldNum" sz="quarter" idx="5"/>
          </p:nvPr>
        </p:nvSpPr>
        <p:spPr/>
        <p:txBody>
          <a:bodyPr/>
          <a:lstStyle/>
          <a:p>
            <a:pPr>
              <a:defRPr/>
            </a:pPr>
            <a:fld id="{EDF395BC-D4F7-45EF-8F3A-40F16DDBBDF5}" type="slidenum">
              <a:rPr lang="lv-LV" altLang="lv-LV" smtClean="0"/>
              <a:pPr>
                <a:defRPr/>
              </a:pPr>
              <a:t>46</a:t>
            </a:fld>
            <a:endParaRPr lang="lv-LV" altLang="lv-LV"/>
          </a:p>
        </p:txBody>
      </p:sp>
    </p:spTree>
    <p:extLst>
      <p:ext uri="{BB962C8B-B14F-4D97-AF65-F5344CB8AC3E}">
        <p14:creationId xmlns:p14="http://schemas.microsoft.com/office/powerpoint/2010/main" val="23754227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187FA9-D354-D940-3D13-A830B7CDBED3}"/>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ABEA3885-E303-30FF-1DF2-4831BACA2A6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4CD0C7E8-6DE6-359B-9D29-65014ACE2C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BB0B1539-99CF-DCBB-E553-50065CCC5B2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47</a:t>
            </a:fld>
            <a:endParaRPr lang="lv-LV" altLang="lv-LV"/>
          </a:p>
        </p:txBody>
      </p:sp>
    </p:spTree>
    <p:extLst>
      <p:ext uri="{BB962C8B-B14F-4D97-AF65-F5344CB8AC3E}">
        <p14:creationId xmlns:p14="http://schemas.microsoft.com/office/powerpoint/2010/main" val="2483334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3F733-19F7-CAEB-875F-FD70206AC5FC}"/>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4829C0E4-E442-B6C5-EC94-16F58686943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8E54266A-B6D7-ACFF-FF65-65438C0F52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B7248FEE-EDE3-0631-AAA5-93F133A0AEE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48</a:t>
            </a:fld>
            <a:endParaRPr lang="lv-LV" altLang="lv-LV"/>
          </a:p>
        </p:txBody>
      </p:sp>
    </p:spTree>
    <p:extLst>
      <p:ext uri="{BB962C8B-B14F-4D97-AF65-F5344CB8AC3E}">
        <p14:creationId xmlns:p14="http://schemas.microsoft.com/office/powerpoint/2010/main" val="15604185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E35398-549F-130D-FEE4-363AD8E0D020}"/>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4517E76D-DDB0-3B17-80FB-4AB4471300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6FAEA666-8AFE-9A53-C47A-13F64BA001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3570BCFD-6E0A-FD98-FE42-7E3ACEF9E6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49</a:t>
            </a:fld>
            <a:endParaRPr lang="lv-LV" altLang="lv-LV"/>
          </a:p>
        </p:txBody>
      </p:sp>
    </p:spTree>
    <p:extLst>
      <p:ext uri="{BB962C8B-B14F-4D97-AF65-F5344CB8AC3E}">
        <p14:creationId xmlns:p14="http://schemas.microsoft.com/office/powerpoint/2010/main" val="926044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8D59F8-E6EA-59F0-774C-670D3B2DFBB2}"/>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75372356-9AE7-DA51-6F1D-B7241032FBB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17117F36-C891-97C4-EA66-F6A3DC3E23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F3384CB6-05F2-42B8-166F-391D4796710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50</a:t>
            </a:fld>
            <a:endParaRPr lang="lv-LV" altLang="lv-LV"/>
          </a:p>
        </p:txBody>
      </p:sp>
    </p:spTree>
    <p:extLst>
      <p:ext uri="{BB962C8B-B14F-4D97-AF65-F5344CB8AC3E}">
        <p14:creationId xmlns:p14="http://schemas.microsoft.com/office/powerpoint/2010/main" val="3815088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252C2-6AB4-7165-5DFF-F8FFD7F620B9}"/>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BEBB078E-9F44-57E0-59AA-D05DCB4C30D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627CBF3E-41E3-9C7B-57DB-0E9B2FD6E1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26FC835A-31AC-784D-8E4F-A82D5CABEC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51</a:t>
            </a:fld>
            <a:endParaRPr lang="lv-LV" altLang="lv-LV"/>
          </a:p>
        </p:txBody>
      </p:sp>
    </p:spTree>
    <p:extLst>
      <p:ext uri="{BB962C8B-B14F-4D97-AF65-F5344CB8AC3E}">
        <p14:creationId xmlns:p14="http://schemas.microsoft.com/office/powerpoint/2010/main" val="25784586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317E7-A72A-C4A1-1E62-3905C2673C2D}"/>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70129CAB-8268-7771-7AF3-23EED8002F4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A865BDFE-176D-1B76-8118-71588139E74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BF9A42A7-7AB1-6BB7-2F3D-47224772BB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52</a:t>
            </a:fld>
            <a:endParaRPr lang="lv-LV" altLang="lv-LV"/>
          </a:p>
        </p:txBody>
      </p:sp>
    </p:spTree>
    <p:extLst>
      <p:ext uri="{BB962C8B-B14F-4D97-AF65-F5344CB8AC3E}">
        <p14:creationId xmlns:p14="http://schemas.microsoft.com/office/powerpoint/2010/main" val="4132469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5BA45-B2CB-471D-31CF-B101272E0252}"/>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BFFF04A2-BF56-979F-0AD3-D6F948D558B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CBB49BBA-6614-331E-949B-443F36402B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85A38F92-2EE9-A425-505E-7E5112984E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7</a:t>
            </a:fld>
            <a:endParaRPr lang="lv-LV" altLang="lv-LV"/>
          </a:p>
        </p:txBody>
      </p:sp>
    </p:spTree>
    <p:extLst>
      <p:ext uri="{BB962C8B-B14F-4D97-AF65-F5344CB8AC3E}">
        <p14:creationId xmlns:p14="http://schemas.microsoft.com/office/powerpoint/2010/main" val="361229973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EC64D-A24A-5F95-5EDA-71409E649463}"/>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14A42C45-9F86-9308-7719-7D43384098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573E9316-834E-57AD-DD61-D06F3F28176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51C5F14C-42B2-FF70-70E7-3C9C7F3C3B5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53</a:t>
            </a:fld>
            <a:endParaRPr lang="lv-LV" altLang="lv-LV"/>
          </a:p>
        </p:txBody>
      </p:sp>
    </p:spTree>
    <p:extLst>
      <p:ext uri="{BB962C8B-B14F-4D97-AF65-F5344CB8AC3E}">
        <p14:creationId xmlns:p14="http://schemas.microsoft.com/office/powerpoint/2010/main" val="122069314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0FAD-B814-4611-5477-7C6500AAAE0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2FBD236B-5A77-9557-DE31-28CD26C65F7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EA198D65-D5FF-F2BA-8B9C-B47595C586B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ABF0F672-D988-F855-3A7D-37FDD3337FF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54</a:t>
            </a:fld>
            <a:endParaRPr lang="lv-LV" altLang="lv-LV"/>
          </a:p>
        </p:txBody>
      </p:sp>
    </p:spTree>
    <p:extLst>
      <p:ext uri="{BB962C8B-B14F-4D97-AF65-F5344CB8AC3E}">
        <p14:creationId xmlns:p14="http://schemas.microsoft.com/office/powerpoint/2010/main" val="2542273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5AE5A-CA0F-3B01-419B-35190F1A6453}"/>
            </a:ext>
          </a:extLst>
        </p:cNvPr>
        <p:cNvGrpSpPr/>
        <p:nvPr/>
      </p:nvGrpSpPr>
      <p:grpSpPr>
        <a:xfrm>
          <a:off x="0" y="0"/>
          <a:ext cx="0" cy="0"/>
          <a:chOff x="0" y="0"/>
          <a:chExt cx="0" cy="0"/>
        </a:xfrm>
      </p:grpSpPr>
      <p:sp>
        <p:nvSpPr>
          <p:cNvPr id="2" name="Slaida attēla vietturis 1">
            <a:extLst>
              <a:ext uri="{FF2B5EF4-FFF2-40B4-BE49-F238E27FC236}">
                <a16:creationId xmlns:a16="http://schemas.microsoft.com/office/drawing/2014/main" id="{2DDA3481-47FB-952F-26C9-49B15C6D27EF}"/>
              </a:ext>
            </a:extLst>
          </p:cNvPr>
          <p:cNvSpPr>
            <a:spLocks noGrp="1" noRot="1" noChangeAspect="1"/>
          </p:cNvSpPr>
          <p:nvPr>
            <p:ph type="sldImg"/>
          </p:nvPr>
        </p:nvSpPr>
        <p:spPr/>
      </p:sp>
      <p:sp>
        <p:nvSpPr>
          <p:cNvPr id="3" name="Piezīmju vietturis 2">
            <a:extLst>
              <a:ext uri="{FF2B5EF4-FFF2-40B4-BE49-F238E27FC236}">
                <a16:creationId xmlns:a16="http://schemas.microsoft.com/office/drawing/2014/main" id="{316B73A1-97D5-10BA-1FDA-A18EC223C152}"/>
              </a:ext>
            </a:extLst>
          </p:cNvPr>
          <p:cNvSpPr>
            <a:spLocks noGrp="1"/>
          </p:cNvSpPr>
          <p:nvPr>
            <p:ph type="body" idx="1"/>
          </p:nvPr>
        </p:nvSpPr>
        <p:spPr/>
        <p:txBody>
          <a:bodyPr/>
          <a:lstStyle/>
          <a:p>
            <a:endParaRPr lang="lv-LV" dirty="0"/>
          </a:p>
        </p:txBody>
      </p:sp>
      <p:sp>
        <p:nvSpPr>
          <p:cNvPr id="4" name="Slaida numura vietturis 3">
            <a:extLst>
              <a:ext uri="{FF2B5EF4-FFF2-40B4-BE49-F238E27FC236}">
                <a16:creationId xmlns:a16="http://schemas.microsoft.com/office/drawing/2014/main" id="{4502BA89-4939-825E-D41E-805D10D01424}"/>
              </a:ext>
            </a:extLst>
          </p:cNvPr>
          <p:cNvSpPr>
            <a:spLocks noGrp="1"/>
          </p:cNvSpPr>
          <p:nvPr>
            <p:ph type="sldNum" sz="quarter" idx="5"/>
          </p:nvPr>
        </p:nvSpPr>
        <p:spPr/>
        <p:txBody>
          <a:bodyPr/>
          <a:lstStyle/>
          <a:p>
            <a:pPr>
              <a:defRPr/>
            </a:pPr>
            <a:fld id="{EDF395BC-D4F7-45EF-8F3A-40F16DDBBDF5}" type="slidenum">
              <a:rPr lang="lv-LV" altLang="lv-LV" smtClean="0"/>
              <a:pPr>
                <a:defRPr/>
              </a:pPr>
              <a:t>55</a:t>
            </a:fld>
            <a:endParaRPr lang="lv-LV" altLang="lv-LV"/>
          </a:p>
        </p:txBody>
      </p:sp>
    </p:spTree>
    <p:extLst>
      <p:ext uri="{BB962C8B-B14F-4D97-AF65-F5344CB8AC3E}">
        <p14:creationId xmlns:p14="http://schemas.microsoft.com/office/powerpoint/2010/main" val="651395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C66FF7-59DB-136D-4CF1-706CD80E0B41}"/>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9C2E59DD-D6D8-5EA0-A85F-535E72120C4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3EC49E11-0712-2E7B-42C8-DCCB6A805CB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6CFE0BC2-F1DF-2C6D-A990-60B62E374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56</a:t>
            </a:fld>
            <a:endParaRPr lang="lv-LV" altLang="lv-LV"/>
          </a:p>
        </p:txBody>
      </p:sp>
    </p:spTree>
    <p:extLst>
      <p:ext uri="{BB962C8B-B14F-4D97-AF65-F5344CB8AC3E}">
        <p14:creationId xmlns:p14="http://schemas.microsoft.com/office/powerpoint/2010/main" val="16884829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29B00-5221-6752-CC67-5AC9C584014D}"/>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5F96847-1394-22C5-C3EB-D4AE0F26CD8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1C553B4D-0BC6-91E9-C08B-09A79BB73D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96AD9A74-F5BF-8656-7516-91BE6532159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57</a:t>
            </a:fld>
            <a:endParaRPr lang="lv-LV" altLang="lv-LV"/>
          </a:p>
        </p:txBody>
      </p:sp>
    </p:spTree>
    <p:extLst>
      <p:ext uri="{BB962C8B-B14F-4D97-AF65-F5344CB8AC3E}">
        <p14:creationId xmlns:p14="http://schemas.microsoft.com/office/powerpoint/2010/main" val="86932495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A33C53-8C80-FA2C-49A7-B3587608EE31}"/>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4F6F6FBB-1E5F-D7F9-03E8-918BDA00A81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44EFA7B3-0030-B418-4404-680EDFD19EB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EAC11FC4-95CE-7F77-CA8C-47A6637D7C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58</a:t>
            </a:fld>
            <a:endParaRPr lang="lv-LV" altLang="lv-LV"/>
          </a:p>
        </p:txBody>
      </p:sp>
    </p:spTree>
    <p:extLst>
      <p:ext uri="{BB962C8B-B14F-4D97-AF65-F5344CB8AC3E}">
        <p14:creationId xmlns:p14="http://schemas.microsoft.com/office/powerpoint/2010/main" val="40216493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14E98-3FE3-8F1F-F5BC-05E091807E5C}"/>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64C0F03-8FEF-D625-68B0-8AD09209DC3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755A562-38AB-292F-936E-B03C62F736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646D73AF-0F6C-1F30-2149-CADFC325DA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59</a:t>
            </a:fld>
            <a:endParaRPr lang="lv-LV" altLang="lv-LV"/>
          </a:p>
        </p:txBody>
      </p:sp>
    </p:spTree>
    <p:extLst>
      <p:ext uri="{BB962C8B-B14F-4D97-AF65-F5344CB8AC3E}">
        <p14:creationId xmlns:p14="http://schemas.microsoft.com/office/powerpoint/2010/main" val="29916177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828A4-D27F-6508-A1B2-1D8A1531F547}"/>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7393DA33-54D1-D532-8C8A-451694AF3F2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E9A5A317-2342-D357-3FD7-EBBDA5AC055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1DFFCEAF-ABBC-5A52-3B71-887BB3DABC3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60</a:t>
            </a:fld>
            <a:endParaRPr lang="lv-LV" altLang="lv-LV"/>
          </a:p>
        </p:txBody>
      </p:sp>
    </p:spTree>
    <p:extLst>
      <p:ext uri="{BB962C8B-B14F-4D97-AF65-F5344CB8AC3E}">
        <p14:creationId xmlns:p14="http://schemas.microsoft.com/office/powerpoint/2010/main" val="367411072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775A8C-B659-1DA4-1FDA-A8A0DE4C25FE}"/>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231074E5-D989-C93A-F226-893AB7BB26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5D2CCCB5-25D8-7A41-2428-33FCBC10721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3BD28BBE-35DC-E6BD-200A-99B0D53BB7D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61</a:t>
            </a:fld>
            <a:endParaRPr lang="lv-LV" altLang="lv-LV"/>
          </a:p>
        </p:txBody>
      </p:sp>
    </p:spTree>
    <p:extLst>
      <p:ext uri="{BB962C8B-B14F-4D97-AF65-F5344CB8AC3E}">
        <p14:creationId xmlns:p14="http://schemas.microsoft.com/office/powerpoint/2010/main" val="1629482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2A07E-8023-3FEA-C1B0-EFF1182E4695}"/>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24B953B7-3F39-C606-877C-C1FB3A8DDAB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86288115-A815-0E6F-952A-5A29FAE5794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125A5FDD-D286-1872-612B-5EFA46D9A2E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9</a:t>
            </a:fld>
            <a:endParaRPr lang="lv-LV" altLang="lv-LV"/>
          </a:p>
        </p:txBody>
      </p:sp>
    </p:spTree>
    <p:extLst>
      <p:ext uri="{BB962C8B-B14F-4D97-AF65-F5344CB8AC3E}">
        <p14:creationId xmlns:p14="http://schemas.microsoft.com/office/powerpoint/2010/main" val="3569743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122962-FA39-B768-E86A-DBB063DE5D7B}"/>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80ACE83C-1890-14DE-58FE-D165F3EA38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BEEF255E-D27A-E5C2-FD00-2F0E882326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F9E676F8-E731-8F82-0768-F2E30A3DA97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10</a:t>
            </a:fld>
            <a:endParaRPr lang="lv-LV" altLang="lv-LV"/>
          </a:p>
        </p:txBody>
      </p:sp>
    </p:spTree>
    <p:extLst>
      <p:ext uri="{BB962C8B-B14F-4D97-AF65-F5344CB8AC3E}">
        <p14:creationId xmlns:p14="http://schemas.microsoft.com/office/powerpoint/2010/main" val="21797155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B7315C-83E6-19F2-7FD0-74BF5A8D49E4}"/>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97D376E-A6D9-72D0-C3CE-6C3C3D31CD1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7997124B-7C82-7155-C124-CEEFB546D1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CB9DC1FB-5FC0-21BC-22A4-6DC3E24A829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11</a:t>
            </a:fld>
            <a:endParaRPr lang="lv-LV" altLang="lv-LV"/>
          </a:p>
        </p:txBody>
      </p:sp>
    </p:spTree>
    <p:extLst>
      <p:ext uri="{BB962C8B-B14F-4D97-AF65-F5344CB8AC3E}">
        <p14:creationId xmlns:p14="http://schemas.microsoft.com/office/powerpoint/2010/main" val="2828342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B9962-4D6A-D9FB-ADA6-E327E790CF3A}"/>
            </a:ext>
          </a:extLst>
        </p:cNvPr>
        <p:cNvGrpSpPr/>
        <p:nvPr/>
      </p:nvGrpSpPr>
      <p:grpSpPr>
        <a:xfrm>
          <a:off x="0" y="0"/>
          <a:ext cx="0" cy="0"/>
          <a:chOff x="0" y="0"/>
          <a:chExt cx="0" cy="0"/>
        </a:xfrm>
      </p:grpSpPr>
      <p:sp>
        <p:nvSpPr>
          <p:cNvPr id="7170" name="Slaida attēla vietturis 1">
            <a:extLst>
              <a:ext uri="{FF2B5EF4-FFF2-40B4-BE49-F238E27FC236}">
                <a16:creationId xmlns:a16="http://schemas.microsoft.com/office/drawing/2014/main" id="{CA256F07-1723-1D41-D7DB-E47C5DB21B3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Piezīmju vietturis 2">
            <a:extLst>
              <a:ext uri="{FF2B5EF4-FFF2-40B4-BE49-F238E27FC236}">
                <a16:creationId xmlns:a16="http://schemas.microsoft.com/office/drawing/2014/main" id="{99333C65-4635-2C85-E3DC-6B012969E4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lv-LV" altLang="lv-LV" dirty="0"/>
          </a:p>
        </p:txBody>
      </p:sp>
      <p:sp>
        <p:nvSpPr>
          <p:cNvPr id="7172" name="Slaida numura vietturis 3">
            <a:extLst>
              <a:ext uri="{FF2B5EF4-FFF2-40B4-BE49-F238E27FC236}">
                <a16:creationId xmlns:a16="http://schemas.microsoft.com/office/drawing/2014/main" id="{F121DC31-C7F7-ABEB-78B8-07A2C99D4C1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1BE7FE1F-E3F8-474D-856E-29519FE89DEA}" type="slidenum">
              <a:rPr lang="lv-LV" altLang="lv-LV" smtClean="0"/>
              <a:pPr/>
              <a:t>12</a:t>
            </a:fld>
            <a:endParaRPr lang="lv-LV" altLang="lv-LV"/>
          </a:p>
        </p:txBody>
      </p:sp>
    </p:spTree>
    <p:extLst>
      <p:ext uri="{BB962C8B-B14F-4D97-AF65-F5344CB8AC3E}">
        <p14:creationId xmlns:p14="http://schemas.microsoft.com/office/powerpoint/2010/main" val="15145084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GB"/>
              <a:t>Click to edit Master title style</a:t>
            </a:r>
            <a:endParaRPr lang="x-none"/>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a:t>Click to edit Master subtitle style</a:t>
            </a:r>
            <a:endParaRPr lang="x-none"/>
          </a:p>
        </p:txBody>
      </p:sp>
      <p:sp>
        <p:nvSpPr>
          <p:cNvPr id="4" name="Date Placeholder 3">
            <a:extLst>
              <a:ext uri="{FF2B5EF4-FFF2-40B4-BE49-F238E27FC236}">
                <a16:creationId xmlns:a16="http://schemas.microsoft.com/office/drawing/2014/main" id="{A7B53CBB-95E1-7FB5-9C1F-33E8B8D86456}"/>
              </a:ext>
            </a:extLst>
          </p:cNvPr>
          <p:cNvSpPr>
            <a:spLocks noGrp="1"/>
          </p:cNvSpPr>
          <p:nvPr>
            <p:ph type="dt" sz="half" idx="10"/>
          </p:nvPr>
        </p:nvSpPr>
        <p:spPr/>
        <p:txBody>
          <a:bodyPr/>
          <a:lstStyle>
            <a:lvl1pPr>
              <a:defRPr/>
            </a:lvl1pPr>
          </a:lstStyle>
          <a:p>
            <a:pPr>
              <a:defRPr/>
            </a:pPr>
            <a:fld id="{DC5EFF72-FBDB-4EFA-9591-674D7CE21075}" type="datetime1">
              <a:rPr lang="en-US"/>
              <a:pPr>
                <a:defRPr/>
              </a:pPr>
              <a:t>4/22/2026</a:t>
            </a:fld>
            <a:endParaRPr lang="en-US"/>
          </a:p>
        </p:txBody>
      </p:sp>
      <p:sp>
        <p:nvSpPr>
          <p:cNvPr id="5" name="Footer Placeholder 4">
            <a:extLst>
              <a:ext uri="{FF2B5EF4-FFF2-40B4-BE49-F238E27FC236}">
                <a16:creationId xmlns:a16="http://schemas.microsoft.com/office/drawing/2014/main" id="{8DBF7CCD-3634-385C-C9C8-9F6781AC424F}"/>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8F4BEF4B-46F1-66D7-A59D-6E35A75556DF}"/>
              </a:ext>
            </a:extLst>
          </p:cNvPr>
          <p:cNvSpPr>
            <a:spLocks noGrp="1"/>
          </p:cNvSpPr>
          <p:nvPr>
            <p:ph type="sldNum" sz="quarter" idx="12"/>
          </p:nvPr>
        </p:nvSpPr>
        <p:spPr/>
        <p:txBody>
          <a:bodyPr/>
          <a:lstStyle>
            <a:lvl1pPr>
              <a:defRPr/>
            </a:lvl1pPr>
          </a:lstStyle>
          <a:p>
            <a:pPr>
              <a:defRPr/>
            </a:pPr>
            <a:fld id="{18C53B4D-4189-4E37-AB8D-7F07E5B45BCC}" type="slidenum">
              <a:rPr lang="en-US" altLang="lv-LV"/>
              <a:pPr>
                <a:defRPr/>
              </a:pPr>
              <a:t>‹#›</a:t>
            </a:fld>
            <a:endParaRPr lang="en-US" altLang="lv-LV"/>
          </a:p>
        </p:txBody>
      </p:sp>
    </p:spTree>
    <p:extLst>
      <p:ext uri="{BB962C8B-B14F-4D97-AF65-F5344CB8AC3E}">
        <p14:creationId xmlns:p14="http://schemas.microsoft.com/office/powerpoint/2010/main" val="17122959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9EEDDD50-C1C6-331F-A725-6919489641A1}"/>
              </a:ext>
            </a:extLst>
          </p:cNvPr>
          <p:cNvSpPr>
            <a:spLocks noGrp="1"/>
          </p:cNvSpPr>
          <p:nvPr>
            <p:ph type="dt" sz="half" idx="10"/>
          </p:nvPr>
        </p:nvSpPr>
        <p:spPr/>
        <p:txBody>
          <a:bodyPr/>
          <a:lstStyle>
            <a:lvl1pPr>
              <a:defRPr/>
            </a:lvl1pPr>
          </a:lstStyle>
          <a:p>
            <a:pPr>
              <a:defRPr/>
            </a:pPr>
            <a:fld id="{3CAA6DD6-F017-4FD9-BC75-CB5E95C28D56}" type="datetime1">
              <a:rPr lang="en-US"/>
              <a:pPr>
                <a:defRPr/>
              </a:pPr>
              <a:t>4/22/2026</a:t>
            </a:fld>
            <a:endParaRPr lang="en-US"/>
          </a:p>
        </p:txBody>
      </p:sp>
      <p:sp>
        <p:nvSpPr>
          <p:cNvPr id="5" name="Footer Placeholder 4">
            <a:extLst>
              <a:ext uri="{FF2B5EF4-FFF2-40B4-BE49-F238E27FC236}">
                <a16:creationId xmlns:a16="http://schemas.microsoft.com/office/drawing/2014/main" id="{9EBE173A-A6E2-CF41-4C4A-39294CEECFD9}"/>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6938C6F7-8285-CA76-DB7C-7BE9712422BE}"/>
              </a:ext>
            </a:extLst>
          </p:cNvPr>
          <p:cNvSpPr>
            <a:spLocks noGrp="1"/>
          </p:cNvSpPr>
          <p:nvPr>
            <p:ph type="sldNum" sz="quarter" idx="12"/>
          </p:nvPr>
        </p:nvSpPr>
        <p:spPr/>
        <p:txBody>
          <a:bodyPr/>
          <a:lstStyle>
            <a:lvl1pPr>
              <a:defRPr/>
            </a:lvl1pPr>
          </a:lstStyle>
          <a:p>
            <a:pPr>
              <a:defRPr/>
            </a:pPr>
            <a:fld id="{4863B81E-A6CF-4598-B3D9-A946C16E949A}" type="slidenum">
              <a:rPr lang="en-US" altLang="lv-LV"/>
              <a:pPr>
                <a:defRPr/>
              </a:pPr>
              <a:t>‹#›</a:t>
            </a:fld>
            <a:endParaRPr lang="en-US" altLang="lv-LV"/>
          </a:p>
        </p:txBody>
      </p:sp>
    </p:spTree>
    <p:extLst>
      <p:ext uri="{BB962C8B-B14F-4D97-AF65-F5344CB8AC3E}">
        <p14:creationId xmlns:p14="http://schemas.microsoft.com/office/powerpoint/2010/main" val="2592857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GB"/>
              <a:t>Click to edit Master title style</a:t>
            </a:r>
            <a:endParaRPr lang="x-none"/>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60EBD753-A733-7AC9-2E81-B89EB063A19B}"/>
              </a:ext>
            </a:extLst>
          </p:cNvPr>
          <p:cNvSpPr>
            <a:spLocks noGrp="1"/>
          </p:cNvSpPr>
          <p:nvPr>
            <p:ph type="dt" sz="half" idx="10"/>
          </p:nvPr>
        </p:nvSpPr>
        <p:spPr/>
        <p:txBody>
          <a:bodyPr/>
          <a:lstStyle>
            <a:lvl1pPr>
              <a:defRPr/>
            </a:lvl1pPr>
          </a:lstStyle>
          <a:p>
            <a:pPr>
              <a:defRPr/>
            </a:pPr>
            <a:fld id="{1CFE189D-6D80-4BA2-BA3B-2DF155631061}" type="datetime1">
              <a:rPr lang="en-US"/>
              <a:pPr>
                <a:defRPr/>
              </a:pPr>
              <a:t>4/22/2026</a:t>
            </a:fld>
            <a:endParaRPr lang="en-US"/>
          </a:p>
        </p:txBody>
      </p:sp>
      <p:sp>
        <p:nvSpPr>
          <p:cNvPr id="5" name="Footer Placeholder 4">
            <a:extLst>
              <a:ext uri="{FF2B5EF4-FFF2-40B4-BE49-F238E27FC236}">
                <a16:creationId xmlns:a16="http://schemas.microsoft.com/office/drawing/2014/main" id="{B9D06C1B-037D-6DEA-5E09-D21E0F6AFE5A}"/>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67226F4C-D95A-785B-079A-AC9F756E0274}"/>
              </a:ext>
            </a:extLst>
          </p:cNvPr>
          <p:cNvSpPr>
            <a:spLocks noGrp="1"/>
          </p:cNvSpPr>
          <p:nvPr>
            <p:ph type="sldNum" sz="quarter" idx="12"/>
          </p:nvPr>
        </p:nvSpPr>
        <p:spPr/>
        <p:txBody>
          <a:bodyPr/>
          <a:lstStyle>
            <a:lvl1pPr>
              <a:defRPr/>
            </a:lvl1pPr>
          </a:lstStyle>
          <a:p>
            <a:pPr>
              <a:defRPr/>
            </a:pPr>
            <a:fld id="{2522EE79-87EA-453E-9A71-2D1CF00AC876}" type="slidenum">
              <a:rPr lang="en-US" altLang="lv-LV"/>
              <a:pPr>
                <a:defRPr/>
              </a:pPr>
              <a:t>‹#›</a:t>
            </a:fld>
            <a:endParaRPr lang="en-US" altLang="lv-LV"/>
          </a:p>
        </p:txBody>
      </p:sp>
    </p:spTree>
    <p:extLst>
      <p:ext uri="{BB962C8B-B14F-4D97-AF65-F5344CB8AC3E}">
        <p14:creationId xmlns:p14="http://schemas.microsoft.com/office/powerpoint/2010/main" val="16349224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Date Placeholder 3">
            <a:extLst>
              <a:ext uri="{FF2B5EF4-FFF2-40B4-BE49-F238E27FC236}">
                <a16:creationId xmlns:a16="http://schemas.microsoft.com/office/drawing/2014/main" id="{756EA0CA-B2A4-D942-DD18-9AF7B955D2D3}"/>
              </a:ext>
            </a:extLst>
          </p:cNvPr>
          <p:cNvSpPr>
            <a:spLocks noGrp="1"/>
          </p:cNvSpPr>
          <p:nvPr>
            <p:ph type="dt" sz="half" idx="10"/>
          </p:nvPr>
        </p:nvSpPr>
        <p:spPr/>
        <p:txBody>
          <a:bodyPr/>
          <a:lstStyle>
            <a:lvl1pPr>
              <a:defRPr/>
            </a:lvl1pPr>
          </a:lstStyle>
          <a:p>
            <a:pPr>
              <a:defRPr/>
            </a:pPr>
            <a:fld id="{EE7FD376-D20F-4832-8C76-E897E11D9833}" type="datetime1">
              <a:rPr lang="en-US"/>
              <a:pPr>
                <a:defRPr/>
              </a:pPr>
              <a:t>4/22/2026</a:t>
            </a:fld>
            <a:endParaRPr lang="en-US"/>
          </a:p>
        </p:txBody>
      </p:sp>
      <p:sp>
        <p:nvSpPr>
          <p:cNvPr id="5" name="Footer Placeholder 4">
            <a:extLst>
              <a:ext uri="{FF2B5EF4-FFF2-40B4-BE49-F238E27FC236}">
                <a16:creationId xmlns:a16="http://schemas.microsoft.com/office/drawing/2014/main" id="{76DE3D4C-6E79-109D-2C2D-4A78936AFF81}"/>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18E8929C-CB00-8514-993A-17007D725D1D}"/>
              </a:ext>
            </a:extLst>
          </p:cNvPr>
          <p:cNvSpPr>
            <a:spLocks noGrp="1"/>
          </p:cNvSpPr>
          <p:nvPr>
            <p:ph type="sldNum" sz="quarter" idx="12"/>
          </p:nvPr>
        </p:nvSpPr>
        <p:spPr/>
        <p:txBody>
          <a:bodyPr/>
          <a:lstStyle>
            <a:lvl1pPr>
              <a:defRPr/>
            </a:lvl1pPr>
          </a:lstStyle>
          <a:p>
            <a:pPr>
              <a:defRPr/>
            </a:pPr>
            <a:fld id="{676C43A5-714F-4540-9E65-0EE7207759E0}" type="slidenum">
              <a:rPr lang="en-US" altLang="lv-LV"/>
              <a:pPr>
                <a:defRPr/>
              </a:pPr>
              <a:t>‹#›</a:t>
            </a:fld>
            <a:endParaRPr lang="en-US" altLang="lv-LV"/>
          </a:p>
        </p:txBody>
      </p:sp>
    </p:spTree>
    <p:extLst>
      <p:ext uri="{BB962C8B-B14F-4D97-AF65-F5344CB8AC3E}">
        <p14:creationId xmlns:p14="http://schemas.microsoft.com/office/powerpoint/2010/main" val="320366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GB"/>
              <a:t>Click to edit Master title style</a:t>
            </a:r>
            <a:endParaRPr lang="x-none"/>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0F2E84E-4C16-ED9D-5977-0BE3B2BAC908}"/>
              </a:ext>
            </a:extLst>
          </p:cNvPr>
          <p:cNvSpPr>
            <a:spLocks noGrp="1"/>
          </p:cNvSpPr>
          <p:nvPr>
            <p:ph type="dt" sz="half" idx="10"/>
          </p:nvPr>
        </p:nvSpPr>
        <p:spPr/>
        <p:txBody>
          <a:bodyPr/>
          <a:lstStyle>
            <a:lvl1pPr>
              <a:defRPr/>
            </a:lvl1pPr>
          </a:lstStyle>
          <a:p>
            <a:pPr>
              <a:defRPr/>
            </a:pPr>
            <a:fld id="{B2131287-DFDD-43BB-98B8-3F0A1BFF8E57}" type="datetime1">
              <a:rPr lang="en-US"/>
              <a:pPr>
                <a:defRPr/>
              </a:pPr>
              <a:t>4/22/2026</a:t>
            </a:fld>
            <a:endParaRPr lang="en-US"/>
          </a:p>
        </p:txBody>
      </p:sp>
      <p:sp>
        <p:nvSpPr>
          <p:cNvPr id="5" name="Footer Placeholder 4">
            <a:extLst>
              <a:ext uri="{FF2B5EF4-FFF2-40B4-BE49-F238E27FC236}">
                <a16:creationId xmlns:a16="http://schemas.microsoft.com/office/drawing/2014/main" id="{507680A0-B9D0-A81B-CF74-1457DE7FE482}"/>
              </a:ext>
            </a:extLst>
          </p:cNvPr>
          <p:cNvSpPr>
            <a:spLocks noGrp="1"/>
          </p:cNvSpPr>
          <p:nvPr>
            <p:ph type="ftr" sz="quarter" idx="11"/>
          </p:nvPr>
        </p:nvSpPr>
        <p:spPr/>
        <p:txBody>
          <a:bodyPr/>
          <a:lstStyle>
            <a:lvl1pPr>
              <a:defRPr/>
            </a:lvl1pPr>
          </a:lstStyle>
          <a:p>
            <a:pPr>
              <a:defRPr/>
            </a:pPr>
            <a:r>
              <a:rPr lang="en-US"/>
              <a:t>Ādažu</a:t>
            </a:r>
          </a:p>
        </p:txBody>
      </p:sp>
      <p:sp>
        <p:nvSpPr>
          <p:cNvPr id="6" name="Slide Number Placeholder 5">
            <a:extLst>
              <a:ext uri="{FF2B5EF4-FFF2-40B4-BE49-F238E27FC236}">
                <a16:creationId xmlns:a16="http://schemas.microsoft.com/office/drawing/2014/main" id="{50538E69-0C45-0F9A-8C3A-1763852CDD79}"/>
              </a:ext>
            </a:extLst>
          </p:cNvPr>
          <p:cNvSpPr>
            <a:spLocks noGrp="1"/>
          </p:cNvSpPr>
          <p:nvPr>
            <p:ph type="sldNum" sz="quarter" idx="12"/>
          </p:nvPr>
        </p:nvSpPr>
        <p:spPr/>
        <p:txBody>
          <a:bodyPr/>
          <a:lstStyle>
            <a:lvl1pPr>
              <a:defRPr/>
            </a:lvl1pPr>
          </a:lstStyle>
          <a:p>
            <a:pPr>
              <a:defRPr/>
            </a:pPr>
            <a:fld id="{C6F7F490-0F01-4068-8DFE-56E3785EE126}" type="slidenum">
              <a:rPr lang="en-US" altLang="lv-LV"/>
              <a:pPr>
                <a:defRPr/>
              </a:pPr>
              <a:t>‹#›</a:t>
            </a:fld>
            <a:endParaRPr lang="en-US" altLang="lv-LV"/>
          </a:p>
        </p:txBody>
      </p:sp>
    </p:spTree>
    <p:extLst>
      <p:ext uri="{BB962C8B-B14F-4D97-AF65-F5344CB8AC3E}">
        <p14:creationId xmlns:p14="http://schemas.microsoft.com/office/powerpoint/2010/main" val="960945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Content Placeholder 2"/>
          <p:cNvSpPr>
            <a:spLocks noGrp="1"/>
          </p:cNvSpPr>
          <p:nvPr>
            <p:ph sz="half" idx="1"/>
          </p:nvPr>
        </p:nvSpPr>
        <p:spPr>
          <a:xfrm>
            <a:off x="1257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Content Placeholder 3"/>
          <p:cNvSpPr>
            <a:spLocks noGrp="1"/>
          </p:cNvSpPr>
          <p:nvPr>
            <p:ph sz="half" idx="2"/>
          </p:nvPr>
        </p:nvSpPr>
        <p:spPr>
          <a:xfrm>
            <a:off x="9258300" y="2738438"/>
            <a:ext cx="7772400" cy="652700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Date Placeholder 3">
            <a:extLst>
              <a:ext uri="{FF2B5EF4-FFF2-40B4-BE49-F238E27FC236}">
                <a16:creationId xmlns:a16="http://schemas.microsoft.com/office/drawing/2014/main" id="{C4DB4180-AD9F-6B0D-23A3-B1A794BB6804}"/>
              </a:ext>
            </a:extLst>
          </p:cNvPr>
          <p:cNvSpPr>
            <a:spLocks noGrp="1"/>
          </p:cNvSpPr>
          <p:nvPr>
            <p:ph type="dt" sz="half" idx="10"/>
          </p:nvPr>
        </p:nvSpPr>
        <p:spPr/>
        <p:txBody>
          <a:bodyPr/>
          <a:lstStyle>
            <a:lvl1pPr>
              <a:defRPr/>
            </a:lvl1pPr>
          </a:lstStyle>
          <a:p>
            <a:pPr>
              <a:defRPr/>
            </a:pPr>
            <a:fld id="{F8F221CF-7785-4F08-B8C6-B262C1761169}" type="datetime1">
              <a:rPr lang="en-US"/>
              <a:pPr>
                <a:defRPr/>
              </a:pPr>
              <a:t>4/22/2026</a:t>
            </a:fld>
            <a:endParaRPr lang="en-US"/>
          </a:p>
        </p:txBody>
      </p:sp>
      <p:sp>
        <p:nvSpPr>
          <p:cNvPr id="6" name="Footer Placeholder 4">
            <a:extLst>
              <a:ext uri="{FF2B5EF4-FFF2-40B4-BE49-F238E27FC236}">
                <a16:creationId xmlns:a16="http://schemas.microsoft.com/office/drawing/2014/main" id="{0B006CCC-B5B6-FBF0-6629-A19CF0236B9D}"/>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F75A24B9-F3C0-FD53-80B4-7B04CCA58A68}"/>
              </a:ext>
            </a:extLst>
          </p:cNvPr>
          <p:cNvSpPr>
            <a:spLocks noGrp="1"/>
          </p:cNvSpPr>
          <p:nvPr>
            <p:ph type="sldNum" sz="quarter" idx="12"/>
          </p:nvPr>
        </p:nvSpPr>
        <p:spPr/>
        <p:txBody>
          <a:bodyPr/>
          <a:lstStyle>
            <a:lvl1pPr>
              <a:defRPr/>
            </a:lvl1pPr>
          </a:lstStyle>
          <a:p>
            <a:pPr>
              <a:defRPr/>
            </a:pPr>
            <a:fld id="{2D859F99-0491-4F0D-9423-A45C44CC3543}" type="slidenum">
              <a:rPr lang="en-US" altLang="lv-LV"/>
              <a:pPr>
                <a:defRPr/>
              </a:pPr>
              <a:t>‹#›</a:t>
            </a:fld>
            <a:endParaRPr lang="en-US" altLang="lv-LV"/>
          </a:p>
        </p:txBody>
      </p:sp>
    </p:spTree>
    <p:extLst>
      <p:ext uri="{BB962C8B-B14F-4D97-AF65-F5344CB8AC3E}">
        <p14:creationId xmlns:p14="http://schemas.microsoft.com/office/powerpoint/2010/main" val="41751503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GB"/>
              <a:t>Click to edit Master title style</a:t>
            </a:r>
            <a:endParaRPr lang="x-none"/>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GB"/>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7" name="Date Placeholder 3">
            <a:extLst>
              <a:ext uri="{FF2B5EF4-FFF2-40B4-BE49-F238E27FC236}">
                <a16:creationId xmlns:a16="http://schemas.microsoft.com/office/drawing/2014/main" id="{EB54D53D-9327-1129-94D1-9FD15F0F8E49}"/>
              </a:ext>
            </a:extLst>
          </p:cNvPr>
          <p:cNvSpPr>
            <a:spLocks noGrp="1"/>
          </p:cNvSpPr>
          <p:nvPr>
            <p:ph type="dt" sz="half" idx="10"/>
          </p:nvPr>
        </p:nvSpPr>
        <p:spPr/>
        <p:txBody>
          <a:bodyPr/>
          <a:lstStyle>
            <a:lvl1pPr>
              <a:defRPr/>
            </a:lvl1pPr>
          </a:lstStyle>
          <a:p>
            <a:pPr>
              <a:defRPr/>
            </a:pPr>
            <a:fld id="{5601D17C-2721-485B-B833-199C241C640B}" type="datetime1">
              <a:rPr lang="en-US"/>
              <a:pPr>
                <a:defRPr/>
              </a:pPr>
              <a:t>4/22/2026</a:t>
            </a:fld>
            <a:endParaRPr lang="en-US"/>
          </a:p>
        </p:txBody>
      </p:sp>
      <p:sp>
        <p:nvSpPr>
          <p:cNvPr id="8" name="Footer Placeholder 4">
            <a:extLst>
              <a:ext uri="{FF2B5EF4-FFF2-40B4-BE49-F238E27FC236}">
                <a16:creationId xmlns:a16="http://schemas.microsoft.com/office/drawing/2014/main" id="{4ACC1B36-F1B5-3342-79FE-379B94926A93}"/>
              </a:ext>
            </a:extLst>
          </p:cNvPr>
          <p:cNvSpPr>
            <a:spLocks noGrp="1"/>
          </p:cNvSpPr>
          <p:nvPr>
            <p:ph type="ftr" sz="quarter" idx="11"/>
          </p:nvPr>
        </p:nvSpPr>
        <p:spPr/>
        <p:txBody>
          <a:bodyPr/>
          <a:lstStyle>
            <a:lvl1pPr>
              <a:defRPr/>
            </a:lvl1pPr>
          </a:lstStyle>
          <a:p>
            <a:pPr>
              <a:defRPr/>
            </a:pPr>
            <a:r>
              <a:rPr lang="en-US"/>
              <a:t>Ādažu</a:t>
            </a:r>
          </a:p>
        </p:txBody>
      </p:sp>
      <p:sp>
        <p:nvSpPr>
          <p:cNvPr id="9" name="Slide Number Placeholder 5">
            <a:extLst>
              <a:ext uri="{FF2B5EF4-FFF2-40B4-BE49-F238E27FC236}">
                <a16:creationId xmlns:a16="http://schemas.microsoft.com/office/drawing/2014/main" id="{A3FEAC05-DF9C-C79E-860A-400AF48A61B3}"/>
              </a:ext>
            </a:extLst>
          </p:cNvPr>
          <p:cNvSpPr>
            <a:spLocks noGrp="1"/>
          </p:cNvSpPr>
          <p:nvPr>
            <p:ph type="sldNum" sz="quarter" idx="12"/>
          </p:nvPr>
        </p:nvSpPr>
        <p:spPr/>
        <p:txBody>
          <a:bodyPr/>
          <a:lstStyle>
            <a:lvl1pPr>
              <a:defRPr/>
            </a:lvl1pPr>
          </a:lstStyle>
          <a:p>
            <a:pPr>
              <a:defRPr/>
            </a:pPr>
            <a:fld id="{47BF4DAB-BEBF-47E2-8BE7-483C4F1CFE8C}" type="slidenum">
              <a:rPr lang="en-US" altLang="lv-LV"/>
              <a:pPr>
                <a:defRPr/>
              </a:pPr>
              <a:t>‹#›</a:t>
            </a:fld>
            <a:endParaRPr lang="en-US" altLang="lv-LV"/>
          </a:p>
        </p:txBody>
      </p:sp>
    </p:spTree>
    <p:extLst>
      <p:ext uri="{BB962C8B-B14F-4D97-AF65-F5344CB8AC3E}">
        <p14:creationId xmlns:p14="http://schemas.microsoft.com/office/powerpoint/2010/main" val="3620525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x-none"/>
          </a:p>
        </p:txBody>
      </p:sp>
      <p:sp>
        <p:nvSpPr>
          <p:cNvPr id="3" name="Date Placeholder 3">
            <a:extLst>
              <a:ext uri="{FF2B5EF4-FFF2-40B4-BE49-F238E27FC236}">
                <a16:creationId xmlns:a16="http://schemas.microsoft.com/office/drawing/2014/main" id="{7328E707-E753-D26F-3339-55135189A420}"/>
              </a:ext>
            </a:extLst>
          </p:cNvPr>
          <p:cNvSpPr>
            <a:spLocks noGrp="1"/>
          </p:cNvSpPr>
          <p:nvPr>
            <p:ph type="dt" sz="half" idx="10"/>
          </p:nvPr>
        </p:nvSpPr>
        <p:spPr/>
        <p:txBody>
          <a:bodyPr/>
          <a:lstStyle>
            <a:lvl1pPr>
              <a:defRPr/>
            </a:lvl1pPr>
          </a:lstStyle>
          <a:p>
            <a:pPr>
              <a:defRPr/>
            </a:pPr>
            <a:fld id="{F1AD60D4-9A01-4119-B642-44A9C0F56930}" type="datetime1">
              <a:rPr lang="en-US"/>
              <a:pPr>
                <a:defRPr/>
              </a:pPr>
              <a:t>4/22/2026</a:t>
            </a:fld>
            <a:endParaRPr lang="en-US"/>
          </a:p>
        </p:txBody>
      </p:sp>
      <p:sp>
        <p:nvSpPr>
          <p:cNvPr id="4" name="Footer Placeholder 4">
            <a:extLst>
              <a:ext uri="{FF2B5EF4-FFF2-40B4-BE49-F238E27FC236}">
                <a16:creationId xmlns:a16="http://schemas.microsoft.com/office/drawing/2014/main" id="{3CAF28BA-1FAA-D738-238D-FD0A52A6FFC8}"/>
              </a:ext>
            </a:extLst>
          </p:cNvPr>
          <p:cNvSpPr>
            <a:spLocks noGrp="1"/>
          </p:cNvSpPr>
          <p:nvPr>
            <p:ph type="ftr" sz="quarter" idx="11"/>
          </p:nvPr>
        </p:nvSpPr>
        <p:spPr/>
        <p:txBody>
          <a:bodyPr/>
          <a:lstStyle>
            <a:lvl1pPr>
              <a:defRPr/>
            </a:lvl1pPr>
          </a:lstStyle>
          <a:p>
            <a:pPr>
              <a:defRPr/>
            </a:pPr>
            <a:r>
              <a:rPr lang="en-US"/>
              <a:t>Ādažu</a:t>
            </a:r>
          </a:p>
        </p:txBody>
      </p:sp>
      <p:sp>
        <p:nvSpPr>
          <p:cNvPr id="5" name="Slide Number Placeholder 5">
            <a:extLst>
              <a:ext uri="{FF2B5EF4-FFF2-40B4-BE49-F238E27FC236}">
                <a16:creationId xmlns:a16="http://schemas.microsoft.com/office/drawing/2014/main" id="{A18A9683-7C3D-5F72-7D5B-BE128BDC8274}"/>
              </a:ext>
            </a:extLst>
          </p:cNvPr>
          <p:cNvSpPr>
            <a:spLocks noGrp="1"/>
          </p:cNvSpPr>
          <p:nvPr>
            <p:ph type="sldNum" sz="quarter" idx="12"/>
          </p:nvPr>
        </p:nvSpPr>
        <p:spPr/>
        <p:txBody>
          <a:bodyPr/>
          <a:lstStyle>
            <a:lvl1pPr>
              <a:defRPr/>
            </a:lvl1pPr>
          </a:lstStyle>
          <a:p>
            <a:pPr>
              <a:defRPr/>
            </a:pPr>
            <a:fld id="{837A982A-158A-4E33-B41A-6C7D838C30C0}" type="slidenum">
              <a:rPr lang="en-US" altLang="lv-LV"/>
              <a:pPr>
                <a:defRPr/>
              </a:pPr>
              <a:t>‹#›</a:t>
            </a:fld>
            <a:endParaRPr lang="en-US" altLang="lv-LV"/>
          </a:p>
        </p:txBody>
      </p:sp>
    </p:spTree>
    <p:extLst>
      <p:ext uri="{BB962C8B-B14F-4D97-AF65-F5344CB8AC3E}">
        <p14:creationId xmlns:p14="http://schemas.microsoft.com/office/powerpoint/2010/main" val="3188272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79F1D873-9CB7-B64D-D3C4-6C4E5584170F}"/>
              </a:ext>
            </a:extLst>
          </p:cNvPr>
          <p:cNvSpPr>
            <a:spLocks noGrp="1"/>
          </p:cNvSpPr>
          <p:nvPr>
            <p:ph type="dt" sz="half" idx="10"/>
          </p:nvPr>
        </p:nvSpPr>
        <p:spPr/>
        <p:txBody>
          <a:bodyPr/>
          <a:lstStyle>
            <a:lvl1pPr>
              <a:defRPr/>
            </a:lvl1pPr>
          </a:lstStyle>
          <a:p>
            <a:pPr>
              <a:defRPr/>
            </a:pPr>
            <a:fld id="{224E7A69-49D4-4838-BC0F-57C728ABE2EB}" type="datetime1">
              <a:rPr lang="en-US"/>
              <a:pPr>
                <a:defRPr/>
              </a:pPr>
              <a:t>4/22/2026</a:t>
            </a:fld>
            <a:endParaRPr lang="en-US"/>
          </a:p>
        </p:txBody>
      </p:sp>
      <p:sp>
        <p:nvSpPr>
          <p:cNvPr id="3" name="Footer Placeholder 4">
            <a:extLst>
              <a:ext uri="{FF2B5EF4-FFF2-40B4-BE49-F238E27FC236}">
                <a16:creationId xmlns:a16="http://schemas.microsoft.com/office/drawing/2014/main" id="{A6507E5A-6EDC-22BB-B6D8-8DD94AFFD6CF}"/>
              </a:ext>
            </a:extLst>
          </p:cNvPr>
          <p:cNvSpPr>
            <a:spLocks noGrp="1"/>
          </p:cNvSpPr>
          <p:nvPr>
            <p:ph type="ftr" sz="quarter" idx="11"/>
          </p:nvPr>
        </p:nvSpPr>
        <p:spPr/>
        <p:txBody>
          <a:bodyPr/>
          <a:lstStyle>
            <a:lvl1pPr>
              <a:defRPr/>
            </a:lvl1pPr>
          </a:lstStyle>
          <a:p>
            <a:pPr>
              <a:defRPr/>
            </a:pPr>
            <a:r>
              <a:rPr lang="en-US"/>
              <a:t>Ādažu</a:t>
            </a:r>
          </a:p>
        </p:txBody>
      </p:sp>
      <p:sp>
        <p:nvSpPr>
          <p:cNvPr id="4" name="Slide Number Placeholder 5">
            <a:extLst>
              <a:ext uri="{FF2B5EF4-FFF2-40B4-BE49-F238E27FC236}">
                <a16:creationId xmlns:a16="http://schemas.microsoft.com/office/drawing/2014/main" id="{6FCCFB3D-1419-0A30-A4F6-808C0E1AD0D2}"/>
              </a:ext>
            </a:extLst>
          </p:cNvPr>
          <p:cNvSpPr>
            <a:spLocks noGrp="1"/>
          </p:cNvSpPr>
          <p:nvPr>
            <p:ph type="sldNum" sz="quarter" idx="12"/>
          </p:nvPr>
        </p:nvSpPr>
        <p:spPr/>
        <p:txBody>
          <a:bodyPr/>
          <a:lstStyle>
            <a:lvl1pPr>
              <a:defRPr/>
            </a:lvl1pPr>
          </a:lstStyle>
          <a:p>
            <a:pPr>
              <a:defRPr/>
            </a:pPr>
            <a:fld id="{F459FFBE-0697-443C-AFBD-81A0DCD3ED83}" type="slidenum">
              <a:rPr lang="en-US" altLang="lv-LV"/>
              <a:pPr>
                <a:defRPr/>
              </a:pPr>
              <a:t>‹#›</a:t>
            </a:fld>
            <a:endParaRPr lang="en-US" altLang="lv-LV"/>
          </a:p>
        </p:txBody>
      </p:sp>
    </p:spTree>
    <p:extLst>
      <p:ext uri="{BB962C8B-B14F-4D97-AF65-F5344CB8AC3E}">
        <p14:creationId xmlns:p14="http://schemas.microsoft.com/office/powerpoint/2010/main" val="250140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x-none"/>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x-none"/>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3">
            <a:extLst>
              <a:ext uri="{FF2B5EF4-FFF2-40B4-BE49-F238E27FC236}">
                <a16:creationId xmlns:a16="http://schemas.microsoft.com/office/drawing/2014/main" id="{69D814AA-1EF4-D729-E244-C0242D60CD75}"/>
              </a:ext>
            </a:extLst>
          </p:cNvPr>
          <p:cNvSpPr>
            <a:spLocks noGrp="1"/>
          </p:cNvSpPr>
          <p:nvPr>
            <p:ph type="dt" sz="half" idx="10"/>
          </p:nvPr>
        </p:nvSpPr>
        <p:spPr/>
        <p:txBody>
          <a:bodyPr/>
          <a:lstStyle>
            <a:lvl1pPr>
              <a:defRPr/>
            </a:lvl1pPr>
          </a:lstStyle>
          <a:p>
            <a:pPr>
              <a:defRPr/>
            </a:pPr>
            <a:fld id="{79A449E7-145D-4376-96A6-383A80B8AF93}" type="datetime1">
              <a:rPr lang="en-US"/>
              <a:pPr>
                <a:defRPr/>
              </a:pPr>
              <a:t>4/22/2026</a:t>
            </a:fld>
            <a:endParaRPr lang="en-US"/>
          </a:p>
        </p:txBody>
      </p:sp>
      <p:sp>
        <p:nvSpPr>
          <p:cNvPr id="6" name="Footer Placeholder 4">
            <a:extLst>
              <a:ext uri="{FF2B5EF4-FFF2-40B4-BE49-F238E27FC236}">
                <a16:creationId xmlns:a16="http://schemas.microsoft.com/office/drawing/2014/main" id="{CD955074-4460-FBDA-14BF-BF281242CD5C}"/>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DA5931C3-F043-96F3-1843-5A93512D928C}"/>
              </a:ext>
            </a:extLst>
          </p:cNvPr>
          <p:cNvSpPr>
            <a:spLocks noGrp="1"/>
          </p:cNvSpPr>
          <p:nvPr>
            <p:ph type="sldNum" sz="quarter" idx="12"/>
          </p:nvPr>
        </p:nvSpPr>
        <p:spPr/>
        <p:txBody>
          <a:bodyPr/>
          <a:lstStyle>
            <a:lvl1pPr>
              <a:defRPr/>
            </a:lvl1pPr>
          </a:lstStyle>
          <a:p>
            <a:pPr>
              <a:defRPr/>
            </a:pPr>
            <a:fld id="{AB37336F-0EA2-4F18-8017-E57B51DA3747}" type="slidenum">
              <a:rPr lang="en-US" altLang="lv-LV"/>
              <a:pPr>
                <a:defRPr/>
              </a:pPr>
              <a:t>‹#›</a:t>
            </a:fld>
            <a:endParaRPr lang="en-US" altLang="lv-LV"/>
          </a:p>
        </p:txBody>
      </p:sp>
    </p:spTree>
    <p:extLst>
      <p:ext uri="{BB962C8B-B14F-4D97-AF65-F5344CB8AC3E}">
        <p14:creationId xmlns:p14="http://schemas.microsoft.com/office/powerpoint/2010/main" val="1263348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GB"/>
              <a:t>Click to edit Master title style</a:t>
            </a:r>
            <a:endParaRPr lang="x-none"/>
          </a:p>
        </p:txBody>
      </p:sp>
      <p:sp>
        <p:nvSpPr>
          <p:cNvPr id="3" name="Picture Placeholder 2"/>
          <p:cNvSpPr>
            <a:spLocks noGrp="1"/>
          </p:cNvSpPr>
          <p:nvPr>
            <p:ph type="pic" idx="1"/>
          </p:nvPr>
        </p:nvSpPr>
        <p:spPr>
          <a:xfrm>
            <a:off x="7774782" y="1481138"/>
            <a:ext cx="9258300" cy="7310438"/>
          </a:xfrm>
        </p:spPr>
        <p:txBody>
          <a:bodyPr rtlCol="0">
            <a:normAutofit/>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endParaRPr lang="x-none" noProof="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GB"/>
              <a:t>Click to edit Master text styles</a:t>
            </a:r>
          </a:p>
        </p:txBody>
      </p:sp>
      <p:sp>
        <p:nvSpPr>
          <p:cNvPr id="5" name="Date Placeholder 3">
            <a:extLst>
              <a:ext uri="{FF2B5EF4-FFF2-40B4-BE49-F238E27FC236}">
                <a16:creationId xmlns:a16="http://schemas.microsoft.com/office/drawing/2014/main" id="{11D019E3-D521-49DA-9622-82A2235F5FFE}"/>
              </a:ext>
            </a:extLst>
          </p:cNvPr>
          <p:cNvSpPr>
            <a:spLocks noGrp="1"/>
          </p:cNvSpPr>
          <p:nvPr>
            <p:ph type="dt" sz="half" idx="10"/>
          </p:nvPr>
        </p:nvSpPr>
        <p:spPr/>
        <p:txBody>
          <a:bodyPr/>
          <a:lstStyle>
            <a:lvl1pPr>
              <a:defRPr/>
            </a:lvl1pPr>
          </a:lstStyle>
          <a:p>
            <a:pPr>
              <a:defRPr/>
            </a:pPr>
            <a:fld id="{5E07A8AF-E708-47A3-99EB-AE32BFAACB51}" type="datetime1">
              <a:rPr lang="en-US"/>
              <a:pPr>
                <a:defRPr/>
              </a:pPr>
              <a:t>4/22/2026</a:t>
            </a:fld>
            <a:endParaRPr lang="en-US"/>
          </a:p>
        </p:txBody>
      </p:sp>
      <p:sp>
        <p:nvSpPr>
          <p:cNvPr id="6" name="Footer Placeholder 4">
            <a:extLst>
              <a:ext uri="{FF2B5EF4-FFF2-40B4-BE49-F238E27FC236}">
                <a16:creationId xmlns:a16="http://schemas.microsoft.com/office/drawing/2014/main" id="{BC6679B3-0819-344A-40F4-EF13C8E94547}"/>
              </a:ext>
            </a:extLst>
          </p:cNvPr>
          <p:cNvSpPr>
            <a:spLocks noGrp="1"/>
          </p:cNvSpPr>
          <p:nvPr>
            <p:ph type="ftr" sz="quarter" idx="11"/>
          </p:nvPr>
        </p:nvSpPr>
        <p:spPr/>
        <p:txBody>
          <a:bodyPr/>
          <a:lstStyle>
            <a:lvl1pPr>
              <a:defRPr/>
            </a:lvl1pPr>
          </a:lstStyle>
          <a:p>
            <a:pPr>
              <a:defRPr/>
            </a:pPr>
            <a:r>
              <a:rPr lang="en-US"/>
              <a:t>Ādažu</a:t>
            </a:r>
          </a:p>
        </p:txBody>
      </p:sp>
      <p:sp>
        <p:nvSpPr>
          <p:cNvPr id="7" name="Slide Number Placeholder 5">
            <a:extLst>
              <a:ext uri="{FF2B5EF4-FFF2-40B4-BE49-F238E27FC236}">
                <a16:creationId xmlns:a16="http://schemas.microsoft.com/office/drawing/2014/main" id="{174B605B-4308-BA0C-5EC9-2D04C2FC3798}"/>
              </a:ext>
            </a:extLst>
          </p:cNvPr>
          <p:cNvSpPr>
            <a:spLocks noGrp="1"/>
          </p:cNvSpPr>
          <p:nvPr>
            <p:ph type="sldNum" sz="quarter" idx="12"/>
          </p:nvPr>
        </p:nvSpPr>
        <p:spPr/>
        <p:txBody>
          <a:bodyPr/>
          <a:lstStyle>
            <a:lvl1pPr>
              <a:defRPr/>
            </a:lvl1pPr>
          </a:lstStyle>
          <a:p>
            <a:pPr>
              <a:defRPr/>
            </a:pPr>
            <a:fld id="{29CD507E-1ED4-4308-AFE3-1812F86CD62D}" type="slidenum">
              <a:rPr lang="en-US" altLang="lv-LV"/>
              <a:pPr>
                <a:defRPr/>
              </a:pPr>
              <a:t>‹#›</a:t>
            </a:fld>
            <a:endParaRPr lang="en-US" altLang="lv-LV"/>
          </a:p>
        </p:txBody>
      </p:sp>
    </p:spTree>
    <p:extLst>
      <p:ext uri="{BB962C8B-B14F-4D97-AF65-F5344CB8AC3E}">
        <p14:creationId xmlns:p14="http://schemas.microsoft.com/office/powerpoint/2010/main" val="1899420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FE09677-4A7F-01B0-7BD0-28E915875CD9}"/>
              </a:ext>
            </a:extLst>
          </p:cNvPr>
          <p:cNvSpPr>
            <a:spLocks noGrp="1" noChangeArrowheads="1"/>
          </p:cNvSpPr>
          <p:nvPr>
            <p:ph type="title"/>
          </p:nvPr>
        </p:nvSpPr>
        <p:spPr bwMode="auto">
          <a:xfrm>
            <a:off x="1257300" y="547688"/>
            <a:ext cx="15773400" cy="198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lv-LV"/>
              <a:t>Click to edit Master title style</a:t>
            </a:r>
            <a:endParaRPr lang="lv-LV" altLang="lv-LV"/>
          </a:p>
        </p:txBody>
      </p:sp>
      <p:sp>
        <p:nvSpPr>
          <p:cNvPr id="1027" name="Text Placeholder 2">
            <a:extLst>
              <a:ext uri="{FF2B5EF4-FFF2-40B4-BE49-F238E27FC236}">
                <a16:creationId xmlns:a16="http://schemas.microsoft.com/office/drawing/2014/main" id="{3CA0E9AA-E058-C32B-63D2-61A019D2776A}"/>
              </a:ext>
            </a:extLst>
          </p:cNvPr>
          <p:cNvSpPr>
            <a:spLocks noGrp="1" noChangeArrowheads="1"/>
          </p:cNvSpPr>
          <p:nvPr>
            <p:ph type="body" idx="1"/>
          </p:nvPr>
        </p:nvSpPr>
        <p:spPr bwMode="auto">
          <a:xfrm>
            <a:off x="1257300" y="2738438"/>
            <a:ext cx="15773400" cy="652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lv-LV"/>
              <a:t>Click to edit Master text styles</a:t>
            </a:r>
          </a:p>
          <a:p>
            <a:pPr lvl="1"/>
            <a:r>
              <a:rPr lang="en-GB" altLang="lv-LV"/>
              <a:t>Second level</a:t>
            </a:r>
          </a:p>
          <a:p>
            <a:pPr lvl="2"/>
            <a:r>
              <a:rPr lang="en-GB" altLang="lv-LV"/>
              <a:t>Third level</a:t>
            </a:r>
          </a:p>
          <a:p>
            <a:pPr lvl="3"/>
            <a:r>
              <a:rPr lang="en-GB" altLang="lv-LV"/>
              <a:t>Fourth level</a:t>
            </a:r>
          </a:p>
          <a:p>
            <a:pPr lvl="4"/>
            <a:r>
              <a:rPr lang="en-GB" altLang="lv-LV"/>
              <a:t>Fifth level</a:t>
            </a:r>
            <a:endParaRPr lang="lv-LV" altLang="lv-LV"/>
          </a:p>
        </p:txBody>
      </p:sp>
      <p:sp>
        <p:nvSpPr>
          <p:cNvPr id="4" name="Date Placeholder 3">
            <a:extLst>
              <a:ext uri="{FF2B5EF4-FFF2-40B4-BE49-F238E27FC236}">
                <a16:creationId xmlns:a16="http://schemas.microsoft.com/office/drawing/2014/main" id="{2FB2250C-6D89-F663-8746-17B5856910A4}"/>
              </a:ext>
            </a:extLst>
          </p:cNvPr>
          <p:cNvSpPr>
            <a:spLocks noGrp="1"/>
          </p:cNvSpPr>
          <p:nvPr>
            <p:ph type="dt" sz="half" idx="2"/>
          </p:nvPr>
        </p:nvSpPr>
        <p:spPr>
          <a:xfrm>
            <a:off x="1257300" y="9534525"/>
            <a:ext cx="4114800" cy="547688"/>
          </a:xfrm>
          <a:prstGeom prst="rect">
            <a:avLst/>
          </a:prstGeom>
        </p:spPr>
        <p:txBody>
          <a:bodyPr vert="horz" lIns="91440" tIns="45720" rIns="91440" bIns="45720" rtlCol="0" anchor="ctr"/>
          <a:lstStyle>
            <a:lvl1pPr algn="l" eaLnBrk="1" fontAlgn="auto" hangingPunct="1">
              <a:spcBef>
                <a:spcPts val="0"/>
              </a:spcBef>
              <a:spcAft>
                <a:spcPts val="0"/>
              </a:spcAft>
              <a:defRPr sz="1800">
                <a:solidFill>
                  <a:schemeClr val="tx1">
                    <a:tint val="75000"/>
                  </a:schemeClr>
                </a:solidFill>
                <a:latin typeface="+mn-lt"/>
              </a:defRPr>
            </a:lvl1pPr>
          </a:lstStyle>
          <a:p>
            <a:pPr>
              <a:defRPr/>
            </a:pPr>
            <a:fld id="{E1CFEE54-0D80-45F2-A199-F1C13A7BBBD1}" type="datetime1">
              <a:rPr lang="en-US"/>
              <a:pPr>
                <a:defRPr/>
              </a:pPr>
              <a:t>4/22/2026</a:t>
            </a:fld>
            <a:endParaRPr lang="en-US"/>
          </a:p>
        </p:txBody>
      </p:sp>
      <p:sp>
        <p:nvSpPr>
          <p:cNvPr id="5" name="Footer Placeholder 4">
            <a:extLst>
              <a:ext uri="{FF2B5EF4-FFF2-40B4-BE49-F238E27FC236}">
                <a16:creationId xmlns:a16="http://schemas.microsoft.com/office/drawing/2014/main" id="{F63BF98D-32AD-9E05-012E-BAD183EF5ED7}"/>
              </a:ext>
            </a:extLst>
          </p:cNvPr>
          <p:cNvSpPr>
            <a:spLocks noGrp="1"/>
          </p:cNvSpPr>
          <p:nvPr>
            <p:ph type="ftr" sz="quarter" idx="3"/>
          </p:nvPr>
        </p:nvSpPr>
        <p:spPr>
          <a:xfrm>
            <a:off x="6057900" y="9534525"/>
            <a:ext cx="6172200" cy="547688"/>
          </a:xfrm>
          <a:prstGeom prst="rect">
            <a:avLst/>
          </a:prstGeom>
        </p:spPr>
        <p:txBody>
          <a:bodyPr vert="horz" lIns="91440" tIns="45720" rIns="91440" bIns="45720" rtlCol="0" anchor="ctr"/>
          <a:lstStyle>
            <a:lvl1pPr algn="ctr" eaLnBrk="1" fontAlgn="auto" hangingPunct="1">
              <a:spcBef>
                <a:spcPts val="0"/>
              </a:spcBef>
              <a:spcAft>
                <a:spcPts val="0"/>
              </a:spcAft>
              <a:defRPr sz="1800">
                <a:solidFill>
                  <a:schemeClr val="tx1">
                    <a:tint val="75000"/>
                  </a:schemeClr>
                </a:solidFill>
                <a:latin typeface="+mn-lt"/>
              </a:defRPr>
            </a:lvl1pPr>
          </a:lstStyle>
          <a:p>
            <a:pPr>
              <a:defRPr/>
            </a:pPr>
            <a:r>
              <a:rPr lang="en-US"/>
              <a:t>Ādažu</a:t>
            </a:r>
          </a:p>
        </p:txBody>
      </p:sp>
      <p:sp>
        <p:nvSpPr>
          <p:cNvPr id="6" name="Slide Number Placeholder 5">
            <a:extLst>
              <a:ext uri="{FF2B5EF4-FFF2-40B4-BE49-F238E27FC236}">
                <a16:creationId xmlns:a16="http://schemas.microsoft.com/office/drawing/2014/main" id="{641202CF-D361-F9CC-AE71-783AE37E2BFB}"/>
              </a:ext>
            </a:extLst>
          </p:cNvPr>
          <p:cNvSpPr>
            <a:spLocks noGrp="1"/>
          </p:cNvSpPr>
          <p:nvPr>
            <p:ph type="sldNum" sz="quarter" idx="4"/>
          </p:nvPr>
        </p:nvSpPr>
        <p:spPr>
          <a:xfrm>
            <a:off x="12915900" y="9534525"/>
            <a:ext cx="4114800" cy="547688"/>
          </a:xfrm>
          <a:prstGeom prst="rect">
            <a:avLst/>
          </a:prstGeom>
        </p:spPr>
        <p:txBody>
          <a:bodyPr vert="horz" wrap="square" lIns="91440" tIns="45720" rIns="91440" bIns="45720" numCol="1" anchor="ctr" anchorCtr="0" compatLnSpc="1">
            <a:prstTxWarp prst="textNoShape">
              <a:avLst/>
            </a:prstTxWarp>
          </a:bodyPr>
          <a:lstStyle>
            <a:lvl1pPr algn="r" eaLnBrk="1" hangingPunct="1">
              <a:defRPr>
                <a:solidFill>
                  <a:srgbClr val="898989"/>
                </a:solidFill>
              </a:defRPr>
            </a:lvl1pPr>
          </a:lstStyle>
          <a:p>
            <a:pPr>
              <a:defRPr/>
            </a:pPr>
            <a:fld id="{3B30A0BD-9307-4BA8-9C35-E9414454DBC6}" type="slidenum">
              <a:rPr lang="en-US" altLang="lv-LV"/>
              <a:pPr>
                <a:defRPr/>
              </a:pPr>
              <a:t>‹#›</a:t>
            </a:fld>
            <a:endParaRPr lang="en-US" altLang="lv-LV"/>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dt="0"/>
  <p:txStyles>
    <p:titleStyle>
      <a:lvl1pPr algn="l" defTabSz="1371600" rtl="0" eaLnBrk="0" fontAlgn="base" hangingPunct="0">
        <a:lnSpc>
          <a:spcPct val="90000"/>
        </a:lnSpc>
        <a:spcBef>
          <a:spcPct val="0"/>
        </a:spcBef>
        <a:spcAft>
          <a:spcPct val="0"/>
        </a:spcAft>
        <a:defRPr sz="6600" kern="1200">
          <a:solidFill>
            <a:schemeClr val="tx1"/>
          </a:solidFill>
          <a:latin typeface="+mj-lt"/>
          <a:ea typeface="+mj-ea"/>
          <a:cs typeface="+mj-cs"/>
        </a:defRPr>
      </a:lvl1pPr>
      <a:lvl2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2pPr>
      <a:lvl3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3pPr>
      <a:lvl4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4pPr>
      <a:lvl5pPr algn="l" defTabSz="1371600" rtl="0" eaLnBrk="0" fontAlgn="base" hangingPunct="0">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p:titleStyle>
    <p:bodyStyle>
      <a:lvl1pPr marL="342900" indent="-342900" algn="l" defTabSz="1371600" rtl="0" eaLnBrk="0" fontAlgn="base" hangingPunct="0">
        <a:lnSpc>
          <a:spcPct val="90000"/>
        </a:lnSpc>
        <a:spcBef>
          <a:spcPts val="1500"/>
        </a:spcBef>
        <a:spcAft>
          <a:spcPct val="0"/>
        </a:spcAft>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0" fontAlgn="base" hangingPunct="0">
        <a:lnSpc>
          <a:spcPct val="90000"/>
        </a:lnSpc>
        <a:spcBef>
          <a:spcPts val="750"/>
        </a:spcBef>
        <a:spcAft>
          <a:spcPct val="0"/>
        </a:spcAft>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0" fontAlgn="base" hangingPunct="0">
        <a:lnSpc>
          <a:spcPct val="90000"/>
        </a:lnSpc>
        <a:spcBef>
          <a:spcPts val="750"/>
        </a:spcBef>
        <a:spcAft>
          <a:spcPct val="0"/>
        </a:spcAft>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0" fontAlgn="base" hangingPunct="0">
        <a:lnSpc>
          <a:spcPct val="90000"/>
        </a:lnSpc>
        <a:spcBef>
          <a:spcPts val="750"/>
        </a:spcBef>
        <a:spcAft>
          <a:spcPct val="0"/>
        </a:spcAft>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x-none"/>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p:cNvGrpSpPr/>
        <p:nvPr/>
      </p:nvGrpSpPr>
      <p:grpSpPr>
        <a:xfrm>
          <a:off x="0" y="0"/>
          <a:ext cx="0" cy="0"/>
          <a:chOff x="0" y="0"/>
          <a:chExt cx="0" cy="0"/>
        </a:xfrm>
      </p:grpSpPr>
      <p:sp>
        <p:nvSpPr>
          <p:cNvPr id="3074" name="AutoShape 3">
            <a:extLst>
              <a:ext uri="{FF2B5EF4-FFF2-40B4-BE49-F238E27FC236}">
                <a16:creationId xmlns:a16="http://schemas.microsoft.com/office/drawing/2014/main" id="{D2CF23DD-2274-17E0-4D18-A1309DF61EF3}"/>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pic>
        <p:nvPicPr>
          <p:cNvPr id="3075" name="Picture 4">
            <a:extLst>
              <a:ext uri="{FF2B5EF4-FFF2-40B4-BE49-F238E27FC236}">
                <a16:creationId xmlns:a16="http://schemas.microsoft.com/office/drawing/2014/main" id="{6E4F3B80-002C-A71B-B71F-B735BE3308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9619" y="307975"/>
            <a:ext cx="4068762" cy="396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6" name="TextBox 4">
            <a:extLst>
              <a:ext uri="{FF2B5EF4-FFF2-40B4-BE49-F238E27FC236}">
                <a16:creationId xmlns:a16="http://schemas.microsoft.com/office/drawing/2014/main" id="{53A47D2B-F58C-DBAC-B99D-5634BA4AE803}"/>
              </a:ext>
            </a:extLst>
          </p:cNvPr>
          <p:cNvSpPr txBox="1">
            <a:spLocks noChangeArrowheads="1"/>
          </p:cNvSpPr>
          <p:nvPr/>
        </p:nvSpPr>
        <p:spPr bwMode="auto">
          <a:xfrm>
            <a:off x="838200" y="4914900"/>
            <a:ext cx="16611600"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Attīstības plānošana, investīciju projektu īstenošana un projektu ietekme uz pašvaldības budžetu</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F0214876-BAD5-52BE-A668-729C010FBD6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AACD5-E6AA-CCB9-1CA4-9E414CCED9AD}"/>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3D4AF7F9-BC60-EA9A-146F-008FE5722819}"/>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7E9E9511-4606-AC0B-29E4-CC5814CFE0E1}"/>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Maģistrālās </a:t>
            </a:r>
            <a:r>
              <a:rPr lang="lv-LV" sz="3600" b="1" dirty="0" err="1">
                <a:solidFill>
                  <a:schemeClr val="accent5">
                    <a:lumMod val="50000"/>
                  </a:schemeClr>
                </a:solidFill>
                <a:latin typeface="Montserrat" pitchFamily="2" charset="77"/>
              </a:rPr>
              <a:t>veloceļu</a:t>
            </a:r>
            <a:r>
              <a:rPr lang="lv-LV" sz="3600" b="1" dirty="0">
                <a:solidFill>
                  <a:schemeClr val="accent5">
                    <a:lumMod val="50000"/>
                  </a:schemeClr>
                </a:solidFill>
                <a:latin typeface="Montserrat" pitchFamily="2" charset="77"/>
              </a:rPr>
              <a:t> infrastruktūras būvniecība prioritārajā koridorā Rīga-Carnikava</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965B7205-990C-6D19-8957-65D8979B5155}"/>
              </a:ext>
            </a:extLst>
          </p:cNvPr>
          <p:cNvSpPr txBox="1"/>
          <p:nvPr/>
        </p:nvSpPr>
        <p:spPr>
          <a:xfrm>
            <a:off x="1143000" y="2019300"/>
            <a:ext cx="10515600" cy="7226658"/>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izbūvēt nepārtrauktu maģistrālo </a:t>
            </a:r>
            <a:r>
              <a:rPr lang="lv-LV" sz="2500" dirty="0" err="1">
                <a:latin typeface="Montserrat" pitchFamily="2" charset="-70"/>
              </a:rPr>
              <a:t>veloceļu</a:t>
            </a:r>
            <a:r>
              <a:rPr lang="lv-LV" sz="2500" dirty="0">
                <a:latin typeface="Montserrat" pitchFamily="2" charset="-70"/>
              </a:rPr>
              <a:t> infrastruktūru starp Rīgu un Carnikavu, nodrošinot “zaļās” mobilitātes pieejamību starp apdzīvotām vietām un radot priekšnosacījumus arī vietējā līmeņa un apkaimju savienojumu attīstībai, dodot pienesumu vides un dzīves kvalitātes uzlabošanā iedzīvotājiem</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r>
              <a:rPr lang="lv-LV" sz="2500" dirty="0" err="1">
                <a:latin typeface="Montserrat" pitchFamily="2" charset="-70"/>
              </a:rPr>
              <a:t>veloceļa</a:t>
            </a:r>
            <a:r>
              <a:rPr lang="lv-LV" sz="2500" dirty="0">
                <a:latin typeface="Montserrat" pitchFamily="2" charset="-70"/>
              </a:rPr>
              <a:t> infrastruktūras izbūve vismaz 11 km garumā</a:t>
            </a:r>
            <a:endParaRPr lang="lv-LV" sz="2500" b="1" dirty="0">
              <a:latin typeface="Montserrat" pitchFamily="2" charset="-70"/>
            </a:endParaRP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10.2022.-07.2026. </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6 237 673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3 904 620 eiro, pašvaldības 2 333 053 eiro</a:t>
            </a:r>
          </a:p>
        </p:txBody>
      </p:sp>
      <p:pic>
        <p:nvPicPr>
          <p:cNvPr id="7" name="Attēls 6">
            <a:extLst>
              <a:ext uri="{FF2B5EF4-FFF2-40B4-BE49-F238E27FC236}">
                <a16:creationId xmlns:a16="http://schemas.microsoft.com/office/drawing/2014/main" id="{A5C6238D-3726-9D87-EAF7-CE6BA1B8EC0B}"/>
              </a:ext>
            </a:extLst>
          </p:cNvPr>
          <p:cNvPicPr>
            <a:picLocks noChangeAspect="1"/>
          </p:cNvPicPr>
          <p:nvPr/>
        </p:nvPicPr>
        <p:blipFill>
          <a:blip r:embed="rId3"/>
          <a:stretch>
            <a:fillRect/>
          </a:stretch>
        </p:blipFill>
        <p:spPr>
          <a:xfrm>
            <a:off x="12224785" y="1638300"/>
            <a:ext cx="5381699" cy="3333676"/>
          </a:xfrm>
          <a:prstGeom prst="rect">
            <a:avLst/>
          </a:prstGeom>
        </p:spPr>
      </p:pic>
      <p:sp>
        <p:nvSpPr>
          <p:cNvPr id="4" name="TextBox 3">
            <a:extLst>
              <a:ext uri="{FF2B5EF4-FFF2-40B4-BE49-F238E27FC236}">
                <a16:creationId xmlns:a16="http://schemas.microsoft.com/office/drawing/2014/main" id="{66F8DEAE-5236-CF6A-0864-A46B4BD1F648}"/>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8" name="Attēls 7">
            <a:extLst>
              <a:ext uri="{FF2B5EF4-FFF2-40B4-BE49-F238E27FC236}">
                <a16:creationId xmlns:a16="http://schemas.microsoft.com/office/drawing/2014/main" id="{C1BCC7BC-C561-001C-B08C-EECA7587FCF4}"/>
              </a:ext>
            </a:extLst>
          </p:cNvPr>
          <p:cNvPicPr>
            <a:picLocks noChangeAspect="1"/>
          </p:cNvPicPr>
          <p:nvPr/>
        </p:nvPicPr>
        <p:blipFill>
          <a:blip r:embed="rId4"/>
          <a:stretch>
            <a:fillRect/>
          </a:stretch>
        </p:blipFill>
        <p:spPr>
          <a:xfrm>
            <a:off x="12224785" y="5117690"/>
            <a:ext cx="5381699" cy="4036274"/>
          </a:xfrm>
          <a:prstGeom prst="rect">
            <a:avLst/>
          </a:prstGeom>
        </p:spPr>
      </p:pic>
    </p:spTree>
    <p:extLst>
      <p:ext uri="{BB962C8B-B14F-4D97-AF65-F5344CB8AC3E}">
        <p14:creationId xmlns:p14="http://schemas.microsoft.com/office/powerpoint/2010/main" val="338982292"/>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7673AE-2E96-F7E5-08E9-4ACEFF163AA6}"/>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86C57EC4-207B-46BA-7685-6B43333587BD}"/>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6" name="TextBox 5">
            <a:extLst>
              <a:ext uri="{FF2B5EF4-FFF2-40B4-BE49-F238E27FC236}">
                <a16:creationId xmlns:a16="http://schemas.microsoft.com/office/drawing/2014/main" id="{629CC70F-D77D-1759-169E-38EA977205C7}"/>
              </a:ext>
            </a:extLst>
          </p:cNvPr>
          <p:cNvSpPr txBox="1"/>
          <p:nvPr/>
        </p:nvSpPr>
        <p:spPr>
          <a:xfrm>
            <a:off x="1053092" y="1652786"/>
            <a:ext cx="11029849" cy="7226658"/>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pārveidot Eiropas pilsētu mikrorajonus, ievērojot jaunā Eiropas </a:t>
            </a:r>
            <a:r>
              <a:rPr lang="lv-LV" sz="2500" dirty="0" err="1">
                <a:latin typeface="Montserrat" pitchFamily="2" charset="-70"/>
              </a:rPr>
              <a:t>Bauhaus</a:t>
            </a:r>
            <a:r>
              <a:rPr lang="lv-LV" sz="2500" dirty="0">
                <a:latin typeface="Montserrat" pitchFamily="2" charset="-70"/>
              </a:rPr>
              <a:t> pieeju (NEB), veidojot ilgtspējīgākas un apļveida teritorijas, ko pārvalda iedzīvotāji </a:t>
            </a:r>
            <a:r>
              <a:rPr lang="lv-LV" sz="2500" b="1" dirty="0">
                <a:latin typeface="Montserrat" pitchFamily="2" charset="-70"/>
              </a:rPr>
              <a:t>Projektā plānotās darbības</a:t>
            </a:r>
            <a:r>
              <a:rPr lang="lv-LV" sz="2500" dirty="0">
                <a:latin typeface="Montserrat" pitchFamily="2" charset="-70"/>
              </a:rPr>
              <a:t>: publiskas ēkas daļas renovācija saskaņā ar NEB principiem, publiska </a:t>
            </a:r>
            <a:r>
              <a:rPr lang="lv-LV" sz="2500" dirty="0" err="1">
                <a:latin typeface="Montserrat" pitchFamily="2" charset="-70"/>
              </a:rPr>
              <a:t>ārtelpas</a:t>
            </a:r>
            <a:r>
              <a:rPr lang="lv-LV" sz="2500" dirty="0">
                <a:latin typeface="Montserrat" pitchFamily="2" charset="-70"/>
              </a:rPr>
              <a:t> laukuma izbūve, NEB, zaļākā un ilgtspējīga dzīvesveida popularizēšana, līdzdalības procesu stiprināšana un pilsētas apkaimes identitātes un kopienas stiprināšana</a:t>
            </a:r>
            <a:endParaRPr lang="lv-LV" sz="2500" b="1" dirty="0">
              <a:latin typeface="Montserrat" pitchFamily="2" charset="-70"/>
            </a:endParaRP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10.2023. - 12.2027. </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4 624 141,82 </a:t>
            </a:r>
            <a:r>
              <a:rPr lang="lv-LV" sz="2500" i="1" dirty="0">
                <a:latin typeface="Montserrat" pitchFamily="2" charset="-70"/>
              </a:rPr>
              <a:t>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 </a:t>
            </a:r>
            <a:r>
              <a:rPr lang="lv-LV" sz="2500" dirty="0">
                <a:latin typeface="Montserrat" pitchFamily="2" charset="-70"/>
              </a:rPr>
              <a:t>: ES  419 753,08 eiro, pašvaldības 356 624,85 eiro, valsts  209 786,54 eiro</a:t>
            </a:r>
          </a:p>
        </p:txBody>
      </p:sp>
      <p:pic>
        <p:nvPicPr>
          <p:cNvPr id="1026" name="Picture 2">
            <a:extLst>
              <a:ext uri="{FF2B5EF4-FFF2-40B4-BE49-F238E27FC236}">
                <a16:creationId xmlns:a16="http://schemas.microsoft.com/office/drawing/2014/main" id="{8E3BD179-9D0B-9D12-E839-1F41D52590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25399" y="2286000"/>
            <a:ext cx="4824663" cy="3618497"/>
          </a:xfrm>
          <a:prstGeom prst="rect">
            <a:avLst/>
          </a:prstGeom>
          <a:noFill/>
          <a:extLst>
            <a:ext uri="{909E8E84-426E-40DD-AFC4-6F175D3DCCD1}">
              <a14:hiddenFill xmlns:a14="http://schemas.microsoft.com/office/drawing/2010/main">
                <a:solidFill>
                  <a:srgbClr val="FFFFFF"/>
                </a:solidFill>
              </a14:hiddenFill>
            </a:ext>
          </a:extLst>
        </p:spPr>
      </p:pic>
      <p:pic>
        <p:nvPicPr>
          <p:cNvPr id="7" name="Attēls 6">
            <a:extLst>
              <a:ext uri="{FF2B5EF4-FFF2-40B4-BE49-F238E27FC236}">
                <a16:creationId xmlns:a16="http://schemas.microsoft.com/office/drawing/2014/main" id="{4D5AB28C-FED6-E06F-362C-3868C3B2DE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25398" y="6196513"/>
            <a:ext cx="4824664" cy="2713873"/>
          </a:xfrm>
          <a:prstGeom prst="rect">
            <a:avLst/>
          </a:prstGeom>
        </p:spPr>
      </p:pic>
      <p:pic>
        <p:nvPicPr>
          <p:cNvPr id="10" name="Attēls 9">
            <a:extLst>
              <a:ext uri="{FF2B5EF4-FFF2-40B4-BE49-F238E27FC236}">
                <a16:creationId xmlns:a16="http://schemas.microsoft.com/office/drawing/2014/main" id="{1190AE60-7AD1-E61F-0FF0-D5482DBBB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44800" y="731771"/>
            <a:ext cx="1995969" cy="1496222"/>
          </a:xfrm>
          <a:prstGeom prst="rect">
            <a:avLst/>
          </a:prstGeom>
        </p:spPr>
      </p:pic>
      <p:sp>
        <p:nvSpPr>
          <p:cNvPr id="2" name="Title 3">
            <a:extLst>
              <a:ext uri="{FF2B5EF4-FFF2-40B4-BE49-F238E27FC236}">
                <a16:creationId xmlns:a16="http://schemas.microsoft.com/office/drawing/2014/main" id="{AA7A6A3B-7DB0-B118-8102-476BFAA95533}"/>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err="1">
                <a:solidFill>
                  <a:schemeClr val="accent5">
                    <a:lumMod val="50000"/>
                  </a:schemeClr>
                </a:solidFill>
                <a:latin typeface="Montserrat" pitchFamily="2" charset="77"/>
              </a:rPr>
              <a:t>LIFE_BauhausingEurope</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EF486E60-F563-0456-F877-A07C8652373B}"/>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extLst>
      <p:ext uri="{BB962C8B-B14F-4D97-AF65-F5344CB8AC3E}">
        <p14:creationId xmlns:p14="http://schemas.microsoft.com/office/powerpoint/2010/main" val="2598588626"/>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E77512-E1BC-EA53-F2FA-43DF9F534170}"/>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6FAC6021-E8D5-9176-ACC1-06B10C4080AC}"/>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2" name="TextBox 1">
            <a:extLst>
              <a:ext uri="{FF2B5EF4-FFF2-40B4-BE49-F238E27FC236}">
                <a16:creationId xmlns:a16="http://schemas.microsoft.com/office/drawing/2014/main" id="{4633469D-5D70-E7DB-D6E3-0F833FAB2AB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itle 3">
            <a:extLst>
              <a:ext uri="{FF2B5EF4-FFF2-40B4-BE49-F238E27FC236}">
                <a16:creationId xmlns:a16="http://schemas.microsoft.com/office/drawing/2014/main" id="{59B9B8AC-5E3C-D915-C1DE-6FC3C76E8962}"/>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Jauna pirmsskolas izglītības iestāde Podniekos</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04D2ADF2-1627-F2F9-0D4C-53423861D018}"/>
              </a:ext>
            </a:extLst>
          </p:cNvPr>
          <p:cNvSpPr txBox="1"/>
          <p:nvPr/>
        </p:nvSpPr>
        <p:spPr>
          <a:xfrm>
            <a:off x="1174980" y="1546717"/>
            <a:ext cx="11779019" cy="6952224"/>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attīstīt pašvaldību pirmsskolas izglītības iestāžu infrastruktūru jaunu vietu izveidei pirmsskolas vecuma bērnu uzņemšanai, lai atbilstoši vienlīdzīgas pieejas principam  veicinātu pašvaldības pirmsskolas izglītības pakalpojumu pieejamību, tai skaitā sociāli un ekonomiski </a:t>
            </a:r>
            <a:r>
              <a:rPr lang="lv-LV" sz="2500" dirty="0" err="1">
                <a:latin typeface="Montserrat" pitchFamily="2" charset="-70"/>
              </a:rPr>
              <a:t>mazaizsargāto</a:t>
            </a:r>
            <a:r>
              <a:rPr lang="lv-LV" sz="2500" dirty="0">
                <a:latin typeface="Montserrat" pitchFamily="2" charset="-70"/>
              </a:rPr>
              <a:t> personu grupām</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uzbūvēt jaunu pirmsskolas izglītības iestādi 288 bērniem Ādažu pilsētas Podniekos</a:t>
            </a:r>
            <a:endParaRPr lang="lv-LV" sz="2500" b="1" dirty="0">
              <a:latin typeface="Montserrat" pitchFamily="2" charset="-70"/>
            </a:endParaRP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15 158 556 </a:t>
            </a:r>
            <a:r>
              <a:rPr lang="lv-LV" sz="2500" i="1" dirty="0">
                <a:latin typeface="Montserrat" pitchFamily="2" charset="-70"/>
              </a:rPr>
              <a:t>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 </a:t>
            </a:r>
            <a:r>
              <a:rPr lang="lv-LV" sz="2500" dirty="0">
                <a:latin typeface="Montserrat" pitchFamily="2" charset="-70"/>
              </a:rPr>
              <a:t>ERAF 5 000 000 </a:t>
            </a:r>
            <a:r>
              <a:rPr lang="lv-LV" sz="2500" i="1" dirty="0">
                <a:latin typeface="Montserrat" pitchFamily="2" charset="-70"/>
              </a:rPr>
              <a:t>eiro</a:t>
            </a:r>
            <a:r>
              <a:rPr lang="lv-LV" sz="2500" dirty="0">
                <a:latin typeface="Montserrat" pitchFamily="2" charset="-70"/>
              </a:rPr>
              <a:t> , pašvaldības 10 158 556,00 eiro</a:t>
            </a:r>
          </a:p>
          <a:p>
            <a:pPr>
              <a:lnSpc>
                <a:spcPct val="150000"/>
              </a:lnSpc>
              <a:defRPr/>
            </a:pPr>
            <a:endParaRPr lang="lv-LV" sz="2500" b="1" dirty="0">
              <a:latin typeface="Montserrat" pitchFamily="2" charset="-70"/>
            </a:endParaRPr>
          </a:p>
        </p:txBody>
      </p:sp>
      <p:pic>
        <p:nvPicPr>
          <p:cNvPr id="8" name="Picture 6">
            <a:extLst>
              <a:ext uri="{FF2B5EF4-FFF2-40B4-BE49-F238E27FC236}">
                <a16:creationId xmlns:a16="http://schemas.microsoft.com/office/drawing/2014/main" id="{48F06EC2-73D5-4111-605E-E6E3DC3687F0}"/>
              </a:ext>
            </a:extLst>
          </p:cNvPr>
          <p:cNvPicPr>
            <a:picLocks noChangeAspect="1"/>
          </p:cNvPicPr>
          <p:nvPr/>
        </p:nvPicPr>
        <p:blipFill>
          <a:blip r:embed="rId3"/>
          <a:stretch>
            <a:fillRect/>
          </a:stretch>
        </p:blipFill>
        <p:spPr>
          <a:xfrm>
            <a:off x="12954000" y="607371"/>
            <a:ext cx="4608000" cy="2592000"/>
          </a:xfrm>
          <a:prstGeom prst="rect">
            <a:avLst/>
          </a:prstGeom>
        </p:spPr>
      </p:pic>
      <p:pic>
        <p:nvPicPr>
          <p:cNvPr id="13" name="Picture 7">
            <a:extLst>
              <a:ext uri="{FF2B5EF4-FFF2-40B4-BE49-F238E27FC236}">
                <a16:creationId xmlns:a16="http://schemas.microsoft.com/office/drawing/2014/main" id="{71A003E8-1E94-7552-DF65-65C277A625A9}"/>
              </a:ext>
            </a:extLst>
          </p:cNvPr>
          <p:cNvPicPr>
            <a:picLocks noChangeAspect="1"/>
          </p:cNvPicPr>
          <p:nvPr/>
        </p:nvPicPr>
        <p:blipFill>
          <a:blip r:embed="rId4"/>
          <a:srcRect t="19362" b="4349"/>
          <a:stretch/>
        </p:blipFill>
        <p:spPr>
          <a:xfrm>
            <a:off x="12936793" y="3356316"/>
            <a:ext cx="4608000" cy="3793599"/>
          </a:xfrm>
          <a:prstGeom prst="rect">
            <a:avLst/>
          </a:prstGeom>
        </p:spPr>
      </p:pic>
      <p:pic>
        <p:nvPicPr>
          <p:cNvPr id="7" name="Attēls 6">
            <a:extLst>
              <a:ext uri="{FF2B5EF4-FFF2-40B4-BE49-F238E27FC236}">
                <a16:creationId xmlns:a16="http://schemas.microsoft.com/office/drawing/2014/main" id="{00B3B315-A2BA-E41A-3EAF-96484703F395}"/>
              </a:ext>
            </a:extLst>
          </p:cNvPr>
          <p:cNvPicPr>
            <a:picLocks noChangeAspect="1"/>
          </p:cNvPicPr>
          <p:nvPr/>
        </p:nvPicPr>
        <p:blipFill>
          <a:blip r:embed="rId5"/>
          <a:srcRect b="31168"/>
          <a:stretch>
            <a:fillRect/>
          </a:stretch>
        </p:blipFill>
        <p:spPr>
          <a:xfrm>
            <a:off x="12953999" y="7278592"/>
            <a:ext cx="4608001" cy="1784099"/>
          </a:xfrm>
          <a:prstGeom prst="rect">
            <a:avLst/>
          </a:prstGeom>
        </p:spPr>
      </p:pic>
    </p:spTree>
    <p:extLst>
      <p:ext uri="{BB962C8B-B14F-4D97-AF65-F5344CB8AC3E}">
        <p14:creationId xmlns:p14="http://schemas.microsoft.com/office/powerpoint/2010/main" val="354243777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532A-D451-09C7-D1FA-CF80991C449B}"/>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EFBF80D0-AC48-9C75-CE33-CDA4349BA54B}"/>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2" name="TextBox 1">
            <a:extLst>
              <a:ext uri="{FF2B5EF4-FFF2-40B4-BE49-F238E27FC236}">
                <a16:creationId xmlns:a16="http://schemas.microsoft.com/office/drawing/2014/main" id="{B590F27B-5FF9-E4C4-52DF-0C591090FDBE}"/>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5A8832D3-3606-1462-4038-08CAB2CBA2A8}"/>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Infrastruktūras uzlabošana uzņēmējdarbības attīstībai Ādažos</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F3BBA4B7-1857-C0E7-BE98-C64AD1833010}"/>
              </a:ext>
            </a:extLst>
          </p:cNvPr>
          <p:cNvSpPr txBox="1"/>
          <p:nvPr/>
        </p:nvSpPr>
        <p:spPr>
          <a:xfrm>
            <a:off x="1141862" y="1255065"/>
            <a:ext cx="12802738" cy="8106386"/>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attīstīt uzņēmējdarbības publisko infrastruktūru un palielināt privāto investīciju apjomu pilsētu funkcionālajās teritorijās, veicot ieguldījumus uzņēmējdarbības attīstībai atbilstoši pašvaldību attīstības programmām</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Font typeface="Arial" panose="020B0604020202020204" pitchFamily="34" charset="0"/>
              <a:buChar char="•"/>
              <a:defRPr/>
            </a:pPr>
            <a:r>
              <a:rPr lang="lv-LV" sz="2500" dirty="0">
                <a:latin typeface="Montserrat" pitchFamily="2" charset="-70"/>
              </a:rPr>
              <a:t>1.kārta – </a:t>
            </a:r>
            <a:r>
              <a:rPr lang="lv-LV" sz="2500" dirty="0" err="1">
                <a:latin typeface="Montserrat" pitchFamily="2" charset="-70"/>
              </a:rPr>
              <a:t>Jaunkūlu</a:t>
            </a:r>
            <a:r>
              <a:rPr lang="lv-LV" sz="2500" dirty="0">
                <a:latin typeface="Montserrat" pitchFamily="2" charset="-70"/>
              </a:rPr>
              <a:t> ielas no Rīgas ielas (660 m) pārbūve un piegulošās teritorijas labiekārtojums (1 046 960 </a:t>
            </a:r>
            <a:r>
              <a:rPr lang="lv-LV" sz="2500" dirty="0" err="1">
                <a:latin typeface="Montserrat" pitchFamily="2" charset="-70"/>
              </a:rPr>
              <a:t>euro</a:t>
            </a:r>
            <a:r>
              <a:rPr lang="lv-LV" sz="2500" dirty="0">
                <a:latin typeface="Montserrat" pitchFamily="2" charset="-70"/>
              </a:rPr>
              <a:t>)</a:t>
            </a:r>
          </a:p>
          <a:p>
            <a:pPr marL="914400" lvl="1" indent="-457200">
              <a:lnSpc>
                <a:spcPct val="150000"/>
              </a:lnSpc>
              <a:buFont typeface="Arial" panose="020B0604020202020204" pitchFamily="34" charset="0"/>
              <a:buChar char="•"/>
              <a:defRPr/>
            </a:pPr>
            <a:r>
              <a:rPr lang="lv-LV" sz="2500" dirty="0">
                <a:latin typeface="Montserrat" pitchFamily="2" charset="-70"/>
              </a:rPr>
              <a:t>2.kārtā – </a:t>
            </a:r>
            <a:r>
              <a:rPr lang="lv-LV" sz="2500" dirty="0" err="1">
                <a:latin typeface="Montserrat" pitchFamily="2" charset="-70"/>
              </a:rPr>
              <a:t>Jaunkūlu</a:t>
            </a:r>
            <a:r>
              <a:rPr lang="lv-LV" sz="2500" dirty="0">
                <a:latin typeface="Montserrat" pitchFamily="2" charset="-70"/>
              </a:rPr>
              <a:t> ielas pārbūve līdz Plostnieku ielai (200 m) un piegulošās teritorijas labiekārtojums (365 685 </a:t>
            </a:r>
            <a:r>
              <a:rPr lang="lv-LV" sz="2500" dirty="0" err="1">
                <a:latin typeface="Montserrat" pitchFamily="2" charset="-70"/>
              </a:rPr>
              <a:t>euro</a:t>
            </a:r>
            <a:r>
              <a:rPr lang="lv-LV" sz="2500" dirty="0">
                <a:latin typeface="Montserrat" pitchFamily="2" charset="-70"/>
              </a:rPr>
              <a:t>)</a:t>
            </a:r>
          </a:p>
          <a:p>
            <a:pPr marL="914400" lvl="1" indent="-457200">
              <a:lnSpc>
                <a:spcPct val="150000"/>
              </a:lnSpc>
              <a:buFont typeface="Arial" panose="020B0604020202020204" pitchFamily="34" charset="0"/>
              <a:buChar char="•"/>
              <a:defRPr/>
            </a:pPr>
            <a:r>
              <a:rPr lang="lv-LV" sz="2500" dirty="0">
                <a:latin typeface="Montserrat" pitchFamily="2" charset="-70"/>
              </a:rPr>
              <a:t>3.kārtā – </a:t>
            </a:r>
            <a:r>
              <a:rPr lang="lv-LV" sz="2500" dirty="0" err="1">
                <a:latin typeface="Montserrat" pitchFamily="2" charset="-70"/>
              </a:rPr>
              <a:t>Veckūlu</a:t>
            </a:r>
            <a:r>
              <a:rPr lang="lv-LV" sz="2500" dirty="0">
                <a:latin typeface="Montserrat" pitchFamily="2" charset="-70"/>
              </a:rPr>
              <a:t> ceļa posma (150 m) pārbūve un piegulošās teritorijas labiekārtojums (255 478 </a:t>
            </a:r>
            <a:r>
              <a:rPr lang="lv-LV" sz="2500" dirty="0" err="1">
                <a:latin typeface="Montserrat" pitchFamily="2" charset="-70"/>
              </a:rPr>
              <a:t>euro</a:t>
            </a:r>
            <a:r>
              <a:rPr lang="lv-LV" sz="2500" dirty="0">
                <a:latin typeface="Montserrat" pitchFamily="2" charset="-70"/>
              </a:rPr>
              <a:t>)</a:t>
            </a: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2025.-2028.</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1 328 248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922 373 eiro, pašvaldības 405 875 eiro</a:t>
            </a:r>
          </a:p>
        </p:txBody>
      </p:sp>
      <p:pic>
        <p:nvPicPr>
          <p:cNvPr id="11" name="Picture 7">
            <a:extLst>
              <a:ext uri="{FF2B5EF4-FFF2-40B4-BE49-F238E27FC236}">
                <a16:creationId xmlns:a16="http://schemas.microsoft.com/office/drawing/2014/main" id="{2AA6C94F-1109-79CC-F588-586B99032574}"/>
              </a:ext>
            </a:extLst>
          </p:cNvPr>
          <p:cNvPicPr>
            <a:picLocks noChangeAspect="1"/>
          </p:cNvPicPr>
          <p:nvPr/>
        </p:nvPicPr>
        <p:blipFill>
          <a:blip r:embed="rId3">
            <a:extLst>
              <a:ext uri="{28A0092B-C50C-407E-A947-70E740481C1C}">
                <a14:useLocalDpi xmlns:a14="http://schemas.microsoft.com/office/drawing/2010/main" val="0"/>
              </a:ext>
            </a:extLst>
          </a:blip>
          <a:srcRect l="9677" t="11027" r="8831" b="25865"/>
          <a:stretch/>
        </p:blipFill>
        <p:spPr>
          <a:xfrm>
            <a:off x="14019060" y="1791710"/>
            <a:ext cx="3723656" cy="1958557"/>
          </a:xfrm>
          <a:prstGeom prst="rect">
            <a:avLst/>
          </a:prstGeom>
        </p:spPr>
      </p:pic>
      <p:pic>
        <p:nvPicPr>
          <p:cNvPr id="12" name="Picture 10">
            <a:extLst>
              <a:ext uri="{FF2B5EF4-FFF2-40B4-BE49-F238E27FC236}">
                <a16:creationId xmlns:a16="http://schemas.microsoft.com/office/drawing/2014/main" id="{F0F16380-0E03-7FA2-9815-F1680E637F86}"/>
              </a:ext>
            </a:extLst>
          </p:cNvPr>
          <p:cNvPicPr>
            <a:picLocks noChangeAspect="1"/>
          </p:cNvPicPr>
          <p:nvPr/>
        </p:nvPicPr>
        <p:blipFill>
          <a:blip r:embed="rId4"/>
          <a:stretch>
            <a:fillRect/>
          </a:stretch>
        </p:blipFill>
        <p:spPr>
          <a:xfrm>
            <a:off x="14048237" y="4310298"/>
            <a:ext cx="3723656" cy="1666404"/>
          </a:xfrm>
          <a:prstGeom prst="rect">
            <a:avLst/>
          </a:prstGeom>
        </p:spPr>
      </p:pic>
      <p:pic>
        <p:nvPicPr>
          <p:cNvPr id="4" name="Attēls 3">
            <a:extLst>
              <a:ext uri="{FF2B5EF4-FFF2-40B4-BE49-F238E27FC236}">
                <a16:creationId xmlns:a16="http://schemas.microsoft.com/office/drawing/2014/main" id="{D7F56FC3-40B6-958D-025F-6BFA90B693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048237" y="6472113"/>
            <a:ext cx="3694479" cy="2634360"/>
          </a:xfrm>
          <a:prstGeom prst="rect">
            <a:avLst/>
          </a:prstGeom>
        </p:spPr>
      </p:pic>
    </p:spTree>
    <p:extLst>
      <p:ext uri="{BB962C8B-B14F-4D97-AF65-F5344CB8AC3E}">
        <p14:creationId xmlns:p14="http://schemas.microsoft.com/office/powerpoint/2010/main" val="332176667"/>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EDB52-E2A9-314C-487E-E559588468CA}"/>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6F0C395C-4F8C-2B53-1784-7FA3F7B109B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2" name="TextBox 1">
            <a:extLst>
              <a:ext uri="{FF2B5EF4-FFF2-40B4-BE49-F238E27FC236}">
                <a16:creationId xmlns:a16="http://schemas.microsoft.com/office/drawing/2014/main" id="{F7C17C6A-D3BB-846E-AC70-519ACE30B20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itle 3">
            <a:extLst>
              <a:ext uri="{FF2B5EF4-FFF2-40B4-BE49-F238E27FC236}">
                <a16:creationId xmlns:a16="http://schemas.microsoft.com/office/drawing/2014/main" id="{5F2BEF8A-D686-0095-383F-16170B426641}"/>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Pasākumi vietējās sabiedrības veselības veicināšanai un slimību profilaksei Ādažu novadā”</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37FC8858-2418-9E99-A09E-2383F099773F}"/>
              </a:ext>
            </a:extLst>
          </p:cNvPr>
          <p:cNvSpPr txBox="1"/>
          <p:nvPr/>
        </p:nvSpPr>
        <p:spPr>
          <a:xfrm>
            <a:off x="1142999" y="1634292"/>
            <a:ext cx="13258801" cy="6952224"/>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uzlabot vienlīdzīgu un savlaicīgu pieejamību veselības veicināšanas un slimību profilakses pakalpojumiem, nodrošinot veselības veicināšanas un slimību profilakses pasākumus Ādažu novadā</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tiks īstenoti veselības veicināšanas un slimību profilakses pasākumi (nodarbības, lekcijas, nometnes, radošās darbnīcas, tematiski pasākumi u.c. pasākumi), kas novērsīs priekšlaicīgu mirstību, darba nespēju, veicinās dzīves kvalitāti un uzlabos iedzīvotāju </a:t>
            </a:r>
            <a:r>
              <a:rPr lang="lv-LV" sz="2500" dirty="0" err="1">
                <a:latin typeface="Montserrat" pitchFamily="2" charset="-70"/>
              </a:rPr>
              <a:t>veselībpratību</a:t>
            </a:r>
            <a:r>
              <a:rPr lang="lv-LV" sz="2500" dirty="0">
                <a:latin typeface="Montserrat" pitchFamily="2" charset="-70"/>
              </a:rPr>
              <a:t>, visiem pašvaldības iedzīvotājiem visos vecuma posmos un dažādām mērķa grupām</a:t>
            </a: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01.01.2025.-31.12.2029.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200 001,00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ESF+ 147 122,25 eiro, pašvaldības 26 916 eiro, valsts 25 962,75 eiro</a:t>
            </a:r>
          </a:p>
        </p:txBody>
      </p:sp>
      <p:pic>
        <p:nvPicPr>
          <p:cNvPr id="7" name="Attēls 6">
            <a:extLst>
              <a:ext uri="{FF2B5EF4-FFF2-40B4-BE49-F238E27FC236}">
                <a16:creationId xmlns:a16="http://schemas.microsoft.com/office/drawing/2014/main" id="{F0D3E9F6-A93C-FB8C-4F09-1AC8AE33E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84466" y="2618299"/>
            <a:ext cx="3468533" cy="2601400"/>
          </a:xfrm>
          <a:prstGeom prst="rect">
            <a:avLst/>
          </a:prstGeom>
        </p:spPr>
      </p:pic>
      <p:pic>
        <p:nvPicPr>
          <p:cNvPr id="8" name="Attēls 7">
            <a:extLst>
              <a:ext uri="{FF2B5EF4-FFF2-40B4-BE49-F238E27FC236}">
                <a16:creationId xmlns:a16="http://schemas.microsoft.com/office/drawing/2014/main" id="{8A29B26C-AD3D-25E8-3785-9460A8FF1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84466" y="5735558"/>
            <a:ext cx="3657689" cy="2743267"/>
          </a:xfrm>
          <a:prstGeom prst="rect">
            <a:avLst/>
          </a:prstGeom>
        </p:spPr>
      </p:pic>
    </p:spTree>
    <p:extLst>
      <p:ext uri="{BB962C8B-B14F-4D97-AF65-F5344CB8AC3E}">
        <p14:creationId xmlns:p14="http://schemas.microsoft.com/office/powerpoint/2010/main" val="264381600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E072A-5195-C626-79AE-0E0EEA0EABF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E70CFD17-A6FC-A6A4-03B1-29E30B9F9EA0}"/>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79016568-69A7-8D9C-39F6-205B2AE1CD4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2" name="Title 3">
            <a:extLst>
              <a:ext uri="{FF2B5EF4-FFF2-40B4-BE49-F238E27FC236}">
                <a16:creationId xmlns:a16="http://schemas.microsoft.com/office/drawing/2014/main" id="{AD225ADC-9B11-96FA-5CB4-FCC3E2E1D2E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Atbalsta pasākumi cilvēkiem ar invaliditāti mājokļu vides pieejamības nodrošināšanai</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B3B8BD00-CDC2-3CC3-0DDF-1728C2C2D237}"/>
              </a:ext>
            </a:extLst>
          </p:cNvPr>
          <p:cNvSpPr txBox="1"/>
          <p:nvPr/>
        </p:nvSpPr>
        <p:spPr>
          <a:xfrm>
            <a:off x="1143000" y="2019300"/>
            <a:ext cx="10972800" cy="6375143"/>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nodrošināt atbalstu mājokļu pielāgošanai personām ar invaliditāti, kurām ir kustību traucējumi, uzlabot nodarbinātības iespējas un pieejamību pakalpojumiem, tādējādi sekmējot dzīves kvalitāti un cilvēktiesību ievērošanu </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Projekta ietvaros tika veikta divu personu mājokļa ārējās un iekšējās vides pielāgošana personas vajadzībām</a:t>
            </a: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18.12.2023.-15.11.2026.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121 390,22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100 051,37 eiro, t.sk. pašvaldības 13 948,20 eiro, valsts 7 390,65 eiro</a:t>
            </a:r>
          </a:p>
        </p:txBody>
      </p:sp>
      <p:pic>
        <p:nvPicPr>
          <p:cNvPr id="5" name="Attēls 4">
            <a:extLst>
              <a:ext uri="{FF2B5EF4-FFF2-40B4-BE49-F238E27FC236}">
                <a16:creationId xmlns:a16="http://schemas.microsoft.com/office/drawing/2014/main" id="{5BC2BA79-8B7B-BD64-1AE1-231CE74193D8}"/>
              </a:ext>
            </a:extLst>
          </p:cNvPr>
          <p:cNvPicPr>
            <a:picLocks noChangeAspect="1"/>
          </p:cNvPicPr>
          <p:nvPr/>
        </p:nvPicPr>
        <p:blipFill>
          <a:blip r:embed="rId3"/>
          <a:stretch>
            <a:fillRect/>
          </a:stretch>
        </p:blipFill>
        <p:spPr>
          <a:xfrm>
            <a:off x="12995218" y="2476500"/>
            <a:ext cx="4721577" cy="2667000"/>
          </a:xfrm>
          <a:prstGeom prst="rect">
            <a:avLst/>
          </a:prstGeom>
        </p:spPr>
      </p:pic>
    </p:spTree>
    <p:extLst>
      <p:ext uri="{BB962C8B-B14F-4D97-AF65-F5344CB8AC3E}">
        <p14:creationId xmlns:p14="http://schemas.microsoft.com/office/powerpoint/2010/main" val="71486762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131FB0-C332-B824-75D6-DE44AF7BD8D3}"/>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D95739CE-DA71-A11F-3F22-CC42D3C94B4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F917CFC8-E91E-01C0-3CFB-19A557F46EA4}"/>
              </a:ext>
            </a:extLst>
          </p:cNvPr>
          <p:cNvSpPr txBox="1">
            <a:spLocks/>
          </p:cNvSpPr>
          <p:nvPr/>
        </p:nvSpPr>
        <p:spPr>
          <a:xfrm>
            <a:off x="1038225" y="485775"/>
            <a:ext cx="17145000" cy="798979"/>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lnSpc>
                <a:spcPct val="100000"/>
              </a:lnSpc>
              <a:spcBef>
                <a:spcPts val="0"/>
              </a:spcBef>
              <a:spcAft>
                <a:spcPts val="0"/>
              </a:spcAft>
              <a:defRPr/>
            </a:pPr>
            <a:r>
              <a:rPr lang="lv-LV" sz="3600" b="1" dirty="0" err="1">
                <a:solidFill>
                  <a:schemeClr val="accent5">
                    <a:lumMod val="50000"/>
                  </a:schemeClr>
                </a:solidFill>
                <a:latin typeface="Montserrat" pitchFamily="2" charset="77"/>
              </a:rPr>
              <a:t>Ūdenstūrisma</a:t>
            </a:r>
            <a:r>
              <a:rPr lang="lv-LV" sz="3600" b="1" dirty="0">
                <a:solidFill>
                  <a:schemeClr val="accent5">
                    <a:lumMod val="50000"/>
                  </a:schemeClr>
                </a:solidFill>
                <a:latin typeface="Montserrat" pitchFamily="2" charset="77"/>
              </a:rPr>
              <a:t> aktivitāšu pieejamības veicināšana - </a:t>
            </a:r>
            <a:r>
              <a:rPr lang="lv-LV" sz="3600" b="1" dirty="0" err="1">
                <a:solidFill>
                  <a:schemeClr val="accent5">
                    <a:lumMod val="50000"/>
                  </a:schemeClr>
                </a:solidFill>
                <a:latin typeface="Montserrat" pitchFamily="2" charset="77"/>
              </a:rPr>
              <a:t>Upesceļi</a:t>
            </a:r>
            <a:r>
              <a:rPr lang="lv-LV" sz="3600" b="1" dirty="0">
                <a:solidFill>
                  <a:schemeClr val="accent5">
                    <a:lumMod val="50000"/>
                  </a:schemeClr>
                </a:solidFill>
                <a:latin typeface="Montserrat" pitchFamily="2" charset="77"/>
              </a:rPr>
              <a:t> II</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59E57815-B06C-48BC-333C-E82197CCAD16}"/>
              </a:ext>
            </a:extLst>
          </p:cNvPr>
          <p:cNvSpPr txBox="1"/>
          <p:nvPr/>
        </p:nvSpPr>
        <p:spPr>
          <a:xfrm>
            <a:off x="1038225" y="1384747"/>
            <a:ext cx="11839575" cy="7529305"/>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ir </a:t>
            </a:r>
            <a:r>
              <a:rPr lang="lv-LV" sz="2500" dirty="0" err="1">
                <a:latin typeface="Montserrat" pitchFamily="2" charset="-70"/>
              </a:rPr>
              <a:t>ūdenstūrisma</a:t>
            </a:r>
            <a:r>
              <a:rPr lang="lv-LV" sz="2500" dirty="0">
                <a:latin typeface="Montserrat" pitchFamily="2" charset="-70"/>
              </a:rPr>
              <a:t> attīstība, radot sociāli inovatīvus risinājumus publisko ūdeņu (upju, ezeru, citu ūdenstilpju), </a:t>
            </a:r>
            <a:r>
              <a:rPr lang="lv-LV" sz="2500" dirty="0" err="1">
                <a:latin typeface="Montserrat" pitchFamily="2" charset="-70"/>
              </a:rPr>
              <a:t>ūdenstūrisma</a:t>
            </a:r>
            <a:r>
              <a:rPr lang="lv-LV" sz="2500" dirty="0">
                <a:latin typeface="Montserrat" pitchFamily="2" charset="-70"/>
              </a:rPr>
              <a:t> maršrutu un produktu pieejamībai rekreācijas vajadzībām un izmantošanai dažādām sabiedrības grupām</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2 atpūtas vietu, t.sk., ugunskuru vietu pielāgošana cilvēkiem ar funkcionālajiem traucējumiem (CFT), laivu iecelšanas-izcelšanas vietu un pontona laipu pielāgošana CFT Carnikavā, pasākums pieejama un iekļaujoša </a:t>
            </a:r>
            <a:r>
              <a:rPr lang="lv-LV" sz="2500" dirty="0" err="1">
                <a:latin typeface="Montserrat" pitchFamily="2" charset="-70"/>
              </a:rPr>
              <a:t>ūdenstūrisma</a:t>
            </a:r>
            <a:r>
              <a:rPr lang="lv-LV" sz="2500" dirty="0">
                <a:latin typeface="Montserrat" pitchFamily="2" charset="-70"/>
              </a:rPr>
              <a:t> popularizēšanai</a:t>
            </a:r>
            <a:endParaRPr lang="lv-LV" sz="2500" b="1" dirty="0">
              <a:latin typeface="Montserrat" pitchFamily="2" charset="-70"/>
            </a:endParaRP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02.2023. – 05.2027.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40 550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 </a:t>
            </a:r>
            <a:r>
              <a:rPr lang="lv-LV" sz="2500" dirty="0">
                <a:latin typeface="Montserrat" pitchFamily="2" charset="-70"/>
              </a:rPr>
              <a:t>ES 1 200 000 eiro, pašvaldības 4055 eiro, valsts 4055 eiro</a:t>
            </a:r>
          </a:p>
        </p:txBody>
      </p:sp>
      <p:pic>
        <p:nvPicPr>
          <p:cNvPr id="10" name="Attēls 9">
            <a:extLst>
              <a:ext uri="{FF2B5EF4-FFF2-40B4-BE49-F238E27FC236}">
                <a16:creationId xmlns:a16="http://schemas.microsoft.com/office/drawing/2014/main" id="{BA7F7725-D6C0-604D-ADC8-3775EA2B1A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46122" y="7895472"/>
            <a:ext cx="4817075" cy="1452970"/>
          </a:xfrm>
          <a:prstGeom prst="rect">
            <a:avLst/>
          </a:prstGeom>
        </p:spPr>
      </p:pic>
      <p:sp>
        <p:nvSpPr>
          <p:cNvPr id="2" name="TextBox 1">
            <a:extLst>
              <a:ext uri="{FF2B5EF4-FFF2-40B4-BE49-F238E27FC236}">
                <a16:creationId xmlns:a16="http://schemas.microsoft.com/office/drawing/2014/main" id="{0164E5CA-09E1-DCEB-0E35-B8AD2EB14DB6}"/>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aisnstūris 2">
            <a:extLst>
              <a:ext uri="{FF2B5EF4-FFF2-40B4-BE49-F238E27FC236}">
                <a16:creationId xmlns:a16="http://schemas.microsoft.com/office/drawing/2014/main" id="{4881C201-C136-2022-BF2F-D8DEF5E31222}"/>
              </a:ext>
            </a:extLst>
          </p:cNvPr>
          <p:cNvSpPr/>
          <p:nvPr/>
        </p:nvSpPr>
        <p:spPr>
          <a:xfrm>
            <a:off x="13508134" y="2154263"/>
            <a:ext cx="4052605" cy="2153847"/>
          </a:xfrm>
          <a:prstGeom prst="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v-LV" sz="3200" i="1" dirty="0">
                <a:solidFill>
                  <a:srgbClr val="C00000"/>
                </a:solidFill>
              </a:rPr>
              <a:t>Bilde?</a:t>
            </a:r>
            <a:endParaRPr lang="lv-LV" i="1" dirty="0">
              <a:solidFill>
                <a:srgbClr val="C00000"/>
              </a:solidFill>
            </a:endParaRPr>
          </a:p>
        </p:txBody>
      </p:sp>
      <p:pic>
        <p:nvPicPr>
          <p:cNvPr id="4" name="Picture 4">
            <a:extLst>
              <a:ext uri="{FF2B5EF4-FFF2-40B4-BE49-F238E27FC236}">
                <a16:creationId xmlns:a16="http://schemas.microsoft.com/office/drawing/2014/main" id="{5D2AA2F1-357E-077D-00F9-19F89277727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20638"/>
          <a:stretch>
            <a:fillRect/>
          </a:stretch>
        </p:blipFill>
        <p:spPr bwMode="auto">
          <a:xfrm>
            <a:off x="13508134" y="1185163"/>
            <a:ext cx="4246466" cy="4536961"/>
          </a:xfrm>
          <a:prstGeom prst="rect">
            <a:avLst/>
          </a:prstGeom>
          <a:noFill/>
          <a:extLst>
            <a:ext uri="{909E8E84-426E-40DD-AFC4-6F175D3DCCD1}">
              <a14:hiddenFill xmlns:a14="http://schemas.microsoft.com/office/drawing/2010/main">
                <a:solidFill>
                  <a:srgbClr val="FFFFFF"/>
                </a:solidFill>
              </a14:hiddenFill>
            </a:ext>
          </a:extLst>
        </p:spPr>
      </p:pic>
      <p:pic>
        <p:nvPicPr>
          <p:cNvPr id="7" name="Attēls 6">
            <a:extLst>
              <a:ext uri="{FF2B5EF4-FFF2-40B4-BE49-F238E27FC236}">
                <a16:creationId xmlns:a16="http://schemas.microsoft.com/office/drawing/2014/main" id="{6619226F-E4D7-1A34-617C-5B1CA937FD67}"/>
              </a:ext>
            </a:extLst>
          </p:cNvPr>
          <p:cNvPicPr>
            <a:picLocks noChangeAspect="1"/>
          </p:cNvPicPr>
          <p:nvPr/>
        </p:nvPicPr>
        <p:blipFill>
          <a:blip r:embed="rId5"/>
          <a:srcRect l="14750" b="11701"/>
          <a:stretch/>
        </p:blipFill>
        <p:spPr>
          <a:xfrm>
            <a:off x="13366149" y="5298158"/>
            <a:ext cx="4817076" cy="2618704"/>
          </a:xfrm>
          <a:prstGeom prst="rect">
            <a:avLst/>
          </a:prstGeom>
        </p:spPr>
      </p:pic>
    </p:spTree>
    <p:extLst>
      <p:ext uri="{BB962C8B-B14F-4D97-AF65-F5344CB8AC3E}">
        <p14:creationId xmlns:p14="http://schemas.microsoft.com/office/powerpoint/2010/main" val="2442239208"/>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574E64-8F6A-C4E0-6995-9BAF1431FC6C}"/>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427D88AF-1441-2CD9-4D2C-EF9E5E7F6852}"/>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2" name="TextBox 1">
            <a:extLst>
              <a:ext uri="{FF2B5EF4-FFF2-40B4-BE49-F238E27FC236}">
                <a16:creationId xmlns:a16="http://schemas.microsoft.com/office/drawing/2014/main" id="{E5E097BB-041B-F738-69FC-D1A2703D6779}"/>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DF431475-D3B8-3EA5-FD97-56334F42764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Pielāgošanās klimata pārmaiņām Ādažu novada Podniekos</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1B051689-EA56-CED1-DB87-039AEDFB0E61}"/>
              </a:ext>
            </a:extLst>
          </p:cNvPr>
          <p:cNvSpPr txBox="1"/>
          <p:nvPr/>
        </p:nvSpPr>
        <p:spPr>
          <a:xfrm>
            <a:off x="104775" y="1112112"/>
            <a:ext cx="13560076" cy="8498801"/>
          </a:xfrm>
          <a:prstGeom prst="rect">
            <a:avLst/>
          </a:prstGeom>
          <a:noFill/>
        </p:spPr>
        <p:txBody>
          <a:bodyPr wrap="square">
            <a:spAutoFit/>
          </a:bodyPr>
          <a:lstStyle/>
          <a:p>
            <a:pPr marL="800100" lvl="1" indent="-457200" algn="just">
              <a:lnSpc>
                <a:spcPct val="150000"/>
              </a:lnSpc>
              <a:buFont typeface="Arial" panose="020B0604020202020204" pitchFamily="34" charset="0"/>
              <a:buChar char="•"/>
              <a:defRPr/>
            </a:pPr>
            <a:r>
              <a:rPr lang="lv-LV" sz="2500" b="1" dirty="0">
                <a:latin typeface="Montserrat" pitchFamily="2" charset="-70"/>
              </a:rPr>
              <a:t>Iznākuma rādītājs: </a:t>
            </a:r>
            <a:r>
              <a:rPr lang="lv-LV" sz="2500" dirty="0">
                <a:latin typeface="Montserrat" pitchFamily="2" charset="-70"/>
              </a:rPr>
              <a:t>“zaļā infrastruktūra”, kas izveidota vai atjauninātā nolūkā pielāgoties klimata pārmaiņām -  3,137 ha platībā.</a:t>
            </a:r>
          </a:p>
          <a:p>
            <a:pPr marL="914400" lvl="1" indent="-457200" algn="just">
              <a:lnSpc>
                <a:spcPct val="150000"/>
              </a:lnSpc>
              <a:buFont typeface="Arial" panose="020B0604020202020204" pitchFamily="34" charset="0"/>
              <a:buChar char="•"/>
              <a:defRPr/>
            </a:pPr>
            <a:r>
              <a:rPr lang="lv-LV" sz="2500" b="1" dirty="0">
                <a:latin typeface="Montserrat" pitchFamily="2" charset="-70"/>
              </a:rPr>
              <a:t>Projektā plānotās darbības:</a:t>
            </a:r>
          </a:p>
          <a:p>
            <a:pPr marL="1371600" lvl="2" indent="-457200" algn="just">
              <a:lnSpc>
                <a:spcPct val="150000"/>
              </a:lnSpc>
              <a:buFont typeface="Arial" panose="020B0604020202020204" pitchFamily="34" charset="0"/>
              <a:buChar char="•"/>
              <a:defRPr/>
            </a:pPr>
            <a:r>
              <a:rPr lang="lv-LV" sz="2400" dirty="0">
                <a:latin typeface="Montserrat" pitchFamily="2" charset="-70"/>
              </a:rPr>
              <a:t>Esošo </a:t>
            </a:r>
            <a:r>
              <a:rPr lang="lv-LV" sz="2400" dirty="0" err="1">
                <a:latin typeface="Montserrat" pitchFamily="2" charset="-70"/>
              </a:rPr>
              <a:t>lietusūdens</a:t>
            </a:r>
            <a:r>
              <a:rPr lang="lv-LV" sz="2400" dirty="0">
                <a:latin typeface="Montserrat" pitchFamily="2" charset="-70"/>
              </a:rPr>
              <a:t> savākšanas sistēmu atjaunošana un vides pielāgošana klimata pārmaiņām</a:t>
            </a:r>
          </a:p>
          <a:p>
            <a:pPr marL="1371600" lvl="2" indent="-457200" algn="just">
              <a:lnSpc>
                <a:spcPct val="150000"/>
              </a:lnSpc>
              <a:buFont typeface="Arial" panose="020B0604020202020204" pitchFamily="34" charset="0"/>
              <a:buChar char="•"/>
              <a:defRPr/>
            </a:pPr>
            <a:r>
              <a:rPr lang="lv-LV" sz="2400" dirty="0">
                <a:latin typeface="Montserrat" pitchFamily="2" charset="-70"/>
              </a:rPr>
              <a:t>Kompleksi risinājumi peldvietu noturībai pret klimata pārmaiņām veicināšana</a:t>
            </a:r>
          </a:p>
          <a:p>
            <a:pPr marL="1371600" lvl="2" indent="-457200" algn="just">
              <a:lnSpc>
                <a:spcPct val="150000"/>
              </a:lnSpc>
              <a:buFont typeface="Arial" panose="020B0604020202020204" pitchFamily="34" charset="0"/>
              <a:buChar char="•"/>
              <a:defRPr/>
            </a:pPr>
            <a:r>
              <a:rPr lang="lv-LV" sz="2400" dirty="0">
                <a:latin typeface="Montserrat" pitchFamily="2" charset="-70"/>
              </a:rPr>
              <a:t>Ilgtspējīgas “zaļās” un “zilās” infrastruktūras atjaunošana un attīstība, izmantojot dabā balstītus risinājumus</a:t>
            </a:r>
          </a:p>
          <a:p>
            <a:pPr marL="1371600" lvl="2" indent="-457200" algn="just">
              <a:lnSpc>
                <a:spcPct val="150000"/>
              </a:lnSpc>
              <a:buFont typeface="Arial" panose="020B0604020202020204" pitchFamily="34" charset="0"/>
              <a:buChar char="•"/>
              <a:defRPr/>
            </a:pPr>
            <a:r>
              <a:rPr lang="lv-LV" sz="2400" dirty="0">
                <a:latin typeface="Montserrat" pitchFamily="2" charset="-70"/>
              </a:rPr>
              <a:t>Nepieciešamās ūdenssaimniecības infrastruktūras, elektrotīklu un vājstrāvu tīklu izbūve un esošo vājstrāvu tīklu pārbūve, jaunizveidotās un atjaunotās publiskās infrastruktūras darbības nodrošināšanai</a:t>
            </a:r>
          </a:p>
          <a:p>
            <a:pPr marL="914400" lvl="1" indent="-457200" algn="just">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2024. – 2027.</a:t>
            </a:r>
          </a:p>
          <a:p>
            <a:pPr marL="914400" lvl="1"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a:t>
            </a:r>
            <a:r>
              <a:rPr lang="lv-LV" sz="2500" b="1" dirty="0">
                <a:latin typeface="Montserrat" pitchFamily="2" charset="-70"/>
              </a:rPr>
              <a:t>4 630 000,00 </a:t>
            </a:r>
            <a:r>
              <a:rPr lang="lv-LV" sz="2500" b="1" i="1" dirty="0">
                <a:latin typeface="Montserrat" pitchFamily="2" charset="-70"/>
              </a:rPr>
              <a:t>eiro</a:t>
            </a:r>
          </a:p>
          <a:p>
            <a:pPr marL="914400" lvl="1" indent="-457200">
              <a:lnSpc>
                <a:spcPct val="150000"/>
              </a:lnSpc>
              <a:buFont typeface="Arial" panose="020B0604020202020204" pitchFamily="34" charset="0"/>
              <a:buChar char="•"/>
              <a:defRPr/>
            </a:pPr>
            <a:r>
              <a:rPr lang="lv-LV" sz="2500" b="1" dirty="0">
                <a:latin typeface="Montserrat" pitchFamily="2" charset="-70"/>
              </a:rPr>
              <a:t>Finansēšanas avoti un to izmaksas:</a:t>
            </a:r>
            <a:r>
              <a:rPr lang="lv-LV" sz="2500" dirty="0">
                <a:latin typeface="Montserrat" pitchFamily="2" charset="-70"/>
              </a:rPr>
              <a:t>  ERAF 2 420 606,20 eiro, pašvaldības </a:t>
            </a:r>
          </a:p>
          <a:p>
            <a:pPr lvl="1">
              <a:lnSpc>
                <a:spcPct val="150000"/>
              </a:lnSpc>
              <a:defRPr/>
            </a:pPr>
            <a:r>
              <a:rPr lang="lv-LV" sz="2500" dirty="0">
                <a:latin typeface="Montserrat" pitchFamily="2" charset="-70"/>
              </a:rPr>
              <a:t>      2 209 393,80 eiro</a:t>
            </a:r>
          </a:p>
        </p:txBody>
      </p:sp>
      <p:pic>
        <p:nvPicPr>
          <p:cNvPr id="9" name="Picture 9">
            <a:extLst>
              <a:ext uri="{FF2B5EF4-FFF2-40B4-BE49-F238E27FC236}">
                <a16:creationId xmlns:a16="http://schemas.microsoft.com/office/drawing/2014/main" id="{9A1C44B5-8C41-585E-1857-FD1EDAB277AF}"/>
              </a:ext>
            </a:extLst>
          </p:cNvPr>
          <p:cNvPicPr>
            <a:picLocks noChangeAspect="1"/>
          </p:cNvPicPr>
          <p:nvPr/>
        </p:nvPicPr>
        <p:blipFill>
          <a:blip r:embed="rId3"/>
          <a:stretch>
            <a:fillRect/>
          </a:stretch>
        </p:blipFill>
        <p:spPr>
          <a:xfrm>
            <a:off x="13776095" y="2685855"/>
            <a:ext cx="4232961" cy="2647716"/>
          </a:xfrm>
          <a:prstGeom prst="rect">
            <a:avLst/>
          </a:prstGeom>
        </p:spPr>
      </p:pic>
      <p:pic>
        <p:nvPicPr>
          <p:cNvPr id="10" name="Picture 10">
            <a:extLst>
              <a:ext uri="{FF2B5EF4-FFF2-40B4-BE49-F238E27FC236}">
                <a16:creationId xmlns:a16="http://schemas.microsoft.com/office/drawing/2014/main" id="{220CFD0D-AF9A-3E9D-AF42-A6D7733BB1E1}"/>
              </a:ext>
            </a:extLst>
          </p:cNvPr>
          <p:cNvPicPr>
            <a:picLocks noChangeAspect="1"/>
          </p:cNvPicPr>
          <p:nvPr/>
        </p:nvPicPr>
        <p:blipFill>
          <a:blip r:embed="rId4"/>
          <a:srcRect r="16452"/>
          <a:stretch/>
        </p:blipFill>
        <p:spPr>
          <a:xfrm>
            <a:off x="13803132" y="5737228"/>
            <a:ext cx="2122668" cy="2901564"/>
          </a:xfrm>
          <a:prstGeom prst="rect">
            <a:avLst/>
          </a:prstGeom>
        </p:spPr>
      </p:pic>
      <p:pic>
        <p:nvPicPr>
          <p:cNvPr id="11" name="Picture 11">
            <a:extLst>
              <a:ext uri="{FF2B5EF4-FFF2-40B4-BE49-F238E27FC236}">
                <a16:creationId xmlns:a16="http://schemas.microsoft.com/office/drawing/2014/main" id="{7F9EBF1D-914A-6B4F-3D04-988E4DB55837}"/>
              </a:ext>
            </a:extLst>
          </p:cNvPr>
          <p:cNvPicPr>
            <a:picLocks noChangeAspect="1"/>
          </p:cNvPicPr>
          <p:nvPr/>
        </p:nvPicPr>
        <p:blipFill>
          <a:blip r:embed="rId5"/>
          <a:stretch>
            <a:fillRect/>
          </a:stretch>
        </p:blipFill>
        <p:spPr>
          <a:xfrm>
            <a:off x="16037044" y="5726874"/>
            <a:ext cx="1981844" cy="2902394"/>
          </a:xfrm>
          <a:prstGeom prst="rect">
            <a:avLst/>
          </a:prstGeom>
        </p:spPr>
      </p:pic>
    </p:spTree>
    <p:extLst>
      <p:ext uri="{BB962C8B-B14F-4D97-AF65-F5344CB8AC3E}">
        <p14:creationId xmlns:p14="http://schemas.microsoft.com/office/powerpoint/2010/main" val="346309402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7F8BD-FE22-E5A9-DD02-054DE195781B}"/>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FA2FED7-3235-3501-9A7F-4FE512806A8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EBB4C638-44B3-8998-1F1D-A574E09F1F4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1A925388-E788-547A-7FCC-5D0F619E57D3}"/>
              </a:ext>
            </a:extLst>
          </p:cNvPr>
          <p:cNvSpPr txBox="1"/>
          <p:nvPr/>
        </p:nvSpPr>
        <p:spPr>
          <a:xfrm>
            <a:off x="700704" y="1333500"/>
            <a:ext cx="11034096" cy="7529305"/>
          </a:xfrm>
          <a:prstGeom prst="rect">
            <a:avLst/>
          </a:prstGeom>
          <a:noFill/>
        </p:spPr>
        <p:txBody>
          <a:bodyPr wrap="square">
            <a:spAutoFit/>
          </a:bodyPr>
          <a:lstStyle/>
          <a:p>
            <a:pPr marL="457200" indent="-457200" algn="just">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publiskas </a:t>
            </a:r>
            <a:r>
              <a:rPr lang="lv-LV" sz="2500" dirty="0" err="1">
                <a:latin typeface="Montserrat" pitchFamily="2" charset="-70"/>
              </a:rPr>
              <a:t>ārtelpas</a:t>
            </a:r>
            <a:r>
              <a:rPr lang="lv-LV" sz="2500" dirty="0">
                <a:latin typeface="Montserrat" pitchFamily="2" charset="-70"/>
              </a:rPr>
              <a:t> attīstīšana Ādažos, Gaujas ielas 31 teritorijā</a:t>
            </a:r>
          </a:p>
          <a:p>
            <a:pPr marL="457200" indent="-457200" algn="just">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ierīkojot jaunu publiski izmantojamu </a:t>
            </a:r>
            <a:r>
              <a:rPr lang="lv-LV" sz="2500" dirty="0" err="1">
                <a:latin typeface="Montserrat" pitchFamily="2" charset="-70"/>
              </a:rPr>
              <a:t>multifunkcionālu</a:t>
            </a:r>
            <a:r>
              <a:rPr lang="lv-LV" sz="2500" dirty="0">
                <a:latin typeface="Montserrat" pitchFamily="2" charset="-70"/>
              </a:rPr>
              <a:t> skvēru, radot labiekārtotu vietu svētkiem, atpūtai, mobilitātei un kultūrai, nodrošinot LR normatīvajiem aktiem atbilstošas vides pieejamību, uzlabotu dzīves vides kvalitāti un drošību Ādažu novada iedzīvotājiem, to viesiem un tūristiem</a:t>
            </a:r>
          </a:p>
          <a:p>
            <a:pPr marL="457200" indent="-457200" algn="just">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05.2024. - 12.2026. </a:t>
            </a:r>
          </a:p>
          <a:p>
            <a:pPr marL="457200" indent="-457200" algn="just">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707 692,95 </a:t>
            </a:r>
            <a:r>
              <a:rPr lang="lv-LV" sz="2500" i="1" dirty="0">
                <a:latin typeface="Montserrat" pitchFamily="2" charset="-70"/>
              </a:rPr>
              <a:t>eiro</a:t>
            </a:r>
          </a:p>
          <a:p>
            <a:pPr marL="457200" indent="-457200" algn="just">
              <a:lnSpc>
                <a:spcPct val="150000"/>
              </a:lnSpc>
              <a:buFont typeface="Arial" panose="020B0604020202020204" pitchFamily="34" charset="0"/>
              <a:buChar char="•"/>
              <a:defRPr/>
            </a:pPr>
            <a:r>
              <a:rPr lang="lv-LV" sz="2500" b="1" dirty="0">
                <a:latin typeface="Montserrat" pitchFamily="2" charset="-70"/>
              </a:rPr>
              <a:t>Finansēšanas avoti un to izmaksas:</a:t>
            </a:r>
            <a:r>
              <a:rPr lang="lv-LV" sz="2500" dirty="0">
                <a:latin typeface="Montserrat" pitchFamily="2" charset="-70"/>
              </a:rPr>
              <a:t> ERAF 430 610,00 eiro, pašvaldības 277 082,95 eiro</a:t>
            </a:r>
          </a:p>
          <a:p>
            <a:pPr algn="just">
              <a:lnSpc>
                <a:spcPct val="150000"/>
              </a:lnSpc>
              <a:defRPr/>
            </a:pPr>
            <a:endParaRPr lang="lv-LV" sz="2500" dirty="0">
              <a:latin typeface="Montserrat" pitchFamily="2" charset="-70"/>
            </a:endParaRPr>
          </a:p>
        </p:txBody>
      </p:sp>
      <p:sp>
        <p:nvSpPr>
          <p:cNvPr id="5" name="Title 3">
            <a:extLst>
              <a:ext uri="{FF2B5EF4-FFF2-40B4-BE49-F238E27FC236}">
                <a16:creationId xmlns:a16="http://schemas.microsoft.com/office/drawing/2014/main" id="{4996F18C-4D87-0A31-A688-1D0631636673}"/>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Publiskās </a:t>
            </a:r>
            <a:r>
              <a:rPr lang="lv-LV" sz="3600" b="1" dirty="0" err="1">
                <a:solidFill>
                  <a:schemeClr val="accent5">
                    <a:lumMod val="50000"/>
                  </a:schemeClr>
                </a:solidFill>
                <a:latin typeface="Montserrat" pitchFamily="2" charset="77"/>
              </a:rPr>
              <a:t>ārtelpas</a:t>
            </a:r>
            <a:r>
              <a:rPr lang="lv-LV" sz="3600" b="1" dirty="0">
                <a:solidFill>
                  <a:schemeClr val="accent5">
                    <a:lumMod val="50000"/>
                  </a:schemeClr>
                </a:solidFill>
                <a:latin typeface="Montserrat" pitchFamily="2" charset="77"/>
              </a:rPr>
              <a:t> attīstība Ādažos, Gaujas ielā 31</a:t>
            </a:r>
            <a:endParaRPr lang="en-US" sz="3600" b="1" dirty="0">
              <a:solidFill>
                <a:schemeClr val="accent5">
                  <a:lumMod val="50000"/>
                </a:schemeClr>
              </a:solidFill>
              <a:latin typeface="Montserrat" pitchFamily="2" charset="77"/>
            </a:endParaRPr>
          </a:p>
        </p:txBody>
      </p:sp>
      <p:pic>
        <p:nvPicPr>
          <p:cNvPr id="8" name="Picture 6">
            <a:extLst>
              <a:ext uri="{FF2B5EF4-FFF2-40B4-BE49-F238E27FC236}">
                <a16:creationId xmlns:a16="http://schemas.microsoft.com/office/drawing/2014/main" id="{57B1DC4A-474B-6550-1E9E-92C23620A6AA}"/>
              </a:ext>
            </a:extLst>
          </p:cNvPr>
          <p:cNvPicPr>
            <a:picLocks noChangeAspect="1"/>
          </p:cNvPicPr>
          <p:nvPr/>
        </p:nvPicPr>
        <p:blipFill>
          <a:blip r:embed="rId3"/>
          <a:stretch>
            <a:fillRect/>
          </a:stretch>
        </p:blipFill>
        <p:spPr>
          <a:xfrm>
            <a:off x="12390207" y="5292142"/>
            <a:ext cx="5197087" cy="4020929"/>
          </a:xfrm>
          <a:prstGeom prst="rect">
            <a:avLst/>
          </a:prstGeom>
        </p:spPr>
      </p:pic>
      <p:pic>
        <p:nvPicPr>
          <p:cNvPr id="9" name="Picture 9">
            <a:extLst>
              <a:ext uri="{FF2B5EF4-FFF2-40B4-BE49-F238E27FC236}">
                <a16:creationId xmlns:a16="http://schemas.microsoft.com/office/drawing/2014/main" id="{BE03C882-86B4-FBF6-4047-73EF7E507CE9}"/>
              </a:ext>
            </a:extLst>
          </p:cNvPr>
          <p:cNvPicPr>
            <a:picLocks noChangeAspect="1"/>
          </p:cNvPicPr>
          <p:nvPr/>
        </p:nvPicPr>
        <p:blipFill>
          <a:blip r:embed="rId4"/>
          <a:stretch>
            <a:fillRect/>
          </a:stretch>
        </p:blipFill>
        <p:spPr>
          <a:xfrm>
            <a:off x="12390210" y="1867911"/>
            <a:ext cx="5197086" cy="3323137"/>
          </a:xfrm>
          <a:prstGeom prst="rect">
            <a:avLst/>
          </a:prstGeom>
        </p:spPr>
      </p:pic>
    </p:spTree>
    <p:extLst>
      <p:ext uri="{BB962C8B-B14F-4D97-AF65-F5344CB8AC3E}">
        <p14:creationId xmlns:p14="http://schemas.microsoft.com/office/powerpoint/2010/main" val="2696857795"/>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170AE-B7F0-B86B-EAED-34B0F8A5C299}"/>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A56C7255-367F-FF1E-3FCB-9C1456F1EC6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00BCB774-DD80-1250-BB10-5BF4E5E0D64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5207093E-C476-E6B0-A473-217D1EF22765}"/>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Izglītības iestāžu nodrošinājums pilnveidotā vispārējās izglītības satura kvalitatīvai ieviešanai Ādažu novadā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C8290738-B543-80BC-509D-F6874184038E}"/>
              </a:ext>
            </a:extLst>
          </p:cNvPr>
          <p:cNvSpPr txBox="1"/>
          <p:nvPr/>
        </p:nvSpPr>
        <p:spPr>
          <a:xfrm>
            <a:off x="1141862" y="1534465"/>
            <a:ext cx="12650338" cy="8106386"/>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radīt mūsdienīgu, kvalitatīvu, iekļaujošu un pieejamu vispārējās izglītības infrastruktūru, kā arī uzlabot tehnoloģisko nodrošinājumu ĀVS un CVS, nodrošinot atbilstošu telpu, gaiteņu, inženierkomunikāciju un aprīkojuma līmeni, kas atbilst mūsdienīgiem kvalitātes standartiem, veicina skolēnu zināšanu apguvi dabaszinātņu, matemātikas un citu priekšmetu jomās, sekmē pilnveidotā vispārējās izglītības satura ieviešanu pamata un vidējās izglītības posmos</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1) vispārējās izglītības iestādes lifta izbūve; 2) dabaszinātņu un matemātikas kabinetu pārbūve, atjaunošana, izveide vai pilnveide, 3) aprīkojuma iegāde, 4) teritorijas labiekārtošana</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2026.-2028.</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1 437 245,88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1 221 659 eiro, pašvaldības 215 586,88 eiro</a:t>
            </a:r>
          </a:p>
        </p:txBody>
      </p:sp>
      <p:pic>
        <p:nvPicPr>
          <p:cNvPr id="7" name="Attēls 6">
            <a:extLst>
              <a:ext uri="{FF2B5EF4-FFF2-40B4-BE49-F238E27FC236}">
                <a16:creationId xmlns:a16="http://schemas.microsoft.com/office/drawing/2014/main" id="{99A0608B-54C5-BDD5-8289-879F0C251730}"/>
              </a:ext>
            </a:extLst>
          </p:cNvPr>
          <p:cNvPicPr>
            <a:picLocks noChangeAspect="1"/>
          </p:cNvPicPr>
          <p:nvPr/>
        </p:nvPicPr>
        <p:blipFill>
          <a:blip r:embed="rId3"/>
          <a:stretch>
            <a:fillRect/>
          </a:stretch>
        </p:blipFill>
        <p:spPr>
          <a:xfrm>
            <a:off x="13895837" y="2624141"/>
            <a:ext cx="4081726" cy="2354684"/>
          </a:xfrm>
          <a:prstGeom prst="rect">
            <a:avLst/>
          </a:prstGeom>
        </p:spPr>
      </p:pic>
      <p:pic>
        <p:nvPicPr>
          <p:cNvPr id="11" name="Attēls 10">
            <a:extLst>
              <a:ext uri="{FF2B5EF4-FFF2-40B4-BE49-F238E27FC236}">
                <a16:creationId xmlns:a16="http://schemas.microsoft.com/office/drawing/2014/main" id="{64F4CBB4-6C1E-B4B0-653A-1917F2451A8D}"/>
              </a:ext>
            </a:extLst>
          </p:cNvPr>
          <p:cNvPicPr>
            <a:picLocks noChangeAspect="1"/>
          </p:cNvPicPr>
          <p:nvPr/>
        </p:nvPicPr>
        <p:blipFill>
          <a:blip r:embed="rId4"/>
          <a:stretch>
            <a:fillRect/>
          </a:stretch>
        </p:blipFill>
        <p:spPr>
          <a:xfrm>
            <a:off x="13930473" y="5332420"/>
            <a:ext cx="4081726" cy="2751681"/>
          </a:xfrm>
          <a:prstGeom prst="rect">
            <a:avLst/>
          </a:prstGeom>
        </p:spPr>
      </p:pic>
    </p:spTree>
    <p:extLst>
      <p:ext uri="{BB962C8B-B14F-4D97-AF65-F5344CB8AC3E}">
        <p14:creationId xmlns:p14="http://schemas.microsoft.com/office/powerpoint/2010/main" val="1103333456"/>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57741F3F-AB15-B80A-2FCC-9957E7CCE636}"/>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8640016-0AB7-B49D-C00B-4EB87B90A03C}"/>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4532EA5-7A8C-0E42-D9A7-8A7022633348}"/>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5200" b="1" dirty="0">
                <a:latin typeface="Montserrat" pitchFamily="2" charset="77"/>
              </a:rPr>
              <a:t>Ziņojuma izstrādes pamatojums</a:t>
            </a:r>
            <a:endParaRPr lang="en-US" sz="5200" dirty="0">
              <a:latin typeface="Montserrat" pitchFamily="2" charset="77"/>
            </a:endParaRPr>
          </a:p>
        </p:txBody>
      </p:sp>
      <p:sp>
        <p:nvSpPr>
          <p:cNvPr id="6" name="TextBox 5">
            <a:extLst>
              <a:ext uri="{FF2B5EF4-FFF2-40B4-BE49-F238E27FC236}">
                <a16:creationId xmlns:a16="http://schemas.microsoft.com/office/drawing/2014/main" id="{A4C11DBB-4BBC-0955-A048-71E6D4D67AC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2" name="TextBox 1">
            <a:extLst>
              <a:ext uri="{FF2B5EF4-FFF2-40B4-BE49-F238E27FC236}">
                <a16:creationId xmlns:a16="http://schemas.microsoft.com/office/drawing/2014/main" id="{5B690617-2323-FDD6-DA20-82DA4F8466CB}"/>
              </a:ext>
            </a:extLst>
          </p:cNvPr>
          <p:cNvSpPr txBox="1"/>
          <p:nvPr/>
        </p:nvSpPr>
        <p:spPr>
          <a:xfrm>
            <a:off x="1143000" y="2019300"/>
            <a:ext cx="15849600" cy="2425344"/>
          </a:xfrm>
          <a:prstGeom prst="rect">
            <a:avLst/>
          </a:prstGeom>
          <a:noFill/>
        </p:spPr>
        <p:txBody>
          <a:bodyPr wrap="square">
            <a:spAutoFit/>
          </a:bodyPr>
          <a:lstStyle/>
          <a:p>
            <a:pPr>
              <a:lnSpc>
                <a:spcPct val="150000"/>
              </a:lnSpc>
              <a:defRPr/>
            </a:pPr>
            <a:r>
              <a:rPr lang="lv-LV" sz="2600" b="1" dirty="0">
                <a:latin typeface="Montserrat" pitchFamily="2" charset="-70"/>
              </a:rPr>
              <a:t>Pašvaldības 19.03. Finanšu komitejas sēdes uzdevums </a:t>
            </a:r>
            <a:r>
              <a:rPr lang="lv-LV" sz="2600" dirty="0">
                <a:latin typeface="Montserrat" pitchFamily="2" charset="-70"/>
              </a:rPr>
              <a:t>– sagatavot pārskatu par pašvaldības attīstības programmu, ietverot investīciju projektu apkopojumu, finansējuma iespējas un ierobežojumus, jaunas skolas projekta ietekmi, novada līdzsvarotas attīstības </a:t>
            </a:r>
            <a:r>
              <a:rPr lang="lv-LV" sz="2600" dirty="0" err="1">
                <a:latin typeface="Montserrat" pitchFamily="2" charset="-70"/>
              </a:rPr>
              <a:t>izvērtējumu</a:t>
            </a:r>
            <a:r>
              <a:rPr lang="lv-LV" sz="2600" dirty="0">
                <a:latin typeface="Montserrat" pitchFamily="2" charset="-70"/>
              </a:rPr>
              <a:t> un rekomendācijas, un virzīt to izskatīšanai Finanšu komitejas šā gada 15. aprīļa sēdē</a:t>
            </a:r>
          </a:p>
        </p:txBody>
      </p:sp>
    </p:spTree>
    <p:extLst>
      <p:ext uri="{BB962C8B-B14F-4D97-AF65-F5344CB8AC3E}">
        <p14:creationId xmlns:p14="http://schemas.microsoft.com/office/powerpoint/2010/main" val="3191908942"/>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4A4FEB-DB87-A5F6-5988-D5B463481053}"/>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2FA2F1B5-E3A6-0CAD-7E06-674B2D00D960}"/>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94AAFB35-921A-95A2-11CE-144FD0F0C305}"/>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6699F755-53C1-F5A9-6C69-132AC989AED8}"/>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Blusu kroga atjaunošana, 1.kārta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B599FC7F-BD2E-D4CD-0A64-1D6628AEA5A3}"/>
              </a:ext>
            </a:extLst>
          </p:cNvPr>
          <p:cNvSpPr txBox="1"/>
          <p:nvPr/>
        </p:nvSpPr>
        <p:spPr>
          <a:xfrm>
            <a:off x="1141862" y="1534465"/>
            <a:ext cx="11278738" cy="6375143"/>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atjaunot Blusu kroga saimniecības ēku, saglabājot un popularizējot vietējo kultūras mantojumu un piekrastes zvejniecības tradīcijas, tādējādi veicinot ilgtspējīgas “zilās” ekonomikas attīstību</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Projekta ietvaros plānots veikt Blusu kroga saimniecības ēkas atjaunošanu 162,3 m2 platībā, kā arī labiekārtot ēkas tuvējo apkārtni</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584 127,92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EJZAF 300 000 eiro, pašvaldības 284 127,92 eiro</a:t>
            </a:r>
          </a:p>
        </p:txBody>
      </p:sp>
      <p:pic>
        <p:nvPicPr>
          <p:cNvPr id="6" name="Attēls 5">
            <a:extLst>
              <a:ext uri="{FF2B5EF4-FFF2-40B4-BE49-F238E27FC236}">
                <a16:creationId xmlns:a16="http://schemas.microsoft.com/office/drawing/2014/main" id="{3211291F-F265-DD9D-A017-E9F27CB33A57}"/>
              </a:ext>
            </a:extLst>
          </p:cNvPr>
          <p:cNvPicPr>
            <a:picLocks noChangeAspect="1"/>
          </p:cNvPicPr>
          <p:nvPr/>
        </p:nvPicPr>
        <p:blipFill>
          <a:blip r:embed="rId3"/>
          <a:stretch>
            <a:fillRect/>
          </a:stretch>
        </p:blipFill>
        <p:spPr>
          <a:xfrm>
            <a:off x="12725400" y="1706652"/>
            <a:ext cx="4887857" cy="2747035"/>
          </a:xfrm>
          <a:prstGeom prst="rect">
            <a:avLst/>
          </a:prstGeom>
        </p:spPr>
      </p:pic>
    </p:spTree>
    <p:extLst>
      <p:ext uri="{BB962C8B-B14F-4D97-AF65-F5344CB8AC3E}">
        <p14:creationId xmlns:p14="http://schemas.microsoft.com/office/powerpoint/2010/main" val="2786599923"/>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9450C-413F-3374-81B0-A298EAD11C2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2FB9EEA5-8A63-E2F8-A36F-561DE5E6F469}"/>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D38CCE4A-FCD3-519A-6E08-71979D5E4D6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14A65E75-F1D2-15AD-735E-33D58AF67E0B}"/>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Jauniešu centra izveide Ādažos</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3D8BA8FD-E2FA-DA34-9C87-C0C44B23E118}"/>
              </a:ext>
            </a:extLst>
          </p:cNvPr>
          <p:cNvSpPr txBox="1"/>
          <p:nvPr/>
        </p:nvSpPr>
        <p:spPr>
          <a:xfrm>
            <a:off x="1141863" y="1534465"/>
            <a:ext cx="11202538" cy="6952224"/>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izveidot jaunu bērnu un jauniešu centru Ādažu pilsētā, nodrošinot drošu un attīstošu vidi bērniem un jauniešiem, veicinot viņu izglītības, radošo un sociālo prasmju un iemaņu attīstību, stiprinot vietējo kopienu, kā arī sekmējot kopienas ilgtspējīgu attīstību</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Projekta ietvaros plānots izveidot jaunu bērnu un jauniešu centru Ādažos, kā arī labiekārtot tā tuvējo apkārtni</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29 999,13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ELFLA 26 999,21 eiro, pašvaldības 2 999,92 eiro</a:t>
            </a:r>
          </a:p>
        </p:txBody>
      </p:sp>
      <p:pic>
        <p:nvPicPr>
          <p:cNvPr id="6" name="Attēls 5">
            <a:extLst>
              <a:ext uri="{FF2B5EF4-FFF2-40B4-BE49-F238E27FC236}">
                <a16:creationId xmlns:a16="http://schemas.microsoft.com/office/drawing/2014/main" id="{4873A463-37ED-CACE-474D-347BEC667C8F}"/>
              </a:ext>
            </a:extLst>
          </p:cNvPr>
          <p:cNvPicPr>
            <a:picLocks noChangeAspect="1"/>
          </p:cNvPicPr>
          <p:nvPr/>
        </p:nvPicPr>
        <p:blipFill>
          <a:blip r:embed="rId3"/>
          <a:stretch>
            <a:fillRect/>
          </a:stretch>
        </p:blipFill>
        <p:spPr>
          <a:xfrm>
            <a:off x="12579878" y="1784090"/>
            <a:ext cx="5216978" cy="2620532"/>
          </a:xfrm>
          <a:prstGeom prst="rect">
            <a:avLst/>
          </a:prstGeom>
        </p:spPr>
      </p:pic>
      <p:pic>
        <p:nvPicPr>
          <p:cNvPr id="8" name="Attēls 7">
            <a:extLst>
              <a:ext uri="{FF2B5EF4-FFF2-40B4-BE49-F238E27FC236}">
                <a16:creationId xmlns:a16="http://schemas.microsoft.com/office/drawing/2014/main" id="{052573D5-DBA8-DD07-2FD3-D5B0684774A6}"/>
              </a:ext>
            </a:extLst>
          </p:cNvPr>
          <p:cNvPicPr>
            <a:picLocks noChangeAspect="1"/>
          </p:cNvPicPr>
          <p:nvPr/>
        </p:nvPicPr>
        <p:blipFill>
          <a:blip r:embed="rId4"/>
          <a:stretch>
            <a:fillRect/>
          </a:stretch>
        </p:blipFill>
        <p:spPr>
          <a:xfrm>
            <a:off x="12579878" y="4921347"/>
            <a:ext cx="5208013" cy="3205287"/>
          </a:xfrm>
          <a:prstGeom prst="rect">
            <a:avLst/>
          </a:prstGeom>
        </p:spPr>
      </p:pic>
    </p:spTree>
    <p:extLst>
      <p:ext uri="{BB962C8B-B14F-4D97-AF65-F5344CB8AC3E}">
        <p14:creationId xmlns:p14="http://schemas.microsoft.com/office/powerpoint/2010/main" val="3400873090"/>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B0DF8-5D8A-B5C8-E52A-99841EF73F1E}"/>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7EF88330-7D03-1039-46B2-AFFA5735E90C}"/>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1BC1B3F9-EACB-C943-BD32-8A12EB066679}"/>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CD845B38-B76A-AB07-F162-500C5099AEA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Carnikavas </a:t>
            </a:r>
            <a:r>
              <a:rPr lang="lv-LV" sz="3600" b="1" dirty="0" err="1">
                <a:solidFill>
                  <a:schemeClr val="accent5">
                    <a:lumMod val="50000"/>
                  </a:schemeClr>
                </a:solidFill>
                <a:latin typeface="Montserrat" pitchFamily="2" charset="77"/>
              </a:rPr>
              <a:t>novadpētniecas</a:t>
            </a:r>
            <a:r>
              <a:rPr lang="lv-LV" sz="3600" b="1" dirty="0">
                <a:solidFill>
                  <a:schemeClr val="accent5">
                    <a:lumMod val="50000"/>
                  </a:schemeClr>
                </a:solidFill>
                <a:latin typeface="Montserrat" pitchFamily="2" charset="77"/>
              </a:rPr>
              <a:t> centra saimes mājas ekspozīcijas atjaunošanas</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AA855738-BD87-2B87-8E9F-6E492BC2235B}"/>
              </a:ext>
            </a:extLst>
          </p:cNvPr>
          <p:cNvSpPr txBox="1"/>
          <p:nvPr/>
        </p:nvSpPr>
        <p:spPr>
          <a:xfrm>
            <a:off x="1141862" y="1534465"/>
            <a:ext cx="12039273" cy="6375143"/>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vizuāli un saturiski atjaunot Carnikavas Novadpētniecības centra Saimes mājas ekspozīcijas daļu saskaņā ar ekspozīcijas koncepciju un plānu</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projektā paredzēts iegādāties un uzstādīt interaktīvus risinājumus (piemēram, gaismas kaste, spēle “mīts vai patiesība”, </a:t>
            </a:r>
            <a:r>
              <a:rPr lang="lv-LV" sz="2500" dirty="0" err="1">
                <a:latin typeface="Montserrat" pitchFamily="2" charset="-70"/>
              </a:rPr>
              <a:t>fotogalerijas</a:t>
            </a:r>
            <a:r>
              <a:rPr lang="lv-LV" sz="2500" dirty="0">
                <a:latin typeface="Montserrat" pitchFamily="2" charset="-70"/>
              </a:rPr>
              <a:t> siena), kā arī veikt Saimes mājas ekspozīcijas telpas sagatavošanu turpmākai ekspozīcijas modernizācijai</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22 644,37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EJZAF 18 000 eiro, pašvaldības          4 664,37 eiro</a:t>
            </a:r>
          </a:p>
        </p:txBody>
      </p:sp>
      <p:pic>
        <p:nvPicPr>
          <p:cNvPr id="6" name="Attēls 5">
            <a:extLst>
              <a:ext uri="{FF2B5EF4-FFF2-40B4-BE49-F238E27FC236}">
                <a16:creationId xmlns:a16="http://schemas.microsoft.com/office/drawing/2014/main" id="{BAC8AB98-6106-44EF-F822-E921218F8E3A}"/>
              </a:ext>
            </a:extLst>
          </p:cNvPr>
          <p:cNvPicPr>
            <a:picLocks noChangeAspect="1"/>
          </p:cNvPicPr>
          <p:nvPr/>
        </p:nvPicPr>
        <p:blipFill>
          <a:blip r:embed="rId3"/>
          <a:stretch>
            <a:fillRect/>
          </a:stretch>
        </p:blipFill>
        <p:spPr>
          <a:xfrm>
            <a:off x="13181135" y="1867911"/>
            <a:ext cx="4877132" cy="2546467"/>
          </a:xfrm>
          <a:prstGeom prst="rect">
            <a:avLst/>
          </a:prstGeom>
        </p:spPr>
      </p:pic>
    </p:spTree>
    <p:extLst>
      <p:ext uri="{BB962C8B-B14F-4D97-AF65-F5344CB8AC3E}">
        <p14:creationId xmlns:p14="http://schemas.microsoft.com/office/powerpoint/2010/main" val="26703973"/>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97871-A672-BA18-879E-0E3FED427E17}"/>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21578A3-6F3C-6308-C713-AECB6EFE68C4}"/>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B9760451-7B0E-2CA5-4399-028A0E5AE44A}"/>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C9125F7E-464A-E13D-8F60-B4E61CD76A8C}"/>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err="1">
                <a:solidFill>
                  <a:schemeClr val="accent5">
                    <a:lumMod val="50000"/>
                  </a:schemeClr>
                </a:solidFill>
                <a:latin typeface="Montserrat" pitchFamily="2" charset="77"/>
              </a:rPr>
              <a:t>Veloapkopes</a:t>
            </a:r>
            <a:r>
              <a:rPr lang="lv-LV" sz="3600" b="1" dirty="0">
                <a:solidFill>
                  <a:schemeClr val="accent5">
                    <a:lumMod val="50000"/>
                  </a:schemeClr>
                </a:solidFill>
                <a:latin typeface="Montserrat" pitchFamily="2" charset="77"/>
              </a:rPr>
              <a:t> stendu ierīkošana </a:t>
            </a:r>
            <a:r>
              <a:rPr lang="lv-LV" sz="3600" b="1" dirty="0" err="1">
                <a:solidFill>
                  <a:schemeClr val="accent5">
                    <a:lumMod val="50000"/>
                  </a:schemeClr>
                </a:solidFill>
                <a:latin typeface="Montserrat" pitchFamily="2" charset="77"/>
              </a:rPr>
              <a:t>Kadagā</a:t>
            </a:r>
            <a:r>
              <a:rPr lang="lv-LV" sz="3600" b="1" dirty="0">
                <a:solidFill>
                  <a:schemeClr val="accent5">
                    <a:lumMod val="50000"/>
                  </a:schemeClr>
                </a:solidFill>
                <a:latin typeface="Montserrat" pitchFamily="2" charset="77"/>
              </a:rPr>
              <a:t> un Garkalnē</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9FD1116-C5FF-A633-2A66-E03E4CBF6D34}"/>
              </a:ext>
            </a:extLst>
          </p:cNvPr>
          <p:cNvSpPr txBox="1"/>
          <p:nvPr/>
        </p:nvSpPr>
        <p:spPr>
          <a:xfrm>
            <a:off x="1141862" y="1534465"/>
            <a:ext cx="12039273" cy="5220981"/>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izveidot publiski pieejamus velo apkopes stendus Ādažu novada </a:t>
            </a:r>
            <a:r>
              <a:rPr lang="lv-LV" sz="2500" dirty="0" err="1">
                <a:latin typeface="Montserrat" pitchFamily="2" charset="-70"/>
              </a:rPr>
              <a:t>Kadagā</a:t>
            </a:r>
            <a:r>
              <a:rPr lang="lv-LV" sz="2500" dirty="0">
                <a:latin typeface="Montserrat" pitchFamily="2" charset="-70"/>
              </a:rPr>
              <a:t> un Garkalnē, veicinot sabiedrības iesaistīšanos vietējā dabas, fiziskā, sociālā un </a:t>
            </a:r>
            <a:r>
              <a:rPr lang="lv-LV" sz="2500" dirty="0" err="1">
                <a:latin typeface="Montserrat" pitchFamily="2" charset="-70"/>
              </a:rPr>
              <a:t>cilvēkkapitāla</a:t>
            </a:r>
            <a:r>
              <a:rPr lang="lv-LV" sz="2500" dirty="0">
                <a:latin typeface="Montserrat" pitchFamily="2" charset="-70"/>
              </a:rPr>
              <a:t> stiprināšanā un ilgtspējīgā attīstībā</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uzstādīt divus velo apkopes stendus</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4 997,30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ELFLA 4 497,57 eiro, pašvaldības 499,73 eiro</a:t>
            </a:r>
          </a:p>
        </p:txBody>
      </p:sp>
      <p:pic>
        <p:nvPicPr>
          <p:cNvPr id="6" name="Attēls 5">
            <a:extLst>
              <a:ext uri="{FF2B5EF4-FFF2-40B4-BE49-F238E27FC236}">
                <a16:creationId xmlns:a16="http://schemas.microsoft.com/office/drawing/2014/main" id="{EC1B8CBF-8BF0-F028-9E95-AAF5B040AC57}"/>
              </a:ext>
            </a:extLst>
          </p:cNvPr>
          <p:cNvPicPr>
            <a:picLocks noChangeAspect="1"/>
          </p:cNvPicPr>
          <p:nvPr/>
        </p:nvPicPr>
        <p:blipFill>
          <a:blip r:embed="rId3"/>
          <a:stretch>
            <a:fillRect/>
          </a:stretch>
        </p:blipFill>
        <p:spPr>
          <a:xfrm>
            <a:off x="13754293" y="1565638"/>
            <a:ext cx="3766455" cy="2568215"/>
          </a:xfrm>
          <a:prstGeom prst="rect">
            <a:avLst/>
          </a:prstGeom>
        </p:spPr>
      </p:pic>
      <p:pic>
        <p:nvPicPr>
          <p:cNvPr id="8" name="Attēls 7">
            <a:extLst>
              <a:ext uri="{FF2B5EF4-FFF2-40B4-BE49-F238E27FC236}">
                <a16:creationId xmlns:a16="http://schemas.microsoft.com/office/drawing/2014/main" id="{21401AAC-C2ED-9888-741E-7DD63B4F0DB1}"/>
              </a:ext>
            </a:extLst>
          </p:cNvPr>
          <p:cNvPicPr>
            <a:picLocks noChangeAspect="1"/>
          </p:cNvPicPr>
          <p:nvPr/>
        </p:nvPicPr>
        <p:blipFill>
          <a:blip r:embed="rId4"/>
          <a:stretch>
            <a:fillRect/>
          </a:stretch>
        </p:blipFill>
        <p:spPr>
          <a:xfrm>
            <a:off x="14399097" y="4469135"/>
            <a:ext cx="2163785" cy="3353867"/>
          </a:xfrm>
          <a:prstGeom prst="rect">
            <a:avLst/>
          </a:prstGeom>
        </p:spPr>
      </p:pic>
    </p:spTree>
    <p:extLst>
      <p:ext uri="{BB962C8B-B14F-4D97-AF65-F5344CB8AC3E}">
        <p14:creationId xmlns:p14="http://schemas.microsoft.com/office/powerpoint/2010/main" val="747085187"/>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98B27-93AE-AA09-B9AC-565107094E8B}"/>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D54A455E-410E-4E13-D533-F21302CD7426}"/>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F308FCB7-CA34-9771-AAF2-7651BF9A9F81}"/>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DE75310C-64E0-4B64-25E1-8FBB747D4AC0}"/>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Sporta laukuma labiekārtošana </a:t>
            </a:r>
            <a:r>
              <a:rPr lang="lv-LV" sz="3600" b="1" dirty="0" err="1">
                <a:solidFill>
                  <a:schemeClr val="accent5">
                    <a:lumMod val="50000"/>
                  </a:schemeClr>
                </a:solidFill>
                <a:latin typeface="Montserrat" pitchFamily="2" charset="77"/>
              </a:rPr>
              <a:t>Garciemā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70F818B4-7DB1-5AD9-9DB8-3B42974602A8}"/>
              </a:ext>
            </a:extLst>
          </p:cNvPr>
          <p:cNvSpPr txBox="1"/>
          <p:nvPr/>
        </p:nvSpPr>
        <p:spPr>
          <a:xfrm>
            <a:off x="1141862" y="1534465"/>
            <a:ext cx="12039273" cy="6375143"/>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
            </a:r>
            <a:r>
              <a:rPr lang="lv-LV" sz="2500" dirty="0" err="1">
                <a:latin typeface="Montserrat" pitchFamily="2" charset="-70"/>
              </a:rPr>
              <a:t>Garciemā</a:t>
            </a:r>
            <a:r>
              <a:rPr lang="lv-LV" sz="2500" dirty="0">
                <a:latin typeface="Montserrat" pitchFamily="2" charset="-70"/>
              </a:rPr>
              <a:t> izveidot jaunu pludmales volejbola laukumu un 3x3 basketbola laukumu, attīstot piekrastes teritorijā esošo infrastruktūru veselīgam un aktīvam dzīvesveidam vietējai kopienai un blakus esošajām apdzīvotajām teritorijām</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projekta ietvaros plānots izveidot divus jaunus sporta laukumus (pludmales volejbola laukums un 3x3 basketbola laukums). Starp laukumiem plānots izbūvēt arī celiņu</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48 400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EJZAF 25 689,51 eiro, pašvaldības    22 710,49 eiro</a:t>
            </a:r>
          </a:p>
        </p:txBody>
      </p:sp>
      <p:pic>
        <p:nvPicPr>
          <p:cNvPr id="7" name="Attēls 6">
            <a:extLst>
              <a:ext uri="{FF2B5EF4-FFF2-40B4-BE49-F238E27FC236}">
                <a16:creationId xmlns:a16="http://schemas.microsoft.com/office/drawing/2014/main" id="{32BEF160-33A3-92F2-A6B9-0222E9F4E6A1}"/>
              </a:ext>
            </a:extLst>
          </p:cNvPr>
          <p:cNvPicPr>
            <a:picLocks noChangeAspect="1"/>
          </p:cNvPicPr>
          <p:nvPr/>
        </p:nvPicPr>
        <p:blipFill>
          <a:blip r:embed="rId3"/>
          <a:srcRect l="17229" t="2251" r="17840" b="4232"/>
          <a:stretch>
            <a:fillRect/>
          </a:stretch>
        </p:blipFill>
        <p:spPr>
          <a:xfrm>
            <a:off x="13181135" y="1138742"/>
            <a:ext cx="4724401" cy="6686774"/>
          </a:xfrm>
          <a:prstGeom prst="rect">
            <a:avLst/>
          </a:prstGeom>
        </p:spPr>
      </p:pic>
    </p:spTree>
    <p:extLst>
      <p:ext uri="{BB962C8B-B14F-4D97-AF65-F5344CB8AC3E}">
        <p14:creationId xmlns:p14="http://schemas.microsoft.com/office/powerpoint/2010/main" val="92738083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743E9-7C15-9B52-7292-09BA7F3488F4}"/>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2E36B6C8-24F2-604D-6DA9-293F5458EC66}"/>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8F4B8FCA-9299-092F-5E24-9407D5D7E3E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FEB349CA-660E-DE1B-FA9B-BCA7E63F79C9}"/>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Šķiroto atkritumu savākšanas laukums Laivu ielā 12, Carnikavā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939D7309-9FBD-C143-B72D-7F3B5065D8A3}"/>
              </a:ext>
            </a:extLst>
          </p:cNvPr>
          <p:cNvSpPr txBox="1"/>
          <p:nvPr/>
        </p:nvSpPr>
        <p:spPr>
          <a:xfrm>
            <a:off x="1141862" y="1534465"/>
            <a:ext cx="12039273" cy="8106386"/>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attīstīt atkritumu dalītās savākšanas sistēmu Ādažu novadā, palielinot pakalpojuma pārklājumu Ādažu novada Carnikavas pagastā un nodrošinātu dalītās vākšanas pakalpojuma pieejamību lielākam sabiedrības lokam jau esošajiem dalīti vākto atkritumu veidiem un ieviestu jaunu, līdz šim dalīti nevāktu atkritumu veidu dalīto vākšanu pašvaldībā, tādējādi veicinot atkritumu atkārtotu izmantošanu, pārstrādi un reģenerāciju</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tiks izbūvēts jauns atkritumu savākšanas laukums Laivu ielā 12, Carnikavā, Carnikavas pag., kā arī īstenoti sabiedrības izglītošanas un vides apziņu veicinoši pasākumi</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268 728,19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KF 140 804, 45 eiro, pašvaldības 127 923,74 eiro</a:t>
            </a:r>
          </a:p>
        </p:txBody>
      </p:sp>
      <p:pic>
        <p:nvPicPr>
          <p:cNvPr id="6" name="Attēls 5">
            <a:extLst>
              <a:ext uri="{FF2B5EF4-FFF2-40B4-BE49-F238E27FC236}">
                <a16:creationId xmlns:a16="http://schemas.microsoft.com/office/drawing/2014/main" id="{C50294E3-F1E1-D7A3-AA77-6D2002A6575A}"/>
              </a:ext>
            </a:extLst>
          </p:cNvPr>
          <p:cNvPicPr>
            <a:picLocks noChangeAspect="1"/>
          </p:cNvPicPr>
          <p:nvPr/>
        </p:nvPicPr>
        <p:blipFill>
          <a:blip r:embed="rId3"/>
          <a:stretch>
            <a:fillRect/>
          </a:stretch>
        </p:blipFill>
        <p:spPr>
          <a:xfrm>
            <a:off x="13469439" y="1542085"/>
            <a:ext cx="4425482" cy="2549011"/>
          </a:xfrm>
          <a:prstGeom prst="rect">
            <a:avLst/>
          </a:prstGeom>
        </p:spPr>
      </p:pic>
    </p:spTree>
    <p:extLst>
      <p:ext uri="{BB962C8B-B14F-4D97-AF65-F5344CB8AC3E}">
        <p14:creationId xmlns:p14="http://schemas.microsoft.com/office/powerpoint/2010/main" val="3552082366"/>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4CAA8-60A4-CAF0-C2C7-F3B78FA82692}"/>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172F934-1CDC-F5D8-8030-5A65AA48454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9818CB97-A20B-BF5D-4E44-AEECEFC604A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78ED139F-895E-5083-B9E5-F1592638F2DB}"/>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Siltumnīcefekta gāzu emisiju samazināšana Ādažu novada pašvaldības policijas ēkā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519F081B-296C-C140-AEE0-9B9B587F4B32}"/>
              </a:ext>
            </a:extLst>
          </p:cNvPr>
          <p:cNvSpPr txBox="1"/>
          <p:nvPr/>
        </p:nvSpPr>
        <p:spPr>
          <a:xfrm>
            <a:off x="1141862" y="1534465"/>
            <a:ext cx="12039273" cy="5798062"/>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siltumnīcefekta gāzu emisiju samazināšana un energoefektivitātes uzlabošana, veicot pašvaldības policijas ēkas energoefektivitātes paaugstināšanu Ādažos, Depo ielā 2. Projektā plānotais CO2 emisiju samazinājums 0,664 tCO2/gadā</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Ēkas pārbūves būvdarbi, būvdarbi iekštelpās, teritorijas labiekārtošana, apzaļumošana</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2025.-2028.</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827 199,60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EKII 278 450,04 eiro, pašvaldības 548 749,56 eiro</a:t>
            </a:r>
          </a:p>
        </p:txBody>
      </p:sp>
      <p:pic>
        <p:nvPicPr>
          <p:cNvPr id="6" name="Attēls 5">
            <a:extLst>
              <a:ext uri="{FF2B5EF4-FFF2-40B4-BE49-F238E27FC236}">
                <a16:creationId xmlns:a16="http://schemas.microsoft.com/office/drawing/2014/main" id="{0E0B6F8F-CA31-8F5D-2C8A-B73016A7CBFD}"/>
              </a:ext>
            </a:extLst>
          </p:cNvPr>
          <p:cNvPicPr>
            <a:picLocks noChangeAspect="1"/>
          </p:cNvPicPr>
          <p:nvPr/>
        </p:nvPicPr>
        <p:blipFill>
          <a:blip r:embed="rId3"/>
          <a:stretch>
            <a:fillRect/>
          </a:stretch>
        </p:blipFill>
        <p:spPr>
          <a:xfrm>
            <a:off x="13181135" y="2350009"/>
            <a:ext cx="4725865" cy="2874495"/>
          </a:xfrm>
          <a:prstGeom prst="rect">
            <a:avLst/>
          </a:prstGeom>
        </p:spPr>
      </p:pic>
    </p:spTree>
    <p:extLst>
      <p:ext uri="{BB962C8B-B14F-4D97-AF65-F5344CB8AC3E}">
        <p14:creationId xmlns:p14="http://schemas.microsoft.com/office/powerpoint/2010/main" val="391430817"/>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55D46-5AEC-2290-9DFE-077F8A4E433F}"/>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AB14E7CC-8B21-25A6-59E0-7CBC24D9377D}"/>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1E5E230A-88E1-3B10-B1B8-7BCF2A23EC21}"/>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79168C63-B850-EEE3-A8FD-CE3BD991F4D5}"/>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Patvertņu pielāgošana un aprīkošana civiliem aizsardzības mērķiem Ādažu novadā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958F4BCE-BC2F-3090-F50F-528796067277}"/>
              </a:ext>
            </a:extLst>
          </p:cNvPr>
          <p:cNvSpPr txBox="1"/>
          <p:nvPr/>
        </p:nvSpPr>
        <p:spPr>
          <a:xfrm>
            <a:off x="1141862" y="1534465"/>
            <a:ext cx="12802738" cy="7529305"/>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esošo telpu pārbūve vai atjaunošana, pielāgojot tās III kategorijas patvertņu ierīkošanai, kas paredzētas cilvēku aizsardzībai no bīstamiem faktoriem, mazinot ārējā sprādziena triecienviļņa un šķembu ietekmi, kas rodas katastrofas, militāra iebrukuma vai kara gadījumā</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projektu  ietvaros  Ādažu pašvaldības īpašumos (</a:t>
            </a:r>
            <a:r>
              <a:rPr lang="lv-LV" sz="2500" u="sng" dirty="0">
                <a:latin typeface="Montserrat" pitchFamily="2" charset="-70"/>
              </a:rPr>
              <a:t>Ādažu pilsētā</a:t>
            </a:r>
            <a:r>
              <a:rPr lang="lv-LV" sz="2500" dirty="0">
                <a:latin typeface="Montserrat" pitchFamily="2" charset="-70"/>
              </a:rPr>
              <a:t>: PII «Strautiņš» Pirmā ielā 26A; Ādažu Sporta centrs Gaujas ielā 30; pašvaldības ēka Gaujas ielā 33A. </a:t>
            </a:r>
            <a:r>
              <a:rPr lang="lv-LV" sz="2500" u="sng" dirty="0">
                <a:latin typeface="Montserrat" pitchFamily="2" charset="-70"/>
              </a:rPr>
              <a:t>Carnikavas pagastā</a:t>
            </a:r>
            <a:r>
              <a:rPr lang="lv-LV" sz="2500" dirty="0">
                <a:latin typeface="Montserrat" pitchFamily="2" charset="-70"/>
              </a:rPr>
              <a:t>: pašvaldības ēkā Stacijas ielā 7, Carnikavā; PII «Piejūra» Baznīcas ielā 15 («Skola»), </a:t>
            </a:r>
            <a:r>
              <a:rPr lang="lv-LV" sz="2500" dirty="0" err="1">
                <a:latin typeface="Montserrat" pitchFamily="2" charset="-70"/>
              </a:rPr>
              <a:t>Siguļos</a:t>
            </a:r>
            <a:r>
              <a:rPr lang="lv-LV" sz="2500" dirty="0">
                <a:latin typeface="Montserrat" pitchFamily="2" charset="-70"/>
              </a:rPr>
              <a:t>) plānots veikt esošo telpu pārbūvi vai atjaunošanu un telpu aprīkošanu atbilstoši III kategorijas patvertnes funkcionālajām prasībām</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229 064,71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194 705 eiro, pašvaldības 34 359,71 eiro</a:t>
            </a:r>
          </a:p>
        </p:txBody>
      </p:sp>
      <p:pic>
        <p:nvPicPr>
          <p:cNvPr id="7" name="Attēls 6">
            <a:extLst>
              <a:ext uri="{FF2B5EF4-FFF2-40B4-BE49-F238E27FC236}">
                <a16:creationId xmlns:a16="http://schemas.microsoft.com/office/drawing/2014/main" id="{8E77D6C2-1934-1194-002A-D6B9C2505A3F}"/>
              </a:ext>
            </a:extLst>
          </p:cNvPr>
          <p:cNvPicPr>
            <a:picLocks noChangeAspect="1"/>
          </p:cNvPicPr>
          <p:nvPr/>
        </p:nvPicPr>
        <p:blipFill>
          <a:blip r:embed="rId3"/>
          <a:stretch>
            <a:fillRect/>
          </a:stretch>
        </p:blipFill>
        <p:spPr>
          <a:xfrm>
            <a:off x="14365480" y="3505196"/>
            <a:ext cx="3197210" cy="3191234"/>
          </a:xfrm>
          <a:prstGeom prst="rect">
            <a:avLst/>
          </a:prstGeom>
        </p:spPr>
      </p:pic>
    </p:spTree>
    <p:extLst>
      <p:ext uri="{BB962C8B-B14F-4D97-AF65-F5344CB8AC3E}">
        <p14:creationId xmlns:p14="http://schemas.microsoft.com/office/powerpoint/2010/main" val="3331424782"/>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9E36C-DAE4-E1F4-B884-D3A2E500DCEC}"/>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D27CE61-F503-C5F4-B652-C9EE29439717}"/>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4D21FD9A-807A-AA30-8319-D3786BAE523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0D3BE3CD-ED3F-ACBE-835E-1461DA750B00}"/>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Bioloģiskās daudzveidības saglabāšana un antropogēnās slodzes mazināšana </a:t>
            </a:r>
            <a:r>
              <a:rPr lang="lv-LV" sz="3600" b="1" dirty="0" err="1">
                <a:solidFill>
                  <a:schemeClr val="accent5">
                    <a:lumMod val="50000"/>
                  </a:schemeClr>
                </a:solidFill>
                <a:latin typeface="Montserrat" pitchFamily="2" charset="77"/>
              </a:rPr>
              <a:t>Natura</a:t>
            </a:r>
            <a:r>
              <a:rPr lang="lv-LV" sz="3600" b="1" dirty="0">
                <a:solidFill>
                  <a:schemeClr val="accent5">
                    <a:lumMod val="50000"/>
                  </a:schemeClr>
                </a:solidFill>
                <a:latin typeface="Montserrat" pitchFamily="2" charset="77"/>
              </a:rPr>
              <a:t> 2000 teritorijās Ādažu novadā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8DD9364C-2239-6955-5BAC-0FBA5AB8F844}"/>
              </a:ext>
            </a:extLst>
          </p:cNvPr>
          <p:cNvSpPr txBox="1"/>
          <p:nvPr/>
        </p:nvSpPr>
        <p:spPr>
          <a:xfrm>
            <a:off x="1141862" y="1534465"/>
            <a:ext cx="16841338" cy="8062848"/>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400" b="1" dirty="0">
                <a:latin typeface="Montserrat" pitchFamily="2" charset="-70"/>
              </a:rPr>
              <a:t>Projekta mērķis</a:t>
            </a:r>
            <a:r>
              <a:rPr lang="lv-LV" sz="2400" dirty="0">
                <a:latin typeface="Montserrat" pitchFamily="2" charset="-70"/>
              </a:rPr>
              <a:t>: dabisko dzīvotņu aizsardzība un atjaunošana. Visi plānotie darbi ir tieši balstīti dabas parka “Piejūra” aizsardzības plānā (2020–2032) un saskaņoti ar Dabas aizsardzības pārvaldi. </a:t>
            </a:r>
          </a:p>
          <a:p>
            <a:pPr marL="457200" indent="-457200">
              <a:lnSpc>
                <a:spcPct val="150000"/>
              </a:lnSpc>
              <a:buFont typeface="Arial" panose="020B0604020202020204" pitchFamily="34" charset="0"/>
              <a:buChar char="•"/>
              <a:defRPr/>
            </a:pPr>
            <a:r>
              <a:rPr lang="lv-LV" sz="2400" b="1" dirty="0">
                <a:latin typeface="Montserrat" pitchFamily="2" charset="-70"/>
              </a:rPr>
              <a:t>Projektā plānotās darbības</a:t>
            </a:r>
            <a:r>
              <a:rPr lang="lv-LV" sz="2400" dirty="0">
                <a:latin typeface="Montserrat" pitchFamily="2" charset="-70"/>
              </a:rPr>
              <a:t>: </a:t>
            </a:r>
          </a:p>
          <a:p>
            <a:pPr marL="914400" lvl="1" indent="-457200">
              <a:lnSpc>
                <a:spcPct val="150000"/>
              </a:lnSpc>
              <a:buFont typeface="Arial" panose="020B0604020202020204" pitchFamily="34" charset="0"/>
              <a:buChar char="•"/>
              <a:defRPr/>
            </a:pPr>
            <a:r>
              <a:rPr lang="lv-LV" sz="2000" dirty="0" err="1">
                <a:latin typeface="Montserrat" pitchFamily="2" charset="-70"/>
              </a:rPr>
              <a:t>Kalngalē</a:t>
            </a:r>
            <a:r>
              <a:rPr lang="lv-LV" sz="2000" dirty="0">
                <a:latin typeface="Montserrat" pitchFamily="2" charset="-70"/>
              </a:rPr>
              <a:t> – gājēju takas izbūve ar grants segumu (920 m), </a:t>
            </a:r>
            <a:r>
              <a:rPr lang="lv-LV" sz="2000" dirty="0" err="1">
                <a:latin typeface="Montserrat" pitchFamily="2" charset="-70"/>
              </a:rPr>
              <a:t>velonovietne</a:t>
            </a:r>
            <a:r>
              <a:rPr lang="lv-LV" sz="2000" dirty="0">
                <a:latin typeface="Montserrat" pitchFamily="2" charset="-70"/>
              </a:rPr>
              <a:t>, informatīvais stends</a:t>
            </a:r>
          </a:p>
          <a:p>
            <a:pPr marL="914400" lvl="1" indent="-457200">
              <a:lnSpc>
                <a:spcPct val="150000"/>
              </a:lnSpc>
              <a:buFont typeface="Arial" panose="020B0604020202020204" pitchFamily="34" charset="0"/>
              <a:buChar char="•"/>
              <a:defRPr/>
            </a:pPr>
            <a:r>
              <a:rPr lang="lv-LV" sz="2000" dirty="0" err="1">
                <a:latin typeface="Montserrat" pitchFamily="2" charset="-70"/>
              </a:rPr>
              <a:t>Garciemā</a:t>
            </a:r>
            <a:r>
              <a:rPr lang="lv-LV" sz="2000" dirty="0">
                <a:latin typeface="Montserrat" pitchFamily="2" charset="-70"/>
              </a:rPr>
              <a:t> – tiltiņa un skatu platformas atjaunošana, smilšu erozijas mazināšana ar zaru pinumu (100 m)</a:t>
            </a:r>
          </a:p>
          <a:p>
            <a:pPr marL="914400" lvl="1" indent="-457200">
              <a:lnSpc>
                <a:spcPct val="150000"/>
              </a:lnSpc>
              <a:buFont typeface="Arial" panose="020B0604020202020204" pitchFamily="34" charset="0"/>
              <a:buChar char="•"/>
              <a:defRPr/>
            </a:pPr>
            <a:r>
              <a:rPr lang="lv-LV" sz="2000" dirty="0">
                <a:latin typeface="Montserrat" pitchFamily="2" charset="-70"/>
              </a:rPr>
              <a:t>Gaujā – telšu un ugunskura vietas labiekārtošana, Skautu ielas seguma atjaunošana (2 km), nodrošinot kontrolētu piekļuvi biotopiem</a:t>
            </a:r>
          </a:p>
          <a:p>
            <a:pPr marL="914400" lvl="1" indent="-457200">
              <a:lnSpc>
                <a:spcPct val="150000"/>
              </a:lnSpc>
              <a:buFont typeface="Arial" panose="020B0604020202020204" pitchFamily="34" charset="0"/>
              <a:buChar char="•"/>
              <a:defRPr/>
            </a:pPr>
            <a:r>
              <a:rPr lang="lv-LV" sz="2000" dirty="0">
                <a:latin typeface="Montserrat" pitchFamily="2" charset="-70"/>
              </a:rPr>
              <a:t>Carnikavā – koka laipa no Jūras ielas stāvlaukuma jūras virzienā (750 m), informatīvais stends</a:t>
            </a:r>
          </a:p>
          <a:p>
            <a:pPr marL="914400" lvl="1" indent="-457200">
              <a:lnSpc>
                <a:spcPct val="150000"/>
              </a:lnSpc>
              <a:buFont typeface="Arial" panose="020B0604020202020204" pitchFamily="34" charset="0"/>
              <a:buChar char="•"/>
              <a:defRPr/>
            </a:pPr>
            <a:r>
              <a:rPr lang="lv-LV" sz="2000" dirty="0">
                <a:latin typeface="Montserrat" pitchFamily="2" charset="-70"/>
              </a:rPr>
              <a:t>Lilastē – koka laipas atjaunošana pludmalē (60 m)</a:t>
            </a:r>
          </a:p>
          <a:p>
            <a:pPr marL="914400" lvl="1" indent="-457200">
              <a:lnSpc>
                <a:spcPct val="150000"/>
              </a:lnSpc>
              <a:buFont typeface="Arial" panose="020B0604020202020204" pitchFamily="34" charset="0"/>
              <a:buChar char="•"/>
              <a:defRPr/>
            </a:pPr>
            <a:r>
              <a:rPr lang="lv-LV" sz="2000" dirty="0" err="1">
                <a:latin typeface="Montserrat" pitchFamily="2" charset="-70"/>
              </a:rPr>
              <a:t>Garezeros</a:t>
            </a:r>
            <a:r>
              <a:rPr lang="lv-LV" sz="2000" dirty="0">
                <a:latin typeface="Montserrat" pitchFamily="2" charset="-70"/>
              </a:rPr>
              <a:t> – hidroloģisko savienojumu atjaunošana (kritalu izvākšana, caurtekas nomaiņa, aizbēruma likvidēšana), lai uzlabotu ūdens kvalitāti</a:t>
            </a:r>
          </a:p>
          <a:p>
            <a:pPr marL="914400" lvl="1" indent="-457200">
              <a:lnSpc>
                <a:spcPct val="150000"/>
              </a:lnSpc>
              <a:buFont typeface="Arial" panose="020B0604020202020204" pitchFamily="34" charset="0"/>
              <a:buChar char="•"/>
              <a:defRPr/>
            </a:pPr>
            <a:r>
              <a:rPr lang="lv-LV" sz="2000" dirty="0">
                <a:latin typeface="Montserrat" pitchFamily="2" charset="-70"/>
              </a:rPr>
              <a:t>Kāpu teritorijās – biotopu apsaimniekošana, krasta apēnojuma mazināšana un </a:t>
            </a:r>
            <a:r>
              <a:rPr lang="lv-LV" sz="2000" dirty="0" err="1">
                <a:latin typeface="Montserrat" pitchFamily="2" charset="-70"/>
              </a:rPr>
              <a:t>invazīvo</a:t>
            </a:r>
            <a:r>
              <a:rPr lang="lv-LV" sz="2000" dirty="0">
                <a:latin typeface="Montserrat" pitchFamily="2" charset="-70"/>
              </a:rPr>
              <a:t> augu sugu ierobežošana</a:t>
            </a:r>
          </a:p>
          <a:p>
            <a:pPr marL="457200" lvl="0" indent="-457200">
              <a:lnSpc>
                <a:spcPct val="150000"/>
              </a:lnSpc>
              <a:buFont typeface="Arial" panose="020B0604020202020204" pitchFamily="34" charset="0"/>
              <a:buChar char="•"/>
              <a:defRPr/>
            </a:pPr>
            <a:r>
              <a:rPr lang="lv-LV" sz="2400" b="1" dirty="0">
                <a:latin typeface="Montserrat" pitchFamily="2" charset="-70"/>
              </a:rPr>
              <a:t>Īstenošanas laiks: </a:t>
            </a:r>
            <a:r>
              <a:rPr lang="lv-LV" sz="2400" dirty="0">
                <a:latin typeface="Montserrat" pitchFamily="2" charset="-70"/>
              </a:rPr>
              <a:t>2026.-2029.</a:t>
            </a:r>
          </a:p>
          <a:p>
            <a:pPr marL="457200" indent="-457200">
              <a:lnSpc>
                <a:spcPct val="150000"/>
              </a:lnSpc>
              <a:buFont typeface="Arial" panose="020B0604020202020204" pitchFamily="34" charset="0"/>
              <a:buChar char="•"/>
              <a:defRPr/>
            </a:pPr>
            <a:r>
              <a:rPr lang="lv-LV" sz="2400" b="1" dirty="0">
                <a:latin typeface="Montserrat" pitchFamily="2" charset="-70"/>
              </a:rPr>
              <a:t>Kopējās izmaksas</a:t>
            </a:r>
            <a:r>
              <a:rPr lang="lv-LV" sz="2400" dirty="0">
                <a:latin typeface="Montserrat" pitchFamily="2" charset="-70"/>
              </a:rPr>
              <a:t>: 1 455 500 eiro</a:t>
            </a:r>
          </a:p>
          <a:p>
            <a:pPr marL="457200" indent="-457200">
              <a:lnSpc>
                <a:spcPct val="150000"/>
              </a:lnSpc>
              <a:buFont typeface="Arial" panose="020B0604020202020204" pitchFamily="34" charset="0"/>
              <a:buChar char="•"/>
              <a:defRPr/>
            </a:pPr>
            <a:r>
              <a:rPr lang="lv-LV" sz="2400" b="1" dirty="0">
                <a:latin typeface="Montserrat" pitchFamily="2" charset="-70"/>
              </a:rPr>
              <a:t>Finansēšanas avoti un to apjoms</a:t>
            </a:r>
            <a:r>
              <a:rPr lang="lv-LV" sz="2400" dirty="0">
                <a:latin typeface="Montserrat" pitchFamily="2" charset="-70"/>
              </a:rPr>
              <a:t>: ES 1 169 636,64 eiro, pašvaldības 126 822,20 eiro, sadarbības partnera finansējums 159 041,16 eiro</a:t>
            </a:r>
          </a:p>
        </p:txBody>
      </p:sp>
    </p:spTree>
    <p:extLst>
      <p:ext uri="{BB962C8B-B14F-4D97-AF65-F5344CB8AC3E}">
        <p14:creationId xmlns:p14="http://schemas.microsoft.com/office/powerpoint/2010/main" val="145183334"/>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2940A6-7478-DC51-29E7-24470D38EEC6}"/>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EC9495A6-7F39-6900-BDEC-6C8FC8B2F3C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FC9B70C1-FA21-D24E-12A7-EAF5DF9ACCB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66519B24-A43F-59EE-664E-1B57AB8AAAE9}"/>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err="1">
                <a:solidFill>
                  <a:schemeClr val="accent5">
                    <a:lumMod val="50000"/>
                  </a:schemeClr>
                </a:solidFill>
                <a:latin typeface="Montserrat" pitchFamily="2" charset="77"/>
              </a:rPr>
              <a:t>Remigrācijas</a:t>
            </a:r>
            <a:r>
              <a:rPr lang="lv-LV" sz="3600" b="1" dirty="0">
                <a:solidFill>
                  <a:schemeClr val="accent5">
                    <a:lumMod val="50000"/>
                  </a:schemeClr>
                </a:solidFill>
                <a:latin typeface="Montserrat" pitchFamily="2" charset="77"/>
              </a:rPr>
              <a:t> atbalsta pasākums - uzņēmējdarbības atbalsts</a:t>
            </a:r>
            <a:endParaRPr lang="en-US" sz="3600" b="1" dirty="0">
              <a:solidFill>
                <a:schemeClr val="accent5">
                  <a:lumMod val="50000"/>
                </a:schemeClr>
              </a:solidFill>
              <a:latin typeface="Montserrat" pitchFamily="2" charset="77"/>
            </a:endParaRPr>
          </a:p>
        </p:txBody>
      </p:sp>
      <p:sp>
        <p:nvSpPr>
          <p:cNvPr id="3" name="TextBox 2">
            <a:extLst>
              <a:ext uri="{FF2B5EF4-FFF2-40B4-BE49-F238E27FC236}">
                <a16:creationId xmlns:a16="http://schemas.microsoft.com/office/drawing/2014/main" id="{8A3EBD54-8C81-CF22-1EB8-D679E8B1F1B4}"/>
              </a:ext>
            </a:extLst>
          </p:cNvPr>
          <p:cNvSpPr txBox="1"/>
          <p:nvPr/>
        </p:nvSpPr>
        <p:spPr>
          <a:xfrm>
            <a:off x="1141862" y="1534465"/>
            <a:ext cx="16107913" cy="4066819"/>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Veicināt jaunu uzņēmēju, t.sk., </a:t>
            </a:r>
            <a:r>
              <a:rPr lang="lv-LV" sz="2500" dirty="0" err="1">
                <a:latin typeface="Montserrat" pitchFamily="2" charset="-70"/>
              </a:rPr>
              <a:t>remigrantu</a:t>
            </a:r>
            <a:r>
              <a:rPr lang="lv-LV" sz="2500" dirty="0">
                <a:latin typeface="Montserrat" pitchFamily="2" charset="-70"/>
              </a:rPr>
              <a:t> iesaisti uzņēmējdarbībā, sekmējot jaunu darbavietu, produktu un pakalpojumu radīšanu Ādažu novadā </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Atbalstīt vismaz 2 </a:t>
            </a:r>
            <a:r>
              <a:rPr lang="lv-LV" sz="2500" dirty="0" err="1">
                <a:latin typeface="Montserrat" pitchFamily="2" charset="-70"/>
              </a:rPr>
              <a:t>remigrantu</a:t>
            </a:r>
            <a:r>
              <a:rPr lang="lv-LV" sz="2500" dirty="0">
                <a:latin typeface="Montserrat" pitchFamily="2" charset="-70"/>
              </a:rPr>
              <a:t> projektu idejas uzņēmējdarbības attīstībai Ādažu novadā</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2025.-2026.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10 000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pašvaldības 6 754 eiro, valsts 3 246 eiro</a:t>
            </a:r>
          </a:p>
        </p:txBody>
      </p:sp>
    </p:spTree>
    <p:extLst>
      <p:ext uri="{BB962C8B-B14F-4D97-AF65-F5344CB8AC3E}">
        <p14:creationId xmlns:p14="http://schemas.microsoft.com/office/powerpoint/2010/main" val="3438387229"/>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F32B176F-A601-B1B5-A50E-0D6D99140587}"/>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64605D81-2AF3-D09D-EDFE-C279CD236ACE}"/>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21944AA4-1402-8804-5F42-0EFF4420C5F6}"/>
              </a:ext>
            </a:extLst>
          </p:cNvPr>
          <p:cNvSpPr txBox="1">
            <a:spLocks noChangeArrowheads="1"/>
          </p:cNvSpPr>
          <p:nvPr/>
        </p:nvSpPr>
        <p:spPr bwMode="auto">
          <a:xfrm>
            <a:off x="838200" y="4220170"/>
            <a:ext cx="166116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Ādažu novada plānošanas dokumentos noteiktais</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7062D4F0-1FA3-B8F4-CAF6-569EAC7D2EC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18.04.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3805060939"/>
      </p:ext>
    </p:extLst>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47E47-779F-936D-5501-36A82F78DFD5}"/>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D31EACA-E783-0467-D855-7699E0173CA3}"/>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4" name="TextBox 3">
            <a:extLst>
              <a:ext uri="{FF2B5EF4-FFF2-40B4-BE49-F238E27FC236}">
                <a16:creationId xmlns:a16="http://schemas.microsoft.com/office/drawing/2014/main" id="{5ECFF876-6BF4-BBCE-A9D7-BB38D0B8922A}"/>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5" name="Title 3">
            <a:extLst>
              <a:ext uri="{FF2B5EF4-FFF2-40B4-BE49-F238E27FC236}">
                <a16:creationId xmlns:a16="http://schemas.microsoft.com/office/drawing/2014/main" id="{F929CB80-5229-222D-524D-5331B862098D}"/>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err="1">
                <a:solidFill>
                  <a:schemeClr val="accent5">
                    <a:lumMod val="50000"/>
                  </a:schemeClr>
                </a:solidFill>
                <a:latin typeface="Montserrat" pitchFamily="2" charset="77"/>
              </a:rPr>
              <a:t>Laveru</a:t>
            </a:r>
            <a:r>
              <a:rPr lang="lv-LV" sz="3600" b="1" dirty="0">
                <a:solidFill>
                  <a:schemeClr val="accent5">
                    <a:lumMod val="50000"/>
                  </a:schemeClr>
                </a:solidFill>
                <a:latin typeface="Montserrat" pitchFamily="2" charset="77"/>
              </a:rPr>
              <a:t> poldera sūkņu stacijas “</a:t>
            </a:r>
            <a:r>
              <a:rPr lang="lv-LV" sz="3600" b="1" dirty="0" err="1">
                <a:solidFill>
                  <a:schemeClr val="accent5">
                    <a:lumMod val="50000"/>
                  </a:schemeClr>
                </a:solidFill>
                <a:latin typeface="Montserrat" pitchFamily="2" charset="77"/>
              </a:rPr>
              <a:t>Laveri</a:t>
            </a:r>
            <a:r>
              <a:rPr lang="lv-LV" sz="3600" b="1" dirty="0">
                <a:solidFill>
                  <a:schemeClr val="accent5">
                    <a:lumMod val="50000"/>
                  </a:schemeClr>
                </a:solidFill>
                <a:latin typeface="Montserrat" pitchFamily="2" charset="77"/>
              </a:rPr>
              <a:t>” </a:t>
            </a:r>
            <a:r>
              <a:rPr lang="lv-LV" sz="3600" b="1" dirty="0" err="1">
                <a:solidFill>
                  <a:schemeClr val="accent5">
                    <a:lumMod val="50000"/>
                  </a:schemeClr>
                </a:solidFill>
                <a:latin typeface="Montserrat" pitchFamily="2" charset="77"/>
              </a:rPr>
              <a:t>krājbaseina</a:t>
            </a:r>
            <a:r>
              <a:rPr lang="lv-LV" sz="3600" b="1" dirty="0">
                <a:solidFill>
                  <a:schemeClr val="accent5">
                    <a:lumMod val="50000"/>
                  </a:schemeClr>
                </a:solidFill>
                <a:latin typeface="Montserrat" pitchFamily="2" charset="77"/>
              </a:rPr>
              <a:t> formēšana</a:t>
            </a:r>
            <a:endParaRPr lang="en-US" sz="3600" b="1" dirty="0">
              <a:solidFill>
                <a:schemeClr val="accent5">
                  <a:lumMod val="50000"/>
                </a:schemeClr>
              </a:solidFill>
              <a:latin typeface="Montserrat" pitchFamily="2" charset="77"/>
            </a:endParaRPr>
          </a:p>
        </p:txBody>
      </p:sp>
      <p:sp>
        <p:nvSpPr>
          <p:cNvPr id="3" name="TextBox 2">
            <a:extLst>
              <a:ext uri="{FF2B5EF4-FFF2-40B4-BE49-F238E27FC236}">
                <a16:creationId xmlns:a16="http://schemas.microsoft.com/office/drawing/2014/main" id="{30A7F26C-7A02-0C9C-1D2B-CD69C66773CB}"/>
              </a:ext>
            </a:extLst>
          </p:cNvPr>
          <p:cNvSpPr txBox="1"/>
          <p:nvPr/>
        </p:nvSpPr>
        <p:spPr>
          <a:xfrm>
            <a:off x="1141863" y="1534465"/>
            <a:ext cx="10364338" cy="7529305"/>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a:t>
            </a:r>
            <a:r>
              <a:rPr lang="lv-LV" sz="2500" dirty="0" err="1">
                <a:latin typeface="Montserrat" pitchFamily="2" charset="-70"/>
              </a:rPr>
              <a:t>krājbaseina</a:t>
            </a:r>
            <a:r>
              <a:rPr lang="lv-LV" sz="2500" dirty="0">
                <a:latin typeface="Montserrat" pitchFamily="2" charset="-70"/>
              </a:rPr>
              <a:t> formēšana, ko paredzēts veikt aptuveni 340m garā posmā, kombinējot rakšanu ar ekskavatoru un biomasas sūknēšanu ar grunts sūkni. </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Projektā paredzēta </a:t>
            </a:r>
            <a:r>
              <a:rPr lang="lv-LV" sz="2500" dirty="0" err="1">
                <a:latin typeface="Montserrat" pitchFamily="2" charset="-70"/>
              </a:rPr>
              <a:t>krājbaseina</a:t>
            </a:r>
            <a:r>
              <a:rPr lang="lv-LV" sz="2500" dirty="0">
                <a:latin typeface="Montserrat" pitchFamily="2" charset="-70"/>
              </a:rPr>
              <a:t> izveide ~340 m posmā, veicot rakšanu un biomasas sūknēšanu. Pirms darbiem tiks sakārtota teritorija un </a:t>
            </a:r>
            <a:r>
              <a:rPr lang="lv-LV" sz="2500" dirty="0" err="1">
                <a:latin typeface="Montserrat" pitchFamily="2" charset="-70"/>
              </a:rPr>
              <a:t>atbērtnes</a:t>
            </a:r>
            <a:r>
              <a:rPr lang="lv-LV" sz="2500" dirty="0">
                <a:latin typeface="Montserrat" pitchFamily="2" charset="-70"/>
              </a:rPr>
              <a:t>. Iegūtā grunts un dūņas tiks izlīdzinātas vai izvestas. Noslēgumā – </a:t>
            </a:r>
            <a:r>
              <a:rPr lang="lv-LV" sz="2500" dirty="0" err="1">
                <a:latin typeface="Montserrat" pitchFamily="2" charset="-70"/>
              </a:rPr>
              <a:t>atbērtņu</a:t>
            </a:r>
            <a:r>
              <a:rPr lang="lv-LV" sz="2500" dirty="0">
                <a:latin typeface="Montserrat" pitchFamily="2" charset="-70"/>
              </a:rPr>
              <a:t> diskošana, svešķermeņu savākšana un virsmas nolīdzināšana</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2024.-2026.</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635 250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ELFLA 270 000 eiro, pašvaldības 365 250 eiro</a:t>
            </a:r>
          </a:p>
        </p:txBody>
      </p:sp>
      <p:pic>
        <p:nvPicPr>
          <p:cNvPr id="6" name="Attēls 5">
            <a:extLst>
              <a:ext uri="{FF2B5EF4-FFF2-40B4-BE49-F238E27FC236}">
                <a16:creationId xmlns:a16="http://schemas.microsoft.com/office/drawing/2014/main" id="{81120D54-B51A-6131-166D-38D61CC8ACE0}"/>
              </a:ext>
            </a:extLst>
          </p:cNvPr>
          <p:cNvPicPr>
            <a:picLocks noChangeAspect="1"/>
          </p:cNvPicPr>
          <p:nvPr/>
        </p:nvPicPr>
        <p:blipFill>
          <a:blip r:embed="rId3"/>
          <a:stretch>
            <a:fillRect/>
          </a:stretch>
        </p:blipFill>
        <p:spPr>
          <a:xfrm>
            <a:off x="11820919" y="2041803"/>
            <a:ext cx="5325218" cy="5687219"/>
          </a:xfrm>
          <a:prstGeom prst="rect">
            <a:avLst/>
          </a:prstGeom>
        </p:spPr>
      </p:pic>
    </p:spTree>
    <p:extLst>
      <p:ext uri="{BB962C8B-B14F-4D97-AF65-F5344CB8AC3E}">
        <p14:creationId xmlns:p14="http://schemas.microsoft.com/office/powerpoint/2010/main" val="2831552276"/>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CC62468B-A4BE-E930-9773-334380240389}"/>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75202232-51B5-047A-2EE7-BA79AAD83DA6}"/>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DEAF7444-5068-C6FB-827C-0DE26EE21E6E}"/>
              </a:ext>
            </a:extLst>
          </p:cNvPr>
          <p:cNvSpPr txBox="1">
            <a:spLocks noChangeArrowheads="1"/>
          </p:cNvSpPr>
          <p:nvPr/>
        </p:nvSpPr>
        <p:spPr bwMode="auto">
          <a:xfrm>
            <a:off x="838200" y="4220170"/>
            <a:ext cx="1661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Plānotie investīciju projekti</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BACA5C9F-F831-B05F-0BF2-57332DA63A9A}"/>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3412605811"/>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99973E72-66EA-CCA4-0ED4-28B290E43592}"/>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CB5EF5B-1A8B-0D96-4332-ECEFD1E2F56D}"/>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75CB39D3-8B0C-DE5C-47F7-F09464CA211D}"/>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a:t>
            </a:r>
            <a:r>
              <a:rPr lang="lv-LV" sz="3600" b="1" dirty="0" err="1">
                <a:solidFill>
                  <a:schemeClr val="accent5">
                    <a:lumMod val="50000"/>
                  </a:schemeClr>
                </a:solidFill>
                <a:latin typeface="Montserrat" pitchFamily="2" charset="77"/>
              </a:rPr>
              <a:t>Kalngalē</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E4A4008D-2730-7090-CF19-C19104DBAA0A}"/>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F8209A4F-8277-D46C-E3A3-82B7B2E553FC}"/>
              </a:ext>
            </a:extLst>
          </p:cNvPr>
          <p:cNvSpPr txBox="1"/>
          <p:nvPr/>
        </p:nvSpPr>
        <p:spPr>
          <a:xfrm>
            <a:off x="1141862" y="1255065"/>
            <a:ext cx="11812138" cy="6952224"/>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Vanagu ielas pārbūve 620 m garumā</a:t>
            </a:r>
          </a:p>
          <a:p>
            <a:pPr marL="914400" lvl="1" indent="-457200">
              <a:lnSpc>
                <a:spcPct val="150000"/>
              </a:lnSpc>
              <a:buAutoNum type="arabicParenR"/>
              <a:defRPr/>
            </a:pPr>
            <a:r>
              <a:rPr lang="lv-LV" sz="2500" dirty="0" err="1">
                <a:latin typeface="Montserrat" pitchFamily="2" charset="-70"/>
              </a:rPr>
              <a:t>Gējēju</a:t>
            </a:r>
            <a:r>
              <a:rPr lang="lv-LV" sz="2500" dirty="0">
                <a:latin typeface="Montserrat" pitchFamily="2" charset="-70"/>
              </a:rPr>
              <a:t> celiņa izbūve – 260 m garumā, salāgojot </a:t>
            </a:r>
            <a:r>
              <a:rPr lang="lv-LV" sz="2500" dirty="0" err="1">
                <a:latin typeface="Montserrat" pitchFamily="2" charset="-70"/>
              </a:rPr>
              <a:t>pieslēguma</a:t>
            </a:r>
            <a:r>
              <a:rPr lang="lv-LV" sz="2500" dirty="0">
                <a:latin typeface="Montserrat" pitchFamily="2" charset="-70"/>
              </a:rPr>
              <a:t> vietu pie esošā asfalta seguma Sloku ielas pusē un </a:t>
            </a:r>
            <a:r>
              <a:rPr lang="lv-LV" sz="2500" dirty="0" err="1">
                <a:latin typeface="Montserrat" pitchFamily="2" charset="-70"/>
              </a:rPr>
              <a:t>pieslēgumu</a:t>
            </a:r>
            <a:r>
              <a:rPr lang="lv-LV" sz="2500" dirty="0">
                <a:latin typeface="Montserrat" pitchFamily="2" charset="-70"/>
              </a:rPr>
              <a:t> pie maģistrālā </a:t>
            </a:r>
            <a:r>
              <a:rPr lang="lv-LV" sz="2500" dirty="0" err="1">
                <a:latin typeface="Montserrat" pitchFamily="2" charset="-70"/>
              </a:rPr>
              <a:t>veloceļa</a:t>
            </a:r>
            <a:r>
              <a:rPr lang="lv-LV" sz="2500" dirty="0">
                <a:latin typeface="Montserrat" pitchFamily="2" charset="-70"/>
              </a:rPr>
              <a:t> Rīga – Carnikava stacijas “</a:t>
            </a:r>
            <a:r>
              <a:rPr lang="lv-LV" sz="2500" dirty="0" err="1">
                <a:latin typeface="Montserrat" pitchFamily="2" charset="-70"/>
              </a:rPr>
              <a:t>Kalngale</a:t>
            </a:r>
            <a:r>
              <a:rPr lang="lv-LV" sz="2500" dirty="0">
                <a:latin typeface="Montserrat" pitchFamily="2" charset="-70"/>
              </a:rPr>
              <a:t>” pusē un  apgaismojuma izbūve – 890 m  posmā (no stacija “</a:t>
            </a:r>
            <a:r>
              <a:rPr lang="lv-LV" sz="2500" dirty="0" err="1">
                <a:latin typeface="Montserrat" pitchFamily="2" charset="-70"/>
              </a:rPr>
              <a:t>Kalngale</a:t>
            </a:r>
            <a:r>
              <a:rPr lang="lv-LV" sz="2500" dirty="0">
                <a:latin typeface="Montserrat" pitchFamily="2" charset="-70"/>
              </a:rPr>
              <a:t>” puses gar </a:t>
            </a:r>
            <a:r>
              <a:rPr lang="lv-LV" sz="2500" dirty="0" err="1">
                <a:latin typeface="Montserrat" pitchFamily="2" charset="-70"/>
              </a:rPr>
              <a:t>jaunizbūvējamo</a:t>
            </a:r>
            <a:r>
              <a:rPr lang="lv-LV" sz="2500" dirty="0">
                <a:latin typeface="Montserrat" pitchFamily="2" charset="-70"/>
              </a:rPr>
              <a:t> celiņu un tālāk gar esošo asfalta seguma ceļu līdz Sloku ielas un Dzeguzes ielas krustojumam)</a:t>
            </a:r>
          </a:p>
          <a:p>
            <a:pPr marL="914400" lvl="1" indent="-457200">
              <a:lnSpc>
                <a:spcPct val="150000"/>
              </a:lnSpc>
              <a:buAutoNum type="arabicParenR"/>
              <a:defRPr/>
            </a:pPr>
            <a:r>
              <a:rPr lang="lv-LV" sz="2500" dirty="0">
                <a:latin typeface="Montserrat" pitchFamily="2" charset="-70"/>
              </a:rPr>
              <a:t>Stāvlaukuma pārbūve 1300 m</a:t>
            </a:r>
            <a:r>
              <a:rPr lang="lv-LV" sz="2500" baseline="30000" dirty="0">
                <a:latin typeface="Montserrat" pitchFamily="2" charset="-70"/>
              </a:rPr>
              <a:t>2</a:t>
            </a:r>
            <a:r>
              <a:rPr lang="lv-LV" sz="2500" dirty="0">
                <a:latin typeface="Montserrat" pitchFamily="2" charset="-70"/>
              </a:rPr>
              <a:t> platībā</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1 002 500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751 774,75 eiro, 250 725,25 eiro</a:t>
            </a:r>
          </a:p>
        </p:txBody>
      </p:sp>
      <p:pic>
        <p:nvPicPr>
          <p:cNvPr id="7" name="Attēls 6">
            <a:extLst>
              <a:ext uri="{FF2B5EF4-FFF2-40B4-BE49-F238E27FC236}">
                <a16:creationId xmlns:a16="http://schemas.microsoft.com/office/drawing/2014/main" id="{AFCFEE97-606F-52BD-F255-C36A1F4A3E30}"/>
              </a:ext>
            </a:extLst>
          </p:cNvPr>
          <p:cNvPicPr>
            <a:picLocks noChangeAspect="1"/>
          </p:cNvPicPr>
          <p:nvPr/>
        </p:nvPicPr>
        <p:blipFill>
          <a:blip r:embed="rId3"/>
          <a:stretch>
            <a:fillRect/>
          </a:stretch>
        </p:blipFill>
        <p:spPr>
          <a:xfrm>
            <a:off x="13061870" y="2747270"/>
            <a:ext cx="4837053" cy="3291582"/>
          </a:xfrm>
          <a:prstGeom prst="rect">
            <a:avLst/>
          </a:prstGeom>
        </p:spPr>
      </p:pic>
    </p:spTree>
    <p:extLst>
      <p:ext uri="{BB962C8B-B14F-4D97-AF65-F5344CB8AC3E}">
        <p14:creationId xmlns:p14="http://schemas.microsoft.com/office/powerpoint/2010/main" val="198102546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4CCED139-5B0D-C5DC-05F9-3ADAF60F0349}"/>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46F59055-0CFD-5403-5EDA-EAAF9EF530A8}"/>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C819E862-DB32-73D4-9F8E-8D02A4116199}"/>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a:t>
            </a:r>
            <a:r>
              <a:rPr lang="lv-LV" sz="3600" b="1" dirty="0" err="1">
                <a:solidFill>
                  <a:schemeClr val="accent5">
                    <a:lumMod val="50000"/>
                  </a:schemeClr>
                </a:solidFill>
                <a:latin typeface="Montserrat" pitchFamily="2" charset="77"/>
              </a:rPr>
              <a:t>Garupē</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03BE2660-2CAA-F97F-0196-B0655994A35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1D3D0D0A-EDEB-304B-B2CC-3D9A9F16D43A}"/>
              </a:ext>
            </a:extLst>
          </p:cNvPr>
          <p:cNvSpPr txBox="1"/>
          <p:nvPr/>
        </p:nvSpPr>
        <p:spPr>
          <a:xfrm>
            <a:off x="1141862" y="1255065"/>
            <a:ext cx="11812138" cy="8106386"/>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Auto stāvlaukuma izbūve ar cieto segumu aptuveni 25-30 vietām un video novērošanas kameru uzstādīšana stāvlaukumā</a:t>
            </a:r>
          </a:p>
          <a:p>
            <a:pPr marL="914400" lvl="1" indent="-457200">
              <a:lnSpc>
                <a:spcPct val="150000"/>
              </a:lnSpc>
              <a:buAutoNum type="arabicParenR"/>
              <a:defRPr/>
            </a:pPr>
            <a:r>
              <a:rPr lang="lv-LV" sz="2500" dirty="0">
                <a:latin typeface="Montserrat" pitchFamily="2" charset="-70"/>
              </a:rPr>
              <a:t>Ielas ar ietvi un apgaismojumu izbūve no P1 autoceļa līdz jaunajam stāvlaukumam un video novērošanas kameru uzstādīšana</a:t>
            </a:r>
          </a:p>
          <a:p>
            <a:pPr marL="914400" lvl="1" indent="-457200">
              <a:lnSpc>
                <a:spcPct val="150000"/>
              </a:lnSpc>
              <a:buAutoNum type="arabicParenR"/>
              <a:defRPr/>
            </a:pPr>
            <a:r>
              <a:rPr lang="lv-LV" sz="2500" dirty="0">
                <a:latin typeface="Montserrat" pitchFamily="2" charset="-70"/>
              </a:rPr>
              <a:t>Gājēju infrastruktūras ar apgaismojumu izbūve no stāvlaukuma līdz dzelzceļa stacijas peronu </a:t>
            </a:r>
            <a:r>
              <a:rPr lang="lv-LV" sz="2500" dirty="0" err="1">
                <a:latin typeface="Montserrat" pitchFamily="2" charset="-70"/>
              </a:rPr>
              <a:t>pieslēguma</a:t>
            </a:r>
            <a:r>
              <a:rPr lang="lv-LV" sz="2500" dirty="0">
                <a:latin typeface="Montserrat" pitchFamily="2" charset="-70"/>
              </a:rPr>
              <a:t> vietai</a:t>
            </a:r>
          </a:p>
          <a:p>
            <a:pPr marL="914400" lvl="1" indent="-457200">
              <a:lnSpc>
                <a:spcPct val="150000"/>
              </a:lnSpc>
              <a:buAutoNum type="arabicParenR"/>
              <a:defRPr/>
            </a:pPr>
            <a:r>
              <a:rPr lang="lv-LV" sz="2500" dirty="0">
                <a:latin typeface="Montserrat" pitchFamily="2" charset="-70"/>
              </a:rPr>
              <a:t>Droša gājēju šķērsojuma izveide pār P1 autoceļu</a:t>
            </a:r>
          </a:p>
          <a:p>
            <a:pPr marL="914400" lvl="1" indent="-457200">
              <a:lnSpc>
                <a:spcPct val="150000"/>
              </a:lnSpc>
              <a:buAutoNum type="arabicParenR"/>
              <a:defRPr/>
            </a:pPr>
            <a:r>
              <a:rPr lang="lv-LV" sz="2500" dirty="0">
                <a:latin typeface="Montserrat" pitchFamily="2" charset="-70"/>
              </a:rPr>
              <a:t>Noejas izveide no perona uz ceļa “</a:t>
            </a:r>
            <a:r>
              <a:rPr lang="lv-LV" sz="2500" dirty="0" err="1">
                <a:latin typeface="Montserrat" pitchFamily="2" charset="-70"/>
              </a:rPr>
              <a:t>Jaunbrieži-Garupe</a:t>
            </a:r>
            <a:r>
              <a:rPr lang="lv-LV" sz="2500" dirty="0">
                <a:latin typeface="Montserrat" pitchFamily="2" charset="-70"/>
              </a:rPr>
              <a:t> stacija” pusi</a:t>
            </a:r>
          </a:p>
          <a:p>
            <a:pPr marL="914400" lvl="1" indent="-457200">
              <a:lnSpc>
                <a:spcPct val="150000"/>
              </a:lnSpc>
              <a:buAutoNum type="arabicParenR"/>
              <a:defRPr/>
            </a:pPr>
            <a:r>
              <a:rPr lang="lv-LV" sz="2500" dirty="0">
                <a:latin typeface="Montserrat" pitchFamily="2" charset="-70"/>
              </a:rPr>
              <a:t>Ietves un apgaismojuma izbūve apmēram 670 m garā posmā (gar Vētru ielu un video novērošanas kameru uzstādīšana Vētru ielā</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932 222,22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699 073,44 eiro, 233 148,78 eiro</a:t>
            </a:r>
          </a:p>
        </p:txBody>
      </p:sp>
      <p:pic>
        <p:nvPicPr>
          <p:cNvPr id="7" name="Attēls 6">
            <a:extLst>
              <a:ext uri="{FF2B5EF4-FFF2-40B4-BE49-F238E27FC236}">
                <a16:creationId xmlns:a16="http://schemas.microsoft.com/office/drawing/2014/main" id="{33B13305-D8A6-072B-8558-C07988121FDF}"/>
              </a:ext>
            </a:extLst>
          </p:cNvPr>
          <p:cNvPicPr>
            <a:picLocks noChangeAspect="1"/>
          </p:cNvPicPr>
          <p:nvPr/>
        </p:nvPicPr>
        <p:blipFill>
          <a:blip r:embed="rId3"/>
          <a:stretch>
            <a:fillRect/>
          </a:stretch>
        </p:blipFill>
        <p:spPr>
          <a:xfrm>
            <a:off x="13117574" y="1830012"/>
            <a:ext cx="4781350" cy="6132787"/>
          </a:xfrm>
          <a:prstGeom prst="rect">
            <a:avLst/>
          </a:prstGeom>
        </p:spPr>
      </p:pic>
    </p:spTree>
    <p:extLst>
      <p:ext uri="{BB962C8B-B14F-4D97-AF65-F5344CB8AC3E}">
        <p14:creationId xmlns:p14="http://schemas.microsoft.com/office/powerpoint/2010/main" val="339214709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7AC86EC2-93E8-6EF2-414C-08477A26A4E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5E9E2B1-D1C7-FE95-5B47-AF8BBC48511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6B07462-2C40-F8BC-A317-180431DDD7D2}"/>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a:t>
            </a:r>
            <a:r>
              <a:rPr lang="lv-LV" sz="3600" b="1" dirty="0" err="1">
                <a:solidFill>
                  <a:schemeClr val="accent5">
                    <a:lumMod val="50000"/>
                  </a:schemeClr>
                </a:solidFill>
                <a:latin typeface="Montserrat" pitchFamily="2" charset="77"/>
              </a:rPr>
              <a:t>Garciemā</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B6B9D8DB-B91F-B321-51B3-37D7027B44B4}"/>
              </a:ext>
            </a:extLst>
          </p:cNvPr>
          <p:cNvSpPr txBox="1"/>
          <p:nvPr/>
        </p:nvSpPr>
        <p:spPr>
          <a:xfrm>
            <a:off x="1124656" y="1485900"/>
            <a:ext cx="11975712" cy="7529305"/>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Mežciema ielas pārbūve 400 m (no autoceļa P1 līdz Mežciema ielas krustojumam ar Āpšu ielu), nodrošinot drošu un ērtu autotransporta kustību līdz  </a:t>
            </a:r>
            <a:r>
              <a:rPr lang="lv-LV" sz="2500" dirty="0" err="1">
                <a:latin typeface="Montserrat" pitchFamily="2" charset="-70"/>
              </a:rPr>
              <a:t>Garciema</a:t>
            </a:r>
            <a:r>
              <a:rPr lang="lv-LV" sz="2500" dirty="0">
                <a:latin typeface="Montserrat" pitchFamily="2" charset="-70"/>
              </a:rPr>
              <a:t> dzelzceļa stacijas  stāvlaukumam</a:t>
            </a:r>
          </a:p>
          <a:p>
            <a:pPr marL="914400" lvl="1" indent="-457200">
              <a:lnSpc>
                <a:spcPct val="150000"/>
              </a:lnSpc>
              <a:buAutoNum type="arabicParenR"/>
              <a:defRPr/>
            </a:pPr>
            <a:r>
              <a:rPr lang="lv-LV" sz="2500" dirty="0">
                <a:latin typeface="Montserrat" pitchFamily="2" charset="-70"/>
              </a:rPr>
              <a:t>Ielas apgaismojuma izbūve Mežciema ielā un auto stāvlaukumā, nodrošinot satiksmes dalībnieku drošu piekļuvi stacijai</a:t>
            </a:r>
          </a:p>
          <a:p>
            <a:pPr marL="914400" lvl="1" indent="-457200">
              <a:lnSpc>
                <a:spcPct val="150000"/>
              </a:lnSpc>
              <a:buAutoNum type="arabicParenR"/>
              <a:defRPr/>
            </a:pPr>
            <a:r>
              <a:rPr lang="lv-LV" sz="2500" dirty="0">
                <a:latin typeface="Montserrat" pitchFamily="2" charset="-70"/>
              </a:rPr>
              <a:t>Stāvlaukuma pārbūve 1300 m</a:t>
            </a:r>
            <a:r>
              <a:rPr lang="lv-LV" sz="2500" baseline="30000" dirty="0">
                <a:latin typeface="Montserrat" pitchFamily="2" charset="-70"/>
              </a:rPr>
              <a:t>2</a:t>
            </a:r>
            <a:r>
              <a:rPr lang="lv-LV" sz="2500" dirty="0">
                <a:latin typeface="Montserrat" pitchFamily="2" charset="-70"/>
              </a:rPr>
              <a:t> platībā</a:t>
            </a:r>
          </a:p>
          <a:p>
            <a:pPr marL="914400" lvl="1" indent="-457200">
              <a:lnSpc>
                <a:spcPct val="150000"/>
              </a:lnSpc>
              <a:buAutoNum type="arabicParenR"/>
              <a:defRPr/>
            </a:pPr>
            <a:r>
              <a:rPr lang="lv-LV" sz="2500" dirty="0">
                <a:latin typeface="Montserrat" pitchFamily="2" charset="-70"/>
              </a:rPr>
              <a:t>Sabiedriskās tualetes uzstādīšana un nepieciešamo komunikāciju izbūve, pielāgojot tualeti cilvēkiem ar kustību traucējumiem</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842 500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631 790.75 eiro, pašvaldības 210 709.25 eiro</a:t>
            </a:r>
          </a:p>
        </p:txBody>
      </p:sp>
      <p:sp>
        <p:nvSpPr>
          <p:cNvPr id="2" name="TextBox 1">
            <a:extLst>
              <a:ext uri="{FF2B5EF4-FFF2-40B4-BE49-F238E27FC236}">
                <a16:creationId xmlns:a16="http://schemas.microsoft.com/office/drawing/2014/main" id="{181EECB4-57BE-44DD-BC8B-37836D306DC8}"/>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8" name="Attēls 7">
            <a:extLst>
              <a:ext uri="{FF2B5EF4-FFF2-40B4-BE49-F238E27FC236}">
                <a16:creationId xmlns:a16="http://schemas.microsoft.com/office/drawing/2014/main" id="{52849871-6703-4F4B-9F2F-15CF8CEDDABA}"/>
              </a:ext>
            </a:extLst>
          </p:cNvPr>
          <p:cNvPicPr>
            <a:picLocks noChangeAspect="1"/>
          </p:cNvPicPr>
          <p:nvPr/>
        </p:nvPicPr>
        <p:blipFill>
          <a:blip r:embed="rId3"/>
          <a:stretch>
            <a:fillRect/>
          </a:stretch>
        </p:blipFill>
        <p:spPr>
          <a:xfrm>
            <a:off x="13117574" y="1868112"/>
            <a:ext cx="4755950" cy="5991054"/>
          </a:xfrm>
          <a:prstGeom prst="rect">
            <a:avLst/>
          </a:prstGeom>
        </p:spPr>
      </p:pic>
    </p:spTree>
    <p:extLst>
      <p:ext uri="{BB962C8B-B14F-4D97-AF65-F5344CB8AC3E}">
        <p14:creationId xmlns:p14="http://schemas.microsoft.com/office/powerpoint/2010/main" val="2481678416"/>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362DFF76-9119-CAF9-75F2-766B4DEB0497}"/>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E43F75A7-DF8B-4E5B-DECA-2F04879E3582}"/>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486E504A-C5A7-A2ED-6AB7-6B87CC1545CE}"/>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Lilastē</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1125B461-7591-9EF1-AE98-FB084BB851BD}"/>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3713254E-B2CB-D460-76E4-2364F12DE63C}"/>
              </a:ext>
            </a:extLst>
          </p:cNvPr>
          <p:cNvSpPr txBox="1"/>
          <p:nvPr/>
        </p:nvSpPr>
        <p:spPr>
          <a:xfrm>
            <a:off x="1141862" y="1255065"/>
            <a:ext cx="12269338" cy="8106386"/>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Gājēju celiņa izbūve 730 m garā Lilastes ielas posmā no Ziemeļu ielas līdz auto stāvlaukumam pie dzelzceļa stacijas "Lilaste", nodrošinot drošu un ērtu iedzīvotāju kustību līdz  Lilastes dzelzceļa stacijas  stāvlaukumam</a:t>
            </a:r>
          </a:p>
          <a:p>
            <a:pPr marL="914400" lvl="1" indent="-457200">
              <a:lnSpc>
                <a:spcPct val="150000"/>
              </a:lnSpc>
              <a:buAutoNum type="arabicParenR"/>
              <a:defRPr/>
            </a:pPr>
            <a:r>
              <a:rPr lang="lv-LV" sz="2500" dirty="0">
                <a:latin typeface="Montserrat" pitchFamily="2" charset="-70"/>
              </a:rPr>
              <a:t>Gājēju celiņa un dzelzceļa gājēju pārejas izbūve  145 m  garā posmā no Lilastes ielas</a:t>
            </a:r>
          </a:p>
          <a:p>
            <a:pPr marL="914400" lvl="1" indent="-457200">
              <a:lnSpc>
                <a:spcPct val="150000"/>
              </a:lnSpc>
              <a:buAutoNum type="arabicParenR"/>
              <a:defRPr/>
            </a:pPr>
            <a:r>
              <a:rPr lang="lv-LV" sz="2500" dirty="0">
                <a:latin typeface="Montserrat" pitchFamily="2" charset="-70"/>
              </a:rPr>
              <a:t>Ielas apgaismojuma izbūve un videonovērošanas uzstādīšana ietves un dzelzceļa gājēju pārejas 145 m garā posmā no Lilastes ielas</a:t>
            </a:r>
          </a:p>
          <a:p>
            <a:pPr marL="914400" lvl="1" indent="-457200">
              <a:lnSpc>
                <a:spcPct val="150000"/>
              </a:lnSpc>
              <a:buAutoNum type="arabicParenR"/>
              <a:defRPr/>
            </a:pPr>
            <a:r>
              <a:rPr lang="lv-LV" sz="2500" dirty="0">
                <a:latin typeface="Montserrat" pitchFamily="2" charset="-70"/>
              </a:rPr>
              <a:t>Stāvlaukuma izbūve ar cieto segumu 930 m2 platībā</a:t>
            </a:r>
          </a:p>
          <a:p>
            <a:pPr marL="914400" lvl="1" indent="-457200">
              <a:lnSpc>
                <a:spcPct val="150000"/>
              </a:lnSpc>
              <a:buAutoNum type="arabicParenR"/>
              <a:defRPr/>
            </a:pPr>
            <a:r>
              <a:rPr lang="lv-LV" sz="2500" dirty="0">
                <a:latin typeface="Montserrat" pitchFamily="2" charset="-70"/>
              </a:rPr>
              <a:t>Apgaismojuma izbūve un videonovērošanas uzstādīšana stāvlaukumā</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750 500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562 425 eiro, 187 575 eiro</a:t>
            </a:r>
          </a:p>
        </p:txBody>
      </p:sp>
      <p:pic>
        <p:nvPicPr>
          <p:cNvPr id="7" name="Attēls 6">
            <a:extLst>
              <a:ext uri="{FF2B5EF4-FFF2-40B4-BE49-F238E27FC236}">
                <a16:creationId xmlns:a16="http://schemas.microsoft.com/office/drawing/2014/main" id="{3748D5D5-A1F5-3C0A-FE58-ECB8532EECC8}"/>
              </a:ext>
            </a:extLst>
          </p:cNvPr>
          <p:cNvPicPr>
            <a:picLocks noChangeAspect="1"/>
          </p:cNvPicPr>
          <p:nvPr/>
        </p:nvPicPr>
        <p:blipFill>
          <a:blip r:embed="rId3"/>
          <a:stretch>
            <a:fillRect/>
          </a:stretch>
        </p:blipFill>
        <p:spPr>
          <a:xfrm>
            <a:off x="13342151" y="1791710"/>
            <a:ext cx="4556773" cy="5390142"/>
          </a:xfrm>
          <a:prstGeom prst="rect">
            <a:avLst/>
          </a:prstGeom>
        </p:spPr>
      </p:pic>
    </p:spTree>
    <p:extLst>
      <p:ext uri="{BB962C8B-B14F-4D97-AF65-F5344CB8AC3E}">
        <p14:creationId xmlns:p14="http://schemas.microsoft.com/office/powerpoint/2010/main" val="986902362"/>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9CA740E1-5656-3628-8ABD-535B8390DC4E}"/>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6EF5218-4B07-929D-6282-702AE73038FE}"/>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BD37BBCC-05BF-67EF-C439-A52FC77ABF3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Gaujā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3126B8F0-4A25-E388-687E-239CDDF37FA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F2E1FFB9-83A1-EB25-B85F-9832297CDC11}"/>
              </a:ext>
            </a:extLst>
          </p:cNvPr>
          <p:cNvSpPr txBox="1"/>
          <p:nvPr/>
        </p:nvSpPr>
        <p:spPr>
          <a:xfrm>
            <a:off x="1045599" y="1667388"/>
            <a:ext cx="11812138" cy="6952224"/>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Pārbūvēt Skautu ielas posmu (garums – 1100 m)</a:t>
            </a:r>
          </a:p>
          <a:p>
            <a:pPr marL="914400" lvl="1" indent="-457200">
              <a:lnSpc>
                <a:spcPct val="150000"/>
              </a:lnSpc>
              <a:buAutoNum type="arabicParenR"/>
              <a:defRPr/>
            </a:pPr>
            <a:r>
              <a:rPr lang="lv-LV" sz="2500" dirty="0">
                <a:latin typeface="Montserrat" pitchFamily="2" charset="-70"/>
              </a:rPr>
              <a:t>Atjaunot </a:t>
            </a:r>
            <a:r>
              <a:rPr lang="lv-LV" sz="2500" dirty="0" err="1">
                <a:latin typeface="Montserrat" pitchFamily="2" charset="-70"/>
              </a:rPr>
              <a:t>Jūraskrastu</a:t>
            </a:r>
            <a:r>
              <a:rPr lang="lv-LV" sz="2500" dirty="0">
                <a:latin typeface="Montserrat" pitchFamily="2" charset="-70"/>
              </a:rPr>
              <a:t> ielas posmu (garums – 150 m)</a:t>
            </a:r>
          </a:p>
          <a:p>
            <a:pPr marL="914400" lvl="1" indent="-457200">
              <a:lnSpc>
                <a:spcPct val="150000"/>
              </a:lnSpc>
              <a:buAutoNum type="arabicParenR"/>
              <a:defRPr/>
            </a:pPr>
            <a:r>
              <a:rPr lang="lv-LV" sz="2500" dirty="0">
                <a:latin typeface="Montserrat" pitchFamily="2" charset="-70"/>
              </a:rPr>
              <a:t>Izbūvēt gājēju celiņa apgaismojumu paralēli dzelzceļa sliedēm līdz Niedrāju ielas turpinājumam un pa Niedrāju un Viršu ielām (izbūvējamais celiņa un apgaismojuma posms - 690 m)</a:t>
            </a:r>
          </a:p>
          <a:p>
            <a:pPr marL="914400" lvl="1" indent="-457200">
              <a:lnSpc>
                <a:spcPct val="150000"/>
              </a:lnSpc>
              <a:buAutoNum type="arabicParenR"/>
              <a:defRPr/>
            </a:pPr>
            <a:r>
              <a:rPr lang="lv-LV" sz="2500" dirty="0">
                <a:latin typeface="Montserrat" pitchFamily="2" charset="-70"/>
              </a:rPr>
              <a:t>Izbūvēto auto stāvvietu (apmēram 15 automašīnām)</a:t>
            </a:r>
          </a:p>
          <a:p>
            <a:pPr marL="914400" lvl="1" indent="-457200">
              <a:lnSpc>
                <a:spcPct val="150000"/>
              </a:lnSpc>
              <a:buAutoNum type="arabicParenR"/>
              <a:defRPr/>
            </a:pPr>
            <a:r>
              <a:rPr lang="lv-LV" sz="2500" dirty="0">
                <a:latin typeface="Montserrat" pitchFamily="2" charset="-70"/>
              </a:rPr>
              <a:t>Video novērošanas kameru uzstādīšana gar Skautu ielu</a:t>
            </a:r>
          </a:p>
          <a:p>
            <a:pPr marL="914400" lvl="1" indent="-457200">
              <a:lnSpc>
                <a:spcPct val="150000"/>
              </a:lnSpc>
              <a:buAutoNum type="arabicParenR"/>
              <a:defRPr/>
            </a:pPr>
            <a:r>
              <a:rPr lang="lv-LV" sz="2500" dirty="0">
                <a:latin typeface="Montserrat" pitchFamily="2" charset="-70"/>
              </a:rPr>
              <a:t>Informācijas un publicitātes aktivitātes</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1 617 500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1 212 963,25 eiro, 404 536,75 eiro</a:t>
            </a:r>
          </a:p>
        </p:txBody>
      </p:sp>
      <p:pic>
        <p:nvPicPr>
          <p:cNvPr id="7" name="Attēls 6">
            <a:extLst>
              <a:ext uri="{FF2B5EF4-FFF2-40B4-BE49-F238E27FC236}">
                <a16:creationId xmlns:a16="http://schemas.microsoft.com/office/drawing/2014/main" id="{7D0D0BFF-93FE-78A0-DDF5-95502BC4E149}"/>
              </a:ext>
            </a:extLst>
          </p:cNvPr>
          <p:cNvPicPr>
            <a:picLocks noChangeAspect="1"/>
          </p:cNvPicPr>
          <p:nvPr/>
        </p:nvPicPr>
        <p:blipFill>
          <a:blip r:embed="rId3"/>
          <a:stretch>
            <a:fillRect/>
          </a:stretch>
        </p:blipFill>
        <p:spPr>
          <a:xfrm>
            <a:off x="12994036" y="1817111"/>
            <a:ext cx="4879488" cy="6068188"/>
          </a:xfrm>
          <a:prstGeom prst="rect">
            <a:avLst/>
          </a:prstGeom>
        </p:spPr>
      </p:pic>
    </p:spTree>
    <p:extLst>
      <p:ext uri="{BB962C8B-B14F-4D97-AF65-F5344CB8AC3E}">
        <p14:creationId xmlns:p14="http://schemas.microsoft.com/office/powerpoint/2010/main" val="3484798735"/>
      </p:ext>
    </p:extLst>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55D6D81E-DC61-3828-2CB5-0DB5DB6259DA}"/>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D50A323E-18E6-5BDD-F353-DB7242B313B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C3134CC-42F7-7605-2C9E-C79204C37D6E}"/>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Multimodāla sabiedriskā transporta tīkla attīstība Carnikavā</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62E51C1B-AC6F-C7E8-39E6-68A82FFD7FE9}"/>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3E085B38-7421-875D-5576-5BF115DA9E3B}"/>
              </a:ext>
            </a:extLst>
          </p:cNvPr>
          <p:cNvSpPr txBox="1"/>
          <p:nvPr/>
        </p:nvSpPr>
        <p:spPr>
          <a:xfrm>
            <a:off x="1141862" y="1255065"/>
            <a:ext cx="12193138" cy="8106386"/>
          </a:xfrm>
          <a:prstGeom prst="rect">
            <a:avLst/>
          </a:prstGeom>
          <a:noFill/>
        </p:spPr>
        <p:txBody>
          <a:bodyPr wrap="square">
            <a:spAutoFit/>
          </a:bodyPr>
          <a:lstStyle/>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Kalmju ielas seguma atjaunošana (no Ojāra Vācieša ielas līdz Neļķu ielai)</a:t>
            </a:r>
          </a:p>
          <a:p>
            <a:pPr marL="914400" lvl="1" indent="-457200">
              <a:lnSpc>
                <a:spcPct val="150000"/>
              </a:lnSpc>
              <a:buAutoNum type="arabicParenR"/>
              <a:defRPr/>
            </a:pPr>
            <a:r>
              <a:rPr lang="lv-LV" sz="2500" dirty="0">
                <a:latin typeface="Montserrat" pitchFamily="2" charset="-70"/>
              </a:rPr>
              <a:t>Ielas apgaismojuma atjaunošana Kalmju ielā</a:t>
            </a:r>
          </a:p>
          <a:p>
            <a:pPr marL="914400" lvl="1" indent="-457200">
              <a:lnSpc>
                <a:spcPct val="150000"/>
              </a:lnSpc>
              <a:buAutoNum type="arabicParenR"/>
              <a:defRPr/>
            </a:pPr>
            <a:r>
              <a:rPr lang="lv-LV" sz="2500" dirty="0">
                <a:latin typeface="Montserrat" pitchFamily="2" charset="-70"/>
              </a:rPr>
              <a:t>Apvienotā gājēju un veloceliņa izbūve gar autoceļu P1 “Rīga-Carnikava-Ādaži”, līdz valsts galvenajam autoceļam A1</a:t>
            </a:r>
          </a:p>
          <a:p>
            <a:pPr marL="914400" lvl="1" indent="-457200">
              <a:lnSpc>
                <a:spcPct val="150000"/>
              </a:lnSpc>
              <a:buAutoNum type="arabicParenR"/>
              <a:defRPr/>
            </a:pPr>
            <a:r>
              <a:rPr lang="lv-LV" sz="2500" dirty="0">
                <a:latin typeface="Montserrat" pitchFamily="2" charset="-70"/>
              </a:rPr>
              <a:t>Kāpņu pie stacijas  atjaunošana</a:t>
            </a:r>
          </a:p>
          <a:p>
            <a:pPr marL="914400" lvl="1" indent="-457200">
              <a:lnSpc>
                <a:spcPct val="150000"/>
              </a:lnSpc>
              <a:buAutoNum type="arabicParenR"/>
              <a:defRPr/>
            </a:pPr>
            <a:r>
              <a:rPr lang="lv-LV" sz="2500" dirty="0">
                <a:latin typeface="Montserrat" pitchFamily="2" charset="-70"/>
              </a:rPr>
              <a:t>Sabiedriskās tualetes iekštelpu pilnīga atjaunošana</a:t>
            </a:r>
          </a:p>
          <a:p>
            <a:pPr marL="914400" lvl="1" indent="-457200">
              <a:lnSpc>
                <a:spcPct val="150000"/>
              </a:lnSpc>
              <a:buAutoNum type="arabicParenR"/>
              <a:defRPr/>
            </a:pPr>
            <a:r>
              <a:rPr lang="lv-LV" sz="2500" dirty="0">
                <a:latin typeface="Montserrat" pitchFamily="2" charset="-70"/>
              </a:rPr>
              <a:t>Vides kvalitātes un drošības paaugstināšana, veidojot pievilcīgu un funkcionālu vidi sabiedriskā transporta lietotājiem, kā arī pielāgojot teritoriju klimata pārmaiņām</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2 187 280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1 640 241,27 eiro, 547 038,73 eiro</a:t>
            </a:r>
          </a:p>
        </p:txBody>
      </p:sp>
      <p:pic>
        <p:nvPicPr>
          <p:cNvPr id="7" name="Attēls 6">
            <a:extLst>
              <a:ext uri="{FF2B5EF4-FFF2-40B4-BE49-F238E27FC236}">
                <a16:creationId xmlns:a16="http://schemas.microsoft.com/office/drawing/2014/main" id="{590C2B68-A397-F9A3-706E-BE4F7C3B7CEA}"/>
              </a:ext>
            </a:extLst>
          </p:cNvPr>
          <p:cNvPicPr>
            <a:picLocks noChangeAspect="1"/>
          </p:cNvPicPr>
          <p:nvPr/>
        </p:nvPicPr>
        <p:blipFill>
          <a:blip r:embed="rId3"/>
          <a:stretch>
            <a:fillRect/>
          </a:stretch>
        </p:blipFill>
        <p:spPr>
          <a:xfrm>
            <a:off x="13057636" y="1851537"/>
            <a:ext cx="4802529" cy="6529826"/>
          </a:xfrm>
          <a:prstGeom prst="rect">
            <a:avLst/>
          </a:prstGeom>
        </p:spPr>
      </p:pic>
    </p:spTree>
    <p:extLst>
      <p:ext uri="{BB962C8B-B14F-4D97-AF65-F5344CB8AC3E}">
        <p14:creationId xmlns:p14="http://schemas.microsoft.com/office/powerpoint/2010/main" val="169195359"/>
      </p:ext>
    </p:extLst>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EC164ED7-A446-2297-2284-8D3D06187617}"/>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A66C48F6-DD46-5C1B-463C-F8D32EF79293}"/>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C7CB0A25-2B10-EF29-A391-AA989699479A}"/>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Zivju resursu aizsardzības pasākumu īstenošana Ādažu novadā</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2061CC66-F269-3C8A-6851-5633B09420E2}"/>
              </a:ext>
            </a:extLst>
          </p:cNvPr>
          <p:cNvSpPr txBox="1"/>
          <p:nvPr/>
        </p:nvSpPr>
        <p:spPr>
          <a:xfrm>
            <a:off x="1141862" y="1255065"/>
            <a:ext cx="15545938" cy="6952224"/>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Nodrošināt Ādažu novada pašvaldības policiju ar papildaprīkojumu (vienu zemūdens </a:t>
            </a:r>
            <a:r>
              <a:rPr lang="lv-LV" sz="2500" dirty="0" err="1">
                <a:latin typeface="Montserrat" pitchFamily="2" charset="-70"/>
              </a:rPr>
              <a:t>dronu</a:t>
            </a:r>
            <a:r>
              <a:rPr lang="lv-LV" sz="2500" dirty="0">
                <a:latin typeface="Montserrat" pitchFamily="2" charset="-70"/>
              </a:rPr>
              <a:t>). Zemūdens </a:t>
            </a:r>
            <a:r>
              <a:rPr lang="lv-LV" sz="2500" dirty="0" err="1">
                <a:latin typeface="Montserrat" pitchFamily="2" charset="-70"/>
              </a:rPr>
              <a:t>drons</a:t>
            </a:r>
            <a:r>
              <a:rPr lang="lv-LV" sz="2500" dirty="0">
                <a:latin typeface="Montserrat" pitchFamily="2" charset="-70"/>
              </a:rPr>
              <a:t> ļautu veikt regulāru ūdenstilpju zemūdens apsekošanu, iegūstot vizuālu informāciju par ūdenstilpju stāvokli un situāciju zem ūdens, tādējādi ierobežojot potenciālo pārkāpumu iespējas, kā arī ļautu savlaicīgi konstatēt nelikumīgi izvietotus zvejas rīkus un operatīvi reaģēt uz nelikumīgām makšķernieku un maluzvejnieku darbībām, nodrošinot zivju resursu aizsardzības pasākumus</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AutoNum type="arabicParenR"/>
              <a:defRPr/>
            </a:pPr>
            <a:r>
              <a:rPr lang="lv-LV" sz="2500" dirty="0">
                <a:latin typeface="Montserrat" pitchFamily="2" charset="-70"/>
              </a:rPr>
              <a:t>zemūdens </a:t>
            </a:r>
            <a:r>
              <a:rPr lang="lv-LV" sz="2500" dirty="0" err="1">
                <a:latin typeface="Montserrat" pitchFamily="2" charset="-70"/>
              </a:rPr>
              <a:t>drona</a:t>
            </a:r>
            <a:r>
              <a:rPr lang="lv-LV" sz="2500" dirty="0">
                <a:latin typeface="Montserrat" pitchFamily="2" charset="-70"/>
              </a:rPr>
              <a:t> iegāde</a:t>
            </a:r>
          </a:p>
          <a:p>
            <a:pPr marL="914400" lvl="1" indent="-457200">
              <a:lnSpc>
                <a:spcPct val="150000"/>
              </a:lnSpc>
              <a:buAutoNum type="arabicParenR"/>
              <a:defRPr/>
            </a:pPr>
            <a:r>
              <a:rPr lang="lv-LV" sz="2500" dirty="0">
                <a:latin typeface="Montserrat" pitchFamily="2" charset="-70"/>
              </a:rPr>
              <a:t>personāla apmācība darbam ar iegādāto aprīkojumu</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2026.-2027.</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9 000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Zivju fonds 7 000 eiro, pašvaldības 2 000 eiro</a:t>
            </a:r>
          </a:p>
        </p:txBody>
      </p:sp>
      <p:sp>
        <p:nvSpPr>
          <p:cNvPr id="2" name="TextBox 1">
            <a:extLst>
              <a:ext uri="{FF2B5EF4-FFF2-40B4-BE49-F238E27FC236}">
                <a16:creationId xmlns:a16="http://schemas.microsoft.com/office/drawing/2014/main" id="{8FB98B1D-BDE4-4306-7BCC-11A68FB95B9B}"/>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extLst>
      <p:ext uri="{BB962C8B-B14F-4D97-AF65-F5344CB8AC3E}">
        <p14:creationId xmlns:p14="http://schemas.microsoft.com/office/powerpoint/2010/main" val="3833730392"/>
      </p:ext>
    </p:extLst>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EB8B97F8-893E-AD56-8227-F5C500F5BAC3}"/>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FC7727CB-59A5-7F27-5C15-1E23A25D9097}"/>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1128E32D-7D49-C865-9D84-93C3371FDC35}"/>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Siltumnīcefekta gāzu emisiju samazināšana un energoefektivitātes uzlabošana pašvaldības ēkās</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66168137-BECD-ED0E-7CFE-DD64891C1C2D}"/>
              </a:ext>
            </a:extLst>
          </p:cNvPr>
          <p:cNvSpPr txBox="1"/>
          <p:nvPr/>
        </p:nvSpPr>
        <p:spPr>
          <a:xfrm>
            <a:off x="1141862" y="2093265"/>
            <a:ext cx="16107913" cy="4643900"/>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siltumnīcefekta gāzu emisiju samazināšana un energoefektivitātes uzlabošana Ādažu novada pašvaldības iestādēs </a:t>
            </a:r>
          </a:p>
          <a:p>
            <a:pPr marL="457200" lvl="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Ādažu novada pašvaldības iestādēs (ĀVS, CVS, CPII “Riekstiņš”, ĀPII “Strautiņš”, Garā ielā 20). Projekta ietvaros plānots iegādāties un uzstādīt </a:t>
            </a:r>
            <a:r>
              <a:rPr lang="lv-LV" sz="2500" dirty="0" err="1">
                <a:latin typeface="Montserrat" pitchFamily="2" charset="-70"/>
              </a:rPr>
              <a:t>atjaunīgo</a:t>
            </a:r>
            <a:r>
              <a:rPr lang="lv-LV" sz="2500" dirty="0">
                <a:latin typeface="Montserrat" pitchFamily="2" charset="-70"/>
              </a:rPr>
              <a:t> energoresursu (AER) iekārtas (saules paneļus), veikt </a:t>
            </a:r>
            <a:r>
              <a:rPr lang="lv-LV" sz="2500" dirty="0" err="1">
                <a:latin typeface="Montserrat" pitchFamily="2" charset="-70"/>
              </a:rPr>
              <a:t>inženiersistēmu</a:t>
            </a:r>
            <a:r>
              <a:rPr lang="lv-LV" sz="2500" dirty="0">
                <a:latin typeface="Montserrat" pitchFamily="2" charset="-70"/>
              </a:rPr>
              <a:t> atjaunošanu</a:t>
            </a:r>
          </a:p>
          <a:p>
            <a:pPr marL="457200" lvl="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100 000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80 000 eiro, pašvaldības 20 000 eiro</a:t>
            </a:r>
          </a:p>
        </p:txBody>
      </p:sp>
      <p:sp>
        <p:nvSpPr>
          <p:cNvPr id="2" name="TextBox 1">
            <a:extLst>
              <a:ext uri="{FF2B5EF4-FFF2-40B4-BE49-F238E27FC236}">
                <a16:creationId xmlns:a16="http://schemas.microsoft.com/office/drawing/2014/main" id="{66A388A8-7AD3-AF52-967B-B2DD56B47F27}"/>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extLst>
      <p:ext uri="{BB962C8B-B14F-4D97-AF65-F5344CB8AC3E}">
        <p14:creationId xmlns:p14="http://schemas.microsoft.com/office/powerpoint/2010/main" val="189789380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86CE84E4-A181-7AE3-29A1-F9AD127D7934}"/>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74F8D937-5EFB-BE0E-0063-F23CFC816479}"/>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00CFEA5-838D-2DCC-A185-448F6442B2F4}"/>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5200" b="1" dirty="0">
                <a:latin typeface="Montserrat" pitchFamily="2" charset="77"/>
              </a:rPr>
              <a:t>Ādažu novada attīstības vīzija</a:t>
            </a:r>
            <a:endParaRPr lang="en-US" sz="5200" dirty="0">
              <a:latin typeface="Montserrat" pitchFamily="2" charset="77"/>
            </a:endParaRPr>
          </a:p>
        </p:txBody>
      </p:sp>
      <p:sp>
        <p:nvSpPr>
          <p:cNvPr id="6" name="TextBox 5">
            <a:extLst>
              <a:ext uri="{FF2B5EF4-FFF2-40B4-BE49-F238E27FC236}">
                <a16:creationId xmlns:a16="http://schemas.microsoft.com/office/drawing/2014/main" id="{B6F056F5-2B38-1556-D4E3-4808A556CB2B}"/>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8" name="TextBox 7">
            <a:extLst>
              <a:ext uri="{FF2B5EF4-FFF2-40B4-BE49-F238E27FC236}">
                <a16:creationId xmlns:a16="http://schemas.microsoft.com/office/drawing/2014/main" id="{3BBD39B7-A849-3344-2AF4-E46EAB962B42}"/>
              </a:ext>
            </a:extLst>
          </p:cNvPr>
          <p:cNvSpPr txBox="1">
            <a:spLocks noChangeArrowheads="1"/>
          </p:cNvSpPr>
          <p:nvPr/>
        </p:nvSpPr>
        <p:spPr bwMode="auto">
          <a:xfrm>
            <a:off x="1066800" y="2099130"/>
            <a:ext cx="1203143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just">
              <a:spcBef>
                <a:spcPts val="1200"/>
              </a:spcBef>
            </a:pPr>
            <a:r>
              <a:rPr lang="lv-LV" altLang="lv-LV" sz="2800" b="1" dirty="0">
                <a:latin typeface="Montserrat" pitchFamily="2" charset="-70"/>
              </a:rPr>
              <a:t>2037. gadā Ādažu novads būs izcila teritorija dzīvei, darbam un atpūtai Pierīgā</a:t>
            </a:r>
            <a:r>
              <a:rPr lang="lv-LV" altLang="lv-LV" sz="2800" dirty="0">
                <a:latin typeface="Montserrat" pitchFamily="2" charset="-70"/>
              </a:rPr>
              <a:t>. Teritorija, kas </a:t>
            </a:r>
            <a:r>
              <a:rPr lang="lv-LV" altLang="lv-LV" sz="2800" b="1" dirty="0">
                <a:latin typeface="Montserrat" pitchFamily="2" charset="-70"/>
              </a:rPr>
              <a:t>īpaši piemērota ģimenēm ar bērniem,</a:t>
            </a:r>
            <a:r>
              <a:rPr lang="lv-LV" altLang="lv-LV" sz="2800" dirty="0">
                <a:latin typeface="Montserrat" pitchFamily="2" charset="-70"/>
              </a:rPr>
              <a:t> digitālās ekonomikas un </a:t>
            </a:r>
            <a:r>
              <a:rPr lang="lv-LV" altLang="lv-LV" sz="2800" b="1" dirty="0">
                <a:latin typeface="Montserrat" pitchFamily="2" charset="-70"/>
              </a:rPr>
              <a:t>inovatīviem ražošanas uzņēmumiem, aktīvās atpūtas cienītājiem</a:t>
            </a:r>
            <a:r>
              <a:rPr lang="lv-LV" altLang="lv-LV" sz="2800" dirty="0">
                <a:latin typeface="Montserrat" pitchFamily="2" charset="-70"/>
              </a:rPr>
              <a:t>. Teritorija, kurā bērni un jaunieši </a:t>
            </a:r>
            <a:r>
              <a:rPr lang="lv-LV" altLang="lv-LV" sz="2800" b="1" dirty="0">
                <a:latin typeface="Montserrat" pitchFamily="2" charset="-70"/>
              </a:rPr>
              <a:t>varēs iegūt izcilu izglītību </a:t>
            </a:r>
            <a:r>
              <a:rPr lang="lv-LV" altLang="lv-LV" sz="2800" dirty="0">
                <a:latin typeface="Montserrat" pitchFamily="2" charset="-70"/>
              </a:rPr>
              <a:t>un pieaugušajiem būs pieejami augstvērtīgi mūžizglītības pakalpojumi. Vieta, kur </a:t>
            </a:r>
            <a:r>
              <a:rPr lang="lv-LV" altLang="lv-LV" sz="2800" b="1" dirty="0">
                <a:latin typeface="Montserrat" pitchFamily="2" charset="-70"/>
              </a:rPr>
              <a:t>Gauja ietek jūrā un sastopamas daudz aizsargājamu dabas bagātību</a:t>
            </a:r>
            <a:r>
              <a:rPr lang="lv-LV" altLang="lv-LV" sz="2800" dirty="0">
                <a:latin typeface="Montserrat" pitchFamily="2" charset="-70"/>
              </a:rPr>
              <a:t>. Teritorija, </a:t>
            </a:r>
            <a:r>
              <a:rPr lang="lv-LV" altLang="lv-LV" sz="2800" b="1" dirty="0">
                <a:latin typeface="Montserrat" pitchFamily="2" charset="-70"/>
              </a:rPr>
              <a:t>kur ir droši un var saturīgi pavadīt brīvo laiku kopā ar draugiem</a:t>
            </a:r>
            <a:r>
              <a:rPr lang="lv-LV" altLang="lv-LV" sz="2800" dirty="0">
                <a:latin typeface="Montserrat" pitchFamily="2" charset="-70"/>
              </a:rPr>
              <a:t>. Vieta, </a:t>
            </a:r>
            <a:r>
              <a:rPr lang="lv-LV" altLang="lv-LV" sz="2800" b="1" dirty="0">
                <a:latin typeface="Montserrat" pitchFamily="2" charset="-70"/>
              </a:rPr>
              <a:t>kur dzīvo aktīvi un pozitīvi cilvēki</a:t>
            </a:r>
            <a:r>
              <a:rPr lang="lv-LV" altLang="lv-LV" sz="2800" dirty="0">
                <a:latin typeface="Montserrat" pitchFamily="2" charset="-70"/>
              </a:rPr>
              <a:t>, kas iesaistās savas dzīves telpas uzturēšanā un attīstībā.</a:t>
            </a:r>
          </a:p>
        </p:txBody>
      </p:sp>
      <p:pic>
        <p:nvPicPr>
          <p:cNvPr id="10" name="Attēls 9">
            <a:extLst>
              <a:ext uri="{FF2B5EF4-FFF2-40B4-BE49-F238E27FC236}">
                <a16:creationId xmlns:a16="http://schemas.microsoft.com/office/drawing/2014/main" id="{202CA5E2-4220-8934-1114-E76E65F83DAD}"/>
              </a:ext>
            </a:extLst>
          </p:cNvPr>
          <p:cNvPicPr>
            <a:picLocks noChangeAspect="1"/>
          </p:cNvPicPr>
          <p:nvPr/>
        </p:nvPicPr>
        <p:blipFill>
          <a:blip r:embed="rId3"/>
          <a:stretch>
            <a:fillRect/>
          </a:stretch>
        </p:blipFill>
        <p:spPr>
          <a:xfrm>
            <a:off x="4922851" y="7048214"/>
            <a:ext cx="3815380" cy="2213640"/>
          </a:xfrm>
          <a:prstGeom prst="rect">
            <a:avLst/>
          </a:prstGeom>
        </p:spPr>
      </p:pic>
      <p:pic>
        <p:nvPicPr>
          <p:cNvPr id="11" name="Attēls 10">
            <a:extLst>
              <a:ext uri="{FF2B5EF4-FFF2-40B4-BE49-F238E27FC236}">
                <a16:creationId xmlns:a16="http://schemas.microsoft.com/office/drawing/2014/main" id="{903BD361-68CE-5E90-A882-539F1997EBF8}"/>
              </a:ext>
            </a:extLst>
          </p:cNvPr>
          <p:cNvPicPr>
            <a:picLocks noChangeAspect="1"/>
          </p:cNvPicPr>
          <p:nvPr/>
        </p:nvPicPr>
        <p:blipFill>
          <a:blip r:embed="rId4"/>
          <a:stretch>
            <a:fillRect/>
          </a:stretch>
        </p:blipFill>
        <p:spPr>
          <a:xfrm>
            <a:off x="13505290" y="4139870"/>
            <a:ext cx="3857772" cy="2520131"/>
          </a:xfrm>
          <a:prstGeom prst="rect">
            <a:avLst/>
          </a:prstGeom>
        </p:spPr>
      </p:pic>
      <p:pic>
        <p:nvPicPr>
          <p:cNvPr id="12" name="Attēls 11">
            <a:extLst>
              <a:ext uri="{FF2B5EF4-FFF2-40B4-BE49-F238E27FC236}">
                <a16:creationId xmlns:a16="http://schemas.microsoft.com/office/drawing/2014/main" id="{C3B7CEDD-C935-B89F-EAFC-E4C00F0B8E0A}"/>
              </a:ext>
            </a:extLst>
          </p:cNvPr>
          <p:cNvPicPr>
            <a:picLocks noChangeAspect="1"/>
          </p:cNvPicPr>
          <p:nvPr/>
        </p:nvPicPr>
        <p:blipFill>
          <a:blip r:embed="rId5"/>
          <a:stretch>
            <a:fillRect/>
          </a:stretch>
        </p:blipFill>
        <p:spPr>
          <a:xfrm>
            <a:off x="973863" y="7033082"/>
            <a:ext cx="3459400" cy="2232688"/>
          </a:xfrm>
          <a:prstGeom prst="rect">
            <a:avLst/>
          </a:prstGeom>
        </p:spPr>
      </p:pic>
      <p:pic>
        <p:nvPicPr>
          <p:cNvPr id="14" name="Attēls 13">
            <a:extLst>
              <a:ext uri="{FF2B5EF4-FFF2-40B4-BE49-F238E27FC236}">
                <a16:creationId xmlns:a16="http://schemas.microsoft.com/office/drawing/2014/main" id="{7FA4CE75-26E8-EAF5-CB9F-CB6F7BC01615}"/>
              </a:ext>
            </a:extLst>
          </p:cNvPr>
          <p:cNvPicPr>
            <a:picLocks noChangeAspect="1"/>
          </p:cNvPicPr>
          <p:nvPr/>
        </p:nvPicPr>
        <p:blipFill>
          <a:blip r:embed="rId6"/>
          <a:srcRect b="10891"/>
          <a:stretch>
            <a:fillRect/>
          </a:stretch>
        </p:blipFill>
        <p:spPr>
          <a:xfrm>
            <a:off x="13564186" y="1695093"/>
            <a:ext cx="3749951" cy="2133957"/>
          </a:xfrm>
          <a:prstGeom prst="rect">
            <a:avLst/>
          </a:prstGeom>
        </p:spPr>
      </p:pic>
      <p:pic>
        <p:nvPicPr>
          <p:cNvPr id="15" name="Attēls 14">
            <a:extLst>
              <a:ext uri="{FF2B5EF4-FFF2-40B4-BE49-F238E27FC236}">
                <a16:creationId xmlns:a16="http://schemas.microsoft.com/office/drawing/2014/main" id="{2A6215C1-B96E-7E96-9DBB-BCA2FC688AEF}"/>
              </a:ext>
            </a:extLst>
          </p:cNvPr>
          <p:cNvPicPr>
            <a:picLocks noChangeAspect="1"/>
          </p:cNvPicPr>
          <p:nvPr/>
        </p:nvPicPr>
        <p:blipFill rotWithShape="1">
          <a:blip r:embed="rId7"/>
          <a:srcRect t="10327"/>
          <a:stretch/>
        </p:blipFill>
        <p:spPr>
          <a:xfrm>
            <a:off x="13533865" y="6995736"/>
            <a:ext cx="3829197" cy="2197179"/>
          </a:xfrm>
          <a:prstGeom prst="rect">
            <a:avLst/>
          </a:prstGeom>
        </p:spPr>
      </p:pic>
      <p:pic>
        <p:nvPicPr>
          <p:cNvPr id="16" name="Attēls 15">
            <a:extLst>
              <a:ext uri="{FF2B5EF4-FFF2-40B4-BE49-F238E27FC236}">
                <a16:creationId xmlns:a16="http://schemas.microsoft.com/office/drawing/2014/main" id="{9A03DD3B-2A87-6765-02A3-5FA3F493E4FE}"/>
              </a:ext>
            </a:extLst>
          </p:cNvPr>
          <p:cNvPicPr>
            <a:picLocks noChangeAspect="1"/>
          </p:cNvPicPr>
          <p:nvPr/>
        </p:nvPicPr>
        <p:blipFill>
          <a:blip r:embed="rId8"/>
          <a:stretch>
            <a:fillRect/>
          </a:stretch>
        </p:blipFill>
        <p:spPr>
          <a:xfrm>
            <a:off x="9227818" y="7048215"/>
            <a:ext cx="3870415" cy="2144700"/>
          </a:xfrm>
          <a:prstGeom prst="rect">
            <a:avLst/>
          </a:prstGeom>
        </p:spPr>
      </p:pic>
    </p:spTree>
    <p:extLst>
      <p:ext uri="{BB962C8B-B14F-4D97-AF65-F5344CB8AC3E}">
        <p14:creationId xmlns:p14="http://schemas.microsoft.com/office/powerpoint/2010/main" val="1873401702"/>
      </p:ext>
    </p:extLst>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48222457-3C53-855E-38F1-BB395CC7694D}"/>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8F8C0A17-C580-9B19-E447-EB50507447CC}"/>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C90DA94-AE68-E557-3134-A7447066D15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Pielāgošanās klimata pārmaiņām Ādažu novadā, 2.kārta</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4E871EBD-F4C1-9042-9218-79FA43024898}"/>
              </a:ext>
            </a:extLst>
          </p:cNvPr>
          <p:cNvSpPr txBox="1"/>
          <p:nvPr/>
        </p:nvSpPr>
        <p:spPr>
          <a:xfrm>
            <a:off x="760863" y="1397909"/>
            <a:ext cx="12040737" cy="8106386"/>
          </a:xfrm>
          <a:prstGeom prst="rect">
            <a:avLst/>
          </a:prstGeom>
          <a:noFill/>
        </p:spPr>
        <p:txBody>
          <a:bodyPr wrap="square">
            <a:spAutoFit/>
          </a:bodyPr>
          <a:lstStyle/>
          <a:p>
            <a:pPr marL="457200" indent="-457200" algn="just">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Nodrošināt Ādažu novada pašvaldības teritorijas ilgtspējīgu pielāgošanos klimata pārmaiņu radītajiem riskiem, īpaši plūdu un krasta erozijas apdraudējumam, īstenojot integrētus un uz dabā balstītus risinājumus ūdens līmeņa regulēšanai, krasta aizsardzībai un applūstošo teritoriju pārvaldībai, vienlaikus uzlabojot vides kvalitāti un iedzīvotāju drošību</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a:t>
            </a:r>
          </a:p>
          <a:p>
            <a:pPr marL="914400" lvl="1" indent="-457200">
              <a:lnSpc>
                <a:spcPct val="150000"/>
              </a:lnSpc>
              <a:buFont typeface="Arial" panose="020B0604020202020204" pitchFamily="34" charset="0"/>
              <a:buAutoNum type="arabicParenR"/>
              <a:defRPr/>
            </a:pPr>
            <a:r>
              <a:rPr lang="lv-LV" sz="2500" dirty="0">
                <a:latin typeface="Montserrat" pitchFamily="2" charset="-70"/>
              </a:rPr>
              <a:t>Upmalu aizsargdambja pielāgošana un uzlabošana</a:t>
            </a:r>
          </a:p>
          <a:p>
            <a:pPr marL="914400" lvl="1" indent="-457200">
              <a:lnSpc>
                <a:spcPct val="150000"/>
              </a:lnSpc>
              <a:buFont typeface="Arial" panose="020B0604020202020204" pitchFamily="34" charset="0"/>
              <a:buAutoNum type="arabicParenR"/>
              <a:defRPr/>
            </a:pPr>
            <a:r>
              <a:rPr lang="lv-LV" sz="2500" dirty="0">
                <a:latin typeface="Montserrat" pitchFamily="2" charset="-70"/>
              </a:rPr>
              <a:t>Labā krasta nostiprinājuma izbūve Pārgaujas pusē Ādažu pagastā</a:t>
            </a:r>
          </a:p>
          <a:p>
            <a:pPr marL="914400" lvl="1" indent="-457200">
              <a:lnSpc>
                <a:spcPct val="150000"/>
              </a:lnSpc>
              <a:buFont typeface="Arial" panose="020B0604020202020204" pitchFamily="34" charset="0"/>
              <a:buAutoNum type="arabicParenR"/>
              <a:defRPr/>
            </a:pPr>
            <a:r>
              <a:rPr lang="lv-LV" sz="2500" dirty="0">
                <a:latin typeface="Montserrat" pitchFamily="2" charset="-70"/>
              </a:rPr>
              <a:t>Sūkņu stacijas–regulatora izbūve ūdens novadīšanai</a:t>
            </a: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2026.-2029.</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3 500 000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2 975 000 eiro, pašvaldības       525 000 eiro</a:t>
            </a:r>
          </a:p>
        </p:txBody>
      </p:sp>
      <p:sp>
        <p:nvSpPr>
          <p:cNvPr id="2" name="TextBox 1">
            <a:extLst>
              <a:ext uri="{FF2B5EF4-FFF2-40B4-BE49-F238E27FC236}">
                <a16:creationId xmlns:a16="http://schemas.microsoft.com/office/drawing/2014/main" id="{AC842B8F-A5D5-9F02-C874-4DB24DF9A0D6}"/>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6" name="Picture 5">
            <a:extLst>
              <a:ext uri="{FF2B5EF4-FFF2-40B4-BE49-F238E27FC236}">
                <a16:creationId xmlns:a16="http://schemas.microsoft.com/office/drawing/2014/main" id="{3E5E1BCB-7400-72D2-9B9D-941DD77D7D7D}"/>
              </a:ext>
            </a:extLst>
          </p:cNvPr>
          <p:cNvPicPr>
            <a:picLocks noChangeAspect="1"/>
          </p:cNvPicPr>
          <p:nvPr/>
        </p:nvPicPr>
        <p:blipFill>
          <a:blip r:embed="rId3"/>
          <a:stretch>
            <a:fillRect/>
          </a:stretch>
        </p:blipFill>
        <p:spPr>
          <a:xfrm>
            <a:off x="13252007" y="1502742"/>
            <a:ext cx="4678806" cy="3340674"/>
          </a:xfrm>
          <a:prstGeom prst="rect">
            <a:avLst/>
          </a:prstGeom>
        </p:spPr>
      </p:pic>
      <p:pic>
        <p:nvPicPr>
          <p:cNvPr id="8" name="Picture 7">
            <a:extLst>
              <a:ext uri="{FF2B5EF4-FFF2-40B4-BE49-F238E27FC236}">
                <a16:creationId xmlns:a16="http://schemas.microsoft.com/office/drawing/2014/main" id="{42C902AF-2888-A3B8-F1EE-F95B25854BBF}"/>
              </a:ext>
            </a:extLst>
          </p:cNvPr>
          <p:cNvPicPr>
            <a:picLocks noChangeAspect="1"/>
          </p:cNvPicPr>
          <p:nvPr/>
        </p:nvPicPr>
        <p:blipFill>
          <a:blip r:embed="rId4"/>
          <a:stretch>
            <a:fillRect/>
          </a:stretch>
        </p:blipFill>
        <p:spPr>
          <a:xfrm>
            <a:off x="13252007" y="5045621"/>
            <a:ext cx="4678806" cy="3738637"/>
          </a:xfrm>
          <a:prstGeom prst="rect">
            <a:avLst/>
          </a:prstGeom>
        </p:spPr>
      </p:pic>
    </p:spTree>
    <p:extLst>
      <p:ext uri="{BB962C8B-B14F-4D97-AF65-F5344CB8AC3E}">
        <p14:creationId xmlns:p14="http://schemas.microsoft.com/office/powerpoint/2010/main" val="3517434428"/>
      </p:ext>
    </p:extLst>
  </p:cSld>
  <p:clrMapOvr>
    <a:masterClrMapping/>
  </p:clrMapOvr>
  <p:transition spd="slow">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8C2DCB2E-FA19-B57B-97A9-42573B355568}"/>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1980906-E14F-E35D-D31F-5A2892DBDC65}"/>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2B18F72-3D33-C617-4EE1-14F3323D3F69}"/>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Jaunas pamatskolas izbūve Ādažos</a:t>
            </a:r>
            <a:endParaRPr lang="en-US" sz="3600" b="1" dirty="0">
              <a:solidFill>
                <a:schemeClr val="accent5">
                  <a:lumMod val="50000"/>
                </a:schemeClr>
              </a:solidFill>
              <a:latin typeface="Montserrat" pitchFamily="2" charset="77"/>
            </a:endParaRPr>
          </a:p>
        </p:txBody>
      </p:sp>
      <p:sp>
        <p:nvSpPr>
          <p:cNvPr id="4" name="TextBox 3">
            <a:extLst>
              <a:ext uri="{FF2B5EF4-FFF2-40B4-BE49-F238E27FC236}">
                <a16:creationId xmlns:a16="http://schemas.microsoft.com/office/drawing/2014/main" id="{F429F99A-5F15-F9CF-BA5B-61B26C244B19}"/>
              </a:ext>
            </a:extLst>
          </p:cNvPr>
          <p:cNvSpPr txBox="1"/>
          <p:nvPr/>
        </p:nvSpPr>
        <p:spPr>
          <a:xfrm>
            <a:off x="1143000" y="2019300"/>
            <a:ext cx="16078200" cy="5798062"/>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 </a:t>
            </a:r>
            <a:r>
              <a:rPr lang="lv-LV" sz="2500" dirty="0">
                <a:latin typeface="Montserrat" pitchFamily="2" charset="-70"/>
              </a:rPr>
              <a:t>– izveidot jaunu pamatizglītības infrastruktūru Ādažu novadā, lai risinātu kritisko un pastāvīgi pieaugošo vietu trūkumu esošajās vispārējās izglītības iestādēs. Projekts paredz nodrošināt mūsdienīgu mācību vidi 900 izglītojamajiem 1.–9. klašu posmā, tādējādi mazinot slodzi uz Ādažu vidusskolu un samazinot pašvaldības izdevumus par novada bērnu izglītošanu citās pašvaldībās un privātajās skolās</a:t>
            </a:r>
          </a:p>
          <a:p>
            <a:pPr marL="457200" indent="-457200">
              <a:lnSpc>
                <a:spcPct val="150000"/>
              </a:lnSpc>
              <a:buFont typeface="Arial" panose="020B0604020202020204" pitchFamily="34" charset="0"/>
              <a:buChar char="•"/>
              <a:defRPr/>
            </a:pPr>
            <a:r>
              <a:rPr lang="lv-LV" sz="2500" b="1" dirty="0">
                <a:latin typeface="Montserrat" pitchFamily="2" charset="-70"/>
              </a:rPr>
              <a:t>Kopējās plānotās izmaksas </a:t>
            </a:r>
            <a:r>
              <a:rPr lang="lv-LV" sz="2500" dirty="0">
                <a:latin typeface="Montserrat" pitchFamily="2" charset="-70"/>
              </a:rPr>
              <a:t>tiek prognozēts 29 846 797 eiro apmērā </a:t>
            </a:r>
          </a:p>
          <a:p>
            <a:pPr marL="457200" indent="-457200">
              <a:lnSpc>
                <a:spcPct val="150000"/>
              </a:lnSpc>
              <a:buFont typeface="Arial" panose="020B0604020202020204" pitchFamily="34" charset="0"/>
              <a:buChar char="•"/>
              <a:defRPr/>
            </a:pPr>
            <a:r>
              <a:rPr lang="lv-LV" sz="2500" b="1" dirty="0">
                <a:latin typeface="Montserrat" pitchFamily="2" charset="-70"/>
              </a:rPr>
              <a:t>Izmaksu sadalījums</a:t>
            </a:r>
            <a:r>
              <a:rPr lang="lv-LV" sz="2500" dirty="0">
                <a:latin typeface="Montserrat" pitchFamily="2" charset="-70"/>
              </a:rPr>
              <a:t> pa galvenajām pozīcijām:</a:t>
            </a:r>
          </a:p>
          <a:p>
            <a:pPr marL="914400" lvl="1" indent="-457200">
              <a:lnSpc>
                <a:spcPct val="150000"/>
              </a:lnSpc>
              <a:buFont typeface="Arial" panose="020B0604020202020204" pitchFamily="34" charset="0"/>
              <a:buChar char="•"/>
              <a:defRPr/>
            </a:pPr>
            <a:r>
              <a:rPr lang="lv-LV" sz="2500" dirty="0">
                <a:latin typeface="Montserrat" pitchFamily="2" charset="-70"/>
              </a:rPr>
              <a:t>Skolas un sporta zāles telpu būvniecība: 24 937 419 eiro.</a:t>
            </a:r>
          </a:p>
          <a:p>
            <a:pPr marL="914400" lvl="1" indent="-457200">
              <a:lnSpc>
                <a:spcPct val="150000"/>
              </a:lnSpc>
              <a:buFont typeface="Arial" panose="020B0604020202020204" pitchFamily="34" charset="0"/>
              <a:buChar char="•"/>
              <a:defRPr/>
            </a:pPr>
            <a:r>
              <a:rPr lang="lv-LV" sz="2500" dirty="0">
                <a:latin typeface="Montserrat" pitchFamily="2" charset="-70"/>
              </a:rPr>
              <a:t>Otrā līmeņa patvertnes (bunkura) izveide skolas pagrabstāvā: 2 502 608 eiro</a:t>
            </a:r>
          </a:p>
          <a:p>
            <a:pPr marL="914400" lvl="1" indent="-457200">
              <a:lnSpc>
                <a:spcPct val="150000"/>
              </a:lnSpc>
              <a:buFont typeface="Arial" panose="020B0604020202020204" pitchFamily="34" charset="0"/>
              <a:buChar char="•"/>
              <a:defRPr/>
            </a:pPr>
            <a:r>
              <a:rPr lang="lv-LV" sz="2500" dirty="0" err="1">
                <a:latin typeface="Montserrat" pitchFamily="2" charset="-70"/>
              </a:rPr>
              <a:t>Ārtelpu</a:t>
            </a:r>
            <a:r>
              <a:rPr lang="lv-LV" sz="2500" dirty="0">
                <a:latin typeface="Montserrat" pitchFamily="2" charset="-70"/>
              </a:rPr>
              <a:t> infrastruktūras izbūve (sporta laukumi, autostāvvietas, labiekārtošana): 2 406 770 eiro</a:t>
            </a:r>
          </a:p>
        </p:txBody>
      </p:sp>
      <p:sp>
        <p:nvSpPr>
          <p:cNvPr id="2" name="TextBox 1">
            <a:extLst>
              <a:ext uri="{FF2B5EF4-FFF2-40B4-BE49-F238E27FC236}">
                <a16:creationId xmlns:a16="http://schemas.microsoft.com/office/drawing/2014/main" id="{88BA502D-8146-49F9-3F55-D160327AFFE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extLst>
      <p:ext uri="{BB962C8B-B14F-4D97-AF65-F5344CB8AC3E}">
        <p14:creationId xmlns:p14="http://schemas.microsoft.com/office/powerpoint/2010/main" val="3841232015"/>
      </p:ext>
    </p:extLst>
  </p:cSld>
  <p:clrMapOvr>
    <a:masterClrMapping/>
  </p:clrMapOvr>
  <p:transition spd="slow">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FA568A81-24ED-1E97-3F84-01B7B26DCAD7}"/>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ECD3B443-CC84-405F-BA8D-66BDCA7ABA0A}"/>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DD5D4139-61BC-2E4F-7B88-763DA55EE837}"/>
              </a:ext>
            </a:extLst>
          </p:cNvPr>
          <p:cNvSpPr txBox="1">
            <a:spLocks noChangeArrowheads="1"/>
          </p:cNvSpPr>
          <p:nvPr/>
        </p:nvSpPr>
        <p:spPr bwMode="auto">
          <a:xfrm>
            <a:off x="838200" y="4220170"/>
            <a:ext cx="166116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Investīciju projektu ietekme uz pašvaldības budžetu</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4997ABFE-C53C-7C6B-BA9E-840E4D076AD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279769077"/>
      </p:ext>
    </p:extLst>
  </p:cSld>
  <p:clrMapOvr>
    <a:masterClrMapping/>
  </p:clrMapOvr>
  <p:transition spd="slow">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907AA736-BD3F-997E-E847-01C7CAC2234D}"/>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22BC3DB-1823-80EA-A2FD-32AB836A0637}"/>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6628497-2B15-DE38-91F7-98802600B341}"/>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Projekti, pie kuriem šobrīd strādā pašvaldība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C37B8213-E19D-52DB-75CC-E8EAFE82057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8" name="Attēls 7">
            <a:extLst>
              <a:ext uri="{FF2B5EF4-FFF2-40B4-BE49-F238E27FC236}">
                <a16:creationId xmlns:a16="http://schemas.microsoft.com/office/drawing/2014/main" id="{29381AD2-EB8A-F6E3-9903-6F62517376D3}"/>
              </a:ext>
            </a:extLst>
          </p:cNvPr>
          <p:cNvPicPr>
            <a:picLocks noChangeAspect="1"/>
          </p:cNvPicPr>
          <p:nvPr/>
        </p:nvPicPr>
        <p:blipFill>
          <a:blip r:embed="rId3"/>
          <a:srcRect l="21057" t="6118" r="11187" b="1262"/>
          <a:stretch>
            <a:fillRect/>
          </a:stretch>
        </p:blipFill>
        <p:spPr>
          <a:xfrm>
            <a:off x="1371600" y="3114302"/>
            <a:ext cx="5111650" cy="4528548"/>
          </a:xfrm>
          <a:prstGeom prst="rect">
            <a:avLst/>
          </a:prstGeom>
        </p:spPr>
      </p:pic>
      <p:pic>
        <p:nvPicPr>
          <p:cNvPr id="10" name="Attēls 9">
            <a:extLst>
              <a:ext uri="{FF2B5EF4-FFF2-40B4-BE49-F238E27FC236}">
                <a16:creationId xmlns:a16="http://schemas.microsoft.com/office/drawing/2014/main" id="{2A204FAF-7772-0274-0BCA-8EC0B6B120BB}"/>
              </a:ext>
            </a:extLst>
          </p:cNvPr>
          <p:cNvPicPr>
            <a:picLocks noChangeAspect="1"/>
          </p:cNvPicPr>
          <p:nvPr/>
        </p:nvPicPr>
        <p:blipFill>
          <a:blip r:embed="rId4"/>
          <a:stretch>
            <a:fillRect/>
          </a:stretch>
        </p:blipFill>
        <p:spPr>
          <a:xfrm>
            <a:off x="6987859" y="2911482"/>
            <a:ext cx="11080118" cy="6393149"/>
          </a:xfrm>
          <a:prstGeom prst="rect">
            <a:avLst/>
          </a:prstGeom>
        </p:spPr>
      </p:pic>
    </p:spTree>
    <p:extLst>
      <p:ext uri="{BB962C8B-B14F-4D97-AF65-F5344CB8AC3E}">
        <p14:creationId xmlns:p14="http://schemas.microsoft.com/office/powerpoint/2010/main" val="1871548208"/>
      </p:ext>
    </p:extLst>
  </p:cSld>
  <p:clrMapOvr>
    <a:masterClrMapping/>
  </p:clrMapOvr>
  <p:transition spd="slow">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489FDB52-995A-E6FC-D800-E711EC647B6C}"/>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8FD36A74-1A19-4834-8F7F-E3EF4A380BE0}"/>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A22A1998-1D15-4506-F95F-837EAEF93803}"/>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Projekti, pie kuriem šobrīd strādā pašvaldība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74A08EB5-FA22-D588-C876-640DD0BF8D82}"/>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7" name="Attēls 6">
            <a:extLst>
              <a:ext uri="{FF2B5EF4-FFF2-40B4-BE49-F238E27FC236}">
                <a16:creationId xmlns:a16="http://schemas.microsoft.com/office/drawing/2014/main" id="{888487F6-815E-3924-0C30-DECD36BEBB1F}"/>
              </a:ext>
            </a:extLst>
          </p:cNvPr>
          <p:cNvPicPr>
            <a:picLocks noChangeAspect="1"/>
          </p:cNvPicPr>
          <p:nvPr/>
        </p:nvPicPr>
        <p:blipFill>
          <a:blip r:embed="rId3"/>
          <a:srcRect l="5222" r="8719"/>
          <a:stretch>
            <a:fillRect/>
          </a:stretch>
        </p:blipFill>
        <p:spPr>
          <a:xfrm>
            <a:off x="533400" y="2614440"/>
            <a:ext cx="7531801" cy="5978136"/>
          </a:xfrm>
          <a:prstGeom prst="rect">
            <a:avLst/>
          </a:prstGeom>
        </p:spPr>
      </p:pic>
      <p:pic>
        <p:nvPicPr>
          <p:cNvPr id="11" name="Attēls 10">
            <a:extLst>
              <a:ext uri="{FF2B5EF4-FFF2-40B4-BE49-F238E27FC236}">
                <a16:creationId xmlns:a16="http://schemas.microsoft.com/office/drawing/2014/main" id="{AA8DA806-646D-C5F8-2962-0CEAD861A61D}"/>
              </a:ext>
            </a:extLst>
          </p:cNvPr>
          <p:cNvPicPr>
            <a:picLocks noChangeAspect="1"/>
          </p:cNvPicPr>
          <p:nvPr/>
        </p:nvPicPr>
        <p:blipFill>
          <a:blip r:embed="rId4"/>
          <a:stretch>
            <a:fillRect/>
          </a:stretch>
        </p:blipFill>
        <p:spPr>
          <a:xfrm>
            <a:off x="7696200" y="2552292"/>
            <a:ext cx="10531256" cy="6565722"/>
          </a:xfrm>
          <a:prstGeom prst="rect">
            <a:avLst/>
          </a:prstGeom>
        </p:spPr>
      </p:pic>
    </p:spTree>
    <p:extLst>
      <p:ext uri="{BB962C8B-B14F-4D97-AF65-F5344CB8AC3E}">
        <p14:creationId xmlns:p14="http://schemas.microsoft.com/office/powerpoint/2010/main" val="1326717469"/>
      </p:ext>
    </p:extLst>
  </p:cSld>
  <p:clrMapOvr>
    <a:masterClrMapping/>
  </p:clrMapOvr>
  <p:transition spd="slow">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CF5EF5E-E413-EC5B-3BB9-CFAB971B67E8}"/>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0C05A67-47FB-DA14-FC4F-B60B9568EF3F}"/>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CFE73DC-9675-7F78-3D87-55C689C2B3FD}"/>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Projekti, kuri ir iesniegti CFLA / LAD un tiek vērtēti</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A073BEE-5986-E0DD-3D6D-CF30363565E8}"/>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10" name="Attēls 9">
            <a:extLst>
              <a:ext uri="{FF2B5EF4-FFF2-40B4-BE49-F238E27FC236}">
                <a16:creationId xmlns:a16="http://schemas.microsoft.com/office/drawing/2014/main" id="{A4C0DF7C-3574-7DD1-7DDC-F78CBE3BC298}"/>
              </a:ext>
            </a:extLst>
          </p:cNvPr>
          <p:cNvPicPr>
            <a:picLocks noChangeAspect="1"/>
          </p:cNvPicPr>
          <p:nvPr/>
        </p:nvPicPr>
        <p:blipFill>
          <a:blip r:embed="rId3"/>
          <a:srcRect l="8622" r="11462" b="11130"/>
          <a:stretch>
            <a:fillRect/>
          </a:stretch>
        </p:blipFill>
        <p:spPr>
          <a:xfrm>
            <a:off x="568870" y="2503087"/>
            <a:ext cx="7584529" cy="5767404"/>
          </a:xfrm>
          <a:prstGeom prst="rect">
            <a:avLst/>
          </a:prstGeom>
        </p:spPr>
      </p:pic>
      <p:pic>
        <p:nvPicPr>
          <p:cNvPr id="13" name="Attēls 12">
            <a:extLst>
              <a:ext uri="{FF2B5EF4-FFF2-40B4-BE49-F238E27FC236}">
                <a16:creationId xmlns:a16="http://schemas.microsoft.com/office/drawing/2014/main" id="{F009F5BD-3C9B-3C89-16E6-CAC625CF4A13}"/>
              </a:ext>
            </a:extLst>
          </p:cNvPr>
          <p:cNvPicPr>
            <a:picLocks noChangeAspect="1"/>
          </p:cNvPicPr>
          <p:nvPr/>
        </p:nvPicPr>
        <p:blipFill>
          <a:blip r:embed="rId4"/>
          <a:stretch>
            <a:fillRect/>
          </a:stretch>
        </p:blipFill>
        <p:spPr>
          <a:xfrm>
            <a:off x="7772400" y="2602016"/>
            <a:ext cx="10578662" cy="6605361"/>
          </a:xfrm>
          <a:prstGeom prst="rect">
            <a:avLst/>
          </a:prstGeom>
        </p:spPr>
      </p:pic>
    </p:spTree>
    <p:extLst>
      <p:ext uri="{BB962C8B-B14F-4D97-AF65-F5344CB8AC3E}">
        <p14:creationId xmlns:p14="http://schemas.microsoft.com/office/powerpoint/2010/main" val="1889204730"/>
      </p:ext>
    </p:extLst>
  </p:cSld>
  <p:clrMapOvr>
    <a:masterClrMapping/>
  </p:clrMapOvr>
  <p:transition spd="slow">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CBA51A73-CBAC-9230-4C72-38FDCDA2EDD5}"/>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5E4341FF-50C4-0DB6-B15F-9BDB9E0E8343}"/>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32618AF2-6DFD-F29A-9822-2163454B9323}"/>
              </a:ext>
            </a:extLst>
          </p:cNvPr>
          <p:cNvSpPr txBox="1">
            <a:spLocks noChangeArrowheads="1"/>
          </p:cNvSpPr>
          <p:nvPr/>
        </p:nvSpPr>
        <p:spPr bwMode="auto">
          <a:xfrm>
            <a:off x="838200" y="4220170"/>
            <a:ext cx="1661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Jaunas skolas projekta ietekme</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11B8EAF0-1EF5-A975-84DB-6C88E1F29F9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1208271029"/>
      </p:ext>
    </p:extLst>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75799E7-E115-F46E-8F1D-F3FB6D19DAA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7157B4A3-F0F4-A95D-7662-992E65B5798E}"/>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7A4887DD-52F0-8CD1-49F8-41476BDD8D78}"/>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Jaunas izglītības iestādes nepieciešamība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E56BD09D-482E-A9A5-81EA-8B223C36233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D2661A86-DF66-FD93-5E56-ECDB95C9F838}"/>
              </a:ext>
            </a:extLst>
          </p:cNvPr>
          <p:cNvSpPr txBox="1"/>
          <p:nvPr/>
        </p:nvSpPr>
        <p:spPr>
          <a:xfrm>
            <a:off x="1143000" y="1182719"/>
            <a:ext cx="16611600" cy="7525458"/>
          </a:xfrm>
          <a:prstGeom prst="rect">
            <a:avLst/>
          </a:prstGeom>
          <a:noFill/>
        </p:spPr>
        <p:txBody>
          <a:bodyPr wrap="square">
            <a:spAutoFit/>
          </a:bodyPr>
          <a:lstStyle/>
          <a:p>
            <a:pPr>
              <a:lnSpc>
                <a:spcPct val="150000"/>
              </a:lnSpc>
              <a:defRPr/>
            </a:pPr>
            <a:r>
              <a:rPr lang="lv-LV" sz="2500" b="1" dirty="0">
                <a:latin typeface="Montserrat" pitchFamily="2" charset="-70"/>
              </a:rPr>
              <a:t>Finanšu un ekonomiskā analīzes (FEA) aprēķinu secinājumi apliecina jaunas skolas Ādažos (Projekta) izveides nepieciešamību:</a:t>
            </a:r>
          </a:p>
          <a:p>
            <a:pPr marL="457200" indent="-457200">
              <a:lnSpc>
                <a:spcPct val="150000"/>
              </a:lnSpc>
              <a:buFont typeface="Arial" panose="020B0604020202020204" pitchFamily="34" charset="0"/>
              <a:buChar char="•"/>
              <a:defRPr/>
            </a:pPr>
            <a:r>
              <a:rPr lang="lv-LV" sz="2500" b="1" dirty="0">
                <a:latin typeface="Montserrat" pitchFamily="2" charset="-70"/>
              </a:rPr>
              <a:t>Unikāls demogrāfiskais spiediens. </a:t>
            </a:r>
            <a:r>
              <a:rPr lang="lv-LV" sz="2500" dirty="0">
                <a:latin typeface="Montserrat" pitchFamily="2" charset="-70"/>
              </a:rPr>
              <a:t>Ādažu novads ir viens no “jaunākajiem” Latvijā – 21% iedzīvotāju ir bērni vecumā līdz 14 gadiem. Pēdējo 10 gadu laikā skolas vecuma bērnu skaits novadā ir gandrīz dubultojies</a:t>
            </a:r>
          </a:p>
          <a:p>
            <a:pPr marL="457200" indent="-457200">
              <a:lnSpc>
                <a:spcPct val="150000"/>
              </a:lnSpc>
              <a:buFont typeface="Arial" panose="020B0604020202020204" pitchFamily="34" charset="0"/>
              <a:buChar char="•"/>
              <a:defRPr/>
            </a:pPr>
            <a:r>
              <a:rPr lang="lv-LV" sz="2500" b="1" dirty="0">
                <a:latin typeface="Montserrat" pitchFamily="2" charset="-70"/>
              </a:rPr>
              <a:t>Esošās infrastruktūras kritiskā pārslogotība. </a:t>
            </a:r>
            <a:r>
              <a:rPr lang="lv-LV" sz="2500" dirty="0">
                <a:latin typeface="Montserrat" pitchFamily="2" charset="-70"/>
              </a:rPr>
              <a:t>Pašvaldības skolas darbojas virs savas maksimālās kapacitātes. ĀVS 2025./2026. </a:t>
            </a:r>
            <a:r>
              <a:rPr lang="lv-LV" sz="2500" dirty="0" err="1">
                <a:latin typeface="Montserrat" pitchFamily="2" charset="-70"/>
              </a:rPr>
              <a:t>m.g</a:t>
            </a:r>
            <a:r>
              <a:rPr lang="lv-LV" sz="2500" dirty="0">
                <a:latin typeface="Montserrat" pitchFamily="2" charset="-70"/>
              </a:rPr>
              <a:t>. trūkst aptuveni 380 vietu</a:t>
            </a:r>
          </a:p>
          <a:p>
            <a:pPr marL="457200" indent="-457200">
              <a:lnSpc>
                <a:spcPct val="150000"/>
              </a:lnSpc>
              <a:buFont typeface="Arial" panose="020B0604020202020204" pitchFamily="34" charset="0"/>
              <a:buChar char="•"/>
              <a:defRPr/>
            </a:pPr>
            <a:r>
              <a:rPr lang="lv-LV" sz="2500" b="1" dirty="0">
                <a:latin typeface="Montserrat" pitchFamily="2" charset="-70"/>
              </a:rPr>
              <a:t>Nākotnes prognozes</a:t>
            </a:r>
            <a:r>
              <a:rPr lang="lv-LV" sz="2500" dirty="0">
                <a:latin typeface="Montserrat" pitchFamily="2" charset="-70"/>
              </a:rPr>
              <a:t>: Prognozēts, ka līdz 2030./2031. </a:t>
            </a:r>
            <a:r>
              <a:rPr lang="lv-LV" sz="2500" dirty="0" err="1">
                <a:latin typeface="Montserrat" pitchFamily="2" charset="-70"/>
              </a:rPr>
              <a:t>m.g</a:t>
            </a:r>
            <a:r>
              <a:rPr lang="lv-LV" sz="2500" dirty="0">
                <a:latin typeface="Montserrat" pitchFamily="2" charset="-70"/>
              </a:rPr>
              <a:t>. vietu trūkums tikai ĀVS vien pārsniegs 620 vietas</a:t>
            </a:r>
          </a:p>
          <a:p>
            <a:pPr marL="457200" indent="-457200">
              <a:lnSpc>
                <a:spcPct val="150000"/>
              </a:lnSpc>
              <a:buFont typeface="Arial" panose="020B0604020202020204" pitchFamily="34" charset="0"/>
              <a:buChar char="•"/>
              <a:defRPr/>
            </a:pPr>
            <a:r>
              <a:rPr lang="lv-LV" sz="2500" b="1" dirty="0">
                <a:latin typeface="Montserrat" pitchFamily="2" charset="-70"/>
              </a:rPr>
              <a:t>Ievērojams finansiālais slogs pašvaldībai. </a:t>
            </a:r>
            <a:r>
              <a:rPr lang="lv-LV" sz="2500" dirty="0">
                <a:latin typeface="Montserrat" pitchFamily="2" charset="-70"/>
              </a:rPr>
              <a:t>Pašvaldībai jāparedz aptuveni 1,2 miljonu eiro lieli izdevumi gadā maksājumos citām pašvaldībām un līdzfinansējumā</a:t>
            </a:r>
          </a:p>
          <a:p>
            <a:pPr marL="457200" indent="-457200">
              <a:lnSpc>
                <a:spcPct val="150000"/>
              </a:lnSpc>
              <a:buFont typeface="Arial" panose="020B0604020202020204" pitchFamily="34" charset="0"/>
              <a:buChar char="•"/>
              <a:defRPr/>
            </a:pPr>
            <a:r>
              <a:rPr lang="lv-LV" sz="2500" b="1" dirty="0">
                <a:latin typeface="Montserrat" pitchFamily="2" charset="-70"/>
              </a:rPr>
              <a:t>Likuma un kvalitātes garantēšana. </a:t>
            </a:r>
            <a:r>
              <a:rPr lang="lv-LV" sz="2500" dirty="0">
                <a:latin typeface="Montserrat" pitchFamily="2" charset="-70"/>
              </a:rPr>
              <a:t>Pašvaldībai kļūst arvien sarežģītāk pildīt Izglītības likumā noteikto pienākumu nodrošināt bērnam vietu tuvākajā izglītības iestādē</a:t>
            </a:r>
          </a:p>
        </p:txBody>
      </p:sp>
    </p:spTree>
    <p:extLst>
      <p:ext uri="{BB962C8B-B14F-4D97-AF65-F5344CB8AC3E}">
        <p14:creationId xmlns:p14="http://schemas.microsoft.com/office/powerpoint/2010/main" val="729567281"/>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B08B6F59-C385-AF04-A1DF-686F191A961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7570FDCB-5DC3-DC42-7F9B-5FC94D887479}"/>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2CC7776B-98F3-B3AC-82D1-A33761E82D13}"/>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Jaunas izglītības iestādes projekta ietekme</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CB4E7B58-C4B3-DE1D-EC51-96FA3EB310F0}"/>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14" name="Attēls 13">
            <a:extLst>
              <a:ext uri="{FF2B5EF4-FFF2-40B4-BE49-F238E27FC236}">
                <a16:creationId xmlns:a16="http://schemas.microsoft.com/office/drawing/2014/main" id="{9A25FEED-6FCD-22DB-9499-260A8564C49C}"/>
              </a:ext>
            </a:extLst>
          </p:cNvPr>
          <p:cNvPicPr>
            <a:picLocks noChangeAspect="1"/>
          </p:cNvPicPr>
          <p:nvPr/>
        </p:nvPicPr>
        <p:blipFill>
          <a:blip r:embed="rId3">
            <a:extLst>
              <a:ext uri="{28A0092B-C50C-407E-A947-70E740481C1C}">
                <a14:useLocalDpi xmlns:a14="http://schemas.microsoft.com/office/drawing/2010/main" val="0"/>
              </a:ext>
            </a:extLst>
          </a:blip>
          <a:srcRect l="2916" t="12860" r="1008" b="2315"/>
          <a:stretch>
            <a:fillRect/>
          </a:stretch>
        </p:blipFill>
        <p:spPr>
          <a:xfrm>
            <a:off x="860912" y="1224187"/>
            <a:ext cx="16383001" cy="8073086"/>
          </a:xfrm>
          <a:prstGeom prst="rect">
            <a:avLst/>
          </a:prstGeom>
        </p:spPr>
      </p:pic>
    </p:spTree>
    <p:extLst>
      <p:ext uri="{BB962C8B-B14F-4D97-AF65-F5344CB8AC3E}">
        <p14:creationId xmlns:p14="http://schemas.microsoft.com/office/powerpoint/2010/main" val="2156931408"/>
      </p:ext>
    </p:extLst>
  </p:cSld>
  <p:clrMapOvr>
    <a:masterClrMapping/>
  </p:clrMapOvr>
  <p:transition spd="slow">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B4BA01C4-5575-D883-3FBD-DF3084ACBB17}"/>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77D4C05-19C3-4788-CC2A-7848F91CA431}"/>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9BD387CE-1964-9555-992E-3BD14051CD14}"/>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Novada līdzsvarotas attīstības </a:t>
            </a:r>
            <a:r>
              <a:rPr lang="lv-LV" sz="3600" b="1" dirty="0" err="1">
                <a:solidFill>
                  <a:schemeClr val="accent5">
                    <a:lumMod val="50000"/>
                  </a:schemeClr>
                </a:solidFill>
                <a:latin typeface="Montserrat" pitchFamily="2" charset="77"/>
              </a:rPr>
              <a:t>izvērtējums</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0B22214-70C4-3A2A-6BA8-3D179F6BFF59}"/>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4464D9B3-3FF8-C690-D479-FA0453C6D66F}"/>
              </a:ext>
            </a:extLst>
          </p:cNvPr>
          <p:cNvSpPr txBox="1"/>
          <p:nvPr/>
        </p:nvSpPr>
        <p:spPr>
          <a:xfrm>
            <a:off x="1143000" y="1182719"/>
            <a:ext cx="16611600" cy="6371296"/>
          </a:xfrm>
          <a:prstGeom prst="rect">
            <a:avLst/>
          </a:prstGeom>
          <a:noFill/>
        </p:spPr>
        <p:txBody>
          <a:bodyPr wrap="square">
            <a:spAutoFit/>
          </a:bodyPr>
          <a:lstStyle/>
          <a:p>
            <a:pPr>
              <a:lnSpc>
                <a:spcPct val="150000"/>
              </a:lnSpc>
              <a:defRPr/>
            </a:pPr>
            <a:r>
              <a:rPr lang="lv-LV" sz="2500" b="1" dirty="0">
                <a:latin typeface="Montserrat" pitchFamily="2" charset="-70"/>
              </a:rPr>
              <a:t>Novada attīstība šobrīd saskaras ar nelīdzsvarotību starp straujo iedzīvotāju pieaugumu un infrastruktūras pieejamību ciemos un pilsētā. Jaunas skolas izbūve sekmētu:</a:t>
            </a:r>
          </a:p>
          <a:p>
            <a:pPr marL="457200" indent="-457200">
              <a:lnSpc>
                <a:spcPct val="150000"/>
              </a:lnSpc>
              <a:buFont typeface="Arial" panose="020B0604020202020204" pitchFamily="34" charset="0"/>
              <a:buChar char="•"/>
              <a:defRPr/>
            </a:pPr>
            <a:r>
              <a:rPr lang="lv-LV" sz="2500" b="1" dirty="0">
                <a:latin typeface="Montserrat" pitchFamily="2" charset="-70"/>
              </a:rPr>
              <a:t>Līdzsvarotu teritorijas attīstība</a:t>
            </a:r>
            <a:r>
              <a:rPr lang="lv-LV" sz="2500" dirty="0">
                <a:latin typeface="Montserrat" pitchFamily="2" charset="-70"/>
              </a:rPr>
              <a:t>. Novada stratēģiskais mērķis ir nodrošināt pakalpojumus tuvu iedzīvotāju dzīvesvietai, ievērojot “15 minūšu pilsētas” principu</a:t>
            </a:r>
          </a:p>
          <a:p>
            <a:pPr marL="457200" indent="-457200">
              <a:lnSpc>
                <a:spcPct val="150000"/>
              </a:lnSpc>
              <a:buFont typeface="Arial" panose="020B0604020202020204" pitchFamily="34" charset="0"/>
              <a:buChar char="•"/>
              <a:defRPr/>
            </a:pPr>
            <a:r>
              <a:rPr lang="lv-LV" sz="2500" b="1" dirty="0">
                <a:latin typeface="Montserrat" pitchFamily="2" charset="-70"/>
              </a:rPr>
              <a:t>Skolas mēroga ietekmi uz izglītības kvalitāti</a:t>
            </a:r>
            <a:r>
              <a:rPr lang="lv-LV" sz="2500" dirty="0">
                <a:latin typeface="Montserrat" pitchFamily="2" charset="-70"/>
              </a:rPr>
              <a:t>. Pētījumi liecina, ka pārmērīgi lielās skolās (Ādažu vidusskola ir lielākā lauku skola Latvijā) kļūst sarežģītāka mācību procesa organizācija un mazinās individuālā pieeja skolēniem</a:t>
            </a:r>
          </a:p>
          <a:p>
            <a:pPr marL="457200" indent="-457200">
              <a:lnSpc>
                <a:spcPct val="150000"/>
              </a:lnSpc>
              <a:buFont typeface="Arial" panose="020B0604020202020204" pitchFamily="34" charset="0"/>
              <a:buChar char="•"/>
              <a:defRPr/>
            </a:pPr>
            <a:r>
              <a:rPr lang="lv-LV" sz="2500" b="1" dirty="0">
                <a:latin typeface="Montserrat" pitchFamily="2" charset="-70"/>
              </a:rPr>
              <a:t>Satiksmes un sastrēgumu mazināšanu</a:t>
            </a:r>
            <a:r>
              <a:rPr lang="lv-LV" sz="2500" dirty="0">
                <a:latin typeface="Montserrat" pitchFamily="2" charset="-70"/>
              </a:rPr>
              <a:t>. Esošās pašvaldības skolas jau šobrīd darbojas virs savas optimālās kapacitātes, radot kritiskas slodzes koplietošanas telpās un apkārtējā infrastruktūrā</a:t>
            </a:r>
          </a:p>
          <a:p>
            <a:pPr marL="457200" indent="-457200">
              <a:lnSpc>
                <a:spcPct val="150000"/>
              </a:lnSpc>
              <a:buFont typeface="Arial" panose="020B0604020202020204" pitchFamily="34" charset="0"/>
              <a:buChar char="•"/>
              <a:defRPr/>
            </a:pPr>
            <a:r>
              <a:rPr lang="lv-LV" sz="2500" b="1" dirty="0">
                <a:latin typeface="Montserrat" pitchFamily="2" charset="-70"/>
              </a:rPr>
              <a:t>Administratīvo slogu.</a:t>
            </a:r>
            <a:r>
              <a:rPr lang="lv-LV" sz="2500" dirty="0">
                <a:latin typeface="Montserrat" pitchFamily="2" charset="-70"/>
              </a:rPr>
              <a:t> Pārmērīgs skolēnu skaits vienā iestādē rada nesamērīgu administratīvo slogu skolas vadībai, apgrūtinot operatīvu lēmumu pieņemšanu un komunikāciju ar ģimenēm</a:t>
            </a:r>
          </a:p>
        </p:txBody>
      </p:sp>
    </p:spTree>
    <p:extLst>
      <p:ext uri="{BB962C8B-B14F-4D97-AF65-F5344CB8AC3E}">
        <p14:creationId xmlns:p14="http://schemas.microsoft.com/office/powerpoint/2010/main" val="3755495941"/>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A89A13FD-B25C-F714-4A21-C86DFF08FE89}"/>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012777F7-4CCD-2094-797F-7FDC7CA8BF4D}"/>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2AE54336-0F6B-19C6-BA5C-5FA39695E86F}"/>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5200" b="1" dirty="0">
                <a:latin typeface="Montserrat" pitchFamily="2" charset="77"/>
              </a:rPr>
              <a:t>Ādažu novada stratēģiskie mērķi</a:t>
            </a:r>
            <a:endParaRPr lang="en-US" sz="5200" dirty="0">
              <a:latin typeface="Montserrat" pitchFamily="2" charset="77"/>
            </a:endParaRPr>
          </a:p>
        </p:txBody>
      </p:sp>
      <p:sp>
        <p:nvSpPr>
          <p:cNvPr id="6" name="TextBox 5">
            <a:extLst>
              <a:ext uri="{FF2B5EF4-FFF2-40B4-BE49-F238E27FC236}">
                <a16:creationId xmlns:a16="http://schemas.microsoft.com/office/drawing/2014/main" id="{3B9027AF-D665-39FE-4715-370A46CF84F5}"/>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8" name="TextBox 7">
            <a:extLst>
              <a:ext uri="{FF2B5EF4-FFF2-40B4-BE49-F238E27FC236}">
                <a16:creationId xmlns:a16="http://schemas.microsoft.com/office/drawing/2014/main" id="{B9347F2D-68F0-F075-06D6-398DEE9BF33A}"/>
              </a:ext>
            </a:extLst>
          </p:cNvPr>
          <p:cNvSpPr txBox="1">
            <a:spLocks noChangeArrowheads="1"/>
          </p:cNvSpPr>
          <p:nvPr/>
        </p:nvSpPr>
        <p:spPr bwMode="auto">
          <a:xfrm>
            <a:off x="1066801" y="2099130"/>
            <a:ext cx="7543800" cy="70173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514350" indent="-514350" algn="just">
              <a:spcBef>
                <a:spcPts val="1200"/>
              </a:spcBef>
              <a:buAutoNum type="arabicPeriod"/>
            </a:pPr>
            <a:r>
              <a:rPr lang="lv-LV" altLang="lv-LV" sz="2800" b="1" dirty="0">
                <a:latin typeface="Montserrat" pitchFamily="2" charset="-70"/>
              </a:rPr>
              <a:t>Droša un sakārtota infrastruktūra (SM1)</a:t>
            </a:r>
            <a:r>
              <a:rPr lang="lv-LV" altLang="lv-LV" sz="2800" dirty="0">
                <a:latin typeface="Montserrat" pitchFamily="2" charset="-70"/>
              </a:rPr>
              <a:t>: Kvalitatīvi komunālie pakalpojumi un droša mobilitāte</a:t>
            </a:r>
          </a:p>
          <a:p>
            <a:pPr marL="514350" indent="-514350" algn="just">
              <a:spcBef>
                <a:spcPts val="1200"/>
              </a:spcBef>
              <a:buAutoNum type="arabicPeriod"/>
            </a:pPr>
            <a:r>
              <a:rPr lang="lv-LV" altLang="lv-LV" sz="2800" b="1" dirty="0">
                <a:latin typeface="Montserrat" pitchFamily="2" charset="-70"/>
              </a:rPr>
              <a:t>Konkurētspējīga uzņēmējdarbība (SM2)</a:t>
            </a:r>
            <a:r>
              <a:rPr lang="lv-LV" altLang="lv-LV" sz="2800" dirty="0">
                <a:latin typeface="Montserrat" pitchFamily="2" charset="-70"/>
              </a:rPr>
              <a:t>: Atbalsts inovācijām un jaunu darbavietu radīšana, tiecoties uz </a:t>
            </a:r>
            <a:r>
              <a:rPr lang="lv-LV" altLang="lv-LV" sz="2800" dirty="0" err="1">
                <a:latin typeface="Montserrat" pitchFamily="2" charset="-70"/>
              </a:rPr>
              <a:t>klimatneitralitāti</a:t>
            </a:r>
            <a:endParaRPr lang="lv-LV" altLang="lv-LV" sz="2800" b="1" dirty="0">
              <a:latin typeface="Montserrat" pitchFamily="2" charset="-70"/>
            </a:endParaRPr>
          </a:p>
          <a:p>
            <a:pPr marL="514350" indent="-514350" algn="just">
              <a:spcBef>
                <a:spcPts val="1200"/>
              </a:spcBef>
              <a:buAutoNum type="arabicPeriod"/>
            </a:pPr>
            <a:r>
              <a:rPr lang="lv-LV" altLang="lv-LV" sz="2800" b="1" dirty="0">
                <a:latin typeface="Montserrat" pitchFamily="2" charset="-70"/>
              </a:rPr>
              <a:t>Izglītota sabiedrība un pakalpojumi (SM3)</a:t>
            </a:r>
            <a:r>
              <a:rPr lang="lv-LV" altLang="lv-LV" sz="2800" dirty="0">
                <a:latin typeface="Montserrat" pitchFamily="2" charset="-70"/>
              </a:rPr>
              <a:t>: Daudzveidīgas izglītības un augstvērtīgu sociālo/veselības pakalpojumu pieejamība</a:t>
            </a:r>
            <a:endParaRPr lang="lv-LV" altLang="lv-LV" sz="2800" b="1" dirty="0">
              <a:latin typeface="Montserrat" pitchFamily="2" charset="-70"/>
            </a:endParaRPr>
          </a:p>
          <a:p>
            <a:pPr marL="514350" indent="-514350" algn="just">
              <a:spcBef>
                <a:spcPts val="1200"/>
              </a:spcBef>
              <a:buAutoNum type="arabicPeriod"/>
            </a:pPr>
            <a:r>
              <a:rPr lang="lv-LV" altLang="lv-LV" sz="2800" b="1" dirty="0">
                <a:latin typeface="Montserrat" pitchFamily="2" charset="-70"/>
              </a:rPr>
              <a:t>Sabiedrības iesaiste un ilgtspēja (SM4)</a:t>
            </a:r>
            <a:r>
              <a:rPr lang="lv-LV" altLang="lv-LV" sz="2800" dirty="0">
                <a:latin typeface="Montserrat" pitchFamily="2" charset="-70"/>
              </a:rPr>
              <a:t>: Aktīvas vietējās kopienas un efektīva, caurspīdīga novada pārvaldība</a:t>
            </a:r>
          </a:p>
        </p:txBody>
      </p:sp>
      <p:pic>
        <p:nvPicPr>
          <p:cNvPr id="4" name="Attēls 3">
            <a:extLst>
              <a:ext uri="{FF2B5EF4-FFF2-40B4-BE49-F238E27FC236}">
                <a16:creationId xmlns:a16="http://schemas.microsoft.com/office/drawing/2014/main" id="{332D1C07-3CDE-1F89-31FC-33FB1F841A22}"/>
              </a:ext>
            </a:extLst>
          </p:cNvPr>
          <p:cNvPicPr>
            <a:picLocks noChangeAspect="1"/>
          </p:cNvPicPr>
          <p:nvPr/>
        </p:nvPicPr>
        <p:blipFill>
          <a:blip r:embed="rId3">
            <a:extLst>
              <a:ext uri="{28A0092B-C50C-407E-A947-70E740481C1C}">
                <a14:useLocalDpi xmlns:a14="http://schemas.microsoft.com/office/drawing/2010/main" val="0"/>
              </a:ext>
            </a:extLst>
          </a:blip>
          <a:srcRect l="3095" t="6516" r="4222" b="41810"/>
          <a:stretch>
            <a:fillRect/>
          </a:stretch>
        </p:blipFill>
        <p:spPr>
          <a:xfrm>
            <a:off x="8839200" y="1943097"/>
            <a:ext cx="9067800" cy="7151497"/>
          </a:xfrm>
          <a:prstGeom prst="rect">
            <a:avLst/>
          </a:prstGeom>
        </p:spPr>
      </p:pic>
    </p:spTree>
    <p:extLst>
      <p:ext uri="{BB962C8B-B14F-4D97-AF65-F5344CB8AC3E}">
        <p14:creationId xmlns:p14="http://schemas.microsoft.com/office/powerpoint/2010/main" val="1565860781"/>
      </p:ext>
    </p:extLst>
  </p:cSld>
  <p:clrMapOvr>
    <a:masterClrMapping/>
  </p:clrMapOvr>
  <p:transition spd="slow">
    <p:fade/>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BBFEB834-E542-AB41-1959-F4203565BA01}"/>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58F7B75-ADD1-F195-019B-A5318E43E2E6}"/>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40490DF3-BEFB-3643-6D24-79D3D36D752B}"/>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Prognozētais bērnu skaits Ādažu novadā pēc vecuma, 2021-2030</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D98C5ADF-25D8-D088-7530-F03A219DEE1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F85B0EF0-80E9-0221-7865-F71DE3C3B308}"/>
              </a:ext>
            </a:extLst>
          </p:cNvPr>
          <p:cNvSpPr txBox="1"/>
          <p:nvPr/>
        </p:nvSpPr>
        <p:spPr>
          <a:xfrm>
            <a:off x="1038225" y="8365441"/>
            <a:ext cx="16878300" cy="600485"/>
          </a:xfrm>
          <a:prstGeom prst="rect">
            <a:avLst/>
          </a:prstGeom>
          <a:noFill/>
        </p:spPr>
        <p:txBody>
          <a:bodyPr wrap="square">
            <a:spAutoFit/>
          </a:bodyPr>
          <a:lstStyle/>
          <a:p>
            <a:pPr>
              <a:lnSpc>
                <a:spcPct val="150000"/>
              </a:lnSpc>
              <a:defRPr/>
            </a:pPr>
            <a:r>
              <a:rPr lang="lv-LV" sz="2500" b="1" dirty="0">
                <a:latin typeface="Montserrat" pitchFamily="2" charset="-70"/>
              </a:rPr>
              <a:t>Informācijas avots: </a:t>
            </a:r>
            <a:r>
              <a:rPr lang="lv-LV" sz="2500" dirty="0">
                <a:latin typeface="Montserrat" pitchFamily="2" charset="-70"/>
              </a:rPr>
              <a:t>Finanšu un ekonomiskie aprēķini jaunas izglītības iestādes 1.-9. klasei izveidei (2026)</a:t>
            </a:r>
          </a:p>
        </p:txBody>
      </p:sp>
      <p:pic>
        <p:nvPicPr>
          <p:cNvPr id="6" name="Attēls 5">
            <a:extLst>
              <a:ext uri="{FF2B5EF4-FFF2-40B4-BE49-F238E27FC236}">
                <a16:creationId xmlns:a16="http://schemas.microsoft.com/office/drawing/2014/main" id="{8AF1C82A-C250-A8FD-00AC-8068B13F3EF6}"/>
              </a:ext>
            </a:extLst>
          </p:cNvPr>
          <p:cNvPicPr>
            <a:picLocks noChangeAspect="1"/>
          </p:cNvPicPr>
          <p:nvPr/>
        </p:nvPicPr>
        <p:blipFill>
          <a:blip r:embed="rId3"/>
          <a:stretch>
            <a:fillRect/>
          </a:stretch>
        </p:blipFill>
        <p:spPr>
          <a:xfrm>
            <a:off x="457200" y="2635922"/>
            <a:ext cx="8531211" cy="4885307"/>
          </a:xfrm>
          <a:prstGeom prst="rect">
            <a:avLst/>
          </a:prstGeom>
        </p:spPr>
      </p:pic>
      <p:pic>
        <p:nvPicPr>
          <p:cNvPr id="8" name="Attēls 7">
            <a:extLst>
              <a:ext uri="{FF2B5EF4-FFF2-40B4-BE49-F238E27FC236}">
                <a16:creationId xmlns:a16="http://schemas.microsoft.com/office/drawing/2014/main" id="{741FA32A-2C44-0FB1-72B4-C6C700A3B600}"/>
              </a:ext>
            </a:extLst>
          </p:cNvPr>
          <p:cNvPicPr>
            <a:picLocks noChangeAspect="1"/>
          </p:cNvPicPr>
          <p:nvPr/>
        </p:nvPicPr>
        <p:blipFill>
          <a:blip r:embed="rId4"/>
          <a:stretch>
            <a:fillRect/>
          </a:stretch>
        </p:blipFill>
        <p:spPr>
          <a:xfrm>
            <a:off x="9296541" y="3719218"/>
            <a:ext cx="8531211" cy="3812034"/>
          </a:xfrm>
          <a:prstGeom prst="rect">
            <a:avLst/>
          </a:prstGeom>
        </p:spPr>
      </p:pic>
    </p:spTree>
    <p:extLst>
      <p:ext uri="{BB962C8B-B14F-4D97-AF65-F5344CB8AC3E}">
        <p14:creationId xmlns:p14="http://schemas.microsoft.com/office/powerpoint/2010/main" val="1202376722"/>
      </p:ext>
    </p:extLst>
  </p:cSld>
  <p:clrMapOvr>
    <a:masterClrMapping/>
  </p:clrMapOvr>
  <p:transition spd="slow">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9B9E1804-9976-6123-C059-49AFC12952C8}"/>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94B0ECB2-315F-919A-73A7-47F6E618C1C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A09B1CD3-8DFB-0464-5351-55D1A540806B}"/>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Jaunās pamatskolas izveides projekta īstenošana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2F51C0B-E05E-AEC8-07B3-FC8382127BDF}"/>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graphicFrame>
        <p:nvGraphicFramePr>
          <p:cNvPr id="3" name="Tabula 2">
            <a:extLst>
              <a:ext uri="{FF2B5EF4-FFF2-40B4-BE49-F238E27FC236}">
                <a16:creationId xmlns:a16="http://schemas.microsoft.com/office/drawing/2014/main" id="{25033750-95FD-2FA0-8098-C52D268DC648}"/>
              </a:ext>
            </a:extLst>
          </p:cNvPr>
          <p:cNvGraphicFramePr>
            <a:graphicFrameLocks noGrp="1"/>
          </p:cNvGraphicFramePr>
          <p:nvPr>
            <p:extLst>
              <p:ext uri="{D42A27DB-BD31-4B8C-83A1-F6EECF244321}">
                <p14:modId xmlns:p14="http://schemas.microsoft.com/office/powerpoint/2010/main" val="1978108616"/>
              </p:ext>
            </p:extLst>
          </p:nvPr>
        </p:nvGraphicFramePr>
        <p:xfrm>
          <a:off x="860898" y="1977470"/>
          <a:ext cx="16616170" cy="4856735"/>
        </p:xfrm>
        <a:graphic>
          <a:graphicData uri="http://schemas.openxmlformats.org/drawingml/2006/table">
            <a:tbl>
              <a:tblPr firstRow="1" bandRow="1">
                <a:tableStyleId>{5C22544A-7EE6-4342-B048-85BDC9FD1C3A}</a:tableStyleId>
              </a:tblPr>
              <a:tblGrid>
                <a:gridCol w="4820135">
                  <a:extLst>
                    <a:ext uri="{9D8B030D-6E8A-4147-A177-3AD203B41FA5}">
                      <a16:colId xmlns:a16="http://schemas.microsoft.com/office/drawing/2014/main" val="2402303850"/>
                    </a:ext>
                  </a:extLst>
                </a:gridCol>
                <a:gridCol w="3046658">
                  <a:extLst>
                    <a:ext uri="{9D8B030D-6E8A-4147-A177-3AD203B41FA5}">
                      <a16:colId xmlns:a16="http://schemas.microsoft.com/office/drawing/2014/main" val="3289840803"/>
                    </a:ext>
                  </a:extLst>
                </a:gridCol>
                <a:gridCol w="8749377">
                  <a:extLst>
                    <a:ext uri="{9D8B030D-6E8A-4147-A177-3AD203B41FA5}">
                      <a16:colId xmlns:a16="http://schemas.microsoft.com/office/drawing/2014/main" val="2246019412"/>
                    </a:ext>
                  </a:extLst>
                </a:gridCol>
              </a:tblGrid>
              <a:tr h="804545">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Pasākums / Investīciju pozīcija</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Plānotās izmaksas (eiro ar PVN)</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Skaidrojums</a:t>
                      </a:r>
                    </a:p>
                  </a:txBody>
                  <a:tcPr anchor="ctr"/>
                </a:tc>
                <a:extLst>
                  <a:ext uri="{0D108BD9-81ED-4DB2-BD59-A6C34878D82A}">
                    <a16:rowId xmlns:a16="http://schemas.microsoft.com/office/drawing/2014/main" val="1158877206"/>
                  </a:ext>
                </a:extLst>
              </a:tr>
              <a:tr h="804545">
                <a:tc>
                  <a:txBody>
                    <a:bodyPr/>
                    <a:lstStyle/>
                    <a:p>
                      <a:r>
                        <a:rPr lang="lv-LV" sz="2400" b="1" kern="100" dirty="0">
                          <a:solidFill>
                            <a:srgbClr val="000000"/>
                          </a:solidFill>
                          <a:effectLst/>
                          <a:latin typeface="Montserrat" panose="00000500000000000000" pitchFamily="2" charset="-70"/>
                          <a:cs typeface="Arial" panose="020B0604020202020204" pitchFamily="34" charset="0"/>
                        </a:rPr>
                        <a:t>Skolas un sporta zāles būvniecība</a:t>
                      </a:r>
                    </a:p>
                  </a:txBody>
                  <a:tcPr/>
                </a:tc>
                <a:tc>
                  <a:txBody>
                    <a:bodyPr/>
                    <a:lstStyle/>
                    <a:p>
                      <a:pPr algn="r">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24 937 419</a:t>
                      </a:r>
                    </a:p>
                  </a:txBody>
                  <a:tcPr marL="71755" marR="71755" marT="17780" marB="17780" anchor="ctr"/>
                </a:tc>
                <a:tc>
                  <a:txBody>
                    <a:bodyPr/>
                    <a:lstStyle/>
                    <a:p>
                      <a:pPr algn="l">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Mācību zonas, administrācija, ēdināšanas bloks, bibliotēka un tradicionālā sporta zāle ar tribīnēm</a:t>
                      </a:r>
                    </a:p>
                    <a:p>
                      <a:pPr algn="l">
                        <a:lnSpc>
                          <a:spcPct val="107000"/>
                        </a:lnSpc>
                        <a:spcBef>
                          <a:spcPts val="300"/>
                        </a:spcBef>
                        <a:spcAft>
                          <a:spcPts val="300"/>
                        </a:spcAft>
                        <a:buNone/>
                        <a:tabLst>
                          <a:tab pos="1271270" algn="l"/>
                        </a:tabLst>
                      </a:pPr>
                      <a:endPar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endParaRPr>
                    </a:p>
                  </a:txBody>
                  <a:tcPr marL="71755" marR="71755" marT="17780" marB="17780" anchor="ctr"/>
                </a:tc>
                <a:extLst>
                  <a:ext uri="{0D108BD9-81ED-4DB2-BD59-A6C34878D82A}">
                    <a16:rowId xmlns:a16="http://schemas.microsoft.com/office/drawing/2014/main" val="2360519369"/>
                  </a:ext>
                </a:extLst>
              </a:tr>
              <a:tr h="804545">
                <a:tc>
                  <a:txBody>
                    <a:bodyPr/>
                    <a:lstStyle/>
                    <a:p>
                      <a:r>
                        <a:rPr lang="lv-LV" sz="2400" b="1" kern="100" dirty="0">
                          <a:solidFill>
                            <a:srgbClr val="000000"/>
                          </a:solidFill>
                          <a:effectLst/>
                          <a:latin typeface="Montserrat" panose="00000500000000000000" pitchFamily="2" charset="-70"/>
                          <a:cs typeface="Arial" panose="020B0604020202020204" pitchFamily="34" charset="0"/>
                        </a:rPr>
                        <a:t>Patvertnes bunkura izveide</a:t>
                      </a:r>
                    </a:p>
                  </a:txBody>
                  <a:tcPr/>
                </a:tc>
                <a:tc>
                  <a:txBody>
                    <a:bodyPr/>
                    <a:lstStyle/>
                    <a:p>
                      <a:pPr algn="r">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2 502 608</a:t>
                      </a:r>
                    </a:p>
                  </a:txBody>
                  <a:tcPr marL="71755" marR="71755" marT="17780" marB="17780" anchor="ctr"/>
                </a:tc>
                <a:tc>
                  <a:txBody>
                    <a:bodyPr/>
                    <a:lstStyle/>
                    <a:p>
                      <a:pPr algn="l">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II kategorijas patvertne skolas pagrabstāvā 1100 cilvēkiem, kas ikdienā pielāgota cīņas un treniņu zālēm</a:t>
                      </a:r>
                    </a:p>
                  </a:txBody>
                  <a:tcPr marL="71755" marR="71755" marT="17780" marB="17780" anchor="ctr"/>
                </a:tc>
                <a:extLst>
                  <a:ext uri="{0D108BD9-81ED-4DB2-BD59-A6C34878D82A}">
                    <a16:rowId xmlns:a16="http://schemas.microsoft.com/office/drawing/2014/main" val="2193027032"/>
                  </a:ext>
                </a:extLst>
              </a:tr>
              <a:tr h="804545">
                <a:tc>
                  <a:txBody>
                    <a:bodyPr/>
                    <a:lstStyle/>
                    <a:p>
                      <a:r>
                        <a:rPr lang="lv-LV" sz="2400" b="1" kern="100" dirty="0" err="1">
                          <a:solidFill>
                            <a:srgbClr val="000000"/>
                          </a:solidFill>
                          <a:effectLst/>
                          <a:latin typeface="Montserrat" panose="00000500000000000000" pitchFamily="2" charset="-70"/>
                          <a:cs typeface="Arial" panose="020B0604020202020204" pitchFamily="34" charset="0"/>
                        </a:rPr>
                        <a:t>Ārtelpu</a:t>
                      </a:r>
                      <a:r>
                        <a:rPr lang="lv-LV" sz="2400" b="1" kern="100" dirty="0">
                          <a:solidFill>
                            <a:srgbClr val="000000"/>
                          </a:solidFill>
                          <a:effectLst/>
                          <a:latin typeface="Montserrat" panose="00000500000000000000" pitchFamily="2" charset="-70"/>
                          <a:cs typeface="Arial" panose="020B0604020202020204" pitchFamily="34" charset="0"/>
                        </a:rPr>
                        <a:t> infrastruktūra</a:t>
                      </a:r>
                    </a:p>
                  </a:txBody>
                  <a:tcPr/>
                </a:tc>
                <a:tc>
                  <a:txBody>
                    <a:bodyPr/>
                    <a:lstStyle/>
                    <a:p>
                      <a:pPr algn="r">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2 406 770</a:t>
                      </a:r>
                    </a:p>
                  </a:txBody>
                  <a:tcPr marL="71755" marR="71755" marT="17780" marB="17780" anchor="ctr"/>
                </a:tc>
                <a:tc>
                  <a:txBody>
                    <a:bodyPr/>
                    <a:lstStyle/>
                    <a:p>
                      <a:pPr algn="l">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Futbola laukums (9x9), vieglatlētikas aplis, </a:t>
                      </a:r>
                      <a:r>
                        <a:rPr lang="lv-LV" sz="2400" kern="100" dirty="0" err="1">
                          <a:solidFill>
                            <a:srgbClr val="000000"/>
                          </a:solidFill>
                          <a:effectLst/>
                          <a:latin typeface="Montserrat" panose="00000500000000000000" pitchFamily="2" charset="-70"/>
                          <a:ea typeface="Arial" panose="020B0604020202020204" pitchFamily="34" charset="0"/>
                          <a:cs typeface="Arial" panose="020B0604020202020204" pitchFamily="34" charset="0"/>
                        </a:rPr>
                        <a:t>tāllēkšanas</a:t>
                      </a: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 sektors, autostāvvietas (min. 144 vietas) un teritorijas labiekārtošana</a:t>
                      </a:r>
                    </a:p>
                  </a:txBody>
                  <a:tcPr marL="71755" marR="71755" marT="17780" marB="17780" anchor="ctr"/>
                </a:tc>
                <a:extLst>
                  <a:ext uri="{0D108BD9-81ED-4DB2-BD59-A6C34878D82A}">
                    <a16:rowId xmlns:a16="http://schemas.microsoft.com/office/drawing/2014/main" val="2189402559"/>
                  </a:ext>
                </a:extLst>
              </a:tr>
              <a:tr h="804545">
                <a:tc>
                  <a:txBody>
                    <a:bodyPr/>
                    <a:lstStyle/>
                    <a:p>
                      <a:r>
                        <a:rPr lang="lv-LV" sz="2400" b="1" kern="100" dirty="0">
                          <a:solidFill>
                            <a:srgbClr val="000000"/>
                          </a:solidFill>
                          <a:effectLst/>
                          <a:latin typeface="Montserrat" panose="00000500000000000000" pitchFamily="2" charset="-70"/>
                          <a:cs typeface="Arial" panose="020B0604020202020204" pitchFamily="34" charset="0"/>
                        </a:rPr>
                        <a:t>Projektēšana un uzraudzība</a:t>
                      </a:r>
                    </a:p>
                  </a:txBody>
                  <a:tcPr/>
                </a:tc>
                <a:tc>
                  <a:txBody>
                    <a:bodyPr/>
                    <a:lstStyle/>
                    <a:p>
                      <a:pPr algn="r">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Iekļauts kopējās summās</a:t>
                      </a:r>
                    </a:p>
                  </a:txBody>
                  <a:tcPr marL="71755" marR="71755" marT="17780" marB="17780" anchor="ctr"/>
                </a:tc>
                <a:tc>
                  <a:txBody>
                    <a:bodyPr/>
                    <a:lstStyle/>
                    <a:p>
                      <a:pPr algn="l">
                        <a:lnSpc>
                          <a:spcPct val="107000"/>
                        </a:lnSpc>
                        <a:spcBef>
                          <a:spcPts val="300"/>
                        </a:spcBef>
                        <a:spcAft>
                          <a:spcPts val="300"/>
                        </a:spcAft>
                        <a:buNone/>
                        <a:tabLst>
                          <a:tab pos="1271270" algn="l"/>
                        </a:tabLst>
                      </a:pPr>
                      <a:r>
                        <a:rPr lang="lv-LV" sz="24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Jauna būvprojekta izstrāde (~3%), būvuzraudzība un autoruzraudzība (~2,5%)</a:t>
                      </a:r>
                    </a:p>
                  </a:txBody>
                  <a:tcPr marL="71755" marR="71755" marT="17780" marB="17780" anchor="ctr"/>
                </a:tc>
                <a:extLst>
                  <a:ext uri="{0D108BD9-81ED-4DB2-BD59-A6C34878D82A}">
                    <a16:rowId xmlns:a16="http://schemas.microsoft.com/office/drawing/2014/main" val="3896136106"/>
                  </a:ext>
                </a:extLst>
              </a:tr>
            </a:tbl>
          </a:graphicData>
        </a:graphic>
      </p:graphicFrame>
      <p:sp>
        <p:nvSpPr>
          <p:cNvPr id="7" name="TextBox 6">
            <a:extLst>
              <a:ext uri="{FF2B5EF4-FFF2-40B4-BE49-F238E27FC236}">
                <a16:creationId xmlns:a16="http://schemas.microsoft.com/office/drawing/2014/main" id="{AA4277A6-B477-DFE9-3806-7BF5A1DCE12D}"/>
              </a:ext>
            </a:extLst>
          </p:cNvPr>
          <p:cNvSpPr txBox="1"/>
          <p:nvPr/>
        </p:nvSpPr>
        <p:spPr>
          <a:xfrm>
            <a:off x="831715" y="1362745"/>
            <a:ext cx="15697200" cy="604333"/>
          </a:xfrm>
          <a:prstGeom prst="rect">
            <a:avLst/>
          </a:prstGeom>
          <a:noFill/>
        </p:spPr>
        <p:txBody>
          <a:bodyPr wrap="square">
            <a:spAutoFit/>
          </a:bodyPr>
          <a:lstStyle/>
          <a:p>
            <a:pPr>
              <a:lnSpc>
                <a:spcPct val="150000"/>
              </a:lnSpc>
              <a:defRPr/>
            </a:pPr>
            <a:r>
              <a:rPr lang="lv-LV" sz="2500" b="1" dirty="0">
                <a:latin typeface="Montserrat" pitchFamily="2" charset="-70"/>
              </a:rPr>
              <a:t>Kopējās plānotās projekta kapitālieguldījumu izmaksas ir </a:t>
            </a:r>
            <a:r>
              <a:rPr lang="lv-LV" sz="2500" b="1" dirty="0">
                <a:solidFill>
                  <a:schemeClr val="accent4">
                    <a:lumMod val="75000"/>
                  </a:schemeClr>
                </a:solidFill>
                <a:latin typeface="Montserrat" pitchFamily="2" charset="-70"/>
              </a:rPr>
              <a:t>29 846 797 EUR </a:t>
            </a:r>
            <a:r>
              <a:rPr lang="lv-LV" sz="2500" b="1" dirty="0">
                <a:latin typeface="Montserrat" pitchFamily="2" charset="-70"/>
              </a:rPr>
              <a:t>(ieskaitot PVN)</a:t>
            </a:r>
          </a:p>
        </p:txBody>
      </p:sp>
      <p:sp>
        <p:nvSpPr>
          <p:cNvPr id="8" name="TextBox 7">
            <a:extLst>
              <a:ext uri="{FF2B5EF4-FFF2-40B4-BE49-F238E27FC236}">
                <a16:creationId xmlns:a16="http://schemas.microsoft.com/office/drawing/2014/main" id="{D27319B0-C78E-0B35-6E83-917DA6144610}"/>
              </a:ext>
            </a:extLst>
          </p:cNvPr>
          <p:cNvSpPr txBox="1"/>
          <p:nvPr/>
        </p:nvSpPr>
        <p:spPr>
          <a:xfrm>
            <a:off x="810932" y="6868417"/>
            <a:ext cx="16867467" cy="2335576"/>
          </a:xfrm>
          <a:prstGeom prst="rect">
            <a:avLst/>
          </a:prstGeom>
          <a:noFill/>
        </p:spPr>
        <p:txBody>
          <a:bodyPr wrap="square">
            <a:spAutoFit/>
          </a:bodyPr>
          <a:lstStyle/>
          <a:p>
            <a:pPr>
              <a:lnSpc>
                <a:spcPct val="150000"/>
              </a:lnSpc>
              <a:defRPr/>
            </a:pPr>
            <a:r>
              <a:rPr lang="lv-LV" sz="2500" b="1" dirty="0">
                <a:latin typeface="Montserrat" pitchFamily="2" charset="-70"/>
              </a:rPr>
              <a:t>Īstenošanas laika grafiks:</a:t>
            </a:r>
          </a:p>
          <a:p>
            <a:pPr marL="342900" indent="-342900">
              <a:lnSpc>
                <a:spcPct val="150000"/>
              </a:lnSpc>
              <a:buFont typeface="Arial" panose="020B0604020202020204" pitchFamily="34" charset="0"/>
              <a:buChar char="•"/>
              <a:defRPr/>
            </a:pPr>
            <a:r>
              <a:rPr lang="lv-LV" sz="2500" dirty="0">
                <a:latin typeface="Montserrat" pitchFamily="2" charset="-70"/>
              </a:rPr>
              <a:t>2026. gads: Iepirkumu procedūras, projektēšanas uzdevuma izstrāde</a:t>
            </a:r>
          </a:p>
          <a:p>
            <a:pPr marL="342900" indent="-342900">
              <a:lnSpc>
                <a:spcPct val="150000"/>
              </a:lnSpc>
              <a:buFont typeface="Arial" panose="020B0604020202020204" pitchFamily="34" charset="0"/>
              <a:buChar char="•"/>
              <a:defRPr/>
            </a:pPr>
            <a:r>
              <a:rPr lang="lv-LV" sz="2500" dirty="0">
                <a:latin typeface="Montserrat" pitchFamily="2" charset="-70"/>
              </a:rPr>
              <a:t>2027.–2029. gads: Būvprojekta izstrāde (8–12 mēneši) un būvdarbi (24 mēneši)</a:t>
            </a:r>
          </a:p>
          <a:p>
            <a:pPr marL="342900" indent="-342900">
              <a:lnSpc>
                <a:spcPct val="150000"/>
              </a:lnSpc>
              <a:buFont typeface="Arial" panose="020B0604020202020204" pitchFamily="34" charset="0"/>
              <a:buChar char="•"/>
              <a:defRPr/>
            </a:pPr>
            <a:r>
              <a:rPr lang="lv-LV" sz="2500" dirty="0">
                <a:latin typeface="Montserrat" pitchFamily="2" charset="-70"/>
              </a:rPr>
              <a:t>2030. gads: Telpu aprīkošana un skolas nodošana ekspluatācijā, darbības uzsākšana 2030./2031. </a:t>
            </a:r>
            <a:r>
              <a:rPr lang="lv-LV" sz="2500" dirty="0" err="1">
                <a:latin typeface="Montserrat" pitchFamily="2" charset="-70"/>
              </a:rPr>
              <a:t>m.g</a:t>
            </a:r>
            <a:r>
              <a:rPr lang="lv-LV" sz="2500" dirty="0">
                <a:latin typeface="Montserrat" pitchFamily="2" charset="-70"/>
              </a:rPr>
              <a:t>.</a:t>
            </a:r>
          </a:p>
        </p:txBody>
      </p:sp>
    </p:spTree>
    <p:extLst>
      <p:ext uri="{BB962C8B-B14F-4D97-AF65-F5344CB8AC3E}">
        <p14:creationId xmlns:p14="http://schemas.microsoft.com/office/powerpoint/2010/main" val="661532251"/>
      </p:ext>
    </p:extLst>
  </p:cSld>
  <p:clrMapOvr>
    <a:masterClrMapping/>
  </p:clrMapOvr>
  <p:transition spd="slow">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1D8A94CD-4DB6-9A93-5503-615208E1CBCC}"/>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472B7348-5731-480F-696A-8F65CDD1FC43}"/>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B6112DDC-26A0-2351-8880-17343168C5AD}"/>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Ādažu novada pašvaldības prognozētais saistību apjoms</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35DE4151-AF1B-5967-9811-8DD3165BC2E2}"/>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graphicFrame>
        <p:nvGraphicFramePr>
          <p:cNvPr id="3" name="Tabula 2">
            <a:extLst>
              <a:ext uri="{FF2B5EF4-FFF2-40B4-BE49-F238E27FC236}">
                <a16:creationId xmlns:a16="http://schemas.microsoft.com/office/drawing/2014/main" id="{EF78F085-8618-B0F6-FB08-63E7F2836F26}"/>
              </a:ext>
            </a:extLst>
          </p:cNvPr>
          <p:cNvGraphicFramePr>
            <a:graphicFrameLocks noGrp="1"/>
          </p:cNvGraphicFramePr>
          <p:nvPr/>
        </p:nvGraphicFramePr>
        <p:xfrm>
          <a:off x="860898" y="1977470"/>
          <a:ext cx="16611595" cy="2614930"/>
        </p:xfrm>
        <a:graphic>
          <a:graphicData uri="http://schemas.openxmlformats.org/drawingml/2006/table">
            <a:tbl>
              <a:tblPr firstRow="1" bandRow="1">
                <a:tableStyleId>{5C22544A-7EE6-4342-B048-85BDC9FD1C3A}</a:tableStyleId>
              </a:tblPr>
              <a:tblGrid>
                <a:gridCol w="3219075">
                  <a:extLst>
                    <a:ext uri="{9D8B030D-6E8A-4147-A177-3AD203B41FA5}">
                      <a16:colId xmlns:a16="http://schemas.microsoft.com/office/drawing/2014/main" val="2402303850"/>
                    </a:ext>
                  </a:extLst>
                </a:gridCol>
                <a:gridCol w="1674065">
                  <a:extLst>
                    <a:ext uri="{9D8B030D-6E8A-4147-A177-3AD203B41FA5}">
                      <a16:colId xmlns:a16="http://schemas.microsoft.com/office/drawing/2014/main" val="3289840803"/>
                    </a:ext>
                  </a:extLst>
                </a:gridCol>
                <a:gridCol w="1674065">
                  <a:extLst>
                    <a:ext uri="{9D8B030D-6E8A-4147-A177-3AD203B41FA5}">
                      <a16:colId xmlns:a16="http://schemas.microsoft.com/office/drawing/2014/main" val="2246019412"/>
                    </a:ext>
                  </a:extLst>
                </a:gridCol>
                <a:gridCol w="1674065">
                  <a:extLst>
                    <a:ext uri="{9D8B030D-6E8A-4147-A177-3AD203B41FA5}">
                      <a16:colId xmlns:a16="http://schemas.microsoft.com/office/drawing/2014/main" val="127164311"/>
                    </a:ext>
                  </a:extLst>
                </a:gridCol>
                <a:gridCol w="1674065">
                  <a:extLst>
                    <a:ext uri="{9D8B030D-6E8A-4147-A177-3AD203B41FA5}">
                      <a16:colId xmlns:a16="http://schemas.microsoft.com/office/drawing/2014/main" val="794798494"/>
                    </a:ext>
                  </a:extLst>
                </a:gridCol>
                <a:gridCol w="1674065">
                  <a:extLst>
                    <a:ext uri="{9D8B030D-6E8A-4147-A177-3AD203B41FA5}">
                      <a16:colId xmlns:a16="http://schemas.microsoft.com/office/drawing/2014/main" val="2628293390"/>
                    </a:ext>
                  </a:extLst>
                </a:gridCol>
                <a:gridCol w="1674065">
                  <a:extLst>
                    <a:ext uri="{9D8B030D-6E8A-4147-A177-3AD203B41FA5}">
                      <a16:colId xmlns:a16="http://schemas.microsoft.com/office/drawing/2014/main" val="2462604476"/>
                    </a:ext>
                  </a:extLst>
                </a:gridCol>
                <a:gridCol w="1674065">
                  <a:extLst>
                    <a:ext uri="{9D8B030D-6E8A-4147-A177-3AD203B41FA5}">
                      <a16:colId xmlns:a16="http://schemas.microsoft.com/office/drawing/2014/main" val="1000970715"/>
                    </a:ext>
                  </a:extLst>
                </a:gridCol>
                <a:gridCol w="1674065">
                  <a:extLst>
                    <a:ext uri="{9D8B030D-6E8A-4147-A177-3AD203B41FA5}">
                      <a16:colId xmlns:a16="http://schemas.microsoft.com/office/drawing/2014/main" val="725161979"/>
                    </a:ext>
                  </a:extLst>
                </a:gridCol>
              </a:tblGrid>
              <a:tr h="804545">
                <a:tc>
                  <a:txBody>
                    <a:bodyPr/>
                    <a:lstStyle/>
                    <a:p>
                      <a:pPr algn="ctr"/>
                      <a:endParaRPr lang="lv-LV" sz="2000" kern="100" dirty="0">
                        <a:solidFill>
                          <a:srgbClr val="000000"/>
                        </a:solidFill>
                        <a:effectLst/>
                        <a:latin typeface="Montserrat" panose="00000500000000000000" pitchFamily="2" charset="-70"/>
                        <a:cs typeface="Arial" panose="020B0604020202020204" pitchFamily="34" charset="0"/>
                      </a:endParaRP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2026</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2027</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2028</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2029</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2030</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2031</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2032</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2032-2053</a:t>
                      </a:r>
                    </a:p>
                  </a:txBody>
                  <a:tcPr anchor="ctr"/>
                </a:tc>
                <a:extLst>
                  <a:ext uri="{0D108BD9-81ED-4DB2-BD59-A6C34878D82A}">
                    <a16:rowId xmlns:a16="http://schemas.microsoft.com/office/drawing/2014/main" val="1158877206"/>
                  </a:ext>
                </a:extLst>
              </a:tr>
              <a:tr h="804545">
                <a:tc>
                  <a:txBody>
                    <a:bodyPr/>
                    <a:lstStyle/>
                    <a:p>
                      <a:r>
                        <a:rPr lang="lv-LV" sz="2000" b="1" kern="100" dirty="0">
                          <a:solidFill>
                            <a:srgbClr val="000000"/>
                          </a:solidFill>
                          <a:effectLst/>
                          <a:latin typeface="Montserrat" panose="00000500000000000000" pitchFamily="2" charset="-70"/>
                          <a:cs typeface="Arial" panose="020B0604020202020204" pitchFamily="34" charset="0"/>
                        </a:rPr>
                        <a:t>Ilgtermiņa saistības, eiro</a:t>
                      </a:r>
                    </a:p>
                  </a:txBody>
                  <a:tcP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5 508 412</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5 422 406</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5 811 354</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5 726 683</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5 545 704</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5 346 717</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4 571 601</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44 688 080</a:t>
                      </a:r>
                    </a:p>
                  </a:txBody>
                  <a:tcPr marL="71755" marR="71755" marT="17780" marB="17780" anchor="ctr"/>
                </a:tc>
                <a:extLst>
                  <a:ext uri="{0D108BD9-81ED-4DB2-BD59-A6C34878D82A}">
                    <a16:rowId xmlns:a16="http://schemas.microsoft.com/office/drawing/2014/main" val="2360519369"/>
                  </a:ext>
                </a:extLst>
              </a:tr>
              <a:tr h="804545">
                <a:tc>
                  <a:txBody>
                    <a:bodyPr/>
                    <a:lstStyle/>
                    <a:p>
                      <a:r>
                        <a:rPr lang="lv-LV" sz="2000" b="1" kern="100" dirty="0">
                          <a:solidFill>
                            <a:srgbClr val="000000"/>
                          </a:solidFill>
                          <a:effectLst/>
                          <a:latin typeface="Montserrat" panose="00000500000000000000" pitchFamily="2" charset="-70"/>
                          <a:cs typeface="Arial" panose="020B0604020202020204" pitchFamily="34" charset="0"/>
                        </a:rPr>
                        <a:t>Saistību apmērs (% no pamatbudžeta ieņēmumiem)</a:t>
                      </a:r>
                    </a:p>
                  </a:txBody>
                  <a:tcP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14,1</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13,9</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14,9</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14,7</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14,2</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13,7</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11,7</a:t>
                      </a:r>
                    </a:p>
                  </a:txBody>
                  <a:tcPr marL="71755" marR="71755" marT="17780" marB="17780" anchor="ctr"/>
                </a:tc>
                <a:tc>
                  <a:txBody>
                    <a:bodyPr/>
                    <a:lstStyle/>
                    <a:p>
                      <a:pPr algn="r">
                        <a:lnSpc>
                          <a:spcPct val="107000"/>
                        </a:lnSpc>
                        <a:spcBef>
                          <a:spcPts val="300"/>
                        </a:spcBef>
                        <a:spcAft>
                          <a:spcPts val="300"/>
                        </a:spcAft>
                        <a:buNone/>
                        <a:tabLst>
                          <a:tab pos="1271270" algn="l"/>
                        </a:tabLst>
                      </a:pPr>
                      <a:endPar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endParaRPr>
                    </a:p>
                  </a:txBody>
                  <a:tcPr marL="71755" marR="71755" marT="17780" marB="17780" anchor="ctr"/>
                </a:tc>
                <a:extLst>
                  <a:ext uri="{0D108BD9-81ED-4DB2-BD59-A6C34878D82A}">
                    <a16:rowId xmlns:a16="http://schemas.microsoft.com/office/drawing/2014/main" val="2193027032"/>
                  </a:ext>
                </a:extLst>
              </a:tr>
            </a:tbl>
          </a:graphicData>
        </a:graphic>
      </p:graphicFrame>
      <p:graphicFrame>
        <p:nvGraphicFramePr>
          <p:cNvPr id="4" name="Tabula 3">
            <a:extLst>
              <a:ext uri="{FF2B5EF4-FFF2-40B4-BE49-F238E27FC236}">
                <a16:creationId xmlns:a16="http://schemas.microsoft.com/office/drawing/2014/main" id="{125E47ED-C6AF-7313-B245-5632A5970EEB}"/>
              </a:ext>
            </a:extLst>
          </p:cNvPr>
          <p:cNvGraphicFramePr>
            <a:graphicFrameLocks noGrp="1"/>
          </p:cNvGraphicFramePr>
          <p:nvPr>
            <p:extLst>
              <p:ext uri="{D42A27DB-BD31-4B8C-83A1-F6EECF244321}">
                <p14:modId xmlns:p14="http://schemas.microsoft.com/office/powerpoint/2010/main" val="2938042407"/>
              </p:ext>
            </p:extLst>
          </p:nvPr>
        </p:nvGraphicFramePr>
        <p:xfrm>
          <a:off x="2590800" y="5813154"/>
          <a:ext cx="13106400" cy="3014719"/>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02303850"/>
                    </a:ext>
                  </a:extLst>
                </a:gridCol>
                <a:gridCol w="1962150">
                  <a:extLst>
                    <a:ext uri="{9D8B030D-6E8A-4147-A177-3AD203B41FA5}">
                      <a16:colId xmlns:a16="http://schemas.microsoft.com/office/drawing/2014/main" val="3289840803"/>
                    </a:ext>
                  </a:extLst>
                </a:gridCol>
                <a:gridCol w="1962150">
                  <a:extLst>
                    <a:ext uri="{9D8B030D-6E8A-4147-A177-3AD203B41FA5}">
                      <a16:colId xmlns:a16="http://schemas.microsoft.com/office/drawing/2014/main" val="127164311"/>
                    </a:ext>
                  </a:extLst>
                </a:gridCol>
                <a:gridCol w="1962150">
                  <a:extLst>
                    <a:ext uri="{9D8B030D-6E8A-4147-A177-3AD203B41FA5}">
                      <a16:colId xmlns:a16="http://schemas.microsoft.com/office/drawing/2014/main" val="794798494"/>
                    </a:ext>
                  </a:extLst>
                </a:gridCol>
                <a:gridCol w="1962150">
                  <a:extLst>
                    <a:ext uri="{9D8B030D-6E8A-4147-A177-3AD203B41FA5}">
                      <a16:colId xmlns:a16="http://schemas.microsoft.com/office/drawing/2014/main" val="2628293390"/>
                    </a:ext>
                  </a:extLst>
                </a:gridCol>
              </a:tblGrid>
              <a:tr h="712573">
                <a:tc>
                  <a:txBody>
                    <a:bodyPr/>
                    <a:lstStyle/>
                    <a:p>
                      <a:pPr algn="ctr"/>
                      <a:r>
                        <a:rPr lang="lv-LV" sz="2000" kern="100" dirty="0">
                          <a:solidFill>
                            <a:srgbClr val="000000"/>
                          </a:solidFill>
                          <a:effectLst/>
                          <a:latin typeface="Montserrat" panose="00000500000000000000" pitchFamily="2" charset="-70"/>
                          <a:cs typeface="Arial" panose="020B0604020202020204" pitchFamily="34" charset="0"/>
                        </a:rPr>
                        <a:t>eiro</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2026</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2027</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2028</a:t>
                      </a:r>
                    </a:p>
                  </a:txBody>
                  <a:tcPr anchor="ctr"/>
                </a:tc>
                <a:tc>
                  <a:txBody>
                    <a:bodyPr/>
                    <a:lstStyle/>
                    <a:p>
                      <a:pPr algn="ctr"/>
                      <a:r>
                        <a:rPr lang="lv-LV" sz="2000" kern="100" dirty="0">
                          <a:solidFill>
                            <a:schemeClr val="bg1"/>
                          </a:solidFill>
                          <a:effectLst/>
                          <a:latin typeface="Montserrat" panose="00000500000000000000" pitchFamily="2" charset="-70"/>
                          <a:cs typeface="Arial" panose="020B0604020202020204" pitchFamily="34" charset="0"/>
                        </a:rPr>
                        <a:t>2029</a:t>
                      </a:r>
                    </a:p>
                  </a:txBody>
                  <a:tcPr anchor="ctr"/>
                </a:tc>
                <a:extLst>
                  <a:ext uri="{0D108BD9-81ED-4DB2-BD59-A6C34878D82A}">
                    <a16:rowId xmlns:a16="http://schemas.microsoft.com/office/drawing/2014/main" val="1158877206"/>
                  </a:ext>
                </a:extLst>
              </a:tr>
              <a:tr h="827573">
                <a:tc>
                  <a:txBody>
                    <a:bodyPr/>
                    <a:lstStyle/>
                    <a:p>
                      <a:r>
                        <a:rPr lang="lv-LV" sz="2000" b="1" kern="100" dirty="0">
                          <a:solidFill>
                            <a:srgbClr val="000000"/>
                          </a:solidFill>
                          <a:effectLst/>
                          <a:latin typeface="Montserrat" panose="00000500000000000000" pitchFamily="2" charset="-70"/>
                          <a:cs typeface="Arial" panose="020B0604020202020204" pitchFamily="34" charset="0"/>
                        </a:rPr>
                        <a:t>Projekta kopējās investīciju izmaksas</a:t>
                      </a:r>
                    </a:p>
                  </a:txBody>
                  <a:tcPr anchor="ctr"/>
                </a:tc>
                <a:tc>
                  <a:txBody>
                    <a:bodyPr/>
                    <a:lstStyle/>
                    <a:p>
                      <a:pPr algn="r">
                        <a:lnSpc>
                          <a:spcPct val="107000"/>
                        </a:lnSpc>
                        <a:spcBef>
                          <a:spcPts val="300"/>
                        </a:spcBef>
                        <a:spcAft>
                          <a:spcPts val="300"/>
                        </a:spcAft>
                        <a:buNone/>
                        <a:tabLst>
                          <a:tab pos="1271270" algn="l"/>
                        </a:tabLst>
                      </a:pPr>
                      <a:r>
                        <a:rPr lang="lv-LV" sz="2000" b="1" kern="100" dirty="0">
                          <a:solidFill>
                            <a:srgbClr val="000000"/>
                          </a:solidFill>
                          <a:effectLst/>
                          <a:latin typeface="Montserrat" panose="00000500000000000000" pitchFamily="2" charset="-70"/>
                          <a:cs typeface="Arial" panose="020B0604020202020204" pitchFamily="34" charset="0"/>
                        </a:rPr>
                        <a:t>79 827</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b="1"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1 137 282</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b="1"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14 212 631</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b="1"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14 496 884</a:t>
                      </a:r>
                    </a:p>
                  </a:txBody>
                  <a:tcPr marL="71755" marR="71755" marT="17780" marB="17780" anchor="ctr"/>
                </a:tc>
                <a:extLst>
                  <a:ext uri="{0D108BD9-81ED-4DB2-BD59-A6C34878D82A}">
                    <a16:rowId xmlns:a16="http://schemas.microsoft.com/office/drawing/2014/main" val="2360519369"/>
                  </a:ext>
                </a:extLst>
              </a:tr>
              <a:tr h="762000">
                <a:tc>
                  <a:txBody>
                    <a:bodyPr/>
                    <a:lstStyle/>
                    <a:p>
                      <a:pPr algn="r"/>
                      <a:r>
                        <a:rPr lang="lv-LV" sz="2000" b="0" kern="100" dirty="0">
                          <a:solidFill>
                            <a:srgbClr val="000000"/>
                          </a:solidFill>
                          <a:effectLst/>
                          <a:latin typeface="Montserrat" panose="00000500000000000000" pitchFamily="2" charset="-70"/>
                          <a:cs typeface="Arial" panose="020B0604020202020204" pitchFamily="34" charset="0"/>
                        </a:rPr>
                        <a:t>Pašvaldības finansējums</a:t>
                      </a:r>
                    </a:p>
                  </a:txBody>
                  <a:tcPr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cs typeface="Arial" panose="020B0604020202020204" pitchFamily="34" charset="0"/>
                        </a:rPr>
                        <a:t>79 827</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1 800 000</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1 608 338</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2 023 238</a:t>
                      </a:r>
                    </a:p>
                  </a:txBody>
                  <a:tcPr marL="71755" marR="71755" marT="17780" marB="17780" anchor="ctr"/>
                </a:tc>
                <a:extLst>
                  <a:ext uri="{0D108BD9-81ED-4DB2-BD59-A6C34878D82A}">
                    <a16:rowId xmlns:a16="http://schemas.microsoft.com/office/drawing/2014/main" val="2193027032"/>
                  </a:ext>
                </a:extLst>
              </a:tr>
              <a:tr h="712573">
                <a:tc>
                  <a:txBody>
                    <a:bodyPr/>
                    <a:lstStyle/>
                    <a:p>
                      <a:pPr algn="r"/>
                      <a:r>
                        <a:rPr lang="lv-LV" sz="2000" b="0" kern="100" dirty="0">
                          <a:solidFill>
                            <a:srgbClr val="000000"/>
                          </a:solidFill>
                          <a:effectLst/>
                          <a:latin typeface="Montserrat" panose="00000500000000000000" pitchFamily="2" charset="-70"/>
                          <a:cs typeface="Arial" panose="020B0604020202020204" pitchFamily="34" charset="0"/>
                        </a:rPr>
                        <a:t>Aizņēmums Valsts kasē / ārējais finansējums</a:t>
                      </a:r>
                    </a:p>
                  </a:txBody>
                  <a:tcPr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cs typeface="Arial" panose="020B0604020202020204" pitchFamily="34" charset="0"/>
                        </a:rPr>
                        <a:t>-</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12 604 403</a:t>
                      </a:r>
                    </a:p>
                  </a:txBody>
                  <a:tcPr marL="71755" marR="71755" marT="17780" marB="17780" anchor="ctr"/>
                </a:tc>
                <a:tc>
                  <a:txBody>
                    <a:bodyPr/>
                    <a:lstStyle/>
                    <a:p>
                      <a:pPr algn="r">
                        <a:lnSpc>
                          <a:spcPct val="107000"/>
                        </a:lnSpc>
                        <a:spcBef>
                          <a:spcPts val="300"/>
                        </a:spcBef>
                        <a:spcAft>
                          <a:spcPts val="300"/>
                        </a:spcAft>
                        <a:buNone/>
                        <a:tabLst>
                          <a:tab pos="1271270" algn="l"/>
                        </a:tabLst>
                      </a:pPr>
                      <a:r>
                        <a:rPr lang="lv-LV" sz="2000" kern="100" dirty="0">
                          <a:solidFill>
                            <a:srgbClr val="000000"/>
                          </a:solidFill>
                          <a:effectLst/>
                          <a:latin typeface="Montserrat" panose="00000500000000000000" pitchFamily="2" charset="-70"/>
                          <a:ea typeface="Arial" panose="020B0604020202020204" pitchFamily="34" charset="0"/>
                          <a:cs typeface="Arial" panose="020B0604020202020204" pitchFamily="34" charset="0"/>
                        </a:rPr>
                        <a:t>12 473 646</a:t>
                      </a:r>
                    </a:p>
                  </a:txBody>
                  <a:tcPr marL="71755" marR="71755" marT="17780" marB="17780" anchor="ctr"/>
                </a:tc>
                <a:extLst>
                  <a:ext uri="{0D108BD9-81ED-4DB2-BD59-A6C34878D82A}">
                    <a16:rowId xmlns:a16="http://schemas.microsoft.com/office/drawing/2014/main" val="1603851446"/>
                  </a:ext>
                </a:extLst>
              </a:tr>
            </a:tbl>
          </a:graphicData>
        </a:graphic>
      </p:graphicFrame>
      <p:sp>
        <p:nvSpPr>
          <p:cNvPr id="6" name="TextBox 5">
            <a:extLst>
              <a:ext uri="{FF2B5EF4-FFF2-40B4-BE49-F238E27FC236}">
                <a16:creationId xmlns:a16="http://schemas.microsoft.com/office/drawing/2014/main" id="{FEFFBE8A-53D4-A424-B273-A08A1B4CB194}"/>
              </a:ext>
            </a:extLst>
          </p:cNvPr>
          <p:cNvSpPr txBox="1"/>
          <p:nvPr/>
        </p:nvSpPr>
        <p:spPr>
          <a:xfrm>
            <a:off x="831715" y="5143500"/>
            <a:ext cx="15697200" cy="604333"/>
          </a:xfrm>
          <a:prstGeom prst="rect">
            <a:avLst/>
          </a:prstGeom>
          <a:noFill/>
        </p:spPr>
        <p:txBody>
          <a:bodyPr wrap="square">
            <a:spAutoFit/>
          </a:bodyPr>
          <a:lstStyle/>
          <a:p>
            <a:pPr>
              <a:lnSpc>
                <a:spcPct val="150000"/>
              </a:lnSpc>
              <a:defRPr/>
            </a:pPr>
            <a:r>
              <a:rPr lang="lv-LV" sz="2500" b="1" dirty="0">
                <a:latin typeface="Montserrat" pitchFamily="2" charset="-70"/>
              </a:rPr>
              <a:t>Projekta pašvaldības finansējums</a:t>
            </a:r>
            <a:endParaRPr lang="lv-LV" sz="2500" dirty="0">
              <a:latin typeface="Montserrat" pitchFamily="2" charset="-70"/>
            </a:endParaRPr>
          </a:p>
        </p:txBody>
      </p:sp>
      <p:sp>
        <p:nvSpPr>
          <p:cNvPr id="7" name="TextBox 6">
            <a:extLst>
              <a:ext uri="{FF2B5EF4-FFF2-40B4-BE49-F238E27FC236}">
                <a16:creationId xmlns:a16="http://schemas.microsoft.com/office/drawing/2014/main" id="{492FCBBF-DFC5-8879-00D7-C1F681770901}"/>
              </a:ext>
            </a:extLst>
          </p:cNvPr>
          <p:cNvSpPr txBox="1"/>
          <p:nvPr/>
        </p:nvSpPr>
        <p:spPr>
          <a:xfrm>
            <a:off x="831715" y="1362745"/>
            <a:ext cx="15697200" cy="604333"/>
          </a:xfrm>
          <a:prstGeom prst="rect">
            <a:avLst/>
          </a:prstGeom>
          <a:noFill/>
        </p:spPr>
        <p:txBody>
          <a:bodyPr wrap="square">
            <a:spAutoFit/>
          </a:bodyPr>
          <a:lstStyle/>
          <a:p>
            <a:pPr>
              <a:lnSpc>
                <a:spcPct val="150000"/>
              </a:lnSpc>
              <a:defRPr/>
            </a:pPr>
            <a:r>
              <a:rPr lang="lv-LV" sz="2500" b="1" dirty="0">
                <a:latin typeface="Montserrat" pitchFamily="2" charset="-70"/>
              </a:rPr>
              <a:t>Pašvaldības prognozētais saistību apjoms (2026.-2053)</a:t>
            </a:r>
            <a:endParaRPr lang="lv-LV" sz="2500" dirty="0">
              <a:latin typeface="Montserrat" pitchFamily="2" charset="-70"/>
            </a:endParaRPr>
          </a:p>
        </p:txBody>
      </p:sp>
    </p:spTree>
    <p:extLst>
      <p:ext uri="{BB962C8B-B14F-4D97-AF65-F5344CB8AC3E}">
        <p14:creationId xmlns:p14="http://schemas.microsoft.com/office/powerpoint/2010/main" val="3777815999"/>
      </p:ext>
    </p:extLst>
  </p:cSld>
  <p:clrMapOvr>
    <a:masterClrMapping/>
  </p:clrMapOvr>
  <p:transition spd="slow">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C8C8D4D-597D-5191-7B08-6351F99FF95D}"/>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6340D29C-14B5-62F4-5769-70EE0A2DA630}"/>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5C31219-7DB9-662C-E22B-967FDA1A72EA}"/>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Finansējuma iespējas un ierobežojumi</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59C39F9D-054B-F922-5301-593EB13D17A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7585B0F6-1164-0D77-B72F-A4C8E7D3ED41}"/>
              </a:ext>
            </a:extLst>
          </p:cNvPr>
          <p:cNvSpPr txBox="1"/>
          <p:nvPr/>
        </p:nvSpPr>
        <p:spPr>
          <a:xfrm>
            <a:off x="1143000" y="1182719"/>
            <a:ext cx="16611600" cy="7209666"/>
          </a:xfrm>
          <a:prstGeom prst="rect">
            <a:avLst/>
          </a:prstGeom>
          <a:noFill/>
        </p:spPr>
        <p:txBody>
          <a:bodyPr wrap="square">
            <a:spAutoFit/>
          </a:bodyPr>
          <a:lstStyle/>
          <a:p>
            <a:pPr>
              <a:lnSpc>
                <a:spcPct val="150000"/>
              </a:lnSpc>
              <a:defRPr/>
            </a:pPr>
            <a:r>
              <a:rPr lang="lv-LV" sz="2500" b="1" dirty="0">
                <a:latin typeface="Montserrat" pitchFamily="2" charset="-70"/>
              </a:rPr>
              <a:t>Iespējas:</a:t>
            </a:r>
          </a:p>
          <a:p>
            <a:pPr marL="342900" lvl="0" indent="-342900">
              <a:buFont typeface="Arial" panose="020B0604020202020204" pitchFamily="34" charset="0"/>
              <a:buChar char="•"/>
            </a:pPr>
            <a:r>
              <a:rPr lang="lv-LV" sz="2500" b="1" dirty="0">
                <a:latin typeface="Montserrat" pitchFamily="2" charset="-70"/>
              </a:rPr>
              <a:t>Valsts kases aizdevums</a:t>
            </a:r>
            <a:r>
              <a:rPr lang="lv-LV" sz="2500" dirty="0">
                <a:latin typeface="Montserrat" pitchFamily="2" charset="-70"/>
              </a:rPr>
              <a:t>. FEA viennozīmīgi atzīst šo par </a:t>
            </a:r>
            <a:r>
              <a:rPr lang="lv-LV" sz="2500" dirty="0">
                <a:solidFill>
                  <a:schemeClr val="accent4">
                    <a:lumMod val="50000"/>
                  </a:schemeClr>
                </a:solidFill>
                <a:latin typeface="Montserrat" pitchFamily="2" charset="-70"/>
              </a:rPr>
              <a:t>finansiāli izdevīgāko modeli</a:t>
            </a:r>
            <a:r>
              <a:rPr lang="lv-LV" sz="2500" dirty="0">
                <a:latin typeface="Montserrat" pitchFamily="2" charset="-70"/>
              </a:rPr>
              <a:t>, jo Valsts kases likmes ir zemākas nekā privātā sektora kredītiem, un pašvaldībai nav jāsedz privātā partnera peļņa</a:t>
            </a:r>
          </a:p>
          <a:p>
            <a:pPr marL="342900" lvl="0" indent="-342900">
              <a:buFont typeface="Arial" panose="020B0604020202020204" pitchFamily="34" charset="0"/>
              <a:buChar char="•"/>
            </a:pPr>
            <a:r>
              <a:rPr lang="lv-LV" sz="2500" b="1" dirty="0">
                <a:latin typeface="Montserrat" pitchFamily="2" charset="-70"/>
              </a:rPr>
              <a:t>Publiskā un privātā partnerība (PPP). </a:t>
            </a:r>
            <a:r>
              <a:rPr lang="lv-LV" sz="2500" dirty="0">
                <a:latin typeface="Montserrat" pitchFamily="2" charset="-70"/>
              </a:rPr>
              <a:t>Šis modelis (DBFM – projektē, būvē, finansē, uzturi) tiek rekomendēts kā </a:t>
            </a:r>
            <a:r>
              <a:rPr lang="lv-LV" sz="2500" dirty="0">
                <a:solidFill>
                  <a:schemeClr val="accent4">
                    <a:lumMod val="50000"/>
                  </a:schemeClr>
                </a:solidFill>
                <a:latin typeface="Montserrat" pitchFamily="2" charset="-70"/>
              </a:rPr>
              <a:t>vienīgais reāli īstenojamais risinājums </a:t>
            </a:r>
            <a:r>
              <a:rPr lang="lv-LV" sz="2500" dirty="0">
                <a:latin typeface="Montserrat" pitchFamily="2" charset="-70"/>
              </a:rPr>
              <a:t>jaunas skolas būvniecībai, ja pašvaldība nevar aizņemties pati</a:t>
            </a:r>
          </a:p>
          <a:p>
            <a:pPr marL="342900" indent="-342900">
              <a:buFont typeface="Arial" panose="020B0604020202020204" pitchFamily="34" charset="0"/>
              <a:buChar char="•"/>
            </a:pPr>
            <a:r>
              <a:rPr lang="lv-LV" sz="2500" b="1" dirty="0">
                <a:latin typeface="Montserrat" pitchFamily="2" charset="-70"/>
              </a:rPr>
              <a:t>ES fondu piesaiste. </a:t>
            </a:r>
            <a:r>
              <a:rPr lang="lv-LV" sz="2500" dirty="0">
                <a:latin typeface="Montserrat" pitchFamily="2" charset="-70"/>
              </a:rPr>
              <a:t>Pašvaldībai ir labas iestrādes finansējuma piesaistei izglītības iestāžu infrastruktūras attīstībai (SAM 4.2.1.5. (ĀVS un CVS nodrošinājuma pilnveidošanai) un SAM 4.2.1.7. (jaunas PII izveidei Podniekos)</a:t>
            </a:r>
          </a:p>
          <a:p>
            <a:pPr>
              <a:lnSpc>
                <a:spcPct val="150000"/>
              </a:lnSpc>
              <a:defRPr/>
            </a:pPr>
            <a:endParaRPr lang="lv-LV" sz="2500" b="1" dirty="0">
              <a:latin typeface="Montserrat" pitchFamily="2" charset="-70"/>
            </a:endParaRPr>
          </a:p>
          <a:p>
            <a:pPr>
              <a:lnSpc>
                <a:spcPct val="150000"/>
              </a:lnSpc>
              <a:defRPr/>
            </a:pPr>
            <a:r>
              <a:rPr lang="lv-LV" sz="2500" b="1" dirty="0">
                <a:latin typeface="Montserrat" pitchFamily="2" charset="-70"/>
              </a:rPr>
              <a:t>Ierobežojumi:</a:t>
            </a:r>
          </a:p>
          <a:p>
            <a:pPr marL="342900" indent="-342900">
              <a:buFont typeface="Arial" panose="020B0604020202020204" pitchFamily="34" charset="0"/>
              <a:buChar char="•"/>
              <a:defRPr/>
            </a:pPr>
            <a:r>
              <a:rPr lang="lv-LV" sz="2500" b="1" dirty="0">
                <a:latin typeface="Montserrat" pitchFamily="2" charset="-70"/>
              </a:rPr>
              <a:t>Aizņemšanās griesti</a:t>
            </a:r>
            <a:r>
              <a:rPr lang="lv-LV" sz="2500" dirty="0">
                <a:latin typeface="Montserrat" pitchFamily="2" charset="-70"/>
              </a:rPr>
              <a:t>. Likums “Par valsts budžetu 2025. gadam” nosaka, ka pašvaldības saistības nevienā gadā nedrīkst pārsniegt 15% no pamatbudžeta ieņēmumiem</a:t>
            </a:r>
          </a:p>
          <a:p>
            <a:pPr marL="342900" indent="-342900">
              <a:buFont typeface="Arial" panose="020B0604020202020204" pitchFamily="34" charset="0"/>
              <a:buChar char="•"/>
              <a:defRPr/>
            </a:pPr>
            <a:r>
              <a:rPr lang="lv-LV" sz="2500" b="1" dirty="0">
                <a:latin typeface="Montserrat" pitchFamily="2" charset="-70"/>
              </a:rPr>
              <a:t>Augstais saistību līmenis. </a:t>
            </a:r>
            <a:r>
              <a:rPr lang="lv-LV" sz="2500" dirty="0">
                <a:latin typeface="Montserrat" pitchFamily="2" charset="-70"/>
              </a:rPr>
              <a:t>Ādažu pašvaldības esošo saistību dēļ nepieciešamo summu skolas būvniecībai (~30 milj. EUR) no Valsts kases šobrīd aizņemties nav iespējams</a:t>
            </a:r>
          </a:p>
          <a:p>
            <a:pPr marL="342900" indent="-342900">
              <a:buFont typeface="Arial" panose="020B0604020202020204" pitchFamily="34" charset="0"/>
              <a:buChar char="•"/>
              <a:defRPr/>
            </a:pPr>
            <a:r>
              <a:rPr lang="lv-LV" sz="2500" b="1" dirty="0">
                <a:latin typeface="Montserrat" pitchFamily="2" charset="-70"/>
              </a:rPr>
              <a:t>ES fondu nepieejamība vispārējai izglītībai. </a:t>
            </a:r>
            <a:r>
              <a:rPr lang="lv-LV" sz="2500" dirty="0">
                <a:latin typeface="Montserrat" pitchFamily="2" charset="-70"/>
              </a:rPr>
              <a:t>Pašreizējā plānošanas periodā (2021–2027) finansējums vispārējās izglītības iestāžu būvniecībai pašvaldībai nav paredzēts</a:t>
            </a:r>
          </a:p>
        </p:txBody>
      </p:sp>
    </p:spTree>
    <p:extLst>
      <p:ext uri="{BB962C8B-B14F-4D97-AF65-F5344CB8AC3E}">
        <p14:creationId xmlns:p14="http://schemas.microsoft.com/office/powerpoint/2010/main" val="3666832640"/>
      </p:ext>
    </p:extLst>
  </p:cSld>
  <p:clrMapOvr>
    <a:masterClrMapping/>
  </p:clrMapOvr>
  <p:transition spd="slow">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7C0C9AEE-57D3-0939-8B6C-01FDAE13B413}"/>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36EA05B5-DD4A-38D9-F67B-3831ED511D6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EC88C23-DD6C-22AD-4DC6-B4262CE2068F}"/>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Lēmumi saistībā ar jaunas skolas izbūvi</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466C75E6-21D6-B413-BF49-8429CDBB17D5}"/>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2E60B837-B004-DD23-B2AC-93BCD843AAD9}"/>
              </a:ext>
            </a:extLst>
          </p:cNvPr>
          <p:cNvSpPr txBox="1"/>
          <p:nvPr/>
        </p:nvSpPr>
        <p:spPr>
          <a:xfrm>
            <a:off x="1143000" y="1182719"/>
            <a:ext cx="16611600" cy="8102539"/>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28.12.2022. lēmums Nr. 598 </a:t>
            </a:r>
            <a:r>
              <a:rPr lang="lv-LV" sz="2500" dirty="0">
                <a:latin typeface="Montserrat" pitchFamily="2" charset="-70"/>
              </a:rPr>
              <a:t>“Par pašvaldības jaunas izglītības iestādes izveidošanu”. Ar šo lēmumu dome pirmo reizi konceptuāli atbalstīja jaunas izglītības iestādes projektēšanu un būvniecību pašvaldības zemes īpašumā Ūbeļu ielā 18</a:t>
            </a:r>
          </a:p>
          <a:p>
            <a:pPr marL="457200" indent="-457200">
              <a:lnSpc>
                <a:spcPct val="150000"/>
              </a:lnSpc>
              <a:buFont typeface="Arial" panose="020B0604020202020204" pitchFamily="34" charset="0"/>
              <a:buChar char="•"/>
              <a:defRPr/>
            </a:pPr>
            <a:r>
              <a:rPr lang="lv-LV" sz="2500" b="1" dirty="0">
                <a:latin typeface="Montserrat" pitchFamily="2" charset="-70"/>
              </a:rPr>
              <a:t>22.03.2023. lēmums Nr. 126 </a:t>
            </a:r>
            <a:r>
              <a:rPr lang="lv-LV" sz="2500" dirty="0">
                <a:latin typeface="Montserrat" pitchFamily="2" charset="-70"/>
              </a:rPr>
              <a:t>“Par jaunu pašvaldības izglītības iestāžu izveidošanu”. Dome konceptuāli atbalstīja divu jaunu ēku izveidi – vienu Podnieku kvartālā sākumskolai (līdz 300 vietām) un otru zemes gabalā pie Ādažu vidusskolas 4.–9. klašu skolēniem</a:t>
            </a:r>
          </a:p>
          <a:p>
            <a:pPr marL="457200" indent="-457200">
              <a:lnSpc>
                <a:spcPct val="150000"/>
              </a:lnSpc>
              <a:buFont typeface="Arial" panose="020B0604020202020204" pitchFamily="34" charset="0"/>
              <a:buChar char="•"/>
              <a:defRPr/>
            </a:pPr>
            <a:r>
              <a:rPr lang="lv-LV" sz="2500" b="1" dirty="0">
                <a:latin typeface="Montserrat" pitchFamily="2" charset="-70"/>
              </a:rPr>
              <a:t>23.11.2023. lēmums Nr. 425 </a:t>
            </a:r>
            <a:r>
              <a:rPr lang="lv-LV" sz="2500" dirty="0">
                <a:latin typeface="Montserrat" pitchFamily="2" charset="-70"/>
              </a:rPr>
              <a:t>“Par pašvaldības jaunas izglītības iestādes izveidi 1.-9. klasei”. Dome konceptuāli atbalstīja vienas jaunas izglītības iestādes (līdz 800-900 vietām) izveidošanu 1.–9. klašu posmam Ādažos, atceļot iepriekšējo lēmumu par divām mācību vietām</a:t>
            </a:r>
          </a:p>
          <a:p>
            <a:pPr marL="457200" indent="-457200">
              <a:lnSpc>
                <a:spcPct val="150000"/>
              </a:lnSpc>
              <a:buFont typeface="Arial" panose="020B0604020202020204" pitchFamily="34" charset="0"/>
              <a:buChar char="•"/>
              <a:defRPr/>
            </a:pPr>
            <a:r>
              <a:rPr lang="lv-LV" sz="2500" b="1" dirty="0">
                <a:latin typeface="Montserrat" pitchFamily="2" charset="-70"/>
              </a:rPr>
              <a:t>28.12.2023. lēmums Nr. 465 </a:t>
            </a:r>
            <a:r>
              <a:rPr lang="lv-LV" sz="2500" dirty="0">
                <a:latin typeface="Montserrat" pitchFamily="2" charset="-70"/>
              </a:rPr>
              <a:t>“Par nekustamā īpašuma “Liepnieki” iegādi”. Dome nolēma iegādāties zemi jaunas skolas ēkas 1.–9. klasei un sporta infrastruktūras būvniecībai</a:t>
            </a:r>
          </a:p>
          <a:p>
            <a:pPr marL="457200" indent="-457200">
              <a:lnSpc>
                <a:spcPct val="150000"/>
              </a:lnSpc>
              <a:buFont typeface="Arial" panose="020B0604020202020204" pitchFamily="34" charset="0"/>
              <a:buChar char="•"/>
              <a:defRPr/>
            </a:pPr>
            <a:r>
              <a:rPr lang="lv-LV" sz="2500" b="1" dirty="0">
                <a:latin typeface="Montserrat" pitchFamily="2" charset="-70"/>
              </a:rPr>
              <a:t>29.01.2024. lēmums Nr. 68 </a:t>
            </a:r>
            <a:r>
              <a:rPr lang="lv-LV" sz="2500" dirty="0">
                <a:latin typeface="Montserrat" pitchFamily="2" charset="-70"/>
              </a:rPr>
              <a:t>“Par publiskās privātās partnerības projekta “Jaunas izglītības iestādes izveide 1.-9. klasei” īstenošanu”. Dome atbalstīja skolas būvniecību, izmantojot publiskās un privātās partnerības (PPP) modeli, jo pašvaldības budžeta un aizņemšanās iespējas ir ierobežotas</a:t>
            </a:r>
          </a:p>
        </p:txBody>
      </p:sp>
    </p:spTree>
    <p:extLst>
      <p:ext uri="{BB962C8B-B14F-4D97-AF65-F5344CB8AC3E}">
        <p14:creationId xmlns:p14="http://schemas.microsoft.com/office/powerpoint/2010/main" val="635805139"/>
      </p:ext>
    </p:extLst>
  </p:cSld>
  <p:clrMapOvr>
    <a:masterClrMapping/>
  </p:clrMapOvr>
  <p:transition spd="slow">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AC6A4252-D862-DD03-28CC-83ADD91EA6E7}"/>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789D29AF-47CE-D4BB-88FE-7DDD04FEC976}"/>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7BE49959-C718-D9EB-920C-70537B09B3B2}"/>
              </a:ext>
            </a:extLst>
          </p:cNvPr>
          <p:cNvSpPr txBox="1">
            <a:spLocks noChangeArrowheads="1"/>
          </p:cNvSpPr>
          <p:nvPr/>
        </p:nvSpPr>
        <p:spPr bwMode="auto">
          <a:xfrm>
            <a:off x="838200" y="4220170"/>
            <a:ext cx="1661160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Ādažu vidusskolas pagaidu mācību īstenošanas vieta</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42E9F031-24A3-DC03-FA2E-279BA39CA5A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1882357467"/>
      </p:ext>
    </p:extLst>
  </p:cSld>
  <p:clrMapOvr>
    <a:masterClrMapping/>
  </p:clrMapOvr>
  <p:transition spd="slow">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3602E5D3-3E9D-D197-DA9E-E3D78F45057B}"/>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C5F533D1-E72C-135F-DB33-9F90C8559EE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8CF59E5A-209C-5263-4F8A-67F7816F3B21}"/>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Pagaidu ĀVS mācību īstenošanas vieta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3C45AC2-080D-1AF1-E3AF-4D75D9719721}"/>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7" name="TextBox 6">
            <a:extLst>
              <a:ext uri="{FF2B5EF4-FFF2-40B4-BE49-F238E27FC236}">
                <a16:creationId xmlns:a16="http://schemas.microsoft.com/office/drawing/2014/main" id="{E7173F72-7078-1B25-83CE-D0B37F5E5555}"/>
              </a:ext>
            </a:extLst>
          </p:cNvPr>
          <p:cNvSpPr txBox="1"/>
          <p:nvPr/>
        </p:nvSpPr>
        <p:spPr>
          <a:xfrm>
            <a:off x="831715" y="1362745"/>
            <a:ext cx="15779885" cy="4640053"/>
          </a:xfrm>
          <a:prstGeom prst="rect">
            <a:avLst/>
          </a:prstGeom>
          <a:noFill/>
        </p:spPr>
        <p:txBody>
          <a:bodyPr wrap="square">
            <a:spAutoFit/>
          </a:bodyPr>
          <a:lstStyle/>
          <a:p>
            <a:pPr>
              <a:lnSpc>
                <a:spcPct val="150000"/>
              </a:lnSpc>
              <a:defRPr/>
            </a:pPr>
            <a:r>
              <a:rPr lang="lv-LV" sz="2500" b="1" dirty="0">
                <a:latin typeface="Montserrat" pitchFamily="2" charset="-70"/>
              </a:rPr>
              <a:t>Līdz jaunas skolas izbūvei, ĀVS nepieciešams nodrošināt pagaidu mācību vietas īstenošanas vietas 240 skolēniem:</a:t>
            </a:r>
          </a:p>
          <a:p>
            <a:pPr marL="457200" indent="-457200">
              <a:lnSpc>
                <a:spcPct val="150000"/>
              </a:lnSpc>
              <a:buAutoNum type="arabicPeriod"/>
              <a:defRPr/>
            </a:pPr>
            <a:r>
              <a:rPr lang="lv-LV" sz="2500" dirty="0">
                <a:latin typeface="Montserrat" pitchFamily="2" charset="-70"/>
              </a:rPr>
              <a:t>8 mācību klases (līdz 30 skolēniem, 2 m</a:t>
            </a:r>
            <a:r>
              <a:rPr lang="lv-LV" sz="2500" baseline="30000" dirty="0">
                <a:latin typeface="Montserrat" pitchFamily="2" charset="-70"/>
              </a:rPr>
              <a:t>2</a:t>
            </a:r>
            <a:r>
              <a:rPr lang="lv-LV" sz="2500" dirty="0">
                <a:latin typeface="Montserrat" pitchFamily="2" charset="-70"/>
              </a:rPr>
              <a:t> uz vienu skolēnu), 480 m</a:t>
            </a:r>
            <a:r>
              <a:rPr lang="lv-LV" sz="2500" baseline="30000" dirty="0">
                <a:latin typeface="Montserrat" pitchFamily="2" charset="-70"/>
              </a:rPr>
              <a:t>2 </a:t>
            </a:r>
          </a:p>
          <a:p>
            <a:pPr marL="457200" indent="-457200">
              <a:lnSpc>
                <a:spcPct val="150000"/>
              </a:lnSpc>
              <a:buAutoNum type="arabicPeriod"/>
              <a:defRPr/>
            </a:pPr>
            <a:r>
              <a:rPr lang="lv-LV" sz="2500" dirty="0">
                <a:latin typeface="Montserrat" pitchFamily="2" charset="-70"/>
              </a:rPr>
              <a:t>Telpa ēdināšanai, 150 m</a:t>
            </a:r>
            <a:r>
              <a:rPr lang="lv-LV" sz="2500" baseline="30000" dirty="0">
                <a:latin typeface="Montserrat" pitchFamily="2" charset="-70"/>
              </a:rPr>
              <a:t>2</a:t>
            </a:r>
            <a:endParaRPr lang="lv-LV" sz="2500" dirty="0">
              <a:latin typeface="Montserrat" pitchFamily="2" charset="-70"/>
            </a:endParaRPr>
          </a:p>
          <a:p>
            <a:pPr marL="457200" indent="-457200">
              <a:lnSpc>
                <a:spcPct val="150000"/>
              </a:lnSpc>
              <a:buAutoNum type="arabicPeriod"/>
              <a:defRPr/>
            </a:pPr>
            <a:r>
              <a:rPr lang="lv-LV" sz="2500" dirty="0">
                <a:latin typeface="Montserrat" pitchFamily="2" charset="-70"/>
              </a:rPr>
              <a:t>Telpa pedagogiem, 15 m</a:t>
            </a:r>
            <a:r>
              <a:rPr lang="lv-LV" sz="2500" baseline="30000" dirty="0">
                <a:latin typeface="Montserrat" pitchFamily="2" charset="-70"/>
              </a:rPr>
              <a:t>2</a:t>
            </a:r>
            <a:endParaRPr lang="lv-LV" sz="2500" dirty="0">
              <a:latin typeface="Montserrat" pitchFamily="2" charset="-70"/>
            </a:endParaRPr>
          </a:p>
          <a:p>
            <a:pPr marL="457200" indent="-457200">
              <a:lnSpc>
                <a:spcPct val="150000"/>
              </a:lnSpc>
              <a:buAutoNum type="arabicPeriod"/>
              <a:defRPr/>
            </a:pPr>
            <a:r>
              <a:rPr lang="lv-LV" sz="2500" dirty="0">
                <a:latin typeface="Montserrat" pitchFamily="2" charset="-70"/>
              </a:rPr>
              <a:t>Noliktavas telpa, 30 m</a:t>
            </a:r>
            <a:r>
              <a:rPr lang="lv-LV" sz="2500" baseline="30000" dirty="0">
                <a:latin typeface="Montserrat" pitchFamily="2" charset="-70"/>
              </a:rPr>
              <a:t>2</a:t>
            </a:r>
            <a:endParaRPr lang="lv-LV" sz="2500" dirty="0">
              <a:latin typeface="Montserrat" pitchFamily="2" charset="-70"/>
            </a:endParaRPr>
          </a:p>
          <a:p>
            <a:pPr marL="457200" indent="-457200">
              <a:lnSpc>
                <a:spcPct val="150000"/>
              </a:lnSpc>
              <a:buAutoNum type="arabicPeriod"/>
              <a:defRPr/>
            </a:pPr>
            <a:r>
              <a:rPr lang="lv-LV" sz="2500" dirty="0">
                <a:latin typeface="Montserrat" pitchFamily="2" charset="-70"/>
              </a:rPr>
              <a:t>Telpa garderobei</a:t>
            </a:r>
          </a:p>
          <a:p>
            <a:pPr marL="457200" indent="-457200">
              <a:lnSpc>
                <a:spcPct val="150000"/>
              </a:lnSpc>
              <a:buAutoNum type="arabicPeriod"/>
              <a:defRPr/>
            </a:pPr>
            <a:r>
              <a:rPr lang="lv-LV" sz="2500" dirty="0">
                <a:latin typeface="Montserrat" pitchFamily="2" charset="-70"/>
              </a:rPr>
              <a:t>Labierīcības</a:t>
            </a:r>
          </a:p>
        </p:txBody>
      </p:sp>
      <p:pic>
        <p:nvPicPr>
          <p:cNvPr id="4" name="Attēls 3">
            <a:extLst>
              <a:ext uri="{FF2B5EF4-FFF2-40B4-BE49-F238E27FC236}">
                <a16:creationId xmlns:a16="http://schemas.microsoft.com/office/drawing/2014/main" id="{806CC9CB-D17D-20D2-E091-3521C5C050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9441" y="4076700"/>
            <a:ext cx="8332159" cy="4544814"/>
          </a:xfrm>
          <a:prstGeom prst="rect">
            <a:avLst/>
          </a:prstGeom>
        </p:spPr>
      </p:pic>
    </p:spTree>
    <p:extLst>
      <p:ext uri="{BB962C8B-B14F-4D97-AF65-F5344CB8AC3E}">
        <p14:creationId xmlns:p14="http://schemas.microsoft.com/office/powerpoint/2010/main" val="1347854513"/>
      </p:ext>
    </p:extLst>
  </p:cSld>
  <p:clrMapOvr>
    <a:masterClrMapping/>
  </p:clrMapOvr>
  <p:transition spd="slow">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F5D71EE3-11F8-EE64-FCB8-CF6E8ED16444}"/>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3C08A24A-487C-806F-72DA-06884DA0598A}"/>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3167557B-E683-97BC-F88A-8B76AE6A72EE}"/>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Pagaidu ĀVS mācību īstenošanas vieta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506BCE31-152D-6F74-195B-77FF3571DF76}"/>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7" name="TextBox 6">
            <a:extLst>
              <a:ext uri="{FF2B5EF4-FFF2-40B4-BE49-F238E27FC236}">
                <a16:creationId xmlns:a16="http://schemas.microsoft.com/office/drawing/2014/main" id="{BD232F49-359C-E497-2C0E-CABB0041D55C}"/>
              </a:ext>
            </a:extLst>
          </p:cNvPr>
          <p:cNvSpPr txBox="1"/>
          <p:nvPr/>
        </p:nvSpPr>
        <p:spPr>
          <a:xfrm>
            <a:off x="831715" y="1362745"/>
            <a:ext cx="8159885" cy="5794215"/>
          </a:xfrm>
          <a:prstGeom prst="rect">
            <a:avLst/>
          </a:prstGeom>
          <a:noFill/>
        </p:spPr>
        <p:txBody>
          <a:bodyPr wrap="square">
            <a:spAutoFit/>
          </a:bodyPr>
          <a:lstStyle/>
          <a:p>
            <a:pPr>
              <a:lnSpc>
                <a:spcPct val="150000"/>
              </a:lnSpc>
              <a:defRPr/>
            </a:pPr>
            <a:r>
              <a:rPr lang="lv-LV" sz="2500" b="1" dirty="0">
                <a:latin typeface="Montserrat" pitchFamily="2" charset="-70"/>
              </a:rPr>
              <a:t>Tika izskatītas 3 alternatīvas:</a:t>
            </a:r>
          </a:p>
          <a:p>
            <a:pPr marL="457200" indent="-457200">
              <a:lnSpc>
                <a:spcPct val="150000"/>
              </a:lnSpc>
              <a:buAutoNum type="arabicPeriod"/>
              <a:defRPr/>
            </a:pPr>
            <a:r>
              <a:rPr lang="lv-LV" sz="2500" b="1" dirty="0">
                <a:latin typeface="Montserrat" pitchFamily="2" charset="-70"/>
              </a:rPr>
              <a:t>Moduļu tipa ēkas izbūve netālu no ĀVS</a:t>
            </a:r>
            <a:r>
              <a:rPr lang="lv-LV" sz="2500" dirty="0">
                <a:latin typeface="Montserrat" pitchFamily="2" charset="-70"/>
              </a:rPr>
              <a:t>. Pašvaldība pati finansē un realizē moduļu ēkas izbūvi uz savas zemes pie ĀVS</a:t>
            </a:r>
          </a:p>
          <a:p>
            <a:pPr marL="457200" indent="-457200">
              <a:lnSpc>
                <a:spcPct val="150000"/>
              </a:lnSpc>
              <a:buAutoNum type="arabicPeriod"/>
              <a:defRPr/>
            </a:pPr>
            <a:r>
              <a:rPr lang="lv-LV" sz="2500" b="1" dirty="0">
                <a:latin typeface="Montserrat" pitchFamily="2" charset="-70"/>
              </a:rPr>
              <a:t>Moduļu noma pie ĀVS</a:t>
            </a:r>
            <a:r>
              <a:rPr lang="lv-LV" sz="2500" dirty="0">
                <a:latin typeface="Montserrat" pitchFamily="2" charset="-70"/>
              </a:rPr>
              <a:t>. Moduļu konstrukciju īre un uzstādīšana uz pašvaldības zemes pie ĀVS D korpusa</a:t>
            </a:r>
          </a:p>
          <a:p>
            <a:pPr marL="457200" indent="-457200">
              <a:lnSpc>
                <a:spcPct val="150000"/>
              </a:lnSpc>
              <a:buAutoNum type="arabicPeriod"/>
              <a:defRPr/>
            </a:pPr>
            <a:r>
              <a:rPr lang="lv-LV" sz="2500" b="1" dirty="0">
                <a:latin typeface="Montserrat" pitchFamily="2" charset="-70"/>
              </a:rPr>
              <a:t>Telpu noma blakus esošā privātā zemes gabalā</a:t>
            </a:r>
            <a:r>
              <a:rPr lang="lv-LV" sz="2500" dirty="0">
                <a:latin typeface="Montserrat" pitchFamily="2" charset="-70"/>
              </a:rPr>
              <a:t>. Mūsdienīgu (A klases) telpu noma no privāta zemes īpašnieka blakus ĀVS teritorijai</a:t>
            </a:r>
          </a:p>
        </p:txBody>
      </p:sp>
      <p:pic>
        <p:nvPicPr>
          <p:cNvPr id="6" name="Attēls 5">
            <a:extLst>
              <a:ext uri="{FF2B5EF4-FFF2-40B4-BE49-F238E27FC236}">
                <a16:creationId xmlns:a16="http://schemas.microsoft.com/office/drawing/2014/main" id="{5BB21D2F-1F90-74BA-51A9-C65FF46020C7}"/>
              </a:ext>
            </a:extLst>
          </p:cNvPr>
          <p:cNvPicPr>
            <a:picLocks noChangeAspect="1"/>
          </p:cNvPicPr>
          <p:nvPr/>
        </p:nvPicPr>
        <p:blipFill>
          <a:blip r:embed="rId3">
            <a:extLst>
              <a:ext uri="{28A0092B-C50C-407E-A947-70E740481C1C}">
                <a14:useLocalDpi xmlns:a14="http://schemas.microsoft.com/office/drawing/2010/main" val="0"/>
              </a:ext>
            </a:extLst>
          </a:blip>
          <a:srcRect l="14375" t="6843" r="13328" b="42215"/>
          <a:stretch>
            <a:fillRect/>
          </a:stretch>
        </p:blipFill>
        <p:spPr>
          <a:xfrm>
            <a:off x="9610725" y="1435020"/>
            <a:ext cx="7639050" cy="7613736"/>
          </a:xfrm>
          <a:prstGeom prst="rect">
            <a:avLst/>
          </a:prstGeom>
        </p:spPr>
      </p:pic>
    </p:spTree>
    <p:extLst>
      <p:ext uri="{BB962C8B-B14F-4D97-AF65-F5344CB8AC3E}">
        <p14:creationId xmlns:p14="http://schemas.microsoft.com/office/powerpoint/2010/main" val="2232172598"/>
      </p:ext>
    </p:extLst>
  </p:cSld>
  <p:clrMapOvr>
    <a:masterClrMapping/>
  </p:clrMapOvr>
  <p:transition spd="slow">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D141B514-D75D-5419-4A8D-2E3D78FA51F3}"/>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899B570F-B9F0-8D06-8AD4-84A5AE294CFF}"/>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1A37B6CA-4D15-9EC3-47AF-464FBD521D20}"/>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Pagaidu ĀVS mācību īstenošanas vieta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B449269-F721-6AEC-BBDF-04E6E7DC3156}"/>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7" name="TextBox 6">
            <a:extLst>
              <a:ext uri="{FF2B5EF4-FFF2-40B4-BE49-F238E27FC236}">
                <a16:creationId xmlns:a16="http://schemas.microsoft.com/office/drawing/2014/main" id="{F826413D-FC49-4C21-05EA-F826DE35DAA6}"/>
              </a:ext>
            </a:extLst>
          </p:cNvPr>
          <p:cNvSpPr txBox="1"/>
          <p:nvPr/>
        </p:nvSpPr>
        <p:spPr>
          <a:xfrm>
            <a:off x="1007745" y="935909"/>
            <a:ext cx="15779885" cy="600485"/>
          </a:xfrm>
          <a:prstGeom prst="rect">
            <a:avLst/>
          </a:prstGeom>
          <a:noFill/>
        </p:spPr>
        <p:txBody>
          <a:bodyPr wrap="square">
            <a:spAutoFit/>
          </a:bodyPr>
          <a:lstStyle/>
          <a:p>
            <a:pPr>
              <a:lnSpc>
                <a:spcPct val="150000"/>
              </a:lnSpc>
              <a:defRPr/>
            </a:pPr>
            <a:r>
              <a:rPr lang="lv-LV" sz="2500" b="1" dirty="0">
                <a:latin typeface="Montserrat" pitchFamily="2" charset="-70"/>
              </a:rPr>
              <a:t>Plānotās izmaksas</a:t>
            </a:r>
          </a:p>
        </p:txBody>
      </p:sp>
      <p:graphicFrame>
        <p:nvGraphicFramePr>
          <p:cNvPr id="3" name="Tabula 2">
            <a:extLst>
              <a:ext uri="{FF2B5EF4-FFF2-40B4-BE49-F238E27FC236}">
                <a16:creationId xmlns:a16="http://schemas.microsoft.com/office/drawing/2014/main" id="{711ADB1F-2349-2C4E-D023-3342B774C7C7}"/>
              </a:ext>
            </a:extLst>
          </p:cNvPr>
          <p:cNvGraphicFramePr>
            <a:graphicFrameLocks noGrp="1"/>
          </p:cNvGraphicFramePr>
          <p:nvPr>
            <p:extLst>
              <p:ext uri="{D42A27DB-BD31-4B8C-83A1-F6EECF244321}">
                <p14:modId xmlns:p14="http://schemas.microsoft.com/office/powerpoint/2010/main" val="3990732840"/>
              </p:ext>
            </p:extLst>
          </p:nvPr>
        </p:nvGraphicFramePr>
        <p:xfrm>
          <a:off x="389994" y="1639104"/>
          <a:ext cx="17440805" cy="7726680"/>
        </p:xfrm>
        <a:graphic>
          <a:graphicData uri="http://schemas.openxmlformats.org/drawingml/2006/table">
            <a:tbl>
              <a:tblPr firstRow="1" bandRow="1">
                <a:tableStyleId>{5A111915-BE36-4E01-A7E5-04B1672EAD32}</a:tableStyleId>
              </a:tblPr>
              <a:tblGrid>
                <a:gridCol w="5248806">
                  <a:extLst>
                    <a:ext uri="{9D8B030D-6E8A-4147-A177-3AD203B41FA5}">
                      <a16:colId xmlns:a16="http://schemas.microsoft.com/office/drawing/2014/main" val="617128645"/>
                    </a:ext>
                  </a:extLst>
                </a:gridCol>
                <a:gridCol w="2476510">
                  <a:extLst>
                    <a:ext uri="{9D8B030D-6E8A-4147-A177-3AD203B41FA5}">
                      <a16:colId xmlns:a16="http://schemas.microsoft.com/office/drawing/2014/main" val="1416337314"/>
                    </a:ext>
                  </a:extLst>
                </a:gridCol>
                <a:gridCol w="2607496">
                  <a:extLst>
                    <a:ext uri="{9D8B030D-6E8A-4147-A177-3AD203B41FA5}">
                      <a16:colId xmlns:a16="http://schemas.microsoft.com/office/drawing/2014/main" val="3696391344"/>
                    </a:ext>
                  </a:extLst>
                </a:gridCol>
                <a:gridCol w="2607496">
                  <a:extLst>
                    <a:ext uri="{9D8B030D-6E8A-4147-A177-3AD203B41FA5}">
                      <a16:colId xmlns:a16="http://schemas.microsoft.com/office/drawing/2014/main" val="2136714811"/>
                    </a:ext>
                  </a:extLst>
                </a:gridCol>
                <a:gridCol w="4500497">
                  <a:extLst>
                    <a:ext uri="{9D8B030D-6E8A-4147-A177-3AD203B41FA5}">
                      <a16:colId xmlns:a16="http://schemas.microsoft.com/office/drawing/2014/main" val="565688897"/>
                    </a:ext>
                  </a:extLst>
                </a:gridCol>
              </a:tblGrid>
              <a:tr h="370840">
                <a:tc>
                  <a:txBody>
                    <a:bodyPr/>
                    <a:lstStyle/>
                    <a:p>
                      <a:pPr algn="ctr"/>
                      <a:r>
                        <a:rPr lang="lv-LV" dirty="0"/>
                        <a:t>Alternatīvas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3 gadu termiņš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5 gadu termiņš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Ilgtermiņš</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Papildus informācija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Moduļu tipa ēkas izbūve netālu no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r>
                        <a:rPr lang="lv-LV" sz="2400" b="0" i="0" kern="1200" dirty="0">
                          <a:solidFill>
                            <a:schemeClr val="tx1"/>
                          </a:solidFill>
                          <a:effectLst/>
                          <a:latin typeface="+mn-lt"/>
                          <a:ea typeface="+mn-ea"/>
                          <a:cs typeface="+mn-cs"/>
                        </a:rPr>
                        <a:t>Moduļu iegādes izmaksas svārstās no 1 700 līdz 1 800 EUR/m², veidojot kopējās izmaksas no 1 290 000 līdz 1 360 000 EUR. Izmaksas būtu jāparedz uzreiz.</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pPr algn="r"/>
                      <a:r>
                        <a:rPr lang="lv-LV" b="0" dirty="0"/>
                        <a:t>Izmaksas mēnesī (</a:t>
                      </a:r>
                      <a:r>
                        <a:rPr lang="lv-LV" b="0" dirty="0" err="1"/>
                        <a:t>euro</a:t>
                      </a:r>
                      <a:r>
                        <a:rPr lang="lv-LV" b="0" dirty="0"/>
                        <a:t>/m2)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b="0" i="0" kern="1200" dirty="0">
                          <a:solidFill>
                            <a:schemeClr val="tx1"/>
                          </a:solidFill>
                          <a:effectLst/>
                          <a:latin typeface="+mn-lt"/>
                          <a:ea typeface="+mn-ea"/>
                          <a:cs typeface="+mn-cs"/>
                        </a:rPr>
                        <a:t>51-54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31-32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22-23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9255378"/>
                  </a:ext>
                </a:extLst>
              </a:tr>
              <a:tr h="370840">
                <a:tc>
                  <a:txBody>
                    <a:bodyPr/>
                    <a:lstStyle/>
                    <a:p>
                      <a:pPr algn="r"/>
                      <a:r>
                        <a:rPr lang="lv-LV" b="0" dirty="0"/>
                        <a:t>Izmaksas mēnesī kopā (</a:t>
                      </a:r>
                      <a:r>
                        <a:rPr lang="lv-LV" b="0" dirty="0" err="1"/>
                        <a:t>euro</a:t>
                      </a:r>
                      <a:r>
                        <a:rPr lang="lv-LV"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b="1" i="0" kern="1200" dirty="0">
                          <a:solidFill>
                            <a:schemeClr val="tx1"/>
                          </a:solidFill>
                          <a:effectLst/>
                          <a:latin typeface="+mn-lt"/>
                          <a:ea typeface="+mn-ea"/>
                          <a:cs typeface="+mn-cs"/>
                        </a:rPr>
                        <a:t>35 833 – 37 778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21 500 – 22 667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15 357 – 16 190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algn="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6313575"/>
                  </a:ext>
                </a:extLst>
              </a:tr>
              <a:tr h="370840">
                <a:tc>
                  <a:txBody>
                    <a:bodyPr/>
                    <a:lstStyle/>
                    <a:p>
                      <a:r>
                        <a:rPr lang="lv-LV" b="1" dirty="0"/>
                        <a:t>2. Moduļu noma pie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Pieskaitītas izmaksas, kas saistītas ar moduļu uzstādīšanu un noņemšanu (350 000 </a:t>
                      </a:r>
                      <a:r>
                        <a:rPr lang="lv-LV" sz="2400" b="0" i="0" kern="1200" dirty="0" err="1">
                          <a:solidFill>
                            <a:schemeClr val="tx1"/>
                          </a:solidFill>
                          <a:effectLst/>
                          <a:latin typeface="+mn-lt"/>
                          <a:ea typeface="+mn-ea"/>
                          <a:cs typeface="+mn-cs"/>
                        </a:rPr>
                        <a:t>euro</a:t>
                      </a:r>
                      <a:r>
                        <a:rPr lang="lv-LV" sz="2400" b="0" i="0" kern="1200" dirty="0">
                          <a:solidFill>
                            <a:schemeClr val="tx1"/>
                          </a:solidFill>
                          <a:effectLst/>
                          <a:latin typeface="+mn-lt"/>
                          <a:ea typeface="+mn-ea"/>
                          <a:cs typeface="+mn-cs"/>
                        </a:rPr>
                        <a:t>, sadalot tās uz mēnešiem). Finansiāli izdevīgāk, ja izmantošanas periods nepārsniedz 8 gadus.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pPr algn="r"/>
                      <a:r>
                        <a:rPr lang="lv-LV" b="0" dirty="0"/>
                        <a:t>Izmaksas mēnesī (</a:t>
                      </a:r>
                      <a:r>
                        <a:rPr lang="lv-LV" b="0" dirty="0" err="1"/>
                        <a:t>euro</a:t>
                      </a:r>
                      <a:r>
                        <a:rPr lang="lv-LV" b="0" dirty="0"/>
                        <a:t>/m2)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34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55625511"/>
                  </a:ext>
                </a:extLst>
              </a:tr>
              <a:tr h="370840">
                <a:tc>
                  <a:txBody>
                    <a:bodyPr/>
                    <a:lstStyle/>
                    <a:p>
                      <a:pPr algn="r"/>
                      <a:r>
                        <a:rPr lang="lv-LV" b="0" dirty="0"/>
                        <a:t>Izmaksas mēnesī kopā (</a:t>
                      </a:r>
                      <a:r>
                        <a:rPr lang="lv-LV" b="0" dirty="0" err="1"/>
                        <a:t>euro</a:t>
                      </a:r>
                      <a:r>
                        <a:rPr lang="lv-LV"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23 698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18 538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15 983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73745013"/>
                  </a:ext>
                </a:extLst>
              </a:tr>
              <a:tr h="370840">
                <a:tc>
                  <a:txBody>
                    <a:bodyPr/>
                    <a:lstStyle/>
                    <a:p>
                      <a:r>
                        <a:rPr lang="pl-PL" b="1" dirty="0"/>
                        <a:t>3. Telpu noma blakus esošā privātā zemes gabalā</a:t>
                      </a:r>
                      <a:r>
                        <a:rPr lang="lv-LV" b="1" dirty="0"/>
                        <a:t> </a:t>
                      </a:r>
                      <a:r>
                        <a:rPr lang="lv-LV" b="0" dirty="0"/>
                        <a:t>(~1265* m</a:t>
                      </a:r>
                      <a:r>
                        <a:rPr lang="lv-LV" b="0" baseline="30000" dirty="0"/>
                        <a:t>2</a:t>
                      </a:r>
                      <a:r>
                        <a:rPr lang="lv-LV" b="0" dirty="0"/>
                        <a:t>)</a:t>
                      </a:r>
                      <a:endParaRPr lang="pl-P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lv-LV"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lv-LV"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endParaRPr lang="lv-LV"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just"/>
                      <a:r>
                        <a:rPr lang="lv-LV" sz="2400" dirty="0"/>
                        <a:t>Izmaksas var samazināt uz halles izmēru, bet tam būs negatīvs iespaids uz komfortu. Piedāvājuma paredz (</a:t>
                      </a:r>
                      <a:r>
                        <a:rPr lang="lv-LV" sz="2400" dirty="0" err="1"/>
                        <a:t>premium</a:t>
                      </a:r>
                      <a:r>
                        <a:rPr lang="lv-LV" sz="2400" dirty="0"/>
                        <a:t> / A klases līmenis). Ja dome sniegtu garantijas vēstuli,  izmaksas </a:t>
                      </a:r>
                      <a:r>
                        <a:rPr lang="lv-LV" sz="2400" dirty="0" err="1"/>
                        <a:t>pirmsšķietami</a:t>
                      </a:r>
                      <a:r>
                        <a:rPr lang="lv-LV" sz="2400" dirty="0"/>
                        <a:t> iespējams samazināt par 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r h="370840">
                <a:tc>
                  <a:txBody>
                    <a:bodyPr/>
                    <a:lstStyle/>
                    <a:p>
                      <a:pPr algn="r"/>
                      <a:r>
                        <a:rPr lang="lv-LV" b="0" dirty="0"/>
                        <a:t>Izmaksas mēnesī (</a:t>
                      </a:r>
                      <a:r>
                        <a:rPr lang="lv-LV" b="0" dirty="0" err="1"/>
                        <a:t>euro</a:t>
                      </a:r>
                      <a:r>
                        <a:rPr lang="lv-LV" b="0" dirty="0"/>
                        <a:t>/m2)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dirty="0"/>
                        <a:t>35,57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dirty="0"/>
                        <a:t>31,62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dirty="0"/>
                        <a:t>27,67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r"/>
                      <a:endParaRPr lang="lv-LV"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76431743"/>
                  </a:ext>
                </a:extLst>
              </a:tr>
              <a:tr h="370840">
                <a:tc>
                  <a:txBody>
                    <a:bodyPr/>
                    <a:lstStyle/>
                    <a:p>
                      <a:pPr algn="r"/>
                      <a:r>
                        <a:rPr lang="lv-LV" b="0" dirty="0"/>
                        <a:t>Izmaksas mēnesī kopā (</a:t>
                      </a:r>
                      <a:r>
                        <a:rPr lang="lv-LV" b="0" dirty="0" err="1"/>
                        <a:t>euro</a:t>
                      </a:r>
                      <a:r>
                        <a:rPr lang="lv-LV" b="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lv-LV" sz="2400" b="1" dirty="0"/>
                        <a:t>45 000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lv-LV" sz="2400" b="1" dirty="0"/>
                        <a:t>40 000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r"/>
                      <a:r>
                        <a:rPr lang="lv-LV" sz="2400" b="1" dirty="0"/>
                        <a:t>35 000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vMerge="1">
                  <a:txBody>
                    <a:bodyPr/>
                    <a:lstStyle/>
                    <a:p>
                      <a:pPr algn="r"/>
                      <a:endParaRPr lang="lv-LV" sz="2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70070438"/>
                  </a:ext>
                </a:extLst>
              </a:tr>
            </a:tbl>
          </a:graphicData>
        </a:graphic>
      </p:graphicFrame>
    </p:spTree>
    <p:extLst>
      <p:ext uri="{BB962C8B-B14F-4D97-AF65-F5344CB8AC3E}">
        <p14:creationId xmlns:p14="http://schemas.microsoft.com/office/powerpoint/2010/main" val="3299506304"/>
      </p:ext>
    </p:extLst>
  </p:cSld>
  <p:clrMapOvr>
    <a:masterClrMapping/>
  </p:clrMapOvr>
  <p:transition spd="slow">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BAD52C00-865F-74E0-BA0C-AD36AB69A9FE}"/>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BE47E11-CA93-72C5-CFF6-602645FBCF86}"/>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D1058263-8184-56FA-B4FE-C15E9EA30DE1}"/>
              </a:ext>
            </a:extLst>
          </p:cNvPr>
          <p:cNvSpPr txBox="1">
            <a:spLocks/>
          </p:cNvSpPr>
          <p:nvPr/>
        </p:nvSpPr>
        <p:spPr>
          <a:xfrm>
            <a:off x="1038225" y="485775"/>
            <a:ext cx="17145000" cy="60048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Pagaidu ĀVS mācību īstenošanas vieta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2BF19B0C-1805-189F-097A-051582A310C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7" name="TextBox 6">
            <a:extLst>
              <a:ext uri="{FF2B5EF4-FFF2-40B4-BE49-F238E27FC236}">
                <a16:creationId xmlns:a16="http://schemas.microsoft.com/office/drawing/2014/main" id="{31574DB3-328F-BA59-8C21-587B315517F8}"/>
              </a:ext>
            </a:extLst>
          </p:cNvPr>
          <p:cNvSpPr txBox="1"/>
          <p:nvPr/>
        </p:nvSpPr>
        <p:spPr>
          <a:xfrm>
            <a:off x="1007745" y="935909"/>
            <a:ext cx="15779885" cy="600485"/>
          </a:xfrm>
          <a:prstGeom prst="rect">
            <a:avLst/>
          </a:prstGeom>
          <a:noFill/>
        </p:spPr>
        <p:txBody>
          <a:bodyPr wrap="square">
            <a:spAutoFit/>
          </a:bodyPr>
          <a:lstStyle/>
          <a:p>
            <a:pPr>
              <a:lnSpc>
                <a:spcPct val="150000"/>
              </a:lnSpc>
              <a:defRPr/>
            </a:pPr>
            <a:r>
              <a:rPr lang="lv-LV" sz="2500" b="1" dirty="0">
                <a:latin typeface="Montserrat" pitchFamily="2" charset="-70"/>
              </a:rPr>
              <a:t>Īstenošanas laiks </a:t>
            </a:r>
            <a:r>
              <a:rPr lang="lv-LV" sz="2500" b="1" dirty="0">
                <a:solidFill>
                  <a:schemeClr val="accent4">
                    <a:lumMod val="50000"/>
                  </a:schemeClr>
                </a:solidFill>
                <a:latin typeface="Montserrat" pitchFamily="2" charset="-70"/>
              </a:rPr>
              <a:t>(ja darbus uzsāk nekavējoties)</a:t>
            </a:r>
          </a:p>
        </p:txBody>
      </p:sp>
      <p:graphicFrame>
        <p:nvGraphicFramePr>
          <p:cNvPr id="3" name="Tabula 2">
            <a:extLst>
              <a:ext uri="{FF2B5EF4-FFF2-40B4-BE49-F238E27FC236}">
                <a16:creationId xmlns:a16="http://schemas.microsoft.com/office/drawing/2014/main" id="{67D12F36-61AB-0CAE-971E-31BAC7F8637E}"/>
              </a:ext>
            </a:extLst>
          </p:cNvPr>
          <p:cNvGraphicFramePr>
            <a:graphicFrameLocks noGrp="1"/>
          </p:cNvGraphicFramePr>
          <p:nvPr>
            <p:extLst>
              <p:ext uri="{D42A27DB-BD31-4B8C-83A1-F6EECF244321}">
                <p14:modId xmlns:p14="http://schemas.microsoft.com/office/powerpoint/2010/main" val="3439263127"/>
              </p:ext>
            </p:extLst>
          </p:nvPr>
        </p:nvGraphicFramePr>
        <p:xfrm>
          <a:off x="389993" y="1639104"/>
          <a:ext cx="17145000" cy="2834640"/>
        </p:xfrm>
        <a:graphic>
          <a:graphicData uri="http://schemas.openxmlformats.org/drawingml/2006/table">
            <a:tbl>
              <a:tblPr firstRow="1" bandRow="1">
                <a:tableStyleId>{5A111915-BE36-4E01-A7E5-04B1672EAD32}</a:tableStyleId>
              </a:tblPr>
              <a:tblGrid>
                <a:gridCol w="5172607">
                  <a:extLst>
                    <a:ext uri="{9D8B030D-6E8A-4147-A177-3AD203B41FA5}">
                      <a16:colId xmlns:a16="http://schemas.microsoft.com/office/drawing/2014/main" val="617128645"/>
                    </a:ext>
                  </a:extLst>
                </a:gridCol>
                <a:gridCol w="3990798">
                  <a:extLst>
                    <a:ext uri="{9D8B030D-6E8A-4147-A177-3AD203B41FA5}">
                      <a16:colId xmlns:a16="http://schemas.microsoft.com/office/drawing/2014/main" val="1416337314"/>
                    </a:ext>
                  </a:extLst>
                </a:gridCol>
                <a:gridCol w="3990797">
                  <a:extLst>
                    <a:ext uri="{9D8B030D-6E8A-4147-A177-3AD203B41FA5}">
                      <a16:colId xmlns:a16="http://schemas.microsoft.com/office/drawing/2014/main" val="2976765594"/>
                    </a:ext>
                  </a:extLst>
                </a:gridCol>
                <a:gridCol w="3990798">
                  <a:extLst>
                    <a:ext uri="{9D8B030D-6E8A-4147-A177-3AD203B41FA5}">
                      <a16:colId xmlns:a16="http://schemas.microsoft.com/office/drawing/2014/main" val="80048814"/>
                    </a:ext>
                  </a:extLst>
                </a:gridCol>
              </a:tblGrid>
              <a:tr h="370840">
                <a:tc>
                  <a:txBody>
                    <a:bodyPr/>
                    <a:lstStyle/>
                    <a:p>
                      <a:pPr algn="ctr"/>
                      <a:r>
                        <a:rPr lang="lv-LV" dirty="0"/>
                        <a:t>Alternatīvas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Projektēšana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Būvniecība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Kad varētu sākt </a:t>
                      </a:r>
                      <a:r>
                        <a:rPr lang="lv-LV" dirty="0" err="1"/>
                        <a:t>leitot</a:t>
                      </a:r>
                      <a:endParaRPr lang="lv-LV"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Moduļu tipa ēkas izbūve netālu no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400" b="0" i="0" kern="1200" dirty="0">
                          <a:solidFill>
                            <a:schemeClr val="tx1"/>
                          </a:solidFill>
                          <a:effectLst/>
                          <a:latin typeface="+mn-lt"/>
                          <a:ea typeface="+mn-ea"/>
                          <a:cs typeface="+mn-cs"/>
                        </a:rPr>
                        <a:t>5 mēneši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400" b="0" i="0" kern="1200" dirty="0">
                          <a:solidFill>
                            <a:schemeClr val="tx1"/>
                          </a:solidFill>
                          <a:effectLst/>
                          <a:latin typeface="+mn-lt"/>
                          <a:ea typeface="+mn-ea"/>
                          <a:cs typeface="+mn-cs"/>
                        </a:rPr>
                        <a:t>18 mēneši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lv-LV" sz="2400" dirty="0"/>
                        <a:t>01.09.2028.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Moduļu noma pie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400" b="0" i="0" kern="1200" dirty="0">
                          <a:solidFill>
                            <a:schemeClr val="tx1"/>
                          </a:solidFill>
                          <a:effectLst/>
                          <a:latin typeface="+mn-lt"/>
                          <a:ea typeface="+mn-ea"/>
                          <a:cs typeface="+mn-cs"/>
                        </a:rPr>
                        <a:t>12 mēneši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lv-LV" sz="2400" b="0" i="0" kern="1200" dirty="0">
                        <a:solidFill>
                          <a:schemeClr val="tx1"/>
                        </a:solidFill>
                        <a:effectLst/>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lv-LV" sz="2400" b="1" i="0" kern="1200" dirty="0">
                          <a:solidFill>
                            <a:schemeClr val="tx1"/>
                          </a:solidFill>
                          <a:effectLst/>
                          <a:latin typeface="+mn-lt"/>
                          <a:ea typeface="+mn-ea"/>
                          <a:cs typeface="+mn-cs"/>
                        </a:rPr>
                        <a:t>01.09.2027.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Telpu noma blakus esošā privātā zemes gabalā</a:t>
                      </a:r>
                      <a:r>
                        <a:rPr lang="lv-LV" b="1" dirty="0"/>
                        <a:t> </a:t>
                      </a:r>
                      <a:r>
                        <a:rPr lang="lv-LV" b="0" dirty="0"/>
                        <a:t>(~1265* m</a:t>
                      </a:r>
                      <a:r>
                        <a:rPr lang="lv-LV" b="0" baseline="30000" dirty="0"/>
                        <a:t>2</a:t>
                      </a:r>
                      <a:r>
                        <a:rPr lang="lv-LV" b="0" dirty="0"/>
                        <a:t>)</a:t>
                      </a:r>
                      <a:endParaRPr lang="pl-P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400" b="0" i="0" kern="1200" dirty="0">
                          <a:solidFill>
                            <a:schemeClr val="tx1"/>
                          </a:solidFill>
                          <a:effectLst/>
                          <a:latin typeface="+mn-lt"/>
                          <a:ea typeface="+mn-ea"/>
                          <a:cs typeface="+mn-cs"/>
                        </a:rPr>
                        <a:t>5 mēneši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400" b="0" i="0" kern="1200" dirty="0">
                          <a:solidFill>
                            <a:schemeClr val="tx1"/>
                          </a:solidFill>
                          <a:effectLst/>
                          <a:latin typeface="+mn-lt"/>
                          <a:ea typeface="+mn-ea"/>
                          <a:cs typeface="+mn-cs"/>
                        </a:rPr>
                        <a:t>18 mēneši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sz="2400" dirty="0"/>
                        <a:t>01.09.2028.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Tree>
    <p:extLst>
      <p:ext uri="{BB962C8B-B14F-4D97-AF65-F5344CB8AC3E}">
        <p14:creationId xmlns:p14="http://schemas.microsoft.com/office/powerpoint/2010/main" val="2129581506"/>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60C2A080-9969-EFD9-5989-0AD10B7804C4}"/>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735363A-C76D-35BE-314C-7545C400A685}"/>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C1BAA4F9-8937-5D4E-6BAF-621AB299C488}"/>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5200" b="1" dirty="0">
                <a:latin typeface="Montserrat" pitchFamily="2" charset="77"/>
              </a:rPr>
              <a:t>Attīstības programmas Rīcības plāna pasākumi</a:t>
            </a:r>
            <a:endParaRPr lang="en-US" sz="5200" dirty="0">
              <a:latin typeface="Montserrat" pitchFamily="2" charset="77"/>
            </a:endParaRPr>
          </a:p>
        </p:txBody>
      </p:sp>
      <p:sp>
        <p:nvSpPr>
          <p:cNvPr id="6" name="TextBox 5">
            <a:extLst>
              <a:ext uri="{FF2B5EF4-FFF2-40B4-BE49-F238E27FC236}">
                <a16:creationId xmlns:a16="http://schemas.microsoft.com/office/drawing/2014/main" id="{559F15AA-8417-72AE-3FAB-E8E0BDA8D2EE}"/>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17" name="Attēls 16">
            <a:extLst>
              <a:ext uri="{FF2B5EF4-FFF2-40B4-BE49-F238E27FC236}">
                <a16:creationId xmlns:a16="http://schemas.microsoft.com/office/drawing/2014/main" id="{BE1D015B-4A5D-838B-5CD3-37CF386B2544}"/>
              </a:ext>
            </a:extLst>
          </p:cNvPr>
          <p:cNvPicPr>
            <a:picLocks noChangeAspect="1"/>
          </p:cNvPicPr>
          <p:nvPr/>
        </p:nvPicPr>
        <p:blipFill>
          <a:blip r:embed="rId3"/>
          <a:srcRect r="6349"/>
          <a:stretch>
            <a:fillRect/>
          </a:stretch>
        </p:blipFill>
        <p:spPr>
          <a:xfrm>
            <a:off x="304800" y="1426959"/>
            <a:ext cx="11477625" cy="7892172"/>
          </a:xfrm>
          <a:prstGeom prst="rect">
            <a:avLst/>
          </a:prstGeom>
        </p:spPr>
      </p:pic>
      <p:pic>
        <p:nvPicPr>
          <p:cNvPr id="19" name="Attēls 18">
            <a:extLst>
              <a:ext uri="{FF2B5EF4-FFF2-40B4-BE49-F238E27FC236}">
                <a16:creationId xmlns:a16="http://schemas.microsoft.com/office/drawing/2014/main" id="{14C5A691-A910-5DFD-CC5D-9BD9EB53AAA4}"/>
              </a:ext>
            </a:extLst>
          </p:cNvPr>
          <p:cNvPicPr>
            <a:picLocks noChangeAspect="1"/>
          </p:cNvPicPr>
          <p:nvPr/>
        </p:nvPicPr>
        <p:blipFill>
          <a:blip r:embed="rId4"/>
          <a:stretch>
            <a:fillRect/>
          </a:stretch>
        </p:blipFill>
        <p:spPr>
          <a:xfrm>
            <a:off x="10360810" y="3771900"/>
            <a:ext cx="7927190" cy="4000870"/>
          </a:xfrm>
          <a:prstGeom prst="rect">
            <a:avLst/>
          </a:prstGeom>
        </p:spPr>
      </p:pic>
    </p:spTree>
    <p:extLst>
      <p:ext uri="{BB962C8B-B14F-4D97-AF65-F5344CB8AC3E}">
        <p14:creationId xmlns:p14="http://schemas.microsoft.com/office/powerpoint/2010/main" val="68244090"/>
      </p:ext>
    </p:extLst>
  </p:cSld>
  <p:clrMapOvr>
    <a:masterClrMapping/>
  </p:clrMapOvr>
  <p:transition spd="slow">
    <p:fade/>
  </p:transition>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349BF9AF-0FB5-7660-D737-9E244C09F4B0}"/>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1A50B705-152A-7993-FE01-455779F49B7D}"/>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FC815BCD-8CF0-7DBD-4E2D-268FB703995F}"/>
              </a:ext>
            </a:extLst>
          </p:cNvPr>
          <p:cNvSpPr txBox="1">
            <a:spLocks/>
          </p:cNvSpPr>
          <p:nvPr/>
        </p:nvSpPr>
        <p:spPr>
          <a:xfrm>
            <a:off x="1038225" y="485775"/>
            <a:ext cx="17145000" cy="60048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Pagaidu ĀVS mācību īstenošanas vieta</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35CC8550-1980-B04F-AA83-EA4ACF46E1D2}"/>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7" name="TextBox 6">
            <a:extLst>
              <a:ext uri="{FF2B5EF4-FFF2-40B4-BE49-F238E27FC236}">
                <a16:creationId xmlns:a16="http://schemas.microsoft.com/office/drawing/2014/main" id="{B0994917-5CF7-5B18-3381-6F055D5D97BF}"/>
              </a:ext>
            </a:extLst>
          </p:cNvPr>
          <p:cNvSpPr txBox="1"/>
          <p:nvPr/>
        </p:nvSpPr>
        <p:spPr>
          <a:xfrm>
            <a:off x="1007745" y="935909"/>
            <a:ext cx="15779885" cy="600485"/>
          </a:xfrm>
          <a:prstGeom prst="rect">
            <a:avLst/>
          </a:prstGeom>
          <a:noFill/>
        </p:spPr>
        <p:txBody>
          <a:bodyPr wrap="square">
            <a:spAutoFit/>
          </a:bodyPr>
          <a:lstStyle/>
          <a:p>
            <a:pPr>
              <a:lnSpc>
                <a:spcPct val="150000"/>
              </a:lnSpc>
              <a:defRPr/>
            </a:pPr>
            <a:r>
              <a:rPr lang="lv-LV" sz="2500" b="1" dirty="0">
                <a:latin typeface="Montserrat" pitchFamily="2" charset="-70"/>
              </a:rPr>
              <a:t>Alternatīvu salīdzinājums </a:t>
            </a:r>
            <a:endParaRPr lang="lv-LV" sz="2500" b="1" dirty="0">
              <a:solidFill>
                <a:schemeClr val="accent4">
                  <a:lumMod val="50000"/>
                </a:schemeClr>
              </a:solidFill>
              <a:latin typeface="Montserrat" pitchFamily="2" charset="-70"/>
            </a:endParaRPr>
          </a:p>
        </p:txBody>
      </p:sp>
      <p:graphicFrame>
        <p:nvGraphicFramePr>
          <p:cNvPr id="3" name="Tabula 2">
            <a:extLst>
              <a:ext uri="{FF2B5EF4-FFF2-40B4-BE49-F238E27FC236}">
                <a16:creationId xmlns:a16="http://schemas.microsoft.com/office/drawing/2014/main" id="{C0669547-0BDA-D46F-986F-855E83026703}"/>
              </a:ext>
            </a:extLst>
          </p:cNvPr>
          <p:cNvGraphicFramePr>
            <a:graphicFrameLocks noGrp="1"/>
          </p:cNvGraphicFramePr>
          <p:nvPr>
            <p:extLst>
              <p:ext uri="{D42A27DB-BD31-4B8C-83A1-F6EECF244321}">
                <p14:modId xmlns:p14="http://schemas.microsoft.com/office/powerpoint/2010/main" val="3000344146"/>
              </p:ext>
            </p:extLst>
          </p:nvPr>
        </p:nvGraphicFramePr>
        <p:xfrm>
          <a:off x="389992" y="1639104"/>
          <a:ext cx="17145000" cy="6629400"/>
        </p:xfrm>
        <a:graphic>
          <a:graphicData uri="http://schemas.openxmlformats.org/drawingml/2006/table">
            <a:tbl>
              <a:tblPr firstRow="1" bandRow="1">
                <a:tableStyleId>{5A111915-BE36-4E01-A7E5-04B1672EAD32}</a:tableStyleId>
              </a:tblPr>
              <a:tblGrid>
                <a:gridCol w="5172608">
                  <a:extLst>
                    <a:ext uri="{9D8B030D-6E8A-4147-A177-3AD203B41FA5}">
                      <a16:colId xmlns:a16="http://schemas.microsoft.com/office/drawing/2014/main" val="617128645"/>
                    </a:ext>
                  </a:extLst>
                </a:gridCol>
                <a:gridCol w="5986196">
                  <a:extLst>
                    <a:ext uri="{9D8B030D-6E8A-4147-A177-3AD203B41FA5}">
                      <a16:colId xmlns:a16="http://schemas.microsoft.com/office/drawing/2014/main" val="1416337314"/>
                    </a:ext>
                  </a:extLst>
                </a:gridCol>
                <a:gridCol w="5986196">
                  <a:extLst>
                    <a:ext uri="{9D8B030D-6E8A-4147-A177-3AD203B41FA5}">
                      <a16:colId xmlns:a16="http://schemas.microsoft.com/office/drawing/2014/main" val="2976765594"/>
                    </a:ext>
                  </a:extLst>
                </a:gridCol>
              </a:tblGrid>
              <a:tr h="370840">
                <a:tc>
                  <a:txBody>
                    <a:bodyPr/>
                    <a:lstStyle/>
                    <a:p>
                      <a:pPr algn="ctr"/>
                      <a:r>
                        <a:rPr lang="lv-LV" dirty="0"/>
                        <a:t>Alternatīvas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Priekšrocības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lv-LV" dirty="0"/>
                        <a:t>Trūkumi</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120826"/>
                  </a:ext>
                </a:extLst>
              </a:tr>
              <a:tr h="370840">
                <a:tc>
                  <a:txBody>
                    <a:bodyPr/>
                    <a:lstStyle/>
                    <a:p>
                      <a:r>
                        <a:rPr lang="lv-LV" b="1" dirty="0"/>
                        <a:t>1. Moduļu tipa ēkas izbūve netālu no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Ēka kļūst pašvaldības pamatlīdzeklis</a:t>
                      </a:r>
                    </a:p>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Ilgtermiņā (&gt;8 gadiem) izdevīgāk nekā nomāt</a:t>
                      </a:r>
                    </a:p>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Iespēja vēlāk transformēt citām funkcijām (piem., interešu izglītībai)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Augsts sākotnējais kapitālieguldījums</a:t>
                      </a:r>
                    </a:p>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Pašvaldība uzņemas visus būvniecības riskus</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Nevar paspēt izbūvēt līdz 2027./2028.m.g.</a:t>
                      </a:r>
                    </a:p>
                    <a:p>
                      <a:pPr marL="342900" marR="0" lvl="0" indent="-342900" algn="l" defTabSz="13716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Jāparedz komunikāciju </a:t>
                      </a:r>
                      <a:r>
                        <a:rPr lang="lv-LV" sz="2400" b="0" i="0" kern="1200" dirty="0" err="1">
                          <a:solidFill>
                            <a:schemeClr val="tx1"/>
                          </a:solidFill>
                          <a:effectLst/>
                          <a:latin typeface="+mn-lt"/>
                          <a:ea typeface="+mn-ea"/>
                          <a:cs typeface="+mn-cs"/>
                        </a:rPr>
                        <a:t>pieslēguma</a:t>
                      </a:r>
                      <a:r>
                        <a:rPr lang="lv-LV" sz="2400" b="0" i="0" kern="1200" dirty="0">
                          <a:solidFill>
                            <a:schemeClr val="tx1"/>
                          </a:solidFill>
                          <a:effectLst/>
                          <a:latin typeface="+mn-lt"/>
                          <a:ea typeface="+mn-ea"/>
                          <a:cs typeface="+mn-cs"/>
                        </a:rPr>
                        <a:t> izmaksas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50012913"/>
                  </a:ext>
                </a:extLst>
              </a:tr>
              <a:tr h="370840">
                <a:tc>
                  <a:txBody>
                    <a:bodyPr/>
                    <a:lstStyle/>
                    <a:p>
                      <a:r>
                        <a:rPr lang="lv-LV" b="1" dirty="0"/>
                        <a:t>2. Moduļu noma pie ĀVS </a:t>
                      </a:r>
                      <a:r>
                        <a:rPr lang="lv-LV" b="0" dirty="0"/>
                        <a:t>(~700 m</a:t>
                      </a:r>
                      <a:r>
                        <a:rPr lang="lv-LV" b="0" baseline="30000" dirty="0"/>
                        <a:t>2</a:t>
                      </a:r>
                      <a:r>
                        <a:rPr lang="lv-LV" b="0" dirty="0"/>
                        <a:t>)</a:t>
                      </a:r>
                      <a:endParaRPr lang="lv-LV"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Ātrāka uzstādīšana nekā tradicionālai būvniecībai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Iespēja sākotnējās izmaksas (piegāde, montāža) iekļaut nomas maksā</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Ja iepirkumu izsludina 2026. gada vasarā, var pagūt izbūvēt līdz 2027./2028. </a:t>
                      </a:r>
                      <a:r>
                        <a:rPr lang="lv-LV" sz="2400" b="0" i="0" kern="1200" dirty="0" err="1">
                          <a:solidFill>
                            <a:schemeClr val="tx1"/>
                          </a:solidFill>
                          <a:effectLst/>
                          <a:latin typeface="+mn-lt"/>
                          <a:ea typeface="+mn-ea"/>
                          <a:cs typeface="+mn-cs"/>
                        </a:rPr>
                        <a:t>m.g</a:t>
                      </a:r>
                      <a:r>
                        <a:rPr lang="lv-LV" sz="2400" b="0" i="0" kern="1200" dirty="0">
                          <a:solidFill>
                            <a:schemeClr val="tx1"/>
                          </a:solidFill>
                          <a:effectLst/>
                          <a:latin typeface="+mn-lt"/>
                          <a:ea typeface="+mn-ea"/>
                          <a:cs typeface="+mn-cs"/>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Nomas maksājumi ir «zaudēta» nauda (neveidojas aktīvs)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lv-LV" sz="2400" b="0" i="0" kern="1200" dirty="0">
                          <a:solidFill>
                            <a:schemeClr val="tx1"/>
                          </a:solidFill>
                          <a:effectLst/>
                          <a:latin typeface="+mn-lt"/>
                          <a:ea typeface="+mn-ea"/>
                          <a:cs typeface="+mn-cs"/>
                        </a:rPr>
                        <a:t>Papildus izmaksas – inženiertīklu pievadi līdz ēkai, bet tie ir blakus D korpusam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88592158"/>
                  </a:ext>
                </a:extLst>
              </a:tr>
              <a:tr h="370840">
                <a:tc>
                  <a:txBody>
                    <a:bodyPr/>
                    <a:lstStyle/>
                    <a:p>
                      <a:r>
                        <a:rPr lang="pl-PL" b="1" dirty="0"/>
                        <a:t>3. Telpu noma blakus esošā privātā zemes gabalā</a:t>
                      </a:r>
                      <a:r>
                        <a:rPr lang="lv-LV" b="1" dirty="0"/>
                        <a:t> </a:t>
                      </a:r>
                      <a:r>
                        <a:rPr lang="lv-LV" b="0" dirty="0"/>
                        <a:t>(~1265* m</a:t>
                      </a:r>
                      <a:r>
                        <a:rPr lang="lv-LV" b="0" baseline="30000" dirty="0"/>
                        <a:t>2</a:t>
                      </a:r>
                      <a:r>
                        <a:rPr lang="lv-LV" b="0" dirty="0"/>
                        <a:t>)</a:t>
                      </a:r>
                      <a:endParaRPr lang="pl-PL"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Iespēja samazināt nomas izmaksas par 20%, ja pašvaldība iesniedz garantijas vēstuli</a:t>
                      </a:r>
                    </a:p>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Iespējamas plašākas telpas (</a:t>
                      </a:r>
                      <a:r>
                        <a:rPr lang="lv-LV" sz="2400" b="0" i="0" kern="1200" dirty="0" err="1">
                          <a:solidFill>
                            <a:schemeClr val="tx1"/>
                          </a:solidFill>
                          <a:effectLst/>
                          <a:latin typeface="+mn-lt"/>
                          <a:ea typeface="+mn-ea"/>
                          <a:cs typeface="+mn-cs"/>
                        </a:rPr>
                        <a:t>multifunkcionāla</a:t>
                      </a:r>
                      <a:r>
                        <a:rPr lang="lv-LV" sz="2400" b="0" i="0" kern="1200" dirty="0">
                          <a:solidFill>
                            <a:schemeClr val="tx1"/>
                          </a:solidFill>
                          <a:effectLst/>
                          <a:latin typeface="+mn-lt"/>
                          <a:ea typeface="+mn-ea"/>
                          <a:cs typeface="+mn-cs"/>
                        </a:rPr>
                        <a:t> halle, labierīcības atbilstoši lielai slodzei)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Visaugstākās ikmēneša izmaksas</a:t>
                      </a:r>
                    </a:p>
                    <a:p>
                      <a:pPr marL="342900" indent="-342900" algn="l">
                        <a:buFont typeface="Arial" panose="020B0604020202020204" pitchFamily="34" charset="0"/>
                        <a:buChar char="•"/>
                      </a:pPr>
                      <a:r>
                        <a:rPr lang="lv-LV" sz="2400" b="0" i="0" kern="1200" dirty="0">
                          <a:solidFill>
                            <a:schemeClr val="tx1"/>
                          </a:solidFill>
                          <a:effectLst/>
                          <a:latin typeface="+mn-lt"/>
                          <a:ea typeface="+mn-ea"/>
                          <a:cs typeface="+mn-cs"/>
                        </a:rPr>
                        <a:t>Nevar paspēt izbūvēt līdz 2027./2028.m.g.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9150274"/>
                  </a:ext>
                </a:extLst>
              </a:tr>
            </a:tbl>
          </a:graphicData>
        </a:graphic>
      </p:graphicFrame>
    </p:spTree>
    <p:extLst>
      <p:ext uri="{BB962C8B-B14F-4D97-AF65-F5344CB8AC3E}">
        <p14:creationId xmlns:p14="http://schemas.microsoft.com/office/powerpoint/2010/main" val="3159234084"/>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157D6A00-182D-767D-13C7-1E78504D45DC}"/>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08DD81C7-0285-70CF-E429-0E8360674F6C}"/>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2C238605-B8CB-D73C-D0A5-EC553F1D5D2A}"/>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Rekomendācijas</a:t>
            </a:r>
            <a:endParaRPr lang="en-US" sz="3600" b="1" dirty="0">
              <a:solidFill>
                <a:schemeClr val="accent5">
                  <a:lumMod val="50000"/>
                </a:schemeClr>
              </a:solidFill>
              <a:latin typeface="Montserrat" pitchFamily="2" charset="77"/>
            </a:endParaRPr>
          </a:p>
        </p:txBody>
      </p:sp>
      <p:sp>
        <p:nvSpPr>
          <p:cNvPr id="2" name="TextBox 1">
            <a:extLst>
              <a:ext uri="{FF2B5EF4-FFF2-40B4-BE49-F238E27FC236}">
                <a16:creationId xmlns:a16="http://schemas.microsoft.com/office/drawing/2014/main" id="{659C68A1-0ECB-C4D9-80F2-A3D4777712C4}"/>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
        <p:nvSpPr>
          <p:cNvPr id="3" name="TextBox 2">
            <a:extLst>
              <a:ext uri="{FF2B5EF4-FFF2-40B4-BE49-F238E27FC236}">
                <a16:creationId xmlns:a16="http://schemas.microsoft.com/office/drawing/2014/main" id="{197DB26A-CABB-7A50-09DD-9D96E780DEA2}"/>
              </a:ext>
            </a:extLst>
          </p:cNvPr>
          <p:cNvSpPr txBox="1"/>
          <p:nvPr/>
        </p:nvSpPr>
        <p:spPr>
          <a:xfrm>
            <a:off x="1143000" y="1182719"/>
            <a:ext cx="16611600" cy="3485891"/>
          </a:xfrm>
          <a:prstGeom prst="rect">
            <a:avLst/>
          </a:prstGeom>
          <a:noFill/>
        </p:spPr>
        <p:txBody>
          <a:bodyPr wrap="square">
            <a:spAutoFit/>
          </a:bodyPr>
          <a:lstStyle/>
          <a:p>
            <a:pPr>
              <a:lnSpc>
                <a:spcPct val="150000"/>
              </a:lnSpc>
              <a:defRPr/>
            </a:pPr>
            <a:r>
              <a:rPr lang="lv-LV" sz="2500" b="1" dirty="0">
                <a:latin typeface="Montserrat" pitchFamily="2" charset="-70"/>
              </a:rPr>
              <a:t>Balstoties uz veiktās analīzes rezultātiem, pašvaldībai ieteicams:</a:t>
            </a:r>
          </a:p>
          <a:p>
            <a:pPr marL="457200" indent="-457200">
              <a:lnSpc>
                <a:spcPct val="150000"/>
              </a:lnSpc>
              <a:buFont typeface="Arial" panose="020B0604020202020204" pitchFamily="34" charset="0"/>
              <a:buChar char="•"/>
              <a:defRPr/>
            </a:pPr>
            <a:r>
              <a:rPr lang="lv-LV" sz="2500" dirty="0">
                <a:latin typeface="Montserrat" pitchFamily="2" charset="-70"/>
              </a:rPr>
              <a:t>Saistībā ar pagaidu mācību īstenošanas vietas izveidi izvēlēties kādu no šīm alternatīvām:</a:t>
            </a:r>
          </a:p>
          <a:p>
            <a:pPr marL="914400" lvl="1" indent="-457200">
              <a:lnSpc>
                <a:spcPct val="150000"/>
              </a:lnSpc>
              <a:buFont typeface="+mj-lt"/>
              <a:buAutoNum type="arabicPeriod"/>
              <a:defRPr/>
            </a:pPr>
            <a:r>
              <a:rPr lang="lv-LV" sz="2500" dirty="0">
                <a:latin typeface="Montserrat" pitchFamily="2" charset="-70"/>
              </a:rPr>
              <a:t>Līdz 2026. gada vasaras vidum izsludināt iepirkumu moduļu īrei, paredzot gan to projektēšanas, gan uzstādīšanas darbus līdz 2027. gada vasarai</a:t>
            </a:r>
          </a:p>
          <a:p>
            <a:pPr marL="914400" lvl="1" indent="-457200">
              <a:lnSpc>
                <a:spcPct val="150000"/>
              </a:lnSpc>
              <a:buFont typeface="+mj-lt"/>
              <a:buAutoNum type="arabicPeriod"/>
              <a:defRPr/>
            </a:pPr>
            <a:r>
              <a:rPr lang="lv-LV" sz="2500" dirty="0">
                <a:latin typeface="Montserrat" pitchFamily="2" charset="-70"/>
              </a:rPr>
              <a:t>Līdz 2026. gada vasaras vidum izsludināt iepirkumu patstāvīgas piebūves projektēšanai pie ĀVS</a:t>
            </a:r>
          </a:p>
          <a:p>
            <a:pPr marL="457200" indent="-457200">
              <a:lnSpc>
                <a:spcPct val="150000"/>
              </a:lnSpc>
              <a:buFont typeface="Arial" panose="020B0604020202020204" pitchFamily="34" charset="0"/>
              <a:buChar char="•"/>
              <a:defRPr/>
            </a:pPr>
            <a:r>
              <a:rPr lang="lv-LV" sz="2500" dirty="0">
                <a:latin typeface="Montserrat" pitchFamily="2" charset="-70"/>
              </a:rPr>
              <a:t>Lai uz 2030. / 2031. </a:t>
            </a:r>
            <a:r>
              <a:rPr lang="lv-LV" sz="2500" dirty="0" err="1">
                <a:latin typeface="Montserrat" pitchFamily="2" charset="-70"/>
              </a:rPr>
              <a:t>m.g</a:t>
            </a:r>
            <a:r>
              <a:rPr lang="lv-LV" sz="2500" dirty="0">
                <a:latin typeface="Montserrat" pitchFamily="2" charset="-70"/>
              </a:rPr>
              <a:t>. varētu darbu sākt jaunā pamatskola, 2026. gadā jāuzsāk ēkas projektēšana </a:t>
            </a:r>
          </a:p>
        </p:txBody>
      </p:sp>
    </p:spTree>
    <p:extLst>
      <p:ext uri="{BB962C8B-B14F-4D97-AF65-F5344CB8AC3E}">
        <p14:creationId xmlns:p14="http://schemas.microsoft.com/office/powerpoint/2010/main" val="2776073890"/>
      </p:ext>
    </p:extLst>
  </p:cSld>
  <p:clrMapOvr>
    <a:masterClrMapping/>
  </p:clrMapOvr>
  <p:transition spd="slow">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a:extLst>
              <a:ext uri="{FF2B5EF4-FFF2-40B4-BE49-F238E27FC236}">
                <a16:creationId xmlns:a16="http://schemas.microsoft.com/office/drawing/2014/main" id="{358BDDAF-CEBC-2E83-C93F-3E47CEA65F22}"/>
              </a:ext>
            </a:extLst>
          </p:cNvPr>
          <p:cNvSpPr txBox="1"/>
          <p:nvPr/>
        </p:nvSpPr>
        <p:spPr>
          <a:xfrm>
            <a:off x="3265488" y="2628900"/>
            <a:ext cx="11666537" cy="3009900"/>
          </a:xfrm>
          <a:prstGeom prst="rect">
            <a:avLst/>
          </a:prstGeom>
        </p:spPr>
        <p:txBody>
          <a:bodyPr lIns="0" tIns="0" rIns="0" bIns="0">
            <a:spAutoFit/>
          </a:bodyPr>
          <a:lstStyle/>
          <a:p>
            <a:pPr algn="ctr" eaLnBrk="1" fontAlgn="auto" hangingPunct="1">
              <a:lnSpc>
                <a:spcPts val="11999"/>
              </a:lnSpc>
              <a:spcBef>
                <a:spcPts val="0"/>
              </a:spcBef>
              <a:spcAft>
                <a:spcPts val="0"/>
              </a:spcAft>
              <a:defRPr/>
            </a:pPr>
            <a:r>
              <a:rPr lang="en-US" sz="9999" dirty="0">
                <a:solidFill>
                  <a:srgbClr val="FFFFFF"/>
                </a:solidFill>
                <a:latin typeface="Montserrat Classic Bold"/>
              </a:rPr>
              <a:t>PALDIES PAR</a:t>
            </a:r>
          </a:p>
          <a:p>
            <a:pPr algn="ctr" eaLnBrk="1" fontAlgn="auto" hangingPunct="1">
              <a:lnSpc>
                <a:spcPts val="11999"/>
              </a:lnSpc>
              <a:spcBef>
                <a:spcPts val="0"/>
              </a:spcBef>
              <a:spcAft>
                <a:spcPts val="0"/>
              </a:spcAft>
              <a:defRPr/>
            </a:pPr>
            <a:r>
              <a:rPr lang="en-US" sz="9999" dirty="0">
                <a:solidFill>
                  <a:srgbClr val="FFFFFF"/>
                </a:solidFill>
                <a:latin typeface="Montserrat Classic Bold"/>
              </a:rPr>
              <a:t>UZMANĪBU!</a:t>
            </a:r>
          </a:p>
        </p:txBody>
      </p:sp>
      <p:sp>
        <p:nvSpPr>
          <p:cNvPr id="17411" name="AutoShape 2">
            <a:extLst>
              <a:ext uri="{FF2B5EF4-FFF2-40B4-BE49-F238E27FC236}">
                <a16:creationId xmlns:a16="http://schemas.microsoft.com/office/drawing/2014/main" id="{830CB0B5-B746-9E77-8D83-50F5E6F0CA1E}"/>
              </a:ext>
            </a:extLst>
          </p:cNvPr>
          <p:cNvSpPr>
            <a:spLocks noChangeShapeType="1"/>
          </p:cNvSpPr>
          <p:nvPr/>
        </p:nvSpPr>
        <p:spPr bwMode="auto">
          <a:xfrm rot="1789">
            <a:off x="0" y="9529763"/>
            <a:ext cx="18297525" cy="0"/>
          </a:xfrm>
          <a:prstGeom prst="line">
            <a:avLst/>
          </a:prstGeom>
          <a:noFill/>
          <a:ln w="9525" cap="rnd">
            <a:solidFill>
              <a:srgbClr val="58585B"/>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pic>
        <p:nvPicPr>
          <p:cNvPr id="9" name="Picture 8">
            <a:extLst>
              <a:ext uri="{FF2B5EF4-FFF2-40B4-BE49-F238E27FC236}">
                <a16:creationId xmlns:a16="http://schemas.microsoft.com/office/drawing/2014/main" id="{EBBFBDBC-9EA5-1D76-E4DE-959D4D5DA84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396" t="51373" r="2168" b="-1228"/>
          <a:stretch>
            <a:fillRect/>
          </a:stretch>
        </p:blipFill>
        <p:spPr bwMode="auto">
          <a:xfrm>
            <a:off x="0" y="0"/>
            <a:ext cx="18297525" cy="945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9">
            <a:extLst>
              <a:ext uri="{FF2B5EF4-FFF2-40B4-BE49-F238E27FC236}">
                <a16:creationId xmlns:a16="http://schemas.microsoft.com/office/drawing/2014/main" id="{B329881D-9D3F-6507-5F06-713305B503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94563" y="4570413"/>
            <a:ext cx="3698875" cy="360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TextBox 4">
            <a:extLst>
              <a:ext uri="{FF2B5EF4-FFF2-40B4-BE49-F238E27FC236}">
                <a16:creationId xmlns:a16="http://schemas.microsoft.com/office/drawing/2014/main" id="{FEFB58B1-3057-6888-DF9C-AA889A1B34E1}"/>
              </a:ext>
            </a:extLst>
          </p:cNvPr>
          <p:cNvSpPr txBox="1">
            <a:spLocks noChangeArrowheads="1"/>
          </p:cNvSpPr>
          <p:nvPr/>
        </p:nvSpPr>
        <p:spPr bwMode="auto">
          <a:xfrm>
            <a:off x="-177800" y="3317875"/>
            <a:ext cx="1829276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7925"/>
              </a:lnSpc>
            </a:pPr>
            <a:r>
              <a:rPr lang="en-US" altLang="lv-LV" sz="6600" dirty="0">
                <a:solidFill>
                  <a:srgbClr val="FFFFFF"/>
                </a:solidFill>
                <a:latin typeface="Montserrat Semi-Bold Bold" panose="020B0604020202020204" charset="0"/>
                <a:cs typeface="Montserrat Semi-Bold Bold" panose="020B0604020202020204" charset="0"/>
              </a:rPr>
              <a:t>PALDIES PAR UZMANĪBU!</a:t>
            </a:r>
          </a:p>
        </p:txBody>
      </p:sp>
      <p:sp>
        <p:nvSpPr>
          <p:cNvPr id="2" name="TextBox 1">
            <a:extLst>
              <a:ext uri="{FF2B5EF4-FFF2-40B4-BE49-F238E27FC236}">
                <a16:creationId xmlns:a16="http://schemas.microsoft.com/office/drawing/2014/main" id="{9C8BA55B-2DAF-A060-4522-4A7D721787B3}"/>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mph" presetSubtype="0" nodeType="clickEffect">
                                  <p:stCondLst>
                                    <p:cond delay="0"/>
                                  </p:stCondLst>
                                  <p:childTnLst>
                                    <p:set>
                                      <p:cBhvr>
                                        <p:cTn id="6" dur="indefinite"/>
                                        <p:tgtEl>
                                          <p:spTgt spid="9"/>
                                        </p:tgtEl>
                                        <p:attrNameLst>
                                          <p:attrName>style.opacity</p:attrName>
                                        </p:attrNameLst>
                                      </p:cBhvr>
                                      <p:to>
                                        <p:strVal val="0.25"/>
                                      </p:to>
                                    </p:set>
                                    <p:animEffect filter="image" prLst="opacity: 0.25">
                                      <p:cBhvr rctx="IE">
                                        <p:cTn id="7" dur="indefinite"/>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mph" presetSubtype="0" nodeType="clickEffect">
                                  <p:stCondLst>
                                    <p:cond delay="0"/>
                                  </p:stCondLst>
                                  <p:childTnLst>
                                    <p:set>
                                      <p:cBhvr>
                                        <p:cTn id="11" dur="indefinite"/>
                                        <p:tgtEl>
                                          <p:spTgt spid="9"/>
                                        </p:tgtEl>
                                        <p:attrNameLst>
                                          <p:attrName>style.opacity</p:attrName>
                                        </p:attrNameLst>
                                      </p:cBhvr>
                                      <p:to>
                                        <p:strVal val="1"/>
                                      </p:to>
                                    </p:set>
                                    <p:animEffect filter="image" prLst="opacity: 1">
                                      <p:cBhvr rctx="IE">
                                        <p:cTn id="12"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a:extLst>
            <a:ext uri="{FF2B5EF4-FFF2-40B4-BE49-F238E27FC236}">
              <a16:creationId xmlns:a16="http://schemas.microsoft.com/office/drawing/2014/main" id="{5AC4BB1F-248A-5F37-A92F-C53D723229B5}"/>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3F4702E1-2390-D3D8-601A-36A510462859}"/>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A0C5D70F-BC4C-3DF8-A95C-709875D70780}"/>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4800" b="1" dirty="0">
                <a:latin typeface="Montserrat" pitchFamily="2" charset="77"/>
              </a:rPr>
              <a:t>Attīstības programmas Investīciju plāna pasākumi</a:t>
            </a:r>
            <a:endParaRPr lang="en-US" sz="4800" dirty="0">
              <a:latin typeface="Montserrat" pitchFamily="2" charset="77"/>
            </a:endParaRPr>
          </a:p>
        </p:txBody>
      </p:sp>
      <p:sp>
        <p:nvSpPr>
          <p:cNvPr id="6" name="TextBox 5">
            <a:extLst>
              <a:ext uri="{FF2B5EF4-FFF2-40B4-BE49-F238E27FC236}">
                <a16:creationId xmlns:a16="http://schemas.microsoft.com/office/drawing/2014/main" id="{097A5B9D-9F67-6D6E-4AA7-D74AB9DFF281}"/>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pic>
        <p:nvPicPr>
          <p:cNvPr id="7" name="Attēls 6">
            <a:extLst>
              <a:ext uri="{FF2B5EF4-FFF2-40B4-BE49-F238E27FC236}">
                <a16:creationId xmlns:a16="http://schemas.microsoft.com/office/drawing/2014/main" id="{E07B1DEA-F38B-7221-674A-8AB8EA456460}"/>
              </a:ext>
            </a:extLst>
          </p:cNvPr>
          <p:cNvPicPr>
            <a:picLocks noChangeAspect="1"/>
          </p:cNvPicPr>
          <p:nvPr/>
        </p:nvPicPr>
        <p:blipFill>
          <a:blip r:embed="rId3"/>
          <a:stretch>
            <a:fillRect/>
          </a:stretch>
        </p:blipFill>
        <p:spPr>
          <a:xfrm>
            <a:off x="9754706" y="2247900"/>
            <a:ext cx="8436019" cy="4257677"/>
          </a:xfrm>
          <a:prstGeom prst="rect">
            <a:avLst/>
          </a:prstGeom>
        </p:spPr>
      </p:pic>
      <p:pic>
        <p:nvPicPr>
          <p:cNvPr id="9" name="Attēls 8">
            <a:extLst>
              <a:ext uri="{FF2B5EF4-FFF2-40B4-BE49-F238E27FC236}">
                <a16:creationId xmlns:a16="http://schemas.microsoft.com/office/drawing/2014/main" id="{F7292295-FDEC-9031-BCA9-9C343049A593}"/>
              </a:ext>
            </a:extLst>
          </p:cNvPr>
          <p:cNvPicPr>
            <a:picLocks noChangeAspect="1"/>
          </p:cNvPicPr>
          <p:nvPr/>
        </p:nvPicPr>
        <p:blipFill>
          <a:blip r:embed="rId4"/>
          <a:srcRect r="7270"/>
          <a:stretch>
            <a:fillRect/>
          </a:stretch>
        </p:blipFill>
        <p:spPr>
          <a:xfrm>
            <a:off x="381449" y="1352547"/>
            <a:ext cx="11414657" cy="7914066"/>
          </a:xfrm>
          <a:prstGeom prst="rect">
            <a:avLst/>
          </a:prstGeom>
        </p:spPr>
      </p:pic>
    </p:spTree>
    <p:extLst>
      <p:ext uri="{BB962C8B-B14F-4D97-AF65-F5344CB8AC3E}">
        <p14:creationId xmlns:p14="http://schemas.microsoft.com/office/powerpoint/2010/main" val="635840680"/>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B82A1">
            <a:alpha val="70195"/>
          </a:srgbClr>
        </a:solidFill>
        <a:effectLst/>
      </p:bgPr>
    </p:bg>
    <p:spTree>
      <p:nvGrpSpPr>
        <p:cNvPr id="1" name="">
          <a:extLst>
            <a:ext uri="{FF2B5EF4-FFF2-40B4-BE49-F238E27FC236}">
              <a16:creationId xmlns:a16="http://schemas.microsoft.com/office/drawing/2014/main" id="{97A3AA65-4CE6-4B2D-2CEB-171D2D6DBC5F}"/>
            </a:ext>
          </a:extLst>
        </p:cNvPr>
        <p:cNvGrpSpPr/>
        <p:nvPr/>
      </p:nvGrpSpPr>
      <p:grpSpPr>
        <a:xfrm>
          <a:off x="0" y="0"/>
          <a:ext cx="0" cy="0"/>
          <a:chOff x="0" y="0"/>
          <a:chExt cx="0" cy="0"/>
        </a:xfrm>
      </p:grpSpPr>
      <p:sp>
        <p:nvSpPr>
          <p:cNvPr id="3074" name="AutoShape 3">
            <a:extLst>
              <a:ext uri="{FF2B5EF4-FFF2-40B4-BE49-F238E27FC236}">
                <a16:creationId xmlns:a16="http://schemas.microsoft.com/office/drawing/2014/main" id="{37DADACC-E7B7-11F4-915A-B07A6D66A9CD}"/>
              </a:ext>
            </a:extLst>
          </p:cNvPr>
          <p:cNvSpPr>
            <a:spLocks noChangeShapeType="1"/>
          </p:cNvSpPr>
          <p:nvPr/>
        </p:nvSpPr>
        <p:spPr bwMode="auto">
          <a:xfrm rot="1789">
            <a:off x="-4763" y="9490075"/>
            <a:ext cx="18297526" cy="0"/>
          </a:xfrm>
          <a:prstGeom prst="line">
            <a:avLst/>
          </a:prstGeom>
          <a:noFill/>
          <a:ln w="9525" cap="rnd">
            <a:solidFill>
              <a:srgbClr val="FFFFFF"/>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3076" name="TextBox 4">
            <a:extLst>
              <a:ext uri="{FF2B5EF4-FFF2-40B4-BE49-F238E27FC236}">
                <a16:creationId xmlns:a16="http://schemas.microsoft.com/office/drawing/2014/main" id="{332938AE-A334-AB19-6BA7-B443664CFFB5}"/>
              </a:ext>
            </a:extLst>
          </p:cNvPr>
          <p:cNvSpPr txBox="1">
            <a:spLocks noChangeArrowheads="1"/>
          </p:cNvSpPr>
          <p:nvPr/>
        </p:nvSpPr>
        <p:spPr bwMode="auto">
          <a:xfrm>
            <a:off x="838200" y="4220170"/>
            <a:ext cx="16611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lang="lv-LV" altLang="lv-LV" sz="6000" b="1" dirty="0">
                <a:solidFill>
                  <a:schemeClr val="bg1"/>
                </a:solidFill>
                <a:latin typeface="Montserrat" pitchFamily="2" charset="-70"/>
              </a:rPr>
              <a:t>Īstenošanā esošie investīciju projekti</a:t>
            </a:r>
            <a:endParaRPr lang="lv-LV" altLang="lv-LV" sz="4000" dirty="0">
              <a:latin typeface="Montserrat" pitchFamily="2" charset="-70"/>
            </a:endParaRPr>
          </a:p>
        </p:txBody>
      </p:sp>
      <p:sp>
        <p:nvSpPr>
          <p:cNvPr id="3077" name="TextBox 2">
            <a:extLst>
              <a:ext uri="{FF2B5EF4-FFF2-40B4-BE49-F238E27FC236}">
                <a16:creationId xmlns:a16="http://schemas.microsoft.com/office/drawing/2014/main" id="{DF31878F-2836-16A8-96FB-4AB7275E693B}"/>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solidFill>
                  <a:srgbClr val="FFFFFF"/>
                </a:solidFill>
                <a:latin typeface="Montserrat" pitchFamily="2" charset="-70"/>
              </a:rPr>
              <a:t>ĀDAŽU NOVADA PAŠVALDĪBA   I  </a:t>
            </a:r>
            <a:r>
              <a:rPr lang="lv-LV" altLang="lv-LV" sz="1500" dirty="0">
                <a:solidFill>
                  <a:srgbClr val="FFFFFF"/>
                </a:solidFill>
                <a:latin typeface="Montserrat" pitchFamily="2" charset="-70"/>
              </a:rPr>
              <a:t>Attīstības un projektu nodaļa </a:t>
            </a:r>
            <a:r>
              <a:rPr lang="en-US" altLang="lv-LV" sz="1500" dirty="0">
                <a:solidFill>
                  <a:srgbClr val="FFFFFF"/>
                </a:solidFill>
                <a:latin typeface="Montserrat" pitchFamily="2" charset="-70"/>
              </a:rPr>
              <a:t>I   </a:t>
            </a:r>
            <a:r>
              <a:rPr lang="lv-LV" altLang="lv-LV" sz="1500" dirty="0">
                <a:solidFill>
                  <a:srgbClr val="FFFFFF"/>
                </a:solidFill>
                <a:latin typeface="Montserrat" pitchFamily="2" charset="-70"/>
              </a:rPr>
              <a:t>15.04.</a:t>
            </a:r>
            <a:r>
              <a:rPr lang="en-US" altLang="lv-LV" sz="1500" dirty="0">
                <a:solidFill>
                  <a:srgbClr val="FFFFFF"/>
                </a:solidFill>
                <a:latin typeface="Montserrat" pitchFamily="2" charset="-70"/>
              </a:rPr>
              <a:t>202</a:t>
            </a:r>
            <a:r>
              <a:rPr lang="lv-LV" altLang="lv-LV" sz="1500" dirty="0">
                <a:solidFill>
                  <a:srgbClr val="FFFFFF"/>
                </a:solidFill>
                <a:latin typeface="Montserrat" pitchFamily="2" charset="-70"/>
              </a:rPr>
              <a:t>6</a:t>
            </a:r>
            <a:r>
              <a:rPr lang="en-US" altLang="lv-LV" sz="1500" dirty="0">
                <a:solidFill>
                  <a:srgbClr val="FFFFFF"/>
                </a:solidFill>
                <a:latin typeface="Montserrat" pitchFamily="2" charset="-70"/>
              </a:rPr>
              <a:t>.</a:t>
            </a:r>
          </a:p>
        </p:txBody>
      </p:sp>
    </p:spTree>
    <p:extLst>
      <p:ext uri="{BB962C8B-B14F-4D97-AF65-F5344CB8AC3E}">
        <p14:creationId xmlns:p14="http://schemas.microsoft.com/office/powerpoint/2010/main" val="228115217"/>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190AE3-3C2C-B2BC-DF75-12A5F6C26EBD}"/>
            </a:ext>
          </a:extLst>
        </p:cNvPr>
        <p:cNvGrpSpPr/>
        <p:nvPr/>
      </p:nvGrpSpPr>
      <p:grpSpPr>
        <a:xfrm>
          <a:off x="0" y="0"/>
          <a:ext cx="0" cy="0"/>
          <a:chOff x="0" y="0"/>
          <a:chExt cx="0" cy="0"/>
        </a:xfrm>
      </p:grpSpPr>
      <p:sp>
        <p:nvSpPr>
          <p:cNvPr id="6146" name="AutoShape 3">
            <a:extLst>
              <a:ext uri="{FF2B5EF4-FFF2-40B4-BE49-F238E27FC236}">
                <a16:creationId xmlns:a16="http://schemas.microsoft.com/office/drawing/2014/main" id="{5CF8C690-7972-1CAB-8A59-CD6D33EAA8CF}"/>
              </a:ext>
            </a:extLst>
          </p:cNvPr>
          <p:cNvSpPr>
            <a:spLocks noChangeShapeType="1"/>
          </p:cNvSpPr>
          <p:nvPr/>
        </p:nvSpPr>
        <p:spPr bwMode="auto">
          <a:xfrm rot="1789">
            <a:off x="-4763" y="9490075"/>
            <a:ext cx="18297526" cy="0"/>
          </a:xfrm>
          <a:prstGeom prst="line">
            <a:avLst/>
          </a:prstGeom>
          <a:noFill/>
          <a:ln w="9525" cap="rnd">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lv-LV"/>
          </a:p>
        </p:txBody>
      </p:sp>
      <p:sp>
        <p:nvSpPr>
          <p:cNvPr id="5" name="Title 3">
            <a:extLst>
              <a:ext uri="{FF2B5EF4-FFF2-40B4-BE49-F238E27FC236}">
                <a16:creationId xmlns:a16="http://schemas.microsoft.com/office/drawing/2014/main" id="{136C4D85-8185-6DE6-A8BA-B129006AE477}"/>
              </a:ext>
            </a:extLst>
          </p:cNvPr>
          <p:cNvSpPr txBox="1">
            <a:spLocks/>
          </p:cNvSpPr>
          <p:nvPr/>
        </p:nvSpPr>
        <p:spPr>
          <a:xfrm>
            <a:off x="1038225" y="485775"/>
            <a:ext cx="17145000" cy="1305935"/>
          </a:xfrm>
          <a:prstGeom prst="rect">
            <a:avLst/>
          </a:prstGeom>
        </p:spPr>
        <p:txBody>
          <a:bodyPr>
            <a:noAutofit/>
          </a:bodyPr>
          <a:lstStyle>
            <a:lvl1pPr algn="l" defTabSz="1371600" rtl="0" fontAlgn="base">
              <a:lnSpc>
                <a:spcPct val="90000"/>
              </a:lnSpc>
              <a:spcBef>
                <a:spcPct val="0"/>
              </a:spcBef>
              <a:spcAft>
                <a:spcPct val="0"/>
              </a:spcAft>
              <a:defRPr sz="6600" kern="1200">
                <a:solidFill>
                  <a:schemeClr val="tx1"/>
                </a:solidFill>
                <a:latin typeface="+mj-lt"/>
                <a:ea typeface="+mj-ea"/>
                <a:cs typeface="+mj-cs"/>
              </a:defRPr>
            </a:lvl1pPr>
            <a:lvl2pPr algn="l" defTabSz="1371600" rtl="0" fontAlgn="base">
              <a:lnSpc>
                <a:spcPct val="90000"/>
              </a:lnSpc>
              <a:spcBef>
                <a:spcPct val="0"/>
              </a:spcBef>
              <a:spcAft>
                <a:spcPct val="0"/>
              </a:spcAft>
              <a:defRPr sz="6600">
                <a:solidFill>
                  <a:schemeClr val="tx1"/>
                </a:solidFill>
                <a:latin typeface="Calibri Light" panose="020F0302020204030204" pitchFamily="34" charset="0"/>
              </a:defRPr>
            </a:lvl2pPr>
            <a:lvl3pPr algn="l" defTabSz="1371600" rtl="0" fontAlgn="base">
              <a:lnSpc>
                <a:spcPct val="90000"/>
              </a:lnSpc>
              <a:spcBef>
                <a:spcPct val="0"/>
              </a:spcBef>
              <a:spcAft>
                <a:spcPct val="0"/>
              </a:spcAft>
              <a:defRPr sz="6600">
                <a:solidFill>
                  <a:schemeClr val="tx1"/>
                </a:solidFill>
                <a:latin typeface="Calibri Light" panose="020F0302020204030204" pitchFamily="34" charset="0"/>
              </a:defRPr>
            </a:lvl3pPr>
            <a:lvl4pPr algn="l" defTabSz="1371600" rtl="0" fontAlgn="base">
              <a:lnSpc>
                <a:spcPct val="90000"/>
              </a:lnSpc>
              <a:spcBef>
                <a:spcPct val="0"/>
              </a:spcBef>
              <a:spcAft>
                <a:spcPct val="0"/>
              </a:spcAft>
              <a:defRPr sz="6600">
                <a:solidFill>
                  <a:schemeClr val="tx1"/>
                </a:solidFill>
                <a:latin typeface="Calibri Light" panose="020F0302020204030204" pitchFamily="34" charset="0"/>
              </a:defRPr>
            </a:lvl4pPr>
            <a:lvl5pPr algn="l" defTabSz="1371600" rtl="0" fontAlgn="base">
              <a:lnSpc>
                <a:spcPct val="90000"/>
              </a:lnSpc>
              <a:spcBef>
                <a:spcPct val="0"/>
              </a:spcBef>
              <a:spcAft>
                <a:spcPct val="0"/>
              </a:spcAft>
              <a:defRPr sz="6600">
                <a:solidFill>
                  <a:schemeClr val="tx1"/>
                </a:solidFill>
                <a:latin typeface="Calibri Light" panose="020F0302020204030204" pitchFamily="34" charset="0"/>
              </a:defRPr>
            </a:lvl5pPr>
            <a:lvl6pPr marL="457200" algn="l" defTabSz="1371600" rtl="0" fontAlgn="base">
              <a:lnSpc>
                <a:spcPct val="90000"/>
              </a:lnSpc>
              <a:spcBef>
                <a:spcPct val="0"/>
              </a:spcBef>
              <a:spcAft>
                <a:spcPct val="0"/>
              </a:spcAft>
              <a:defRPr sz="6600">
                <a:solidFill>
                  <a:schemeClr val="tx1"/>
                </a:solidFill>
                <a:latin typeface="Calibri Light" panose="020F0302020204030204" pitchFamily="34" charset="0"/>
              </a:defRPr>
            </a:lvl6pPr>
            <a:lvl7pPr marL="914400" algn="l" defTabSz="1371600" rtl="0" fontAlgn="base">
              <a:lnSpc>
                <a:spcPct val="90000"/>
              </a:lnSpc>
              <a:spcBef>
                <a:spcPct val="0"/>
              </a:spcBef>
              <a:spcAft>
                <a:spcPct val="0"/>
              </a:spcAft>
              <a:defRPr sz="6600">
                <a:solidFill>
                  <a:schemeClr val="tx1"/>
                </a:solidFill>
                <a:latin typeface="Calibri Light" panose="020F0302020204030204" pitchFamily="34" charset="0"/>
              </a:defRPr>
            </a:lvl7pPr>
            <a:lvl8pPr marL="1371600" algn="l" defTabSz="1371600" rtl="0" fontAlgn="base">
              <a:lnSpc>
                <a:spcPct val="90000"/>
              </a:lnSpc>
              <a:spcBef>
                <a:spcPct val="0"/>
              </a:spcBef>
              <a:spcAft>
                <a:spcPct val="0"/>
              </a:spcAft>
              <a:defRPr sz="6600">
                <a:solidFill>
                  <a:schemeClr val="tx1"/>
                </a:solidFill>
                <a:latin typeface="Calibri Light" panose="020F0302020204030204" pitchFamily="34" charset="0"/>
              </a:defRPr>
            </a:lvl8pPr>
            <a:lvl9pPr marL="1828800" algn="l" defTabSz="1371600" rtl="0" fontAlgn="base">
              <a:lnSpc>
                <a:spcPct val="90000"/>
              </a:lnSpc>
              <a:spcBef>
                <a:spcPct val="0"/>
              </a:spcBef>
              <a:spcAft>
                <a:spcPct val="0"/>
              </a:spcAft>
              <a:defRPr sz="6600">
                <a:solidFill>
                  <a:schemeClr val="tx1"/>
                </a:solidFill>
                <a:latin typeface="Calibri Light" panose="020F0302020204030204" pitchFamily="34" charset="0"/>
              </a:defRPr>
            </a:lvl9pPr>
          </a:lstStyle>
          <a:p>
            <a:pPr eaLnBrk="1" fontAlgn="auto" hangingPunct="1">
              <a:spcBef>
                <a:spcPts val="0"/>
              </a:spcBef>
              <a:spcAft>
                <a:spcPts val="0"/>
              </a:spcAft>
              <a:defRPr/>
            </a:pPr>
            <a:r>
              <a:rPr lang="lv-LV" sz="3600" b="1" dirty="0">
                <a:solidFill>
                  <a:schemeClr val="accent5">
                    <a:lumMod val="50000"/>
                  </a:schemeClr>
                </a:solidFill>
                <a:latin typeface="Montserrat" pitchFamily="2" charset="77"/>
              </a:rPr>
              <a:t>Mobilitātes punkta infrastruktūras izveidošana Rīgas metropoles areālā – «Carnikava»</a:t>
            </a:r>
            <a:endParaRPr lang="en-US" sz="3600" b="1" dirty="0">
              <a:solidFill>
                <a:schemeClr val="accent5">
                  <a:lumMod val="50000"/>
                </a:schemeClr>
              </a:solidFill>
              <a:latin typeface="Montserrat" pitchFamily="2" charset="77"/>
            </a:endParaRPr>
          </a:p>
        </p:txBody>
      </p:sp>
      <p:sp>
        <p:nvSpPr>
          <p:cNvPr id="6" name="TextBox 5">
            <a:extLst>
              <a:ext uri="{FF2B5EF4-FFF2-40B4-BE49-F238E27FC236}">
                <a16:creationId xmlns:a16="http://schemas.microsoft.com/office/drawing/2014/main" id="{67F7017C-3FC6-F5DC-0C2E-468B9DB1C904}"/>
              </a:ext>
            </a:extLst>
          </p:cNvPr>
          <p:cNvSpPr txBox="1"/>
          <p:nvPr/>
        </p:nvSpPr>
        <p:spPr>
          <a:xfrm>
            <a:off x="1143000" y="2019300"/>
            <a:ext cx="10515600" cy="6626494"/>
          </a:xfrm>
          <a:prstGeom prst="rect">
            <a:avLst/>
          </a:prstGeom>
          <a:noFill/>
        </p:spPr>
        <p:txBody>
          <a:bodyPr wrap="square">
            <a:spAutoFit/>
          </a:bodyPr>
          <a:lstStyle/>
          <a:p>
            <a:pPr marL="457200" indent="-457200">
              <a:lnSpc>
                <a:spcPct val="150000"/>
              </a:lnSpc>
              <a:buFont typeface="Arial" panose="020B0604020202020204" pitchFamily="34" charset="0"/>
              <a:buChar char="•"/>
              <a:defRPr/>
            </a:pPr>
            <a:r>
              <a:rPr lang="lv-LV" sz="2500" b="1" dirty="0">
                <a:latin typeface="Montserrat" pitchFamily="2" charset="-70"/>
              </a:rPr>
              <a:t>Projekta mērķis</a:t>
            </a:r>
            <a:r>
              <a:rPr lang="lv-LV" sz="2500" dirty="0">
                <a:latin typeface="Montserrat" pitchFamily="2" charset="-70"/>
              </a:rPr>
              <a:t>: izbūvēt videi draudzīgu mobilitātes punktu, nodrošinot prioritāro Rīgas metropoles areāla transporta koridora attīstību, uzlabojot ar dzelzceļa staciju sabiedriskā transporta pieejamību saistītās piekļuves infrastruktūru, tādējādi iespējot integrētu sabiedriskā transporta sistēmu Rīgas pilsētā un Pierīgā</a:t>
            </a:r>
          </a:p>
          <a:p>
            <a:pPr marL="457200" indent="-457200">
              <a:lnSpc>
                <a:spcPct val="150000"/>
              </a:lnSpc>
              <a:buFont typeface="Arial" panose="020B0604020202020204" pitchFamily="34" charset="0"/>
              <a:buChar char="•"/>
              <a:defRPr/>
            </a:pPr>
            <a:r>
              <a:rPr lang="lv-LV" sz="2500" b="1" dirty="0">
                <a:latin typeface="Montserrat" pitchFamily="2" charset="-70"/>
              </a:rPr>
              <a:t>Projektā plānotās darbības</a:t>
            </a:r>
            <a:r>
              <a:rPr lang="lv-LV" sz="2500" dirty="0">
                <a:latin typeface="Montserrat" pitchFamily="2" charset="-70"/>
              </a:rPr>
              <a:t>: mobilitātes punkta izveide</a:t>
            </a:r>
            <a:endParaRPr lang="lv-LV" sz="2500" b="1" dirty="0">
              <a:latin typeface="Montserrat" pitchFamily="2" charset="-70"/>
            </a:endParaRPr>
          </a:p>
          <a:p>
            <a:pPr marL="457200" indent="-457200">
              <a:lnSpc>
                <a:spcPct val="150000"/>
              </a:lnSpc>
              <a:buFont typeface="Arial" panose="020B0604020202020204" pitchFamily="34" charset="0"/>
              <a:buChar char="•"/>
              <a:defRPr/>
            </a:pPr>
            <a:r>
              <a:rPr lang="lv-LV" sz="2500" b="1" dirty="0">
                <a:latin typeface="Montserrat" pitchFamily="2" charset="-70"/>
              </a:rPr>
              <a:t>Īstenošanas laiks: </a:t>
            </a:r>
            <a:r>
              <a:rPr lang="lv-LV" sz="2500" dirty="0">
                <a:latin typeface="Montserrat" pitchFamily="2" charset="-70"/>
              </a:rPr>
              <a:t>10.2022.-05.2026. </a:t>
            </a:r>
          </a:p>
          <a:p>
            <a:pPr marL="457200" indent="-457200">
              <a:lnSpc>
                <a:spcPct val="150000"/>
              </a:lnSpc>
              <a:buFont typeface="Arial" panose="020B0604020202020204" pitchFamily="34" charset="0"/>
              <a:buChar char="•"/>
              <a:defRPr/>
            </a:pPr>
            <a:r>
              <a:rPr lang="lv-LV" sz="2500" b="1" dirty="0">
                <a:latin typeface="Montserrat" pitchFamily="2" charset="-70"/>
              </a:rPr>
              <a:t>Kopējās izmaksas</a:t>
            </a:r>
            <a:r>
              <a:rPr lang="lv-LV" sz="2500" dirty="0">
                <a:latin typeface="Montserrat" pitchFamily="2" charset="-70"/>
              </a:rPr>
              <a:t>: 1 435 665 eiro</a:t>
            </a:r>
          </a:p>
          <a:p>
            <a:pPr marL="457200" indent="-457200">
              <a:lnSpc>
                <a:spcPct val="150000"/>
              </a:lnSpc>
              <a:buFont typeface="Arial" panose="020B0604020202020204" pitchFamily="34" charset="0"/>
              <a:buChar char="•"/>
              <a:defRPr/>
            </a:pPr>
            <a:r>
              <a:rPr lang="lv-LV" sz="2500" b="1" dirty="0">
                <a:latin typeface="Montserrat" pitchFamily="2" charset="-70"/>
              </a:rPr>
              <a:t>Finansēšanas avoti un to apjoms</a:t>
            </a:r>
            <a:r>
              <a:rPr lang="lv-LV" sz="2500" dirty="0">
                <a:latin typeface="Montserrat" pitchFamily="2" charset="-70"/>
              </a:rPr>
              <a:t>: ES 1 186 500 eiro, pašvaldības 249 165 eiro</a:t>
            </a:r>
          </a:p>
        </p:txBody>
      </p:sp>
      <p:pic>
        <p:nvPicPr>
          <p:cNvPr id="7" name="Attēls 6">
            <a:extLst>
              <a:ext uri="{FF2B5EF4-FFF2-40B4-BE49-F238E27FC236}">
                <a16:creationId xmlns:a16="http://schemas.microsoft.com/office/drawing/2014/main" id="{F96D6CC0-6E54-F0A1-BB13-1F131F1B6083}"/>
              </a:ext>
            </a:extLst>
          </p:cNvPr>
          <p:cNvPicPr>
            <a:picLocks noChangeAspect="1"/>
          </p:cNvPicPr>
          <p:nvPr/>
        </p:nvPicPr>
        <p:blipFill>
          <a:blip r:embed="rId3"/>
          <a:stretch>
            <a:fillRect/>
          </a:stretch>
        </p:blipFill>
        <p:spPr>
          <a:xfrm>
            <a:off x="11353800" y="5517128"/>
            <a:ext cx="6065913" cy="3114378"/>
          </a:xfrm>
          <a:prstGeom prst="rect">
            <a:avLst/>
          </a:prstGeom>
        </p:spPr>
      </p:pic>
      <p:pic>
        <p:nvPicPr>
          <p:cNvPr id="10" name="Attēls 9">
            <a:extLst>
              <a:ext uri="{FF2B5EF4-FFF2-40B4-BE49-F238E27FC236}">
                <a16:creationId xmlns:a16="http://schemas.microsoft.com/office/drawing/2014/main" id="{DC7DDE7A-472E-1E5E-57FB-9FC0D3EE4D1C}"/>
              </a:ext>
            </a:extLst>
          </p:cNvPr>
          <p:cNvPicPr>
            <a:picLocks noChangeAspect="1"/>
          </p:cNvPicPr>
          <p:nvPr/>
        </p:nvPicPr>
        <p:blipFill>
          <a:blip r:embed="rId4"/>
          <a:stretch>
            <a:fillRect/>
          </a:stretch>
        </p:blipFill>
        <p:spPr>
          <a:xfrm>
            <a:off x="12933996" y="1679306"/>
            <a:ext cx="3210320" cy="3745373"/>
          </a:xfrm>
          <a:prstGeom prst="rect">
            <a:avLst/>
          </a:prstGeom>
        </p:spPr>
      </p:pic>
      <p:sp>
        <p:nvSpPr>
          <p:cNvPr id="2" name="TextBox 1">
            <a:extLst>
              <a:ext uri="{FF2B5EF4-FFF2-40B4-BE49-F238E27FC236}">
                <a16:creationId xmlns:a16="http://schemas.microsoft.com/office/drawing/2014/main" id="{598FC45A-B69A-36C4-3DDE-9AF1B409163C}"/>
              </a:ext>
            </a:extLst>
          </p:cNvPr>
          <p:cNvSpPr txBox="1">
            <a:spLocks noChangeArrowheads="1"/>
          </p:cNvSpPr>
          <p:nvPr/>
        </p:nvSpPr>
        <p:spPr bwMode="auto">
          <a:xfrm>
            <a:off x="92075" y="9571038"/>
            <a:ext cx="18103850" cy="23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lnSpc>
                <a:spcPts val="1800"/>
              </a:lnSpc>
            </a:pPr>
            <a:r>
              <a:rPr lang="en-US" altLang="lv-LV" sz="1500" dirty="0">
                <a:latin typeface="Montserrat" pitchFamily="2" charset="-70"/>
              </a:rPr>
              <a:t>ĀDAŽU NOVADA PAŠVALDĪBA   I  </a:t>
            </a:r>
            <a:r>
              <a:rPr lang="lv-LV" altLang="lv-LV" sz="1500" dirty="0">
                <a:latin typeface="Montserrat" pitchFamily="2" charset="-70"/>
              </a:rPr>
              <a:t>Attīstības un projektu nodaļa </a:t>
            </a:r>
            <a:r>
              <a:rPr lang="en-US" altLang="lv-LV" sz="1500" dirty="0">
                <a:latin typeface="Montserrat" pitchFamily="2" charset="-70"/>
              </a:rPr>
              <a:t>I   </a:t>
            </a:r>
            <a:r>
              <a:rPr lang="lv-LV" altLang="lv-LV" sz="1500" dirty="0">
                <a:latin typeface="Montserrat" pitchFamily="2" charset="-70"/>
              </a:rPr>
              <a:t>15.04.</a:t>
            </a:r>
            <a:r>
              <a:rPr lang="en-US" altLang="lv-LV" sz="1500" dirty="0">
                <a:latin typeface="Montserrat" pitchFamily="2" charset="-70"/>
              </a:rPr>
              <a:t>202</a:t>
            </a:r>
            <a:r>
              <a:rPr lang="lv-LV" altLang="lv-LV" sz="1500" dirty="0">
                <a:latin typeface="Montserrat" pitchFamily="2" charset="-70"/>
              </a:rPr>
              <a:t>6</a:t>
            </a:r>
            <a:r>
              <a:rPr lang="en-US" altLang="lv-LV" sz="1500" dirty="0">
                <a:latin typeface="Montserrat" pitchFamily="2" charset="-70"/>
              </a:rPr>
              <a:t>.</a:t>
            </a:r>
          </a:p>
        </p:txBody>
      </p:sp>
    </p:spTree>
    <p:extLst>
      <p:ext uri="{BB962C8B-B14F-4D97-AF65-F5344CB8AC3E}">
        <p14:creationId xmlns:p14="http://schemas.microsoft.com/office/powerpoint/2010/main" val="2973912913"/>
      </p:ext>
    </p:extLst>
  </p:cSld>
  <p:clrMapOvr>
    <a:masterClrMapping/>
  </p:clrMapOvr>
  <p:transition spd="slow">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24750</TotalTime>
  <Words>6298</Words>
  <Application>Microsoft Office PowerPoint</Application>
  <PresentationFormat>Pielāgots</PresentationFormat>
  <Paragraphs>579</Paragraphs>
  <Slides>62</Slides>
  <Notes>58</Notes>
  <HiddenSlides>0</HiddenSlides>
  <MMClips>0</MMClips>
  <ScaleCrop>false</ScaleCrop>
  <HeadingPairs>
    <vt:vector size="6" baseType="variant">
      <vt:variant>
        <vt:lpstr>Lietotie fonti</vt:lpstr>
      </vt:variant>
      <vt:variant>
        <vt:i4>6</vt:i4>
      </vt:variant>
      <vt:variant>
        <vt:lpstr>Dizains</vt:lpstr>
      </vt:variant>
      <vt:variant>
        <vt:i4>1</vt:i4>
      </vt:variant>
      <vt:variant>
        <vt:lpstr>Slaidu virsraksti</vt:lpstr>
      </vt:variant>
      <vt:variant>
        <vt:i4>62</vt:i4>
      </vt:variant>
    </vt:vector>
  </HeadingPairs>
  <TitlesOfParts>
    <vt:vector size="69" baseType="lpstr">
      <vt:lpstr>Montserrat Classic Bold</vt:lpstr>
      <vt:lpstr>Calibri</vt:lpstr>
      <vt:lpstr>Montserrat</vt:lpstr>
      <vt:lpstr>Arial</vt:lpstr>
      <vt:lpstr>Calibri Light</vt:lpstr>
      <vt:lpstr>Montserrat Semi-Bold Bold</vt:lpstr>
      <vt:lpstr>Office Theme</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lpstr>PowerPoint prezentācija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Iedzīvotāju iesaiste pašvaldības darbā</dc:title>
  <dc:creator>Laura Bite</dc:creator>
  <cp:lastModifiedBy>Sintija Tenisa</cp:lastModifiedBy>
  <cp:revision>200</cp:revision>
  <cp:lastPrinted>2026-04-14T16:27:08Z</cp:lastPrinted>
  <dcterms:created xsi:type="dcterms:W3CDTF">2006-08-16T00:00:00Z</dcterms:created>
  <dcterms:modified xsi:type="dcterms:W3CDTF">2026-04-22T10:43:53Z</dcterms:modified>
</cp:coreProperties>
</file>