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7"/>
  </p:notesMasterIdLst>
  <p:sldIdLst>
    <p:sldId id="431" r:id="rId4"/>
    <p:sldId id="293" r:id="rId5"/>
    <p:sldId id="292" r:id="rId6"/>
    <p:sldId id="296" r:id="rId7"/>
    <p:sldId id="442" r:id="rId8"/>
    <p:sldId id="492" r:id="rId9"/>
    <p:sldId id="494" r:id="rId10"/>
    <p:sldId id="486" r:id="rId11"/>
    <p:sldId id="495" r:id="rId12"/>
    <p:sldId id="496" r:id="rId13"/>
    <p:sldId id="300" r:id="rId14"/>
    <p:sldId id="441" r:id="rId15"/>
    <p:sldId id="487" r:id="rId16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9F"/>
    <a:srgbClr val="595959"/>
    <a:srgbClr val="828847"/>
    <a:srgbClr val="F2F8EE"/>
    <a:srgbClr val="D3A983"/>
    <a:srgbClr val="C95B46"/>
    <a:srgbClr val="7395AD"/>
    <a:srgbClr val="FFFFFF"/>
    <a:srgbClr val="FFD966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107" d="100"/>
          <a:sy n="107" d="100"/>
        </p:scale>
        <p:origin x="738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CE2-49AD-97B4-19BF338CA919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4 170 814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3 534 470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908 698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23 600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6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93 614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dLbl>
              <c:idx val="7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8 748 756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CE2-49AD-97B4-19BF338CA9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Pašvaldības finansējums daudzdzīvokļu māju energoefektivitātes pasākumiem</c:v>
                </c:pt>
                <c:pt idx="6">
                  <c:v>Pamatlīdzekļi (pārvietojamās tualetes, pārģērbšanās kabīnes, lapu pūtējs, motorzāģi, trimmeri, sniega arkls, datortehnika)</c:v>
                </c:pt>
                <c:pt idx="7">
                  <c:v>Kopā (bez investīciju projektiem)</c:v>
                </c:pt>
              </c:strCache>
            </c:strRef>
          </c:cat>
          <c:val>
            <c:numRef>
              <c:f>Izdevumi!$B$8:$B$15</c:f>
              <c:numCache>
                <c:formatCode>#,##0</c:formatCode>
                <c:ptCount val="8"/>
                <c:pt idx="0">
                  <c:v>4170814</c:v>
                </c:pt>
                <c:pt idx="1">
                  <c:v>1660</c:v>
                </c:pt>
                <c:pt idx="2">
                  <c:v>3534470</c:v>
                </c:pt>
                <c:pt idx="3">
                  <c:v>908698</c:v>
                </c:pt>
                <c:pt idx="4">
                  <c:v>23600</c:v>
                </c:pt>
                <c:pt idx="5">
                  <c:v>15900</c:v>
                </c:pt>
                <c:pt idx="6">
                  <c:v>93614</c:v>
                </c:pt>
                <c:pt idx="7">
                  <c:v>8748756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7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CE2-49AD-97B4-19BF338CA919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649 361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 (0%)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664 337 (19%)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125 403 (14%)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3 607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6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7 129 (8%)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dLbl>
              <c:idx val="7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1 465 737 </a:t>
                    </a:r>
                    <a:r>
                      <a:rPr lang="en-US" baseline="0" dirty="0"/>
                      <a:t>(17%)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CE2-49AD-97B4-19BF338CA9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Pašvaldības finansējums daudzdzīvokļu māju energoefektivitātes pasākumiem</c:v>
                </c:pt>
                <c:pt idx="6">
                  <c:v>Pamatlīdzekļi (pārvietojamās tualetes, pārģērbšanās kabīnes, lapu pūtējs, motorzāģi, trimmeri, sniega arkls, datortehnika)</c:v>
                </c:pt>
                <c:pt idx="7">
                  <c:v>Kopā (bez investīciju projektiem)</c:v>
                </c:pt>
              </c:strCache>
            </c:strRef>
          </c:cat>
          <c:val>
            <c:numRef>
              <c:f>Izdevumi!$C$8:$C$15</c:f>
              <c:numCache>
                <c:formatCode>#,##0</c:formatCode>
                <c:ptCount val="8"/>
                <c:pt idx="0">
                  <c:v>649361</c:v>
                </c:pt>
                <c:pt idx="1">
                  <c:v>0</c:v>
                </c:pt>
                <c:pt idx="2">
                  <c:v>664337</c:v>
                </c:pt>
                <c:pt idx="3">
                  <c:v>125403</c:v>
                </c:pt>
                <c:pt idx="4">
                  <c:v>3607</c:v>
                </c:pt>
                <c:pt idx="5">
                  <c:v>15900</c:v>
                </c:pt>
                <c:pt idx="6">
                  <c:v>7129</c:v>
                </c:pt>
                <c:pt idx="7">
                  <c:v>1465737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482 345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483 268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5 125 849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2 315 079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324 250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13 416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5 767 988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Izdevumi!$G$20:$G$27</c:f>
              <c:numCache>
                <c:formatCode>#,##0</c:formatCode>
                <c:ptCount val="8"/>
                <c:pt idx="0">
                  <c:v>482345</c:v>
                </c:pt>
                <c:pt idx="1">
                  <c:v>483268</c:v>
                </c:pt>
                <c:pt idx="2">
                  <c:v>4549</c:v>
                </c:pt>
                <c:pt idx="3">
                  <c:v>5125849</c:v>
                </c:pt>
                <c:pt idx="4">
                  <c:v>2315079</c:v>
                </c:pt>
                <c:pt idx="5">
                  <c:v>324250</c:v>
                </c:pt>
                <c:pt idx="6">
                  <c:v>13416</c:v>
                </c:pt>
                <c:pt idx="7">
                  <c:v>5767988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81 291 (14%)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18 391 </a:t>
                    </a:r>
                    <a:r>
                      <a:rPr lang="en-US" baseline="0" dirty="0"/>
                      <a:t>(4%)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839 591 </a:t>
                    </a:r>
                    <a:r>
                      <a:rPr lang="en-US" baseline="0" dirty="0"/>
                      <a:t>(16%)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470 331 (20%)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51 955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4 178 (31%)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227 271 (4%)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Izdevumi!$H$20:$H$27</c:f>
              <c:numCache>
                <c:formatCode>#,##0</c:formatCode>
                <c:ptCount val="8"/>
                <c:pt idx="0">
                  <c:v>81291</c:v>
                </c:pt>
                <c:pt idx="1">
                  <c:v>18391</c:v>
                </c:pt>
                <c:pt idx="2">
                  <c:v>0</c:v>
                </c:pt>
                <c:pt idx="3">
                  <c:v>839591</c:v>
                </c:pt>
                <c:pt idx="4">
                  <c:v>470331</c:v>
                </c:pt>
                <c:pt idx="5">
                  <c:v>51955</c:v>
                </c:pt>
                <c:pt idx="6">
                  <c:v>4178</c:v>
                </c:pt>
                <c:pt idx="7">
                  <c:v>227271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4.5593846443897718E-2"/>
          <c:w val="0.7011073144158867"/>
          <c:h val="0.9161601944497826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130 000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347 223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207 793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80 944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2845904</c:v>
                </c:pt>
                <c:pt idx="1">
                  <c:v>130000</c:v>
                </c:pt>
                <c:pt idx="2">
                  <c:v>347223</c:v>
                </c:pt>
                <c:pt idx="3">
                  <c:v>207793</c:v>
                </c:pt>
                <c:pt idx="4">
                  <c:v>13000</c:v>
                </c:pt>
                <c:pt idx="5">
                  <c:v>80944</c:v>
                </c:pt>
                <c:pt idx="6">
                  <c:v>777103</c:v>
                </c:pt>
                <c:pt idx="7">
                  <c:v>29310</c:v>
                </c:pt>
                <c:pt idx="8">
                  <c:v>33660</c:v>
                </c:pt>
                <c:pt idx="9">
                  <c:v>2800</c:v>
                </c:pt>
                <c:pt idx="10">
                  <c:v>216782</c:v>
                </c:pt>
                <c:pt idx="11">
                  <c:v>55000</c:v>
                </c:pt>
                <c:pt idx="12">
                  <c:v>146540</c:v>
                </c:pt>
                <c:pt idx="13">
                  <c:v>60594</c:v>
                </c:pt>
                <c:pt idx="14">
                  <c:v>965613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445 853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59 894 (46%)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83 306 (24%)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16 908 </a:t>
                    </a:r>
                    <a:r>
                      <a:rPr lang="en-US" baseline="0" dirty="0"/>
                      <a:t>(8%)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1 694 (13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8 217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90 454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39 480 (18%)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99 682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445853</c:v>
                </c:pt>
                <c:pt idx="1">
                  <c:v>59894</c:v>
                </c:pt>
                <c:pt idx="2">
                  <c:v>83306</c:v>
                </c:pt>
                <c:pt idx="3">
                  <c:v>16908</c:v>
                </c:pt>
                <c:pt idx="4">
                  <c:v>1694</c:v>
                </c:pt>
                <c:pt idx="5">
                  <c:v>8217</c:v>
                </c:pt>
                <c:pt idx="6">
                  <c:v>90454</c:v>
                </c:pt>
                <c:pt idx="7">
                  <c:v>18452</c:v>
                </c:pt>
                <c:pt idx="8">
                  <c:v>3843</c:v>
                </c:pt>
                <c:pt idx="9">
                  <c:v>683</c:v>
                </c:pt>
                <c:pt idx="10">
                  <c:v>39480</c:v>
                </c:pt>
                <c:pt idx="11">
                  <c:v>4694</c:v>
                </c:pt>
                <c:pt idx="12">
                  <c:v>18727</c:v>
                </c:pt>
                <c:pt idx="13">
                  <c:v>4209</c:v>
                </c:pt>
                <c:pt idx="14">
                  <c:v>99682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2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0327268005374458"/>
          <c:y val="6.0888151613467577E-2"/>
          <c:w val="0.6566771906811508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1 324 910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454 277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90 900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46 746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31 875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440 755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  <a:r>
                      <a:rPr lang="en-US" baseline="0" dirty="0"/>
                      <a:t> 505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194 511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1324910</c:v>
                </c:pt>
                <c:pt idx="1">
                  <c:v>454277</c:v>
                </c:pt>
                <c:pt idx="2">
                  <c:v>90900</c:v>
                </c:pt>
                <c:pt idx="3">
                  <c:v>46746</c:v>
                </c:pt>
                <c:pt idx="4">
                  <c:v>31875</c:v>
                </c:pt>
                <c:pt idx="5">
                  <c:v>440755</c:v>
                </c:pt>
                <c:pt idx="6">
                  <c:v>17505</c:v>
                </c:pt>
                <c:pt idx="7">
                  <c:v>194511</c:v>
                </c:pt>
                <c:pt idx="8">
                  <c:v>3100</c:v>
                </c:pt>
                <c:pt idx="9">
                  <c:v>27854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8.7719306901042661E-3"/>
                  <c:y val="-9.93245798816808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203 508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20 510 (23%)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10 027 (21%)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130 (0%)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rgbClr val="595959"/>
                        </a:solidFill>
                        <a:latin typeface="Montserrat" panose="00000500000000000000" pitchFamily="2" charset="-70"/>
                      </a:rPr>
                      <a:t>60 102 (14%)</a:t>
                    </a:r>
                    <a:endParaRPr lang="en-US" dirty="0">
                      <a:solidFill>
                        <a:srgbClr val="595959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5 368 (31%)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203508</c:v>
                </c:pt>
                <c:pt idx="1">
                  <c:v>184120</c:v>
                </c:pt>
                <c:pt idx="2">
                  <c:v>20510</c:v>
                </c:pt>
                <c:pt idx="3">
                  <c:v>10027</c:v>
                </c:pt>
                <c:pt idx="4">
                  <c:v>130</c:v>
                </c:pt>
                <c:pt idx="5">
                  <c:v>60102</c:v>
                </c:pt>
                <c:pt idx="6">
                  <c:v>5368</c:v>
                </c:pt>
                <c:pt idx="7">
                  <c:v>31368</c:v>
                </c:pt>
                <c:pt idx="8">
                  <c:v>2916</c:v>
                </c:pt>
                <c:pt idx="9">
                  <c:v>2921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817843759541808"/>
          <c:y val="1.0488433546595646E-3"/>
          <c:w val="0.58819506893114681"/>
          <c:h val="0.9808077151361088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Hidromeliorācijas attīstība (Stapriņu grāvja pārbūve, Mangaļu SS pārbūve, caurtekas pārbūve)</c:v>
                </c:pt>
                <c:pt idx="4">
                  <c:v>Laveru sūkņu stacijas pārbūve</c:v>
                </c:pt>
                <c:pt idx="5">
                  <c:v>Šķiroto atkritumu savākšanas laukums Laivu ielā 12, Carnikavā izbūve</c:v>
                </c:pt>
                <c:pt idx="6">
                  <c:v>Ielu apgaismojuma projekta izstrāde un būvniecība posmā no dzelzceļa stacijas Gauja līdz ciemam Kāpas</c:v>
                </c:pt>
                <c:pt idx="7">
                  <c:v>Ielu apgaismojuma pārbūve Liepu un Tulpju iela Carnikava (no Tulpju 5 pa Liepu līdz Ziedlejām)</c:v>
                </c:pt>
                <c:pt idx="8">
                  <c:v>Ielas apgaismojuma izbūve Tulpju, Liepu iela, Carnikava (600m)</c:v>
                </c:pt>
                <c:pt idx="9">
                  <c:v>Ielas apgaismojuma izbūve un projektēšana Baltezera iela  (2.6 km)</c:v>
                </c:pt>
                <c:pt idx="10">
                  <c:v>Ielas apgaismojuma izbūve un projektēšana  Pureņu iela, Garupe (1,2 km)</c:v>
                </c:pt>
                <c:pt idx="11">
                  <c:v>Ielas apgaismojuma izbūve Gundegu ielā, Garupē</c:v>
                </c:pt>
                <c:pt idx="12">
                  <c:v>Elektrības aizsargčaula veloceliņam</c:v>
                </c:pt>
              </c:strCache>
            </c:strRef>
          </c:cat>
          <c:val>
            <c:numRef>
              <c:f>Investīcijas!$B$8:$B$20</c:f>
              <c:numCache>
                <c:formatCode>#,##0</c:formatCode>
                <c:ptCount val="13"/>
                <c:pt idx="0">
                  <c:v>367650</c:v>
                </c:pt>
                <c:pt idx="1">
                  <c:v>252422</c:v>
                </c:pt>
                <c:pt idx="2">
                  <c:v>261936</c:v>
                </c:pt>
                <c:pt idx="3">
                  <c:v>97288</c:v>
                </c:pt>
                <c:pt idx="4">
                  <c:v>613434</c:v>
                </c:pt>
                <c:pt idx="5">
                  <c:v>268729</c:v>
                </c:pt>
                <c:pt idx="6">
                  <c:v>2833</c:v>
                </c:pt>
                <c:pt idx="7">
                  <c:v>4000</c:v>
                </c:pt>
                <c:pt idx="8">
                  <c:v>50000</c:v>
                </c:pt>
                <c:pt idx="9">
                  <c:v>195000</c:v>
                </c:pt>
                <c:pt idx="10">
                  <c:v>90000</c:v>
                </c:pt>
                <c:pt idx="11">
                  <c:v>15000</c:v>
                </c:pt>
                <c:pt idx="12">
                  <c:v>160000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33-4E8E-96EE-17ACFD9F8183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23147644567264E-3"/>
                  <c:y val="-1.1038918707490547E-2"/>
                </c:manualLayout>
              </c:layout>
              <c:tx>
                <c:rich>
                  <a:bodyPr/>
                  <a:lstStyle/>
                  <a:p>
                    <a:fld id="{2B7B860B-FE4D-48B0-B61D-9F978A6833D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33-4E8E-96EE-17ACFD9F8183}"/>
                </c:ext>
              </c:extLst>
            </c:dLbl>
            <c:dLbl>
              <c:idx val="1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110EDF3E-5A32-453E-9BD5-7F41FEB3EFF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B33-4E8E-96EE-17ACFD9F8183}"/>
                </c:ext>
              </c:extLst>
            </c:dLbl>
            <c:dLbl>
              <c:idx val="2"/>
              <c:layout>
                <c:manualLayout>
                  <c:x val="0"/>
                  <c:y val="-1.1038918707490466E-2"/>
                </c:manualLayout>
              </c:layout>
              <c:tx>
                <c:rich>
                  <a:bodyPr/>
                  <a:lstStyle/>
                  <a:p>
                    <a:fld id="{E8FB0746-6349-4435-A944-BA4E9212478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B33-4E8E-96EE-17ACFD9F818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96DD59B-6C04-45A8-AE4A-91918A234B01}" type="VALUE">
                      <a:rPr lang="en-US" smtClean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161-4FE6-AB80-22B403187968}"/>
                </c:ext>
              </c:extLst>
            </c:dLbl>
            <c:dLbl>
              <c:idx val="4"/>
              <c:layout>
                <c:manualLayout>
                  <c:x val="-1.261573822283585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07417D67-1379-43E9-8DDD-9CADA2FFE56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(8%)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B33-4E8E-96EE-17ACFD9F8183}"/>
                </c:ext>
              </c:extLst>
            </c:dLbl>
            <c:dLbl>
              <c:idx val="5"/>
              <c:layout>
                <c:manualLayout>
                  <c:x val="-2.523147644567217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B0653EAF-5B8E-490B-94C2-74541430533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B33-4E8E-96EE-17ACFD9F818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31659C7-F67B-44AC-9F66-C534C239136D}" type="VALUE">
                      <a:rPr lang="en-US" smtClean="0"/>
                      <a:pPr/>
                      <a:t>[VALUE]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161-4FE6-AB80-22B40318796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2CD3249-A955-44DB-B538-1D2222850CBC}" type="VALUE">
                      <a:rPr lang="en-US" smtClean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161-4FE6-AB80-22B403187968}"/>
                </c:ext>
              </c:extLst>
            </c:dLbl>
            <c:dLbl>
              <c:idx val="8"/>
              <c:layout>
                <c:manualLayout>
                  <c:x val="2.3501762632196551E-3"/>
                  <c:y val="-1.1038918707490384E-2"/>
                </c:manualLayout>
              </c:layout>
              <c:tx>
                <c:rich>
                  <a:bodyPr/>
                  <a:lstStyle/>
                  <a:p>
                    <a:fld id="{9D954DA2-570F-4B56-ADB7-897320EF51FA}" type="VALUE">
                      <a:rPr lang="en-US" smtClean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B33-4E8E-96EE-17ACFD9F818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A3B2B93-6078-41F0-9234-ED2B789AD8C5}" type="VALUE">
                      <a:rPr lang="en-US" smtClean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161-4FE6-AB80-22B403187968}"/>
                </c:ext>
              </c:extLst>
            </c:dLbl>
            <c:dLbl>
              <c:idx val="10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441B7D70-60E1-44B0-BFB8-95C66E9D71F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B33-4E8E-96EE-17ACFD9F8183}"/>
                </c:ext>
              </c:extLst>
            </c:dLbl>
            <c:dLbl>
              <c:idx val="12"/>
              <c:layout>
                <c:manualLayout>
                  <c:x val="-2.3501762632198277E-3"/>
                  <c:y val="-1.1991637202175413E-2"/>
                </c:manualLayout>
              </c:layout>
              <c:tx>
                <c:rich>
                  <a:bodyPr/>
                  <a:lstStyle/>
                  <a:p>
                    <a:fld id="{27141582-BB57-4190-A7C6-D58B22349CF6}" type="VALUE">
                      <a:rPr lang="en-US" smtClean="0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161-4FE6-AB80-22B403187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Hidromeliorācijas attīstība (Stapriņu grāvja pārbūve, Mangaļu SS pārbūve, caurtekas pārbūve)</c:v>
                </c:pt>
                <c:pt idx="4">
                  <c:v>Laveru sūkņu stacijas pārbūve</c:v>
                </c:pt>
                <c:pt idx="5">
                  <c:v>Šķiroto atkritumu savākšanas laukums Laivu ielā 12, Carnikavā izbūve</c:v>
                </c:pt>
                <c:pt idx="6">
                  <c:v>Ielu apgaismojuma projekta izstrāde un būvniecība posmā no dzelzceļa stacijas Gauja līdz ciemam Kāpas</c:v>
                </c:pt>
                <c:pt idx="7">
                  <c:v>Ielu apgaismojuma pārbūve Liepu un Tulpju iela Carnikava (no Tulpju 5 pa Liepu līdz Ziedlejām)</c:v>
                </c:pt>
                <c:pt idx="8">
                  <c:v>Ielas apgaismojuma izbūve Tulpju, Liepu iela, Carnikava (600m)</c:v>
                </c:pt>
                <c:pt idx="9">
                  <c:v>Ielas apgaismojuma izbūve un projektēšana Baltezera iela  (2.6 km)</c:v>
                </c:pt>
                <c:pt idx="10">
                  <c:v>Ielas apgaismojuma izbūve un projektēšana  Pureņu iela, Garupe (1,2 km)</c:v>
                </c:pt>
                <c:pt idx="11">
                  <c:v>Ielas apgaismojuma izbūve Gundegu ielā, Garupē</c:v>
                </c:pt>
                <c:pt idx="12">
                  <c:v>Elektrības aizsargčaula veloceliņam</c:v>
                </c:pt>
              </c:strCache>
            </c:strRef>
          </c:cat>
          <c:val>
            <c:numRef>
              <c:f>Investīcijas!$C$8:$C$20</c:f>
              <c:numCache>
                <c:formatCode>#,##0</c:formatCode>
                <c:ptCount val="13"/>
                <c:pt idx="0">
                  <c:v>37289</c:v>
                </c:pt>
                <c:pt idx="1">
                  <c:v>0</c:v>
                </c:pt>
                <c:pt idx="2">
                  <c:v>9936</c:v>
                </c:pt>
                <c:pt idx="3">
                  <c:v>0</c:v>
                </c:pt>
                <c:pt idx="4">
                  <c:v>50904.7</c:v>
                </c:pt>
                <c:pt idx="5">
                  <c:v>0</c:v>
                </c:pt>
                <c:pt idx="6">
                  <c:v>2832.37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3-4E8E-96EE-17ACFD9F81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3304291582607668"/>
          <c:y val="3.4363313915467937E-2"/>
          <c:w val="0.53795044409044923"/>
          <c:h val="0.9527504433662316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Investīcijas!$A$19:$A$37</c:f>
              <c:strCache>
                <c:ptCount val="19"/>
                <c:pt idx="0">
                  <c:v>Dzirnupes ielas tilta pārbūve</c:v>
                </c:pt>
                <c:pt idx="1">
                  <c:v>Vecštāles ceļa pārbūve 8.2km, Kadaga</c:v>
                </c:pt>
                <c:pt idx="2">
                  <c:v>Skolas iela 0.77km, Ādaži, Ādaži Gājēju ietve, bruģis, satiksmes organizācija</c:v>
                </c:pt>
                <c:pt idx="3">
                  <c:v>Ķiršu ielas pārbūve 0.17km, Ādaži</c:v>
                </c:pt>
                <c:pt idx="4">
                  <c:v>Smilšu ielas pārbūve, Carnikava</c:v>
                </c:pt>
                <c:pt idx="5">
                  <c:v>L. Azarovas tilta pārbūve uz caurteku</c:v>
                </c:pt>
                <c:pt idx="6">
                  <c:v>Satiksmes organizācijas uzlabošana</c:v>
                </c:pt>
                <c:pt idx="7">
                  <c:v>Attekas ielas turpinājums 0,5km</c:v>
                </c:pt>
                <c:pt idx="8">
                  <c:v>Gaujas dambja virskārtas uzlabošana</c:v>
                </c:pt>
                <c:pt idx="9">
                  <c:v>Gājēju celiņa seguma atjaunošana Ādažos (no tirgus laukuma līdz Pirmā iela 31)</c:v>
                </c:pt>
                <c:pt idx="10">
                  <c:v>Dadzīšu ielas pārbūve</c:v>
                </c:pt>
                <c:pt idx="11">
                  <c:v>Gaujas iela 2,1 km posmā no Attekas ielas līdz Dadzīšu ielai</c:v>
                </c:pt>
                <c:pt idx="12">
                  <c:v>Ūbeļu ielas pārbūve līdz Langaskrastu ielai  0.95 km</c:v>
                </c:pt>
                <c:pt idx="13">
                  <c:v>Pirmās ielas  II kārta ietve (0,2km) + stāvvietas +brauktuve 0,05km</c:v>
                </c:pt>
                <c:pt idx="14">
                  <c:v>Pirmās ielas III kārta ietve 0.12km + brauktuve 0.13km, līdz Ziedu ielai</c:v>
                </c:pt>
                <c:pt idx="15">
                  <c:v>Kalngales ietves seguma atjaunošana ietvei pie P1</c:v>
                </c:pt>
                <c:pt idx="16">
                  <c:v>Elīzes ielas posma pārbūve ar asfalta segumu posmā no Kadagas ceļa līdz plānotajai Lindas ielai</c:v>
                </c:pt>
                <c:pt idx="17">
                  <c:v>Ziedu ielas pārbūve (Ķiršu ielas V kārta) 560m</c:v>
                </c:pt>
                <c:pt idx="18">
                  <c:v>Dubultā virsmas apstrāde - ielas</c:v>
                </c:pt>
              </c:strCache>
            </c:strRef>
          </c:cat>
          <c:val>
            <c:numRef>
              <c:f>Investīcijas!$B$19:$B$37</c:f>
              <c:numCache>
                <c:formatCode>#,##0</c:formatCode>
                <c:ptCount val="19"/>
                <c:pt idx="0">
                  <c:v>575345</c:v>
                </c:pt>
                <c:pt idx="1">
                  <c:v>888703</c:v>
                </c:pt>
                <c:pt idx="2">
                  <c:v>7994</c:v>
                </c:pt>
                <c:pt idx="3">
                  <c:v>19470</c:v>
                </c:pt>
                <c:pt idx="4">
                  <c:v>407584</c:v>
                </c:pt>
                <c:pt idx="5">
                  <c:v>250000</c:v>
                </c:pt>
                <c:pt idx="6">
                  <c:v>50000</c:v>
                </c:pt>
                <c:pt idx="7">
                  <c:v>38600</c:v>
                </c:pt>
                <c:pt idx="8">
                  <c:v>60000</c:v>
                </c:pt>
                <c:pt idx="9">
                  <c:v>30000</c:v>
                </c:pt>
                <c:pt idx="10">
                  <c:v>50000</c:v>
                </c:pt>
                <c:pt idx="11">
                  <c:v>96000</c:v>
                </c:pt>
                <c:pt idx="12">
                  <c:v>45000</c:v>
                </c:pt>
                <c:pt idx="13">
                  <c:v>150000</c:v>
                </c:pt>
                <c:pt idx="14">
                  <c:v>130000</c:v>
                </c:pt>
                <c:pt idx="15">
                  <c:v>30000</c:v>
                </c:pt>
                <c:pt idx="16">
                  <c:v>160000</c:v>
                </c:pt>
                <c:pt idx="17">
                  <c:v>175000</c:v>
                </c:pt>
                <c:pt idx="18">
                  <c:v>226000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4-4FD9-B705-E6C9DA906614}"/>
            </c:ext>
          </c:extLst>
        </c:ser>
        <c:ser>
          <c:idx val="1"/>
          <c:order val="1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57EF01E5-F465-4634-A34F-66C699DCA39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5A4-4FD9-B705-E6C9DA906614}"/>
                </c:ext>
              </c:extLst>
            </c:dLbl>
            <c:dLbl>
              <c:idx val="1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D723DDB5-A846-4F40-A073-77C2FC56BE1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A4-4FD9-B705-E6C9DA90661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1943A1D-5499-4A07-9220-5D91FF490BC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70A-4E1F-BB9F-162563D462B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DD0EEB1-7492-417E-950B-999E9053C26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5A4-4FD9-B705-E6C9DA90661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4FC94C-070C-4E06-B207-1A5F8A2D6CA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A4-4FD9-B705-E6C9DA90661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7ED004C-37C3-44D0-985D-5568E12EF54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5A4-4FD9-B705-E6C9DA90661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4537A72-05AE-4280-90B4-01B775DF0DC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A4-4FD9-B705-E6C9DA906614}"/>
                </c:ext>
              </c:extLst>
            </c:dLbl>
            <c:dLbl>
              <c:idx val="7"/>
              <c:layout>
                <c:manualLayout>
                  <c:x val="0"/>
                  <c:y val="-1.073853559858381E-2"/>
                </c:manualLayout>
              </c:layout>
              <c:tx>
                <c:rich>
                  <a:bodyPr/>
                  <a:lstStyle/>
                  <a:p>
                    <a:fld id="{3DE39788-426E-4ABA-B4A9-14CEC6B9CE8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A4-4FD9-B705-E6C9DA90661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1C78A5C-8A02-4AD0-81B5-AA6FD659B7E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70A-4E1F-BB9F-162563D462B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2B2DB11-6384-41C6-B9D4-E10E452081E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A4-4FD9-B705-E6C9DA90661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651B1B7-2A64-45AB-ACF6-80A31228846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A4-4FD9-B705-E6C9DA906614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7A2887FF-3C02-400E-B88E-E39FBB388B4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A4-4FD9-B705-E6C9DA906614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9D705BD-182E-4951-B2A5-0B2E820DF0A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A4-4FD9-B705-E6C9DA906614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D7BC5407-E11A-4C9E-B56F-DB2455C4FDE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70A-4E1F-BB9F-162563D462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Investīcijas!$A$19:$A$37</c:f>
              <c:strCache>
                <c:ptCount val="19"/>
                <c:pt idx="0">
                  <c:v>Dzirnupes ielas tilta pārbūve</c:v>
                </c:pt>
                <c:pt idx="1">
                  <c:v>Vecštāles ceļa pārbūve 8.2km, Kadaga</c:v>
                </c:pt>
                <c:pt idx="2">
                  <c:v>Skolas iela 0.77km, Ādaži, Ādaži Gājēju ietve, bruģis, satiksmes organizācija</c:v>
                </c:pt>
                <c:pt idx="3">
                  <c:v>Ķiršu ielas pārbūve 0.17km, Ādaži</c:v>
                </c:pt>
                <c:pt idx="4">
                  <c:v>Smilšu ielas pārbūve, Carnikava</c:v>
                </c:pt>
                <c:pt idx="5">
                  <c:v>L. Azarovas tilta pārbūve uz caurteku</c:v>
                </c:pt>
                <c:pt idx="6">
                  <c:v>Satiksmes organizācijas uzlabošana</c:v>
                </c:pt>
                <c:pt idx="7">
                  <c:v>Attekas ielas turpinājums 0,5km</c:v>
                </c:pt>
                <c:pt idx="8">
                  <c:v>Gaujas dambja virskārtas uzlabošana</c:v>
                </c:pt>
                <c:pt idx="9">
                  <c:v>Gājēju celiņa seguma atjaunošana Ādažos (no tirgus laukuma līdz Pirmā iela 31)</c:v>
                </c:pt>
                <c:pt idx="10">
                  <c:v>Dadzīšu ielas pārbūve</c:v>
                </c:pt>
                <c:pt idx="11">
                  <c:v>Gaujas iela 2,1 km posmā no Attekas ielas līdz Dadzīšu ielai</c:v>
                </c:pt>
                <c:pt idx="12">
                  <c:v>Ūbeļu ielas pārbūve līdz Langaskrastu ielai  0.95 km</c:v>
                </c:pt>
                <c:pt idx="13">
                  <c:v>Pirmās ielas  II kārta ietve (0,2km) + stāvvietas +brauktuve 0,05km</c:v>
                </c:pt>
                <c:pt idx="14">
                  <c:v>Pirmās ielas III kārta ietve 0.12km + brauktuve 0.13km, līdz Ziedu ielai</c:v>
                </c:pt>
                <c:pt idx="15">
                  <c:v>Kalngales ietves seguma atjaunošana ietvei pie P1</c:v>
                </c:pt>
                <c:pt idx="16">
                  <c:v>Elīzes ielas posma pārbūve ar asfalta segumu posmā no Kadagas ceļa līdz plānotajai Lindas ielai</c:v>
                </c:pt>
                <c:pt idx="17">
                  <c:v>Ziedu ielas pārbūve (Ķiršu ielas V kārta) 560m</c:v>
                </c:pt>
                <c:pt idx="18">
                  <c:v>Dubultā virsmas apstrāde - ielas</c:v>
                </c:pt>
              </c:strCache>
            </c:strRef>
          </c:cat>
          <c:val>
            <c:numRef>
              <c:f>Investīcijas!$C$19:$C$37</c:f>
              <c:numCache>
                <c:formatCode>#,##0</c:formatCode>
                <c:ptCount val="19"/>
                <c:pt idx="0">
                  <c:v>63588.62</c:v>
                </c:pt>
                <c:pt idx="1">
                  <c:v>0</c:v>
                </c:pt>
                <c:pt idx="2">
                  <c:v>7676.1</c:v>
                </c:pt>
                <c:pt idx="3">
                  <c:v>19469.82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35574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4-4FD9-B705-E6C9DA9066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713871"/>
        <c:axId val="1297711951"/>
        <c:axId val="0"/>
      </c:bar3DChart>
      <c:catAx>
        <c:axId val="1297713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1297711951"/>
        <c:crosses val="autoZero"/>
        <c:auto val="1"/>
        <c:lblAlgn val="l"/>
        <c:lblOffset val="100"/>
        <c:noMultiLvlLbl val="0"/>
      </c:catAx>
      <c:valAx>
        <c:axId val="12977119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297713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</cdr:x>
      <cdr:y>0.13082</cdr:y>
    </cdr:from>
    <cdr:to>
      <cdr:x>0.27286</cdr:x>
      <cdr:y>0.1573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0" y="824325"/>
          <a:ext cx="3260498" cy="166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</a:t>
          </a:r>
        </a:p>
      </cdr:txBody>
    </cdr:sp>
  </cdr:relSizeAnchor>
  <cdr:relSizeAnchor xmlns:cdr="http://schemas.openxmlformats.org/drawingml/2006/chartDrawing">
    <cdr:from>
      <cdr:x>0</cdr:x>
      <cdr:y>0.42276</cdr:y>
    </cdr:from>
    <cdr:to>
      <cdr:x>0.27672</cdr:x>
      <cdr:y>0.45664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0" y="2663923"/>
          <a:ext cx="3306621" cy="2134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</a:t>
          </a:r>
        </a:p>
      </cdr:txBody>
    </cdr:sp>
  </cdr:relSizeAnchor>
  <cdr:relSizeAnchor xmlns:cdr="http://schemas.openxmlformats.org/drawingml/2006/chartDrawing">
    <cdr:from>
      <cdr:x>0.01244</cdr:x>
      <cdr:y>0.55051</cdr:y>
    </cdr:from>
    <cdr:to>
      <cdr:x>0.27904</cdr:x>
      <cdr:y>0.65052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8" y="3468932"/>
          <a:ext cx="3185695" cy="630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0.01892</cdr:x>
      <cdr:y>0.68208</cdr:y>
    </cdr:from>
    <cdr:to>
      <cdr:x>0.37216</cdr:x>
      <cdr:y>0.75494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C0BC246-BA22-5E04-96E8-1B4586760B9C}"/>
            </a:ext>
          </a:extLst>
        </cdr:cNvPr>
        <cdr:cNvSpPr txBox="1"/>
      </cdr:nvSpPr>
      <cdr:spPr>
        <a:xfrm xmlns:a="http://schemas.openxmlformats.org/drawingml/2006/main">
          <a:off x="190500" y="3923575"/>
          <a:ext cx="355600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13.04.2026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D8FDE-975F-4311-7511-F41D9CCCA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5CC43-C641-BD6E-6A74-AE61A32E2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434CBA-A111-690A-2DB0-9CCC203F7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BCC80-EABF-E631-F683-725D5ADE2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2549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A81AF-B11C-5458-42A5-D46F3B35C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8C664E-1C33-A7CE-2CB2-1C51E3602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F7436E-F1F1-A0EB-078B-398E104EA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5C6F0-FC65-B6F0-234D-275402745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0701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13.04.2026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13.04.2026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13.04.2026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13.04.2026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13.04.2026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13.04.2026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13.04.2026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dirty="0">
                <a:solidFill>
                  <a:schemeClr val="bg1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2026. GADA PIRMO CETURKSNI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630FAD5B-3C12-8C8A-4EF9-4376BF059204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C806E-111F-1AD0-F418-CEDB64C36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7F0ED-13E3-7BEB-87ED-C3FC706C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815" y="323878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5E1CA-45C6-CB7D-7CCB-71A69EE1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10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FF250FE0-0E9C-B11D-CC9D-A7CEF5D4D06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12944AA3-4EA2-958C-E9DD-B2BAB5EEFD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363866"/>
              </p:ext>
            </p:extLst>
          </p:nvPr>
        </p:nvGraphicFramePr>
        <p:xfrm>
          <a:off x="742662" y="1249466"/>
          <a:ext cx="10706674" cy="48396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8755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2659973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2554713">
                  <a:extLst>
                    <a:ext uri="{9D8B030D-6E8A-4147-A177-3AD203B41FA5}">
                      <a16:colId xmlns:a16="http://schemas.microsoft.com/office/drawing/2014/main" val="1562776302"/>
                    </a:ext>
                  </a:extLst>
                </a:gridCol>
                <a:gridCol w="96621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85239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59884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725779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743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Budžeta summa (EUR ar PVN)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Piezīmes par iepirkuma gaitu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Transportlīdzekļu un traktortehnikas tehniskā apkope un remonts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264 990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264990.00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"ELRO" / SIA "ĀDAŽI TRANSPORTS"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Šķiroto atkritumu savākšanas laukums Laivu ielā 12, Carnikavā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240728.19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240728.19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"AL Ceļu Būve”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Vecštāles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 seguma pastiprināšana posmā no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Kadagas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 līdz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Iļķenes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ceļam (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Kadaga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,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Iļķene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, Ādažu novads)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900 200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819487.46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"ACBR"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Apstādījumu ierīkošana un kopšana Ādažu novada Ādažu un Carnikavas pagastos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98 900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64568.93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"ORCHIS"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Dārza tehnikas izejmateriālu un rezerves daļu iegāde, darza tehnikas servisa pakalpojumi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48400.00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"ANTARS"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Elektromateriālu, ielas apgaismojuma gaismekļu un balstu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50 819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50818.80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Baltijas elektro sabiedrība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Marķētas kurināmās dīzeļdegvielas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18905.04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"Gotika auto"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Koku un zaru zāģēšana, vainagu veidošana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32500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32500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</a:t>
                      </a:r>
                      <a:r>
                        <a:rPr lang="lv-LV" sz="9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Envitex</a:t>
                      </a:r>
                      <a:r>
                        <a:rPr lang="lv-LV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Latvia"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Pretputekļu līdzekļa iestrāde Ādažu novads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92D050"/>
                          </a:solidFill>
                          <a:effectLst/>
                          <a:latin typeface="Montserrat" panose="00000500000000000000" pitchFamily="50" charset="-70"/>
                        </a:rPr>
                        <a:t>Līgums parakstīšanā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Elīzes ielas posma pārbūve ar asfalta segumu posmā no Kadagas ceļa līdz plānotajai Lindas ielai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92D050"/>
                          </a:solidFill>
                          <a:effectLst/>
                          <a:latin typeface="Montserrat" panose="00000500000000000000" pitchFamily="50" charset="-70"/>
                        </a:rPr>
                        <a:t>Līgums parakstīšanā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D3C8884-6429-9809-3EBC-36199EB40FD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31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815" y="323878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499860"/>
              </p:ext>
            </p:extLst>
          </p:nvPr>
        </p:nvGraphicFramePr>
        <p:xfrm>
          <a:off x="952270" y="1297997"/>
          <a:ext cx="10706674" cy="469408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9330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3881717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262394">
                  <a:extLst>
                    <a:ext uri="{9D8B030D-6E8A-4147-A177-3AD203B41FA5}">
                      <a16:colId xmlns:a16="http://schemas.microsoft.com/office/drawing/2014/main" val="1562776302"/>
                    </a:ext>
                  </a:extLst>
                </a:gridCol>
                <a:gridCol w="96621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85239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59884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725779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743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Budžeta summa (EUR ar PVN)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Piezīmes par iepirkuma gaitu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Ūdensapgādes un kanalizācijas tīklu rekonstrukcija īpašumam "Ūdensblusas" (projektē / būvē)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Stāvlaukuma izbūve un seguma atjaunošana 2 un 3 kārta Pirmā iela, Ādaži, Ādažu novads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277000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22474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Stapriņu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grāvja pārbūves būvprojekta izstrāde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27527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Sporta centra ventilācijas iekārtas remonts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2540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Minerālmateriālu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120000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29563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Laveru poldera sūkņu stacijas "Laveri" pārbūves 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Darba apģērbu, darba apavu un individuālo aizsardzības līdzekļu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29706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L. Azarovas tilta pārbūve uz caurteku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Ielu apgaismojuma projekta izstrāde un būvniecība (Baltezera, Pureņu, Gundegu)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350000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6614416"/>
                  </a:ext>
                </a:extLst>
              </a:tr>
              <a:tr h="37774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Rotaļu laukumu ikgadējā pārbaude piesaistot neatkarīgu inspektoru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38700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14726493"/>
                  </a:ext>
                </a:extLst>
              </a:tr>
              <a:tr h="1419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Dārza un uzkopšanas tehnikas 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34170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2415164"/>
                  </a:ext>
                </a:extLst>
              </a:tr>
              <a:tr h="3502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Pašvaldības ēku logu mazgāšana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21495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3660017"/>
                  </a:ext>
                </a:extLst>
              </a:tr>
              <a:tr h="22411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Jauns traktors operatīvajā līzingā (5 gadi)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875000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56754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7798650-1C36-B568-898D-BC36EDBF38A6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3D0D15F-B5A6-2575-775A-FE87893CFD1C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EE21EDE-DFCF-31CB-1590-26DE707BA9A0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2026. gada budžeta plānotie izdevumi  bez investīciju projektiem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8 748 756 EUR 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un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pirmajā ceturksnī ir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17% (1 465 737EUR).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8%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16%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19%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14%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43522" y="2584175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65501976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850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2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597377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66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4%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14% no plānotā;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16%, izglītības iestāžu apsaimniekošanas – apgūti 89%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818064"/>
              </p:ext>
            </p:extLst>
          </p:nvPr>
        </p:nvGraphicFramePr>
        <p:xfrm>
          <a:off x="0" y="658333"/>
          <a:ext cx="11949343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6862619" y="971097"/>
            <a:ext cx="5225270" cy="310854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10% no plānotajām izmaksām</a:t>
            </a:r>
          </a:p>
          <a:p>
            <a:endParaRPr lang="lv-LV" sz="14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46%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24%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13%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13%;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8% no plānotajām izmaksām.</a:t>
            </a: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1123214"/>
            <a:ext cx="9470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15%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14%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16% no plānotajām izmaksām.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1" y="3989328"/>
            <a:ext cx="4165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078080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113399"/>
            <a:ext cx="10515600" cy="426535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18" name="Satura vietturis 17">
            <a:extLst>
              <a:ext uri="{FF2B5EF4-FFF2-40B4-BE49-F238E27FC236}">
                <a16:creationId xmlns:a16="http://schemas.microsoft.com/office/drawing/2014/main" id="{0D6F1234-D705-20EF-10D7-13A323619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073" y="695588"/>
            <a:ext cx="9199418" cy="912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investīciju projektos sastāda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3 571 792 EUR, no pirmā ceturkšņa laikā apgūti 4% (227 271 EUR).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009639"/>
              </p:ext>
            </p:extLst>
          </p:nvPr>
        </p:nvGraphicFramePr>
        <p:xfrm>
          <a:off x="1030281" y="1654280"/>
          <a:ext cx="10807700" cy="5295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BE0919-E81B-CD3E-8DB6-ACB0C16BC251}"/>
              </a:ext>
            </a:extLst>
          </p:cNvPr>
          <p:cNvSpPr txBox="1"/>
          <p:nvPr/>
        </p:nvSpPr>
        <p:spPr>
          <a:xfrm>
            <a:off x="502550" y="6339805"/>
            <a:ext cx="474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rgbClr val="595959"/>
                </a:solidFill>
                <a:latin typeface="Montserrat" panose="00000500000000000000" pitchFamily="50" charset="-70"/>
              </a:rPr>
              <a:t>Izglītības iestādes 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(ĀVS āra lifta izbūves projekts, D korpusa siltināšana, metāla </a:t>
            </a:r>
            <a:r>
              <a:rPr lang="lv-LV" sz="800" dirty="0" err="1">
                <a:solidFill>
                  <a:srgbClr val="595959"/>
                </a:solidFill>
                <a:latin typeface="Montserrat" panose="00000500000000000000" pitchFamily="50" charset="-70"/>
              </a:rPr>
              <a:t>pandusa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 izbūve un āra atbalsta sienas pārbūve, ĀVS sākumskolas gumijas seguma nomaiņa, PII Strautiņš rotaļu iekārtas un </a:t>
            </a:r>
            <a:r>
              <a:rPr lang="lv-LV" sz="800" dirty="0" err="1">
                <a:solidFill>
                  <a:srgbClr val="595959"/>
                </a:solidFill>
                <a:latin typeface="Montserrat" panose="00000500000000000000" pitchFamily="50" charset="-70"/>
              </a:rPr>
              <a:t>būvproj.izstrāde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FCEC5-AE08-7243-79A0-EACF8C247E23}"/>
              </a:ext>
            </a:extLst>
          </p:cNvPr>
          <p:cNvSpPr txBox="1"/>
          <p:nvPr/>
        </p:nvSpPr>
        <p:spPr>
          <a:xfrm>
            <a:off x="-46088" y="5987106"/>
            <a:ext cx="5292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teritorijas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(Baltezera un Carnikavas kapu paplašināšana, Ādažu tirgus nojumes, Latvijas karoga masts, transportlīdzekļa noma, ēku demontāža)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1E08C-E255-8863-AAFB-C9D7B14CB3EF}"/>
              </a:ext>
            </a:extLst>
          </p:cNvPr>
          <p:cNvSpPr txBox="1"/>
          <p:nvPr/>
        </p:nvSpPr>
        <p:spPr>
          <a:xfrm>
            <a:off x="350982" y="5525441"/>
            <a:ext cx="4895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pašvaldības ēku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(Ūdensblusu ūdensapgādes tīkla izbūve, sabiedriskās tualetes remonts, invalīdu pacēlāju uzstādīšana, daudzdzīvokļu māju energoefektivitātes pasākumi)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7E4C357-F96A-3622-8C6D-9E5142C2EC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90" t="29486" r="7827" b="13765"/>
          <a:stretch>
            <a:fillRect/>
          </a:stretch>
        </p:blipFill>
        <p:spPr>
          <a:xfrm>
            <a:off x="9593544" y="1608138"/>
            <a:ext cx="1929246" cy="63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AA9D0-1211-DC61-D57C-E6A2E448A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54CC-6DFA-E4C3-8F4E-D29312B6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3" y="322987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–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099F2-6C38-6467-A126-327835FA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1DF65C3-D11C-3784-71DA-0CE7FB73F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310707"/>
              </p:ext>
            </p:extLst>
          </p:nvPr>
        </p:nvGraphicFramePr>
        <p:xfrm>
          <a:off x="137609" y="773598"/>
          <a:ext cx="11932591" cy="5913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E639A2F-9F06-1985-CBA7-FD6AD24BFB1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90" t="29486" r="7827" b="13765"/>
          <a:stretch>
            <a:fillRect/>
          </a:stretch>
        </p:blipFill>
        <p:spPr>
          <a:xfrm>
            <a:off x="9593544" y="1608138"/>
            <a:ext cx="1929246" cy="63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06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2026.GADA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Pirmajā ceturksnī izsludināti 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23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 iepirkumi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. </a:t>
            </a:r>
            <a:b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</a:br>
            <a:r>
              <a:rPr lang="lv-LV" sz="1200" b="1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Informācijas sagatavota uz 08.04.2026.</a:t>
            </a:r>
            <a:endParaRPr lang="lv-LV" sz="1200" b="1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</a:t>
            </a:r>
            <a:r>
              <a:rPr lang="lv-LV" sz="1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līgumi: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Transportlīdzekļu un traktortehnikas tehniskā apkope un remonts (3 gadu līgums);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Šķiroto atkritumu savākšanas laukums Laivu ielā 12, Carnikavā;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Vecštāles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seguma pastiprināšana posmā no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līdz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Iļķenes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ceļam (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Iļķene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Ādažu novads);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Apstādījumu ierīkošana un kopšana Ādažu novada Ādažu un Carnikavas pagastos;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Dārza tehnikas izejmateriālu un rezerves daļu iegāde, dārza tehnikas servisa pakalpojumi;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Elektromateriālu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ielas apgaismojuma gaismekļu un balstu piegāde;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Marķētas kurināmās dīzeļdegvielas piegāde;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Koku un zaru zāģēšana, vainagu veidošana.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Līgumu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92D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parakstīšana</a:t>
            </a:r>
            <a:r>
              <a:rPr lang="lv-LV" sz="1200" b="1" dirty="0">
                <a:solidFill>
                  <a:schemeClr val="accent2">
                    <a:lumMod val="7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2 iepirkumos: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Pretputekļu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līdzekļa iestrāde Ādažu novads (3 gadu līgums);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Elīzes ielas posma pārbūve ar asfalta segumu posmā no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līdz plānotajai Lindas ielai.</a:t>
            </a:r>
            <a:endParaRPr lang="lv-LV" sz="1050" dirty="0">
              <a:solidFill>
                <a:srgbClr val="00B05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696" y="-79033"/>
            <a:ext cx="2086934" cy="2128058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15996DFD-5E25-5667-BCF1-0BE27F365F3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7311FB-192B-2B32-34FE-98824272B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8C845FCC-E096-4F82-F066-5D5D39024FD7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D0DEC0-BA30-C49A-903C-182B6D812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2026.GADA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5C37F2-394A-F9AA-B230-C9F8FBF5E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</a:t>
            </a:r>
            <a:r>
              <a:rPr lang="lv-LV" sz="12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vērtēšana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8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Ūdensapgādes un kanalizācijas tīklu rekonstrukcija īpašumam "Ūdensblusas" (projektē / būvē);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Stāvlaukuma izbūve un seguma atjaunošana 2 un 3 kārta Pirmā iela, Ādaži, Ādažu novads;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Stapriņu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grāvja pārbūves būvprojekta izstrāde;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Sporta centra ventilācijas iekārtas remonts;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Minerālmateriālu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piegāde;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Laveru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poldera sūkņu stacijas "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Laveri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" pārbūves būvdarbi;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Darba apģērbu, darba apavu un individuālo aizsardzības līdzekļu piegāde.</a:t>
            </a: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Šobrīd</a:t>
            </a:r>
            <a:r>
              <a:rPr lang="lv-LV" sz="1200" b="1" kern="100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izsludināti 5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iepirkumi: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Ielu apgaismojuma projekta izstrāde un būvniecība (Baltezera, Pureņu, Gundegu);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Rotaļu laukumu ikgadējā pārbaude piesaistot neatkarīgu inspektoru;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Dārza un uzkopšanas tehnikas iegāde;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ēku logu mazgāšana;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Jauns traktors operatīvajā līzingā (5 gadi).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124F8A-1F0A-9BB4-76A7-9F517B6CD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696" y="-79033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AA9670FC-8425-5DB5-F5B5-E9A603FD795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79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55548</TotalTime>
  <Words>1614</Words>
  <Application>Microsoft Office PowerPoint</Application>
  <PresentationFormat>Widescreen</PresentationFormat>
  <Paragraphs>370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Presentation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– IELAS</vt:lpstr>
      <vt:lpstr>IEPIRKUMI 2026.GADA  I CETURKSNĪ</vt:lpstr>
      <vt:lpstr>IEPIRKUMI 2026.GADA  I CETURKSNĪ</vt:lpstr>
      <vt:lpstr>IEPIRKUMI I CETURKSNĪ</vt:lpstr>
      <vt:lpstr>IEPIRKUMI I CETURKSNĪ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Laura Krope</cp:lastModifiedBy>
  <cp:revision>432</cp:revision>
  <cp:lastPrinted>2024-01-17T06:47:34Z</cp:lastPrinted>
  <dcterms:created xsi:type="dcterms:W3CDTF">2022-12-08T15:15:20Z</dcterms:created>
  <dcterms:modified xsi:type="dcterms:W3CDTF">2026-04-13T05:36:32Z</dcterms:modified>
</cp:coreProperties>
</file>