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851" r:id="rId2"/>
    <p:sldMasterId id="2147483863" r:id="rId3"/>
  </p:sldMasterIdLst>
  <p:notesMasterIdLst>
    <p:notesMasterId r:id="rId17"/>
  </p:notesMasterIdLst>
  <p:sldIdLst>
    <p:sldId id="431" r:id="rId4"/>
    <p:sldId id="293" r:id="rId5"/>
    <p:sldId id="292" r:id="rId6"/>
    <p:sldId id="296" r:id="rId7"/>
    <p:sldId id="442" r:id="rId8"/>
    <p:sldId id="492" r:id="rId9"/>
    <p:sldId id="494" r:id="rId10"/>
    <p:sldId id="486" r:id="rId11"/>
    <p:sldId id="495" r:id="rId12"/>
    <p:sldId id="496" r:id="rId13"/>
    <p:sldId id="300" r:id="rId14"/>
    <p:sldId id="441" r:id="rId15"/>
    <p:sldId id="487" r:id="rId16"/>
  </p:sldIdLst>
  <p:sldSz cx="12192000" cy="6858000"/>
  <p:notesSz cx="6797675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CA5966A-7862-25D1-26FD-09532783F82A}" name="Elīna Klindžāne" initials="EK" userId="S::Elina.Klindzane@Adazi.lv::de1c3f14-9101-4707-8c89-c5b8cd2704f4" providerId="AD"/>
  <p188:author id="{501E0EB2-659D-7273-B0C2-B783A3318183}" name="Laura Krope" initials="LK" userId="dc112f6eebbbb232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39F"/>
    <a:srgbClr val="595959"/>
    <a:srgbClr val="828847"/>
    <a:srgbClr val="F2F8EE"/>
    <a:srgbClr val="D3A983"/>
    <a:srgbClr val="C95B46"/>
    <a:srgbClr val="7395AD"/>
    <a:srgbClr val="FFFFFF"/>
    <a:srgbClr val="FFD966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64" autoAdjust="0"/>
    <p:restoredTop sz="95033" autoAdjust="0"/>
  </p:normalViewPr>
  <p:slideViewPr>
    <p:cSldViewPr snapToGrid="0">
      <p:cViewPr varScale="1">
        <p:scale>
          <a:sx n="107" d="100"/>
          <a:sy n="107" d="100"/>
        </p:scale>
        <p:origin x="738" y="12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microsoft.com/office/2018/10/relationships/authors" Target="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%20Krope\AppData\Local\Temp\pid-15988\Bud&#382;eta%20atskaite%202025_gads_9%20m&#275;ne&#353;i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%20Krope\AppData\Local\Temp\pid-15988\Bud&#382;eta%20atskaite%202025_gads_9%20m&#275;ne&#353;i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275562150381921"/>
          <c:y val="0"/>
          <c:w val="0.63591714542390121"/>
          <c:h val="0.91740694016682311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Izdevumi!$B$7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Pt>
            <c:idx val="7"/>
            <c:invertIfNegative val="0"/>
            <c:bubble3D val="0"/>
            <c:spPr>
              <a:solidFill>
                <a:srgbClr val="828847"/>
              </a:solidFill>
              <a:ln>
                <a:solidFill>
                  <a:srgbClr val="595959"/>
                </a:solidFill>
              </a:ln>
              <a:effectLst/>
              <a:sp3d>
                <a:contourClr>
                  <a:srgbClr val="595959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CE2-49AD-97B4-19BF338CA919}"/>
              </c:ext>
            </c:extLst>
          </c:dPt>
          <c:dLbls>
            <c:dLbl>
              <c:idx val="0"/>
              <c:layout>
                <c:manualLayout>
                  <c:x val="6.038647342995169E-3"/>
                  <c:y val="-1.2742392028398967E-1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4 170 814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2750-4F6F-A1E9-CD20CD4375CA}"/>
                </c:ext>
              </c:extLst>
            </c:dLbl>
            <c:dLbl>
              <c:idx val="1"/>
              <c:layout>
                <c:manualLayout>
                  <c:x val="6.038647342995169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1 660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2750-4F6F-A1E9-CD20CD4375CA}"/>
                </c:ext>
              </c:extLst>
            </c:dLbl>
            <c:dLbl>
              <c:idx val="2"/>
              <c:layout>
                <c:manualLayout>
                  <c:x val="9.6618357487922701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3 534 470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2750-4F6F-A1E9-CD20CD4375CA}"/>
                </c:ext>
              </c:extLst>
            </c:dLbl>
            <c:dLbl>
              <c:idx val="3"/>
              <c:layout>
                <c:manualLayout>
                  <c:x val="4.830917874396135E-3"/>
                  <c:y val="-6.3711960141994836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908 698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4132-4165-BCD9-9BC2706EC4E4}"/>
                </c:ext>
              </c:extLst>
            </c:dLbl>
            <c:dLbl>
              <c:idx val="4"/>
              <c:layout>
                <c:manualLayout>
                  <c:x val="4.83091787439613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23 600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2750-4F6F-A1E9-CD20CD4375CA}"/>
                </c:ext>
              </c:extLst>
            </c:dLbl>
            <c:dLbl>
              <c:idx val="6"/>
              <c:layout>
                <c:manualLayout>
                  <c:x val="9.6618357487922701E-3"/>
                  <c:y val="-3.3981689615475049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93 614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2750-4F6F-A1E9-CD20CD4375CA}"/>
                </c:ext>
              </c:extLst>
            </c:dLbl>
            <c:dLbl>
              <c:idx val="7"/>
              <c:layout>
                <c:manualLayout>
                  <c:x val="4.4993030213048325E-3"/>
                  <c:y val="-3.7071072032748009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r>
                      <a:rPr lang="en-US" sz="800" b="1" i="0" u="none" strike="noStrike" kern="1200" baseline="0" dirty="0"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latin typeface="Montserrat" panose="00000500000000000000" pitchFamily="2" charset="-70"/>
                      </a:rPr>
                      <a:t>8 748 756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9531766394749067E-2"/>
                      <c:h val="4.7277892399019375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FCE2-49AD-97B4-19BF338CA9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Izdevumi!$A$8:$A$15</c:f>
              <c:strCache>
                <c:ptCount val="8"/>
                <c:pt idx="0">
                  <c:v>Atlīdzība</c:v>
                </c:pt>
                <c:pt idx="1">
                  <c:v>Komandējumi un dienesta braucieni</c:v>
                </c:pt>
                <c:pt idx="2">
                  <c:v>Pakalpojumi (elektroenerģija, gāze, ceļa bedrīšu remonts un sniega tīrīšana, a/m remonts, telpu uzkopšana Gaujas 33a, Depo 2 un Carnikavas pamatskolā, apzaļumošanas darbi Ādažos, ielu apgaismojuma remonts)</c:v>
                </c:pt>
                <c:pt idx="3">
                  <c:v>Krājumi (ceļu uzturēšanas materiāli, degviela, saimniecības preces, a/m rezerves daļas, elektromateriāli, inventārs, remonta materiāli)</c:v>
                </c:pt>
                <c:pt idx="4">
                  <c:v>Budžeta iestāžu nodokļu maksājumi</c:v>
                </c:pt>
                <c:pt idx="5">
                  <c:v>Pašvaldības finansējums daudzdzīvokļu māju energoefektivitātes pasākumiem</c:v>
                </c:pt>
                <c:pt idx="6">
                  <c:v>Pamatlīdzekļi (pārvietojamās tualetes, pārģērbšanās kabīnes, lapu pūtējs, motorzāģi, trimmeri, sniega arkls, datortehnika)</c:v>
                </c:pt>
                <c:pt idx="7">
                  <c:v>Kopā (bez investīciju projektiem)</c:v>
                </c:pt>
              </c:strCache>
            </c:strRef>
          </c:cat>
          <c:val>
            <c:numRef>
              <c:f>Izdevumi!$B$8:$B$15</c:f>
              <c:numCache>
                <c:formatCode>#,##0</c:formatCode>
                <c:ptCount val="8"/>
                <c:pt idx="0">
                  <c:v>4170814</c:v>
                </c:pt>
                <c:pt idx="1">
                  <c:v>1660</c:v>
                </c:pt>
                <c:pt idx="2">
                  <c:v>3534470</c:v>
                </c:pt>
                <c:pt idx="3">
                  <c:v>908698</c:v>
                </c:pt>
                <c:pt idx="4">
                  <c:v>23600</c:v>
                </c:pt>
                <c:pt idx="5">
                  <c:v>15900</c:v>
                </c:pt>
                <c:pt idx="6">
                  <c:v>93614</c:v>
                </c:pt>
                <c:pt idx="7">
                  <c:v>8748756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50-4F6F-A1E9-CD20CD4375CA}"/>
            </c:ext>
          </c:extLst>
        </c:ser>
        <c:ser>
          <c:idx val="1"/>
          <c:order val="1"/>
          <c:tx>
            <c:strRef>
              <c:f>Izdevumi!$C$7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>
              <a:contourClr>
                <a:schemeClr val="bg1"/>
              </a:contourClr>
            </a:sp3d>
          </c:spPr>
          <c:invertIfNegative val="0"/>
          <c:dPt>
            <c:idx val="7"/>
            <c:invertIfNegative val="0"/>
            <c:bubble3D val="0"/>
            <c:spPr>
              <a:solidFill>
                <a:srgbClr val="C95B46"/>
              </a:solidFill>
              <a:ln>
                <a:noFill/>
              </a:ln>
              <a:effectLst/>
              <a:sp3d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CE2-49AD-97B4-19BF338CA919}"/>
              </c:ext>
            </c:extLst>
          </c:dPt>
          <c:dLbls>
            <c:dLbl>
              <c:idx val="0"/>
              <c:layout>
                <c:manualLayout>
                  <c:x val="6.038647342995169E-3"/>
                  <c:y val="-3.830697351649752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649 361 (16%)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2750-4F6F-A1E9-CD20CD4375C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0 (0%)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19E8-4125-8908-B077E73E7674}"/>
                </c:ext>
              </c:extLst>
            </c:dLbl>
            <c:dLbl>
              <c:idx val="2"/>
              <c:layout>
                <c:manualLayout>
                  <c:x val="8.4541062801931927E-3"/>
                  <c:y val="-6.950475943417716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664 337 (19%)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2750-4F6F-A1E9-CD20CD4375CA}"/>
                </c:ext>
              </c:extLst>
            </c:dLbl>
            <c:dLbl>
              <c:idx val="3"/>
              <c:layout>
                <c:manualLayout>
                  <c:x val="7.2463768115941588E-3"/>
                  <c:y val="-1.095876616464528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125 403 (14%)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2750-4F6F-A1E9-CD20CD4375CA}"/>
                </c:ext>
              </c:extLst>
            </c:dLbl>
            <c:dLbl>
              <c:idx val="4"/>
              <c:layout>
                <c:manualLayout>
                  <c:x val="6.038647342995169E-3"/>
                  <c:y val="-1.090481854735720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3 607 (15%)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2750-4F6F-A1E9-CD20CD4375CA}"/>
                </c:ext>
              </c:extLst>
            </c:dLbl>
            <c:dLbl>
              <c:idx val="6"/>
              <c:layout>
                <c:manualLayout>
                  <c:x val="8.4541062801932361E-3"/>
                  <c:y val="-1.0958820138214883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/>
                      <a:t>7 129 (8%)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2750-4F6F-A1E9-CD20CD4375CA}"/>
                </c:ext>
              </c:extLst>
            </c:dLbl>
            <c:dLbl>
              <c:idx val="7"/>
              <c:layout>
                <c:manualLayout>
                  <c:x val="7.2463768115941588E-3"/>
                  <c:y val="-1.826479753052184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1 465 737 </a:t>
                    </a:r>
                    <a:r>
                      <a:rPr lang="en-US" baseline="0" dirty="0"/>
                      <a:t>(17%)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FCE2-49AD-97B4-19BF338CA9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Izdevumi!$A$8:$A$15</c:f>
              <c:strCache>
                <c:ptCount val="8"/>
                <c:pt idx="0">
                  <c:v>Atlīdzība</c:v>
                </c:pt>
                <c:pt idx="1">
                  <c:v>Komandējumi un dienesta braucieni</c:v>
                </c:pt>
                <c:pt idx="2">
                  <c:v>Pakalpojumi (elektroenerģija, gāze, ceļa bedrīšu remonts un sniega tīrīšana, a/m remonts, telpu uzkopšana Gaujas 33a, Depo 2 un Carnikavas pamatskolā, apzaļumošanas darbi Ādažos, ielu apgaismojuma remonts)</c:v>
                </c:pt>
                <c:pt idx="3">
                  <c:v>Krājumi (ceļu uzturēšanas materiāli, degviela, saimniecības preces, a/m rezerves daļas, elektromateriāli, inventārs, remonta materiāli)</c:v>
                </c:pt>
                <c:pt idx="4">
                  <c:v>Budžeta iestāžu nodokļu maksājumi</c:v>
                </c:pt>
                <c:pt idx="5">
                  <c:v>Pašvaldības finansējums daudzdzīvokļu māju energoefektivitātes pasākumiem</c:v>
                </c:pt>
                <c:pt idx="6">
                  <c:v>Pamatlīdzekļi (pārvietojamās tualetes, pārģērbšanās kabīnes, lapu pūtējs, motorzāģi, trimmeri, sniega arkls, datortehnika)</c:v>
                </c:pt>
                <c:pt idx="7">
                  <c:v>Kopā (bez investīciju projektiem)</c:v>
                </c:pt>
              </c:strCache>
            </c:strRef>
          </c:cat>
          <c:val>
            <c:numRef>
              <c:f>Izdevumi!$C$8:$C$15</c:f>
              <c:numCache>
                <c:formatCode>#,##0</c:formatCode>
                <c:ptCount val="8"/>
                <c:pt idx="0">
                  <c:v>649361</c:v>
                </c:pt>
                <c:pt idx="1">
                  <c:v>0</c:v>
                </c:pt>
                <c:pt idx="2">
                  <c:v>664337</c:v>
                </c:pt>
                <c:pt idx="3">
                  <c:v>125403</c:v>
                </c:pt>
                <c:pt idx="4">
                  <c:v>3607</c:v>
                </c:pt>
                <c:pt idx="5">
                  <c:v>15900</c:v>
                </c:pt>
                <c:pt idx="6">
                  <c:v>7129</c:v>
                </c:pt>
                <c:pt idx="7">
                  <c:v>1465737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750-4F6F-A1E9-CD20CD4375C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199357264"/>
        <c:axId val="199357656"/>
        <c:axId val="0"/>
      </c:bar3DChart>
      <c:catAx>
        <c:axId val="1993572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 algn="just">
              <a:defRPr sz="800" b="0" i="0" u="none" strike="noStrike" kern="1200" baseline="0">
                <a:solidFill>
                  <a:srgbClr val="595959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99357656"/>
        <c:crosses val="autoZero"/>
        <c:auto val="1"/>
        <c:lblAlgn val="ctr"/>
        <c:lblOffset val="100"/>
        <c:noMultiLvlLbl val="0"/>
      </c:catAx>
      <c:valAx>
        <c:axId val="19935765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199357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595959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3209473803551576"/>
          <c:y val="5.5395330485650075E-2"/>
          <c:w val="0.63412079747802552"/>
          <c:h val="0.8022037092261130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Izdevumi!$G$19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solidFill>
                <a:srgbClr val="828847"/>
              </a:solidFill>
            </a:ln>
            <a:effectLst/>
            <a:sp3d>
              <a:contourClr>
                <a:srgbClr val="828847"/>
              </a:contourClr>
            </a:sp3d>
          </c:spPr>
          <c:invertIfNegative val="0"/>
          <c:dLbls>
            <c:dLbl>
              <c:idx val="0"/>
              <c:layout>
                <c:manualLayout>
                  <c:x val="6.2656647786459036E-3"/>
                  <c:y val="-3.223207091055600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482 345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6-BD4B-4AE1-A418-DC83933DC64F}"/>
                </c:ext>
              </c:extLst>
            </c:dLbl>
            <c:dLbl>
              <c:idx val="1"/>
              <c:layout>
                <c:manualLayout>
                  <c:x val="8.771930690104219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483 268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5-BD4B-4AE1-A418-DC83933DC64F}"/>
                </c:ext>
              </c:extLst>
            </c:dLbl>
            <c:dLbl>
              <c:idx val="2"/>
              <c:layout>
                <c:manualLayout>
                  <c:x val="4.805912893050825E-3"/>
                  <c:y val="1.8415425710786957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4 549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BD4B-4AE1-A418-DC83933DC64F}"/>
                </c:ext>
              </c:extLst>
            </c:dLbl>
            <c:dLbl>
              <c:idx val="3"/>
              <c:layout>
                <c:manualLayout>
                  <c:x val="8.7719306901041742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5 125 849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BD4B-4AE1-A418-DC83933DC64F}"/>
                </c:ext>
              </c:extLst>
            </c:dLbl>
            <c:dLbl>
              <c:idx val="4"/>
              <c:layout>
                <c:manualLayout>
                  <c:x val="3.759398867187496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2 315 079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BD4B-4AE1-A418-DC83933DC64F}"/>
                </c:ext>
              </c:extLst>
            </c:dLbl>
            <c:dLbl>
              <c:idx val="5"/>
              <c:layout>
                <c:manualLayout>
                  <c:x val="3.7593988671875884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324 250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BD4B-4AE1-A418-DC83933DC64F}"/>
                </c:ext>
              </c:extLst>
            </c:dLbl>
            <c:dLbl>
              <c:idx val="6"/>
              <c:layout>
                <c:manualLayout>
                  <c:x val="6.2656647786459036E-3"/>
                  <c:y val="-3.223207091055659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13 416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7-BD4B-4AE1-A418-DC83933DC64F}"/>
                </c:ext>
              </c:extLst>
            </c:dLbl>
            <c:dLbl>
              <c:idx val="7"/>
              <c:layout>
                <c:manualLayout>
                  <c:x val="3.759398867187450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5 767 988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BD4B-4AE1-A418-DC83933DC6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Izdevumi!$F$20:$F$27</c:f>
              <c:strCache>
                <c:ptCount val="8"/>
                <c:pt idx="0">
                  <c:v>Ielu un ceļu uzturēšana  - Valsts mērķdotācija</c:v>
                </c:pt>
                <c:pt idx="1">
                  <c:v>Ielu un ceļu uzturēšana - Pašvaldības finansējums</c:v>
                </c:pt>
                <c:pt idx="2">
                  <c:v>Vides aizsardzība - Valsts mērķdotācija</c:v>
                </c:pt>
                <c:pt idx="3">
                  <c:v>Teritorijas un ēku apsaimniekošana </c:v>
                </c:pt>
                <c:pt idx="4">
                  <c:v>Izglītības iestāžu apsaimniekošana</c:v>
                </c:pt>
                <c:pt idx="5">
                  <c:v>Ādažu sporta centrs</c:v>
                </c:pt>
                <c:pt idx="6">
                  <c:v>Sociālais dienests, SC Ūdensroze</c:v>
                </c:pt>
                <c:pt idx="7">
                  <c:v>Investīciju projekti</c:v>
                </c:pt>
              </c:strCache>
            </c:strRef>
          </c:cat>
          <c:val>
            <c:numRef>
              <c:f>Izdevumi!$G$20:$G$27</c:f>
              <c:numCache>
                <c:formatCode>#,##0</c:formatCode>
                <c:ptCount val="8"/>
                <c:pt idx="0">
                  <c:v>482345</c:v>
                </c:pt>
                <c:pt idx="1">
                  <c:v>483268</c:v>
                </c:pt>
                <c:pt idx="2">
                  <c:v>4549</c:v>
                </c:pt>
                <c:pt idx="3">
                  <c:v>5125849</c:v>
                </c:pt>
                <c:pt idx="4">
                  <c:v>2315079</c:v>
                </c:pt>
                <c:pt idx="5">
                  <c:v>324250</c:v>
                </c:pt>
                <c:pt idx="6">
                  <c:v>13416</c:v>
                </c:pt>
                <c:pt idx="7">
                  <c:v>5767988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D4B-4AE1-A418-DC83933DC64F}"/>
            </c:ext>
          </c:extLst>
        </c:ser>
        <c:ser>
          <c:idx val="1"/>
          <c:order val="1"/>
          <c:tx>
            <c:strRef>
              <c:f>Izdevumi!$H$19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solidFill>
                <a:srgbClr val="C95B46"/>
              </a:solidFill>
            </a:ln>
            <a:effectLst/>
            <a:sp3d>
              <a:contourClr>
                <a:srgbClr val="C95B46"/>
              </a:contourClr>
            </a:sp3d>
          </c:spPr>
          <c:invertIfNegative val="0"/>
          <c:dLbls>
            <c:dLbl>
              <c:idx val="0"/>
              <c:layout>
                <c:manualLayout>
                  <c:x val="5.0125318229167232E-3"/>
                  <c:y val="-4.4396505231366623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81 291 (14%)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D4B-4AE1-A418-DC83933DC64F}"/>
                </c:ext>
              </c:extLst>
            </c:dLbl>
            <c:dLbl>
              <c:idx val="1"/>
              <c:layout>
                <c:manualLayout>
                  <c:x val="3.7593988671874965E-3"/>
                  <c:y val="-8.271206228149764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18 391 </a:t>
                    </a:r>
                    <a:r>
                      <a:rPr lang="en-US" baseline="0" dirty="0"/>
                      <a:t>(4%)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BD4B-4AE1-A418-DC83933DC64F}"/>
                </c:ext>
              </c:extLst>
            </c:dLbl>
            <c:dLbl>
              <c:idx val="2"/>
              <c:layout>
                <c:manualLayout>
                  <c:x val="0"/>
                  <c:y val="-1.4109343523908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D4B-4AE1-A418-DC83933DC64F}"/>
                </c:ext>
              </c:extLst>
            </c:dLbl>
            <c:dLbl>
              <c:idx val="3"/>
              <c:layout>
                <c:manualLayout>
                  <c:x val="7.5187977343750849E-3"/>
                  <c:y val="-3.223207091055600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839 591 </a:t>
                    </a:r>
                    <a:r>
                      <a:rPr lang="en-US" baseline="0" dirty="0"/>
                      <a:t>(16%)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BD4B-4AE1-A418-DC83933DC64F}"/>
                </c:ext>
              </c:extLst>
            </c:dLbl>
            <c:dLbl>
              <c:idx val="4"/>
              <c:layout>
                <c:manualLayout>
                  <c:x val="0"/>
                  <c:y val="-7.662857614192263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470 331 (20%)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BD4B-4AE1-A418-DC83933DC64F}"/>
                </c:ext>
              </c:extLst>
            </c:dLbl>
            <c:dLbl>
              <c:idx val="5"/>
              <c:layout>
                <c:manualLayout>
                  <c:x val="5.9874100593417998E-4"/>
                  <c:y val="-4.743951728032443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51 955 (16%)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BD4B-4AE1-A418-DC83933DC64F}"/>
                </c:ext>
              </c:extLst>
            </c:dLbl>
            <c:dLbl>
              <c:idx val="6"/>
              <c:layout>
                <c:manualLayout>
                  <c:x val="7.5187977343749929E-3"/>
                  <c:y val="-3.2232070910556596E-3"/>
                </c:manualLayout>
              </c:layout>
              <c:tx>
                <c:rich>
                  <a:bodyPr/>
                  <a:lstStyle/>
                  <a:p>
                    <a:r>
                      <a:rPr lang="en-US" sz="800" b="1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Montserrat" panose="00000500000000000000" pitchFamily="2" charset="-70"/>
                      </a:rPr>
                      <a:t>4 178 (31%)</a:t>
                    </a:r>
                    <a:endParaRPr lang="en-US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BD4B-4AE1-A418-DC83933DC64F}"/>
                </c:ext>
              </c:extLst>
            </c:dLbl>
            <c:dLbl>
              <c:idx val="7"/>
              <c:layout>
                <c:manualLayout>
                  <c:x val="5.6112728288509033E-3"/>
                  <c:y val="-1.058201729618608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227 271 (4%)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BD4B-4AE1-A418-DC83933DC6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Izdevumi!$F$20:$F$27</c:f>
              <c:strCache>
                <c:ptCount val="8"/>
                <c:pt idx="0">
                  <c:v>Ielu un ceļu uzturēšana  - Valsts mērķdotācija</c:v>
                </c:pt>
                <c:pt idx="1">
                  <c:v>Ielu un ceļu uzturēšana - Pašvaldības finansējums</c:v>
                </c:pt>
                <c:pt idx="2">
                  <c:v>Vides aizsardzība - Valsts mērķdotācija</c:v>
                </c:pt>
                <c:pt idx="3">
                  <c:v>Teritorijas un ēku apsaimniekošana </c:v>
                </c:pt>
                <c:pt idx="4">
                  <c:v>Izglītības iestāžu apsaimniekošana</c:v>
                </c:pt>
                <c:pt idx="5">
                  <c:v>Ādažu sporta centrs</c:v>
                </c:pt>
                <c:pt idx="6">
                  <c:v>Sociālais dienests, SC Ūdensroze</c:v>
                </c:pt>
                <c:pt idx="7">
                  <c:v>Investīciju projekti</c:v>
                </c:pt>
              </c:strCache>
            </c:strRef>
          </c:cat>
          <c:val>
            <c:numRef>
              <c:f>Izdevumi!$H$20:$H$27</c:f>
              <c:numCache>
                <c:formatCode>#,##0</c:formatCode>
                <c:ptCount val="8"/>
                <c:pt idx="0">
                  <c:v>81291</c:v>
                </c:pt>
                <c:pt idx="1">
                  <c:v>18391</c:v>
                </c:pt>
                <c:pt idx="2">
                  <c:v>0</c:v>
                </c:pt>
                <c:pt idx="3">
                  <c:v>839591</c:v>
                </c:pt>
                <c:pt idx="4">
                  <c:v>470331</c:v>
                </c:pt>
                <c:pt idx="5">
                  <c:v>51955</c:v>
                </c:pt>
                <c:pt idx="6">
                  <c:v>4178</c:v>
                </c:pt>
                <c:pt idx="7">
                  <c:v>227271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BD4B-4AE1-A418-DC83933DC64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0"/>
        <c:shape val="box"/>
        <c:axId val="373963160"/>
        <c:axId val="373963552"/>
        <c:axId val="0"/>
      </c:bar3DChart>
      <c:catAx>
        <c:axId val="3739631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595959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373963552"/>
        <c:crosses val="autoZero"/>
        <c:auto val="1"/>
        <c:lblAlgn val="ctr"/>
        <c:lblOffset val="100"/>
        <c:noMultiLvlLbl val="0"/>
      </c:catAx>
      <c:valAx>
        <c:axId val="3739635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3963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295840516235524"/>
          <c:y val="0.94112637881049177"/>
          <c:w val="0.52666454785236194"/>
          <c:h val="5.82370072395261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595959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r>
              <a:rPr lang="lv-LV" b="1" dirty="0">
                <a:latin typeface="Montserrat" panose="00000500000000000000" pitchFamily="2" charset="-70"/>
              </a:rPr>
              <a:t>TERITORIJU</a:t>
            </a:r>
            <a:r>
              <a:rPr lang="lv-LV" b="1" baseline="0" dirty="0">
                <a:latin typeface="Montserrat" panose="00000500000000000000" pitchFamily="2" charset="-70"/>
              </a:rPr>
              <a:t> UN ĪPAŠUMU APSAIMNIEKŠANA</a:t>
            </a:r>
            <a:endParaRPr lang="lv-LV" b="1" dirty="0">
              <a:latin typeface="Montserrat" panose="00000500000000000000" pitchFamily="2" charset="-70"/>
            </a:endParaRPr>
          </a:p>
        </c:rich>
      </c:tx>
      <c:layout>
        <c:manualLayout>
          <c:xMode val="edge"/>
          <c:yMode val="edge"/>
          <c:x val="0.33699901487874528"/>
          <c:y val="3.937319080938676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7650728800409385"/>
          <c:y val="4.5593846443897718E-2"/>
          <c:w val="0.7011073144158867"/>
          <c:h val="0.91616019444978269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'EKK pašvaldības funkijas JAUNS'!$C$7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130 000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8AA0-48FC-AAFB-E5C3AEC1049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347 223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8AA0-48FC-AAFB-E5C3AEC1049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207 793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8AA0-48FC-AAFB-E5C3AEC1049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13 000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8AA0-48FC-AAFB-E5C3AEC1049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80 944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8AA0-48FC-AAFB-E5C3AEC1049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'EKK pašvaldības funkijas JAUNS'!$B$8:$B$22</c:f>
              <c:strCache>
                <c:ptCount val="15"/>
                <c:pt idx="0">
                  <c:v>Atlīdzība</c:v>
                </c:pt>
                <c:pt idx="1">
                  <c:v>Izdevumi par apkuri</c:v>
                </c:pt>
                <c:pt idx="2">
                  <c:v>Izdevumi par elektroenerģiju</c:v>
                </c:pt>
                <c:pt idx="3">
                  <c:v>Izdevumi par atkritumu izvešanu</c:v>
                </c:pt>
                <c:pt idx="4">
                  <c:v>Izdevumi par komunālajiem pakalpojumiem (īres dzīvokļi)</c:v>
                </c:pt>
                <c:pt idx="5">
                  <c:v>Ekspertu pakalpojumi, administratīvie izdevumi, bankas komisijas</c:v>
                </c:pt>
                <c:pt idx="7">
                  <c:v>Informācijas tehnoloģiju pakalpojumi</c:v>
                </c:pt>
                <c:pt idx="9">
                  <c:v>Kurināmais (Jomas 5)</c:v>
                </c:pt>
                <c:pt idx="10">
                  <c:v>Degviela</c:v>
                </c:pt>
                <c:pt idx="11">
                  <c:v>Energomateriāli </c:v>
                </c:pt>
                <c:pt idx="12">
                  <c:v>Remonta un uzturēšanas materiāli (saimniecības preces, remonta materiāli, a/m rezerves daļas)</c:v>
                </c:pt>
                <c:pt idx="14">
                  <c:v>Ceļu un ielu uzturēšana (pašvaldības un valsts finansējums kopā)</c:v>
                </c:pt>
              </c:strCache>
            </c:strRef>
          </c:cat>
          <c:val>
            <c:numRef>
              <c:f>'EKK pašvaldības funkijas JAUNS'!$C$8:$C$22</c:f>
              <c:numCache>
                <c:formatCode>#,##0</c:formatCode>
                <c:ptCount val="15"/>
                <c:pt idx="0">
                  <c:v>2845904</c:v>
                </c:pt>
                <c:pt idx="1">
                  <c:v>130000</c:v>
                </c:pt>
                <c:pt idx="2">
                  <c:v>347223</c:v>
                </c:pt>
                <c:pt idx="3">
                  <c:v>207793</c:v>
                </c:pt>
                <c:pt idx="4">
                  <c:v>13000</c:v>
                </c:pt>
                <c:pt idx="5">
                  <c:v>80944</c:v>
                </c:pt>
                <c:pt idx="6">
                  <c:v>777103</c:v>
                </c:pt>
                <c:pt idx="7">
                  <c:v>29310</c:v>
                </c:pt>
                <c:pt idx="8">
                  <c:v>33660</c:v>
                </c:pt>
                <c:pt idx="9">
                  <c:v>2800</c:v>
                </c:pt>
                <c:pt idx="10">
                  <c:v>216782</c:v>
                </c:pt>
                <c:pt idx="11">
                  <c:v>55000</c:v>
                </c:pt>
                <c:pt idx="12">
                  <c:v>146540</c:v>
                </c:pt>
                <c:pt idx="13">
                  <c:v>60594</c:v>
                </c:pt>
                <c:pt idx="14">
                  <c:v>965613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A0-48FC-AAFB-E5C3AEC10499}"/>
            </c:ext>
          </c:extLst>
        </c:ser>
        <c:ser>
          <c:idx val="1"/>
          <c:order val="1"/>
          <c:tx>
            <c:strRef>
              <c:f>'EKK pašvaldības funkijas JAUNS'!$D$7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-1.209280609756736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445 853 (16%)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5-8AA0-48FC-AAFB-E5C3AEC10499}"/>
                </c:ext>
              </c:extLst>
            </c:dLbl>
            <c:dLbl>
              <c:idx val="1"/>
              <c:layout>
                <c:manualLayout>
                  <c:x val="1.0550352930073923E-2"/>
                  <c:y val="-8.47165647232886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59 894 (46%)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8AA0-48FC-AAFB-E5C3AEC10499}"/>
                </c:ext>
              </c:extLst>
            </c:dLbl>
            <c:dLbl>
              <c:idx val="2"/>
              <c:layout>
                <c:manualLayout>
                  <c:x val="3.6813920415840768E-3"/>
                  <c:y val="-5.204944697462589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83 306 (24%)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8AA0-48FC-AAFB-E5C3AEC10499}"/>
                </c:ext>
              </c:extLst>
            </c:dLbl>
            <c:dLbl>
              <c:idx val="3"/>
              <c:layout>
                <c:manualLayout>
                  <c:x val="0"/>
                  <c:y val="-6.046403048783680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16 908 </a:t>
                    </a:r>
                    <a:r>
                      <a:rPr lang="en-US" baseline="0" dirty="0"/>
                      <a:t>(8%)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8AA0-48FC-AAFB-E5C3AEC10499}"/>
                </c:ext>
              </c:extLst>
            </c:dLbl>
            <c:dLbl>
              <c:idx val="4"/>
              <c:layout>
                <c:manualLayout>
                  <c:x val="3.144654088050276E-3"/>
                  <c:y val="-6.0464030487837554E-3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/>
                      <a:t>1 694 (13</a:t>
                    </a:r>
                    <a:r>
                      <a:rPr lang="en-US" dirty="0"/>
                      <a:t>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8AA0-48FC-AAFB-E5C3AEC10499}"/>
                </c:ext>
              </c:extLst>
            </c:dLbl>
            <c:dLbl>
              <c:idx val="5"/>
              <c:layout>
                <c:manualLayout>
                  <c:x val="-1.0482180293501049E-3"/>
                  <c:y val="-2.0154676829278939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8 217 (10%)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8AA0-48FC-AAFB-E5C3AEC10499}"/>
                </c:ext>
              </c:extLst>
            </c:dLbl>
            <c:dLbl>
              <c:idx val="6"/>
              <c:layout>
                <c:manualLayout>
                  <c:x val="-1.0482180293501433E-3"/>
                  <c:y val="-6.046403048783680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90 454 (12%)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8AA0-48FC-AAFB-E5C3AEC10499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E946B347-CB4D-4FC4-916D-34BBD977CF79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(63%)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8AA0-48FC-AAFB-E5C3AEC10499}"/>
                </c:ext>
              </c:extLst>
            </c:dLbl>
            <c:dLbl>
              <c:idx val="8"/>
              <c:layout>
                <c:manualLayout>
                  <c:x val="0"/>
                  <c:y val="-4.0309353658558615E-3"/>
                </c:manualLayout>
              </c:layout>
              <c:tx>
                <c:rich>
                  <a:bodyPr/>
                  <a:lstStyle/>
                  <a:p>
                    <a:fld id="{974228E0-E4CC-46E9-AF87-EAF73B8CEC83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(11%)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8AA0-48FC-AAFB-E5C3AEC10499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2878BF12-C7EE-4E03-AFCB-83A0BD1AF3D2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(24%)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8AA0-48FC-AAFB-E5C3AEC10499}"/>
                </c:ext>
              </c:extLst>
            </c:dLbl>
            <c:dLbl>
              <c:idx val="10"/>
              <c:layout>
                <c:manualLayout>
                  <c:x val="0"/>
                  <c:y val="-4.0309353658557505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39 480 (18%)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DA4E-4CED-907B-C83E0202FB21}"/>
                </c:ext>
              </c:extLst>
            </c:dLbl>
            <c:dLbl>
              <c:idx val="11"/>
              <c:layout>
                <c:manualLayout>
                  <c:x val="1.0482180293501433E-3"/>
                  <c:y val="-4.0309353658557878E-3"/>
                </c:manualLayout>
              </c:layout>
              <c:tx>
                <c:rich>
                  <a:bodyPr/>
                  <a:lstStyle/>
                  <a:p>
                    <a:fld id="{A1671F53-83E1-4612-B222-9CD81F6B657F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3F6A-46F5-BEF5-60A75F6AE1AD}"/>
                </c:ext>
              </c:extLst>
            </c:dLbl>
            <c:dLbl>
              <c:idx val="12"/>
              <c:layout>
                <c:manualLayout>
                  <c:x val="0"/>
                  <c:y val="-8.0618707317116119E-3"/>
                </c:manualLayout>
              </c:layout>
              <c:tx>
                <c:rich>
                  <a:bodyPr/>
                  <a:lstStyle/>
                  <a:p>
                    <a:fld id="{17F6130D-DD3B-4149-B1E1-0D798D7A35A0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(13%)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F6A-46F5-BEF5-60A75F6AE1AD}"/>
                </c:ext>
              </c:extLst>
            </c:dLbl>
            <c:dLbl>
              <c:idx val="13"/>
              <c:layout>
                <c:manualLayout>
                  <c:x val="-3.8434217080815075E-17"/>
                  <c:y val="-8.0618707317115755E-3"/>
                </c:manualLayout>
              </c:layout>
              <c:tx>
                <c:rich>
                  <a:bodyPr/>
                  <a:lstStyle/>
                  <a:p>
                    <a:fld id="{0C2B163D-0E9C-4DBA-96DD-36B5B7EB2E63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3F6A-46F5-BEF5-60A75F6AE1AD}"/>
                </c:ext>
              </c:extLst>
            </c:dLbl>
            <c:dLbl>
              <c:idx val="14"/>
              <c:layout>
                <c:manualLayout>
                  <c:x val="0"/>
                  <c:y val="-1.209280609756736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99 682 (10%)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DB43-4201-BA18-976A11C44EF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'EKK pašvaldības funkijas JAUNS'!$B$8:$B$22</c:f>
              <c:strCache>
                <c:ptCount val="15"/>
                <c:pt idx="0">
                  <c:v>Atlīdzība</c:v>
                </c:pt>
                <c:pt idx="1">
                  <c:v>Izdevumi par apkuri</c:v>
                </c:pt>
                <c:pt idx="2">
                  <c:v>Izdevumi par elektroenerģiju</c:v>
                </c:pt>
                <c:pt idx="3">
                  <c:v>Izdevumi par atkritumu izvešanu</c:v>
                </c:pt>
                <c:pt idx="4">
                  <c:v>Izdevumi par komunālajiem pakalpojumiem (īres dzīvokļi)</c:v>
                </c:pt>
                <c:pt idx="5">
                  <c:v>Ekspertu pakalpojumi, administratīvie izdevumi, bankas komisijas</c:v>
                </c:pt>
                <c:pt idx="7">
                  <c:v>Informācijas tehnoloģiju pakalpojumi</c:v>
                </c:pt>
                <c:pt idx="9">
                  <c:v>Kurināmais (Jomas 5)</c:v>
                </c:pt>
                <c:pt idx="10">
                  <c:v>Degviela</c:v>
                </c:pt>
                <c:pt idx="11">
                  <c:v>Energomateriāli </c:v>
                </c:pt>
                <c:pt idx="12">
                  <c:v>Remonta un uzturēšanas materiāli (saimniecības preces, remonta materiāli, a/m rezerves daļas)</c:v>
                </c:pt>
                <c:pt idx="14">
                  <c:v>Ceļu un ielu uzturēšana (pašvaldības un valsts finansējums kopā)</c:v>
                </c:pt>
              </c:strCache>
            </c:strRef>
          </c:cat>
          <c:val>
            <c:numRef>
              <c:f>'EKK pašvaldības funkijas JAUNS'!$D$8:$D$22</c:f>
              <c:numCache>
                <c:formatCode>#,##0</c:formatCode>
                <c:ptCount val="15"/>
                <c:pt idx="0">
                  <c:v>445853</c:v>
                </c:pt>
                <c:pt idx="1">
                  <c:v>59894</c:v>
                </c:pt>
                <c:pt idx="2">
                  <c:v>83306</c:v>
                </c:pt>
                <c:pt idx="3">
                  <c:v>16908</c:v>
                </c:pt>
                <c:pt idx="4">
                  <c:v>1694</c:v>
                </c:pt>
                <c:pt idx="5">
                  <c:v>8217</c:v>
                </c:pt>
                <c:pt idx="6">
                  <c:v>90454</c:v>
                </c:pt>
                <c:pt idx="7">
                  <c:v>18452</c:v>
                </c:pt>
                <c:pt idx="8">
                  <c:v>3843</c:v>
                </c:pt>
                <c:pt idx="9">
                  <c:v>683</c:v>
                </c:pt>
                <c:pt idx="10">
                  <c:v>39480</c:v>
                </c:pt>
                <c:pt idx="11">
                  <c:v>4694</c:v>
                </c:pt>
                <c:pt idx="12">
                  <c:v>18727</c:v>
                </c:pt>
                <c:pt idx="13">
                  <c:v>4209</c:v>
                </c:pt>
                <c:pt idx="14">
                  <c:v>99682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AA0-48FC-AAFB-E5C3AEC1049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568112"/>
        <c:axId val="118207304"/>
        <c:axId val="0"/>
      </c:bar3DChart>
      <c:catAx>
        <c:axId val="5568112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b" anchorCtr="1"/>
          <a:lstStyle/>
          <a:p>
            <a:pPr algn="r" defTabSz="540000">
              <a:lnSpc>
                <a:spcPct val="100000"/>
              </a:lnSpc>
              <a:defRPr sz="7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18207304"/>
        <c:crosses val="autoZero"/>
        <c:auto val="1"/>
        <c:lblAlgn val="r"/>
        <c:lblOffset val="100"/>
        <c:noMultiLvlLbl val="0"/>
      </c:catAx>
      <c:valAx>
        <c:axId val="118207304"/>
        <c:scaling>
          <c:orientation val="minMax"/>
          <c:max val="2800000"/>
          <c:min val="0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crossAx val="5568112"/>
        <c:crosses val="autoZero"/>
        <c:crossBetween val="between"/>
        <c:majorUnit val="4000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677202211618011"/>
          <c:y val="0.95297844763548989"/>
          <c:w val="0.48645595576763984"/>
          <c:h val="4.70215523645100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4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Montserrat" panose="00000500000000000000" pitchFamily="2" charset="-70"/>
                <a:cs typeface="Times New Roman" panose="02020603050405020304" pitchFamily="18" charset="0"/>
              </a:rPr>
              <a:t>IZGLĪTĪBAS IESTĀDES (t.sk. Ādažu sporta centrs) </a:t>
            </a:r>
            <a:r>
              <a:rPr lang="lv-LV" sz="1400" b="1" i="1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Montserrat" panose="00000500000000000000" pitchFamily="2" charset="-70"/>
                <a:cs typeface="Times New Roman" panose="02020603050405020304" pitchFamily="18" charset="0"/>
              </a:rPr>
              <a:t>EURO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0327268005374458"/>
          <c:y val="6.0888151613467577E-2"/>
          <c:w val="0.65667719068115082"/>
          <c:h val="0.84339975948443768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Izdevumi!$G$19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solidFill>
                <a:srgbClr val="828847"/>
              </a:solidFill>
            </a:ln>
            <a:effectLst/>
            <a:sp3d>
              <a:contourClr>
                <a:srgbClr val="828847"/>
              </a:contourClr>
            </a:sp3d>
          </c:spPr>
          <c:invertIfNegative val="0"/>
          <c:dLbls>
            <c:dLbl>
              <c:idx val="0"/>
              <c:layout>
                <c:manualLayout>
                  <c:x val="6.2656647786459036E-3"/>
                  <c:y val="-3.223207091055600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1 324 910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B728-466C-A952-9B309D54F2D2}"/>
                </c:ext>
              </c:extLst>
            </c:dLbl>
            <c:dLbl>
              <c:idx val="1"/>
              <c:layout>
                <c:manualLayout>
                  <c:x val="4.805912893050825E-3"/>
                  <c:y val="1.8415425710786957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454 277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B728-466C-A952-9B309D54F2D2}"/>
                </c:ext>
              </c:extLst>
            </c:dLbl>
            <c:dLbl>
              <c:idx val="2"/>
              <c:layout>
                <c:manualLayout>
                  <c:x val="8.7719306901041742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90 900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728-466C-A952-9B309D54F2D2}"/>
                </c:ext>
              </c:extLst>
            </c:dLbl>
            <c:dLbl>
              <c:idx val="3"/>
              <c:layout>
                <c:manualLayout>
                  <c:x val="3.7593988671874965E-3"/>
                  <c:y val="-1.0070022148705294E-1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46 746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B728-466C-A952-9B309D54F2D2}"/>
                </c:ext>
              </c:extLst>
            </c:dLbl>
            <c:dLbl>
              <c:idx val="4"/>
              <c:layout>
                <c:manualLayout>
                  <c:x val="3.7593988671875884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31 875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B728-466C-A952-9B309D54F2D2}"/>
                </c:ext>
              </c:extLst>
            </c:dLbl>
            <c:dLbl>
              <c:idx val="5"/>
              <c:layout>
                <c:manualLayout>
                  <c:x val="6.2656647786459036E-3"/>
                  <c:y val="-3.223207091055659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440 755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B728-466C-A952-9B309D54F2D2}"/>
                </c:ext>
              </c:extLst>
            </c:dLbl>
            <c:dLbl>
              <c:idx val="6"/>
              <c:layout>
                <c:manualLayout>
                  <c:x val="5.012531822916631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17</a:t>
                    </a:r>
                    <a:r>
                      <a:rPr lang="en-US" baseline="0" dirty="0"/>
                      <a:t> 505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B728-466C-A952-9B309D54F2D2}"/>
                </c:ext>
              </c:extLst>
            </c:dLbl>
            <c:dLbl>
              <c:idx val="7"/>
              <c:layout>
                <c:manualLayout>
                  <c:x val="1.0025063645833355E-2"/>
                  <c:y val="-3.223207091055600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194 511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B728-466C-A952-9B309D54F2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rgbClr val="595959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Izdevumi!$F$20:$F$29</c:f>
              <c:strCache>
                <c:ptCount val="10"/>
                <c:pt idx="0">
                  <c:v>Atlīdzība</c:v>
                </c:pt>
                <c:pt idx="1">
                  <c:v>Izdevumi par apkuri</c:v>
                </c:pt>
                <c:pt idx="2">
                  <c:v>Izdevumi par ūdeni un kanalizāciju</c:v>
                </c:pt>
                <c:pt idx="3">
                  <c:v>Izdevumi par atkritumu izvešanu</c:v>
                </c:pt>
                <c:pt idx="4">
                  <c:v>Ekspertu pakalpojumi, apmācības</c:v>
                </c:pt>
                <c:pt idx="6">
                  <c:v>Kurināmais (PII Piejūra granulas)</c:v>
                </c:pt>
                <c:pt idx="7">
                  <c:v>Krājumi, materiāli, energopreces (saimniecības preces)</c:v>
                </c:pt>
                <c:pt idx="8">
                  <c:v>Budžeta iestāžu nodokļa maksājumi</c:v>
                </c:pt>
                <c:pt idx="9">
                  <c:v>Pamatlīdzekļi</c:v>
                </c:pt>
              </c:strCache>
            </c:strRef>
          </c:cat>
          <c:val>
            <c:numRef>
              <c:f>Izdevumi!$G$20:$G$29</c:f>
              <c:numCache>
                <c:formatCode>#,##0</c:formatCode>
                <c:ptCount val="10"/>
                <c:pt idx="0">
                  <c:v>1324910</c:v>
                </c:pt>
                <c:pt idx="1">
                  <c:v>454277</c:v>
                </c:pt>
                <c:pt idx="2">
                  <c:v>90900</c:v>
                </c:pt>
                <c:pt idx="3">
                  <c:v>46746</c:v>
                </c:pt>
                <c:pt idx="4">
                  <c:v>31875</c:v>
                </c:pt>
                <c:pt idx="5">
                  <c:v>440755</c:v>
                </c:pt>
                <c:pt idx="6">
                  <c:v>17505</c:v>
                </c:pt>
                <c:pt idx="7">
                  <c:v>194511</c:v>
                </c:pt>
                <c:pt idx="8">
                  <c:v>3100</c:v>
                </c:pt>
                <c:pt idx="9">
                  <c:v>27854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728-466C-A952-9B309D54F2D2}"/>
            </c:ext>
          </c:extLst>
        </c:ser>
        <c:ser>
          <c:idx val="1"/>
          <c:order val="1"/>
          <c:tx>
            <c:strRef>
              <c:f>Izdevumi!$H$19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solidFill>
                <a:srgbClr val="C95B46"/>
              </a:solidFill>
            </a:ln>
            <a:effectLst/>
            <a:sp3d>
              <a:contourClr>
                <a:srgbClr val="C95B46"/>
              </a:contourClr>
            </a:sp3d>
          </c:spPr>
          <c:invertIfNegative val="0"/>
          <c:dLbls>
            <c:dLbl>
              <c:idx val="0"/>
              <c:layout>
                <c:manualLayout>
                  <c:x val="8.7719306901042661E-3"/>
                  <c:y val="-9.9324579881680843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203 508 (15%)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B728-466C-A952-9B309D54F2D2}"/>
                </c:ext>
              </c:extLst>
            </c:dLbl>
            <c:dLbl>
              <c:idx val="1"/>
              <c:layout>
                <c:manualLayout>
                  <c:x val="0"/>
                  <c:y val="-1.4109343523908533E-2"/>
                </c:manualLayout>
              </c:layout>
              <c:tx>
                <c:rich>
                  <a:bodyPr/>
                  <a:lstStyle/>
                  <a:p>
                    <a:fld id="{908DDEA6-BD70-4E0F-8474-7992B5194D15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(41%)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B728-466C-A952-9B309D54F2D2}"/>
                </c:ext>
              </c:extLst>
            </c:dLbl>
            <c:dLbl>
              <c:idx val="2"/>
              <c:layout>
                <c:manualLayout>
                  <c:x val="7.5187977343750849E-3"/>
                  <c:y val="-3.223207091055600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20 510 (23%)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B728-466C-A952-9B309D54F2D2}"/>
                </c:ext>
              </c:extLst>
            </c:dLbl>
            <c:dLbl>
              <c:idx val="3"/>
              <c:layout>
                <c:manualLayout>
                  <c:x val="0"/>
                  <c:y val="-7.662857614192263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10 027 (21%)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B728-466C-A952-9B309D54F2D2}"/>
                </c:ext>
              </c:extLst>
            </c:dLbl>
            <c:dLbl>
              <c:idx val="4"/>
              <c:layout>
                <c:manualLayout>
                  <c:x val="5.9874100593417998E-4"/>
                  <c:y val="-4.743951728032443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130 (0%)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B728-466C-A952-9B309D54F2D2}"/>
                </c:ext>
              </c:extLst>
            </c:dLbl>
            <c:dLbl>
              <c:idx val="5"/>
              <c:layout>
                <c:manualLayout>
                  <c:x val="7.5187977343749929E-3"/>
                  <c:y val="-3.2232070910556596E-3"/>
                </c:manualLayout>
              </c:layout>
              <c:tx>
                <c:rich>
                  <a:bodyPr/>
                  <a:lstStyle/>
                  <a:p>
                    <a:r>
                      <a:rPr lang="en-US" sz="800" b="1" i="0" u="none" strike="noStrike" kern="1200" baseline="0" dirty="0">
                        <a:solidFill>
                          <a:srgbClr val="595959"/>
                        </a:solidFill>
                        <a:latin typeface="Montserrat" panose="00000500000000000000" pitchFamily="2" charset="-70"/>
                      </a:rPr>
                      <a:t>60 102 (14%)</a:t>
                    </a:r>
                    <a:endParaRPr lang="en-US" dirty="0">
                      <a:solidFill>
                        <a:srgbClr val="595959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B728-466C-A952-9B309D54F2D2}"/>
                </c:ext>
              </c:extLst>
            </c:dLbl>
            <c:dLbl>
              <c:idx val="6"/>
              <c:layout>
                <c:manualLayout>
                  <c:x val="0"/>
                  <c:y val="-1.0582007642931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5 368 (31%)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B728-466C-A952-9B309D54F2D2}"/>
                </c:ext>
              </c:extLst>
            </c:dLbl>
            <c:dLbl>
              <c:idx val="7"/>
              <c:layout>
                <c:manualLayout>
                  <c:x val="1.9074868860276585E-3"/>
                  <c:y val="-1.05820076429314E-2"/>
                </c:manualLayout>
              </c:layout>
              <c:tx>
                <c:rich>
                  <a:bodyPr/>
                  <a:lstStyle/>
                  <a:p>
                    <a:fld id="{A5CC10ED-4252-44AD-8642-C9D755607DD9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(16%)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2-B728-466C-A952-9B309D54F2D2}"/>
                </c:ext>
              </c:extLst>
            </c:dLbl>
            <c:dLbl>
              <c:idx val="8"/>
              <c:layout>
                <c:manualLayout>
                  <c:x val="0"/>
                  <c:y val="-3.5387490206484225E-3"/>
                </c:manualLayout>
              </c:layout>
              <c:tx>
                <c:rich>
                  <a:bodyPr/>
                  <a:lstStyle/>
                  <a:p>
                    <a:fld id="{8C70C17D-2B4E-4901-8EA4-4AF798189CC1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(94%)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3-B728-466C-A952-9B309D54F2D2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7F2D3AE1-6B80-42C8-8582-66F6326BF58D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(20%)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48AB-431B-962F-4AFB826BA3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rgbClr val="595959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Izdevumi!$F$20:$F$29</c:f>
              <c:strCache>
                <c:ptCount val="10"/>
                <c:pt idx="0">
                  <c:v>Atlīdzība</c:v>
                </c:pt>
                <c:pt idx="1">
                  <c:v>Izdevumi par apkuri</c:v>
                </c:pt>
                <c:pt idx="2">
                  <c:v>Izdevumi par ūdeni un kanalizāciju</c:v>
                </c:pt>
                <c:pt idx="3">
                  <c:v>Izdevumi par atkritumu izvešanu</c:v>
                </c:pt>
                <c:pt idx="4">
                  <c:v>Ekspertu pakalpojumi, apmācības</c:v>
                </c:pt>
                <c:pt idx="6">
                  <c:v>Kurināmais (PII Piejūra granulas)</c:v>
                </c:pt>
                <c:pt idx="7">
                  <c:v>Krājumi, materiāli, energopreces (saimniecības preces)</c:v>
                </c:pt>
                <c:pt idx="8">
                  <c:v>Budžeta iestāžu nodokļa maksājumi</c:v>
                </c:pt>
                <c:pt idx="9">
                  <c:v>Pamatlīdzekļi</c:v>
                </c:pt>
              </c:strCache>
            </c:strRef>
          </c:cat>
          <c:val>
            <c:numRef>
              <c:f>Izdevumi!$H$20:$H$29</c:f>
              <c:numCache>
                <c:formatCode>#,##0</c:formatCode>
                <c:ptCount val="10"/>
                <c:pt idx="0">
                  <c:v>203508</c:v>
                </c:pt>
                <c:pt idx="1">
                  <c:v>184120</c:v>
                </c:pt>
                <c:pt idx="2">
                  <c:v>20510</c:v>
                </c:pt>
                <c:pt idx="3">
                  <c:v>10027</c:v>
                </c:pt>
                <c:pt idx="4">
                  <c:v>130</c:v>
                </c:pt>
                <c:pt idx="5">
                  <c:v>60102</c:v>
                </c:pt>
                <c:pt idx="6">
                  <c:v>5368</c:v>
                </c:pt>
                <c:pt idx="7">
                  <c:v>31368</c:v>
                </c:pt>
                <c:pt idx="8">
                  <c:v>2916</c:v>
                </c:pt>
                <c:pt idx="9">
                  <c:v>2921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B728-466C-A952-9B309D54F2D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0"/>
        <c:shape val="box"/>
        <c:axId val="373963160"/>
        <c:axId val="373963552"/>
        <c:axId val="0"/>
      </c:bar3DChart>
      <c:catAx>
        <c:axId val="3739631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just">
              <a:defRPr sz="900" b="1" i="0" u="none" strike="noStrike" kern="1200" baseline="0">
                <a:solidFill>
                  <a:srgbClr val="595959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373963552"/>
        <c:crosses val="autoZero"/>
        <c:auto val="1"/>
        <c:lblAlgn val="r"/>
        <c:lblOffset val="100"/>
        <c:noMultiLvlLbl val="0"/>
      </c:catAx>
      <c:valAx>
        <c:axId val="3739635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3963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295840516235524"/>
          <c:y val="0.95485845977051764"/>
          <c:w val="0.52666454785236194"/>
          <c:h val="4.4504894108925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817843759541808"/>
          <c:y val="1.0488433546595646E-3"/>
          <c:w val="0.58819506893114681"/>
          <c:h val="0.98080771513610887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Investīcijas!$B$7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Investīcijas!$A$8:$A$20</c:f>
              <c:strCache>
                <c:ptCount val="13"/>
                <c:pt idx="3">
                  <c:v>Hidromeliorācijas attīstība (Stapriņu grāvja pārbūve, Mangaļu SS pārbūve, caurtekas pārbūve)</c:v>
                </c:pt>
                <c:pt idx="4">
                  <c:v>Laveru sūkņu stacijas pārbūve</c:v>
                </c:pt>
                <c:pt idx="5">
                  <c:v>Šķiroto atkritumu savākšanas laukums Laivu ielā 12, Carnikavā izbūve</c:v>
                </c:pt>
                <c:pt idx="6">
                  <c:v>Ielu apgaismojuma projekta izstrāde un būvniecība posmā no dzelzceļa stacijas Gauja līdz ciemam Kāpas</c:v>
                </c:pt>
                <c:pt idx="7">
                  <c:v>Ielu apgaismojuma pārbūve Liepu un Tulpju iela Carnikava (no Tulpju 5 pa Liepu līdz Ziedlejām)</c:v>
                </c:pt>
                <c:pt idx="8">
                  <c:v>Ielas apgaismojuma izbūve Tulpju, Liepu iela, Carnikava (600m)</c:v>
                </c:pt>
                <c:pt idx="9">
                  <c:v>Ielas apgaismojuma izbūve un projektēšana Baltezera iela  (2.6 km)</c:v>
                </c:pt>
                <c:pt idx="10">
                  <c:v>Ielas apgaismojuma izbūve un projektēšana  Pureņu iela, Garupe (1,2 km)</c:v>
                </c:pt>
                <c:pt idx="11">
                  <c:v>Ielas apgaismojuma izbūve Gundegu ielā, Garupē</c:v>
                </c:pt>
                <c:pt idx="12">
                  <c:v>Elektrības aizsargčaula veloceliņam</c:v>
                </c:pt>
              </c:strCache>
            </c:strRef>
          </c:cat>
          <c:val>
            <c:numRef>
              <c:f>Investīcijas!$B$8:$B$20</c:f>
              <c:numCache>
                <c:formatCode>#,##0</c:formatCode>
                <c:ptCount val="13"/>
                <c:pt idx="0">
                  <c:v>367650</c:v>
                </c:pt>
                <c:pt idx="1">
                  <c:v>252422</c:v>
                </c:pt>
                <c:pt idx="2">
                  <c:v>261936</c:v>
                </c:pt>
                <c:pt idx="3">
                  <c:v>97288</c:v>
                </c:pt>
                <c:pt idx="4">
                  <c:v>613434</c:v>
                </c:pt>
                <c:pt idx="5">
                  <c:v>268729</c:v>
                </c:pt>
                <c:pt idx="6">
                  <c:v>2833</c:v>
                </c:pt>
                <c:pt idx="7">
                  <c:v>4000</c:v>
                </c:pt>
                <c:pt idx="8">
                  <c:v>50000</c:v>
                </c:pt>
                <c:pt idx="9">
                  <c:v>195000</c:v>
                </c:pt>
                <c:pt idx="10">
                  <c:v>90000</c:v>
                </c:pt>
                <c:pt idx="11">
                  <c:v>15000</c:v>
                </c:pt>
                <c:pt idx="12">
                  <c:v>160000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33-4E8E-96EE-17ACFD9F8183}"/>
            </c:ext>
          </c:extLst>
        </c:ser>
        <c:ser>
          <c:idx val="1"/>
          <c:order val="1"/>
          <c:tx>
            <c:strRef>
              <c:f>Investīcijas!$C$7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523147644567264E-3"/>
                  <c:y val="-1.1038918707490547E-2"/>
                </c:manualLayout>
              </c:layout>
              <c:tx>
                <c:rich>
                  <a:bodyPr/>
                  <a:lstStyle/>
                  <a:p>
                    <a:fld id="{2B7B860B-FE4D-48B0-B61D-9F978A6833D6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(10%)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9B33-4E8E-96EE-17ACFD9F8183}"/>
                </c:ext>
              </c:extLst>
            </c:dLbl>
            <c:dLbl>
              <c:idx val="1"/>
              <c:layout>
                <c:manualLayout>
                  <c:x val="0"/>
                  <c:y val="-1.3246702448988462E-2"/>
                </c:manualLayout>
              </c:layout>
              <c:tx>
                <c:rich>
                  <a:bodyPr/>
                  <a:lstStyle/>
                  <a:p>
                    <a:fld id="{110EDF3E-5A32-453E-9BD5-7F41FEB3EFFA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9B33-4E8E-96EE-17ACFD9F8183}"/>
                </c:ext>
              </c:extLst>
            </c:dLbl>
            <c:dLbl>
              <c:idx val="2"/>
              <c:layout>
                <c:manualLayout>
                  <c:x val="0"/>
                  <c:y val="-1.1038918707490466E-2"/>
                </c:manualLayout>
              </c:layout>
              <c:tx>
                <c:rich>
                  <a:bodyPr/>
                  <a:lstStyle/>
                  <a:p>
                    <a:fld id="{E8FB0746-6349-4435-A944-BA4E92124780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9B33-4E8E-96EE-17ACFD9F818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396DD59B-6C04-45A8-AE4A-91918A234B01}" type="VALUE">
                      <a:rPr lang="en-US" smtClean="0"/>
                      <a:pPr/>
                      <a:t>[VALUE]</a:t>
                    </a:fld>
                    <a:endParaRPr lang="lv-LV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E161-4FE6-AB80-22B403187968}"/>
                </c:ext>
              </c:extLst>
            </c:dLbl>
            <c:dLbl>
              <c:idx val="4"/>
              <c:layout>
                <c:manualLayout>
                  <c:x val="-1.2615738222835856E-3"/>
                  <c:y val="-8.8311349659923079E-3"/>
                </c:manualLayout>
              </c:layout>
              <c:tx>
                <c:rich>
                  <a:bodyPr/>
                  <a:lstStyle/>
                  <a:p>
                    <a:fld id="{07417D67-1379-43E9-8DDD-9CADA2FFE568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(8%)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9B33-4E8E-96EE-17ACFD9F8183}"/>
                </c:ext>
              </c:extLst>
            </c:dLbl>
            <c:dLbl>
              <c:idx val="5"/>
              <c:layout>
                <c:manualLayout>
                  <c:x val="-2.5231476445672176E-3"/>
                  <c:y val="-8.8311349659923079E-3"/>
                </c:manualLayout>
              </c:layout>
              <c:tx>
                <c:rich>
                  <a:bodyPr/>
                  <a:lstStyle/>
                  <a:p>
                    <a:fld id="{B0653EAF-5B8E-490B-94C2-745414305336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9B33-4E8E-96EE-17ACFD9F8183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431659C7-F67B-44AC-9F66-C534C239136D}" type="VALUE">
                      <a:rPr lang="en-US" smtClean="0"/>
                      <a:pPr/>
                      <a:t>[VALUE]</a:t>
                    </a:fld>
                    <a:r>
                      <a:rPr lang="en-US"/>
                      <a:t> (100%)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E161-4FE6-AB80-22B403187968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02CD3249-A955-44DB-B538-1D2222850CBC}" type="VALUE">
                      <a:rPr lang="en-US" smtClean="0"/>
                      <a:pPr/>
                      <a:t>[VALUE]</a:t>
                    </a:fld>
                    <a:endParaRPr lang="lv-LV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E161-4FE6-AB80-22B403187968}"/>
                </c:ext>
              </c:extLst>
            </c:dLbl>
            <c:dLbl>
              <c:idx val="8"/>
              <c:layout>
                <c:manualLayout>
                  <c:x val="2.3501762632196551E-3"/>
                  <c:y val="-1.1038918707490384E-2"/>
                </c:manualLayout>
              </c:layout>
              <c:tx>
                <c:rich>
                  <a:bodyPr/>
                  <a:lstStyle/>
                  <a:p>
                    <a:fld id="{9D954DA2-570F-4B56-ADB7-897320EF51FA}" type="VALUE">
                      <a:rPr lang="en-US" smtClean="0"/>
                      <a:pPr/>
                      <a:t>[VALUE]</a:t>
                    </a:fld>
                    <a:endParaRPr lang="lv-LV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9B33-4E8E-96EE-17ACFD9F8183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FA3B2B93-6078-41F0-9234-ED2B789AD8C5}" type="VALUE">
                      <a:rPr lang="en-US" smtClean="0"/>
                      <a:pPr/>
                      <a:t>[VALUE]</a:t>
                    </a:fld>
                    <a:endParaRPr lang="lv-LV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E161-4FE6-AB80-22B403187968}"/>
                </c:ext>
              </c:extLst>
            </c:dLbl>
            <c:dLbl>
              <c:idx val="10"/>
              <c:layout>
                <c:manualLayout>
                  <c:x val="0"/>
                  <c:y val="-1.3246702448988462E-2"/>
                </c:manualLayout>
              </c:layout>
              <c:tx>
                <c:rich>
                  <a:bodyPr/>
                  <a:lstStyle/>
                  <a:p>
                    <a:fld id="{441B7D70-60E1-44B0-BFB8-95C66E9D71F7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9B33-4E8E-96EE-17ACFD9F8183}"/>
                </c:ext>
              </c:extLst>
            </c:dLbl>
            <c:dLbl>
              <c:idx val="12"/>
              <c:layout>
                <c:manualLayout>
                  <c:x val="-2.3501762632198277E-3"/>
                  <c:y val="-1.1991637202175413E-2"/>
                </c:manualLayout>
              </c:layout>
              <c:tx>
                <c:rich>
                  <a:bodyPr/>
                  <a:lstStyle/>
                  <a:p>
                    <a:fld id="{27141582-BB57-4190-A7C6-D58B22349CF6}" type="VALUE">
                      <a:rPr lang="en-US" smtClean="0"/>
                      <a:pPr/>
                      <a:t>[VALUE]</a:t>
                    </a:fld>
                    <a:endParaRPr lang="lv-LV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E161-4FE6-AB80-22B4031879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Investīcijas!$A$8:$A$20</c:f>
              <c:strCache>
                <c:ptCount val="13"/>
                <c:pt idx="3">
                  <c:v>Hidromeliorācijas attīstība (Stapriņu grāvja pārbūve, Mangaļu SS pārbūve, caurtekas pārbūve)</c:v>
                </c:pt>
                <c:pt idx="4">
                  <c:v>Laveru sūkņu stacijas pārbūve</c:v>
                </c:pt>
                <c:pt idx="5">
                  <c:v>Šķiroto atkritumu savākšanas laukums Laivu ielā 12, Carnikavā izbūve</c:v>
                </c:pt>
                <c:pt idx="6">
                  <c:v>Ielu apgaismojuma projekta izstrāde un būvniecība posmā no dzelzceļa stacijas Gauja līdz ciemam Kāpas</c:v>
                </c:pt>
                <c:pt idx="7">
                  <c:v>Ielu apgaismojuma pārbūve Liepu un Tulpju iela Carnikava (no Tulpju 5 pa Liepu līdz Ziedlejām)</c:v>
                </c:pt>
                <c:pt idx="8">
                  <c:v>Ielas apgaismojuma izbūve Tulpju, Liepu iela, Carnikava (600m)</c:v>
                </c:pt>
                <c:pt idx="9">
                  <c:v>Ielas apgaismojuma izbūve un projektēšana Baltezera iela  (2.6 km)</c:v>
                </c:pt>
                <c:pt idx="10">
                  <c:v>Ielas apgaismojuma izbūve un projektēšana  Pureņu iela, Garupe (1,2 km)</c:v>
                </c:pt>
                <c:pt idx="11">
                  <c:v>Ielas apgaismojuma izbūve Gundegu ielā, Garupē</c:v>
                </c:pt>
                <c:pt idx="12">
                  <c:v>Elektrības aizsargčaula veloceliņam</c:v>
                </c:pt>
              </c:strCache>
            </c:strRef>
          </c:cat>
          <c:val>
            <c:numRef>
              <c:f>Investīcijas!$C$8:$C$20</c:f>
              <c:numCache>
                <c:formatCode>#,##0</c:formatCode>
                <c:ptCount val="13"/>
                <c:pt idx="0">
                  <c:v>37289</c:v>
                </c:pt>
                <c:pt idx="1">
                  <c:v>0</c:v>
                </c:pt>
                <c:pt idx="2">
                  <c:v>9936</c:v>
                </c:pt>
                <c:pt idx="3">
                  <c:v>0</c:v>
                </c:pt>
                <c:pt idx="4">
                  <c:v>50904.7</c:v>
                </c:pt>
                <c:pt idx="5">
                  <c:v>0</c:v>
                </c:pt>
                <c:pt idx="6">
                  <c:v>2832.37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B33-4E8E-96EE-17ACFD9F818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84352168"/>
        <c:axId val="482534056"/>
        <c:axId val="0"/>
      </c:bar3DChart>
      <c:catAx>
        <c:axId val="4843521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just">
              <a:defRPr sz="8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ea typeface="+mn-ea"/>
                <a:cs typeface="+mn-cs"/>
              </a:defRPr>
            </a:pPr>
            <a:endParaRPr lang="lv-LV"/>
          </a:p>
        </c:txPr>
        <c:crossAx val="482534056"/>
        <c:crosses val="autoZero"/>
        <c:auto val="1"/>
        <c:lblAlgn val="r"/>
        <c:lblOffset val="100"/>
        <c:noMultiLvlLbl val="0"/>
      </c:catAx>
      <c:valAx>
        <c:axId val="48253405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484352168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43304291582607668"/>
          <c:y val="3.4363313915467937E-2"/>
          <c:w val="0.53795044409044923"/>
          <c:h val="0.9527504433662316"/>
        </c:manualLayout>
      </c:layout>
      <c:bar3DChart>
        <c:barDir val="bar"/>
        <c:grouping val="clustered"/>
        <c:varyColors val="0"/>
        <c:ser>
          <c:idx val="0"/>
          <c:order val="0"/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Investīcijas!$A$19:$A$37</c:f>
              <c:strCache>
                <c:ptCount val="19"/>
                <c:pt idx="0">
                  <c:v>Dzirnupes ielas tilta pārbūve</c:v>
                </c:pt>
                <c:pt idx="1">
                  <c:v>Vecštāles ceļa pārbūve 8.2km, Kadaga</c:v>
                </c:pt>
                <c:pt idx="2">
                  <c:v>Skolas iela 0.77km, Ādaži, Ādaži Gājēju ietve, bruģis, satiksmes organizācija</c:v>
                </c:pt>
                <c:pt idx="3">
                  <c:v>Ķiršu ielas pārbūve 0.17km, Ādaži</c:v>
                </c:pt>
                <c:pt idx="4">
                  <c:v>Smilšu ielas pārbūve, Carnikava</c:v>
                </c:pt>
                <c:pt idx="5">
                  <c:v>L. Azarovas tilta pārbūve uz caurteku</c:v>
                </c:pt>
                <c:pt idx="6">
                  <c:v>Satiksmes organizācijas uzlabošana</c:v>
                </c:pt>
                <c:pt idx="7">
                  <c:v>Attekas ielas turpinājums 0,5km</c:v>
                </c:pt>
                <c:pt idx="8">
                  <c:v>Gaujas dambja virskārtas uzlabošana</c:v>
                </c:pt>
                <c:pt idx="9">
                  <c:v>Gājēju celiņa seguma atjaunošana Ādažos (no tirgus laukuma līdz Pirmā iela 31)</c:v>
                </c:pt>
                <c:pt idx="10">
                  <c:v>Dadzīšu ielas pārbūve</c:v>
                </c:pt>
                <c:pt idx="11">
                  <c:v>Gaujas iela 2,1 km posmā no Attekas ielas līdz Dadzīšu ielai</c:v>
                </c:pt>
                <c:pt idx="12">
                  <c:v>Ūbeļu ielas pārbūve līdz Langaskrastu ielai  0.95 km</c:v>
                </c:pt>
                <c:pt idx="13">
                  <c:v>Pirmās ielas  II kārta ietve (0,2km) + stāvvietas +brauktuve 0,05km</c:v>
                </c:pt>
                <c:pt idx="14">
                  <c:v>Pirmās ielas III kārta ietve 0.12km + brauktuve 0.13km, līdz Ziedu ielai</c:v>
                </c:pt>
                <c:pt idx="15">
                  <c:v>Kalngales ietves seguma atjaunošana ietvei pie P1</c:v>
                </c:pt>
                <c:pt idx="16">
                  <c:v>Elīzes ielas posma pārbūve ar asfalta segumu posmā no Kadagas ceļa līdz plānotajai Lindas ielai</c:v>
                </c:pt>
                <c:pt idx="17">
                  <c:v>Ziedu ielas pārbūve (Ķiršu ielas V kārta) 560m</c:v>
                </c:pt>
                <c:pt idx="18">
                  <c:v>Dubultā virsmas apstrāde - ielas</c:v>
                </c:pt>
              </c:strCache>
            </c:strRef>
          </c:cat>
          <c:val>
            <c:numRef>
              <c:f>Investīcijas!$B$19:$B$37</c:f>
              <c:numCache>
                <c:formatCode>#,##0</c:formatCode>
                <c:ptCount val="19"/>
                <c:pt idx="0">
                  <c:v>575345</c:v>
                </c:pt>
                <c:pt idx="1">
                  <c:v>888703</c:v>
                </c:pt>
                <c:pt idx="2">
                  <c:v>7994</c:v>
                </c:pt>
                <c:pt idx="3">
                  <c:v>19470</c:v>
                </c:pt>
                <c:pt idx="4">
                  <c:v>407584</c:v>
                </c:pt>
                <c:pt idx="5">
                  <c:v>250000</c:v>
                </c:pt>
                <c:pt idx="6">
                  <c:v>50000</c:v>
                </c:pt>
                <c:pt idx="7">
                  <c:v>38600</c:v>
                </c:pt>
                <c:pt idx="8">
                  <c:v>60000</c:v>
                </c:pt>
                <c:pt idx="9">
                  <c:v>30000</c:v>
                </c:pt>
                <c:pt idx="10">
                  <c:v>50000</c:v>
                </c:pt>
                <c:pt idx="11">
                  <c:v>96000</c:v>
                </c:pt>
                <c:pt idx="12">
                  <c:v>45000</c:v>
                </c:pt>
                <c:pt idx="13">
                  <c:v>150000</c:v>
                </c:pt>
                <c:pt idx="14">
                  <c:v>130000</c:v>
                </c:pt>
                <c:pt idx="15">
                  <c:v>30000</c:v>
                </c:pt>
                <c:pt idx="16">
                  <c:v>160000</c:v>
                </c:pt>
                <c:pt idx="17">
                  <c:v>175000</c:v>
                </c:pt>
                <c:pt idx="18">
                  <c:v>226000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A4-4FD9-B705-E6C9DA906614}"/>
            </c:ext>
          </c:extLst>
        </c:ser>
        <c:ser>
          <c:idx val="1"/>
          <c:order val="1"/>
          <c:spPr>
            <a:solidFill>
              <a:srgbClr val="C000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-6.4431213591502386E-3"/>
                </c:manualLayout>
              </c:layout>
              <c:tx>
                <c:rich>
                  <a:bodyPr/>
                  <a:lstStyle/>
                  <a:p>
                    <a:fld id="{57EF01E5-F465-4634-A34F-66C699DCA39C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(11%)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35A4-4FD9-B705-E6C9DA906614}"/>
                </c:ext>
              </c:extLst>
            </c:dLbl>
            <c:dLbl>
              <c:idx val="1"/>
              <c:layout>
                <c:manualLayout>
                  <c:x val="0"/>
                  <c:y val="-6.4431213591502386E-3"/>
                </c:manualLayout>
              </c:layout>
              <c:tx>
                <c:rich>
                  <a:bodyPr/>
                  <a:lstStyle/>
                  <a:p>
                    <a:fld id="{D723DDB5-A846-4F40-A073-77C2FC56BE18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(97%)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35A4-4FD9-B705-E6C9DA90661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21943A1D-5499-4A07-9220-5D91FF490BCF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(96%)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70A-4E1F-BB9F-162563D462B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DD0EEB1-7492-417E-950B-999E9053C268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(100%)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35A4-4FD9-B705-E6C9DA906614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674FC94C-070C-4E06-B207-1A5F8A2D6CAA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35A4-4FD9-B705-E6C9DA906614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B7ED004C-37C3-44D0-985D-5568E12EF54D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35A4-4FD9-B705-E6C9DA906614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64537A72-05AE-4280-90B4-01B775DF0DC2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35A4-4FD9-B705-E6C9DA906614}"/>
                </c:ext>
              </c:extLst>
            </c:dLbl>
            <c:dLbl>
              <c:idx val="7"/>
              <c:layout>
                <c:manualLayout>
                  <c:x val="0"/>
                  <c:y val="-1.073853559858381E-2"/>
                </c:manualLayout>
              </c:layout>
              <c:tx>
                <c:rich>
                  <a:bodyPr/>
                  <a:lstStyle/>
                  <a:p>
                    <a:fld id="{3DE39788-426E-4ABA-B4A9-14CEC6B9CE88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(92%)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35A4-4FD9-B705-E6C9DA906614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21C78A5C-8A02-4AD0-81B5-AA6FD659B7ED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270A-4E1F-BB9F-162563D462BF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82B2DB11-6384-41C6-B9D4-E10E452081E0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35A4-4FD9-B705-E6C9DA906614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1651B1B7-2A64-45AB-ACF6-80A31228846B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35A4-4FD9-B705-E6C9DA906614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7A2887FF-3C02-400E-B88E-E39FBB388B4A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5A4-4FD9-B705-E6C9DA906614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79D705BD-182E-4951-B2A5-0B2E820DF0A0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35A4-4FD9-B705-E6C9DA906614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D7BC5407-E11A-4C9E-B56F-DB2455C4FDE8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270A-4E1F-BB9F-162563D462B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Investīcijas!$A$19:$A$37</c:f>
              <c:strCache>
                <c:ptCount val="19"/>
                <c:pt idx="0">
                  <c:v>Dzirnupes ielas tilta pārbūve</c:v>
                </c:pt>
                <c:pt idx="1">
                  <c:v>Vecštāles ceļa pārbūve 8.2km, Kadaga</c:v>
                </c:pt>
                <c:pt idx="2">
                  <c:v>Skolas iela 0.77km, Ādaži, Ādaži Gājēju ietve, bruģis, satiksmes organizācija</c:v>
                </c:pt>
                <c:pt idx="3">
                  <c:v>Ķiršu ielas pārbūve 0.17km, Ādaži</c:v>
                </c:pt>
                <c:pt idx="4">
                  <c:v>Smilšu ielas pārbūve, Carnikava</c:v>
                </c:pt>
                <c:pt idx="5">
                  <c:v>L. Azarovas tilta pārbūve uz caurteku</c:v>
                </c:pt>
                <c:pt idx="6">
                  <c:v>Satiksmes organizācijas uzlabošana</c:v>
                </c:pt>
                <c:pt idx="7">
                  <c:v>Attekas ielas turpinājums 0,5km</c:v>
                </c:pt>
                <c:pt idx="8">
                  <c:v>Gaujas dambja virskārtas uzlabošana</c:v>
                </c:pt>
                <c:pt idx="9">
                  <c:v>Gājēju celiņa seguma atjaunošana Ādažos (no tirgus laukuma līdz Pirmā iela 31)</c:v>
                </c:pt>
                <c:pt idx="10">
                  <c:v>Dadzīšu ielas pārbūve</c:v>
                </c:pt>
                <c:pt idx="11">
                  <c:v>Gaujas iela 2,1 km posmā no Attekas ielas līdz Dadzīšu ielai</c:v>
                </c:pt>
                <c:pt idx="12">
                  <c:v>Ūbeļu ielas pārbūve līdz Langaskrastu ielai  0.95 km</c:v>
                </c:pt>
                <c:pt idx="13">
                  <c:v>Pirmās ielas  II kārta ietve (0,2km) + stāvvietas +brauktuve 0,05km</c:v>
                </c:pt>
                <c:pt idx="14">
                  <c:v>Pirmās ielas III kārta ietve 0.12km + brauktuve 0.13km, līdz Ziedu ielai</c:v>
                </c:pt>
                <c:pt idx="15">
                  <c:v>Kalngales ietves seguma atjaunošana ietvei pie P1</c:v>
                </c:pt>
                <c:pt idx="16">
                  <c:v>Elīzes ielas posma pārbūve ar asfalta segumu posmā no Kadagas ceļa līdz plānotajai Lindas ielai</c:v>
                </c:pt>
                <c:pt idx="17">
                  <c:v>Ziedu ielas pārbūve (Ķiršu ielas V kārta) 560m</c:v>
                </c:pt>
                <c:pt idx="18">
                  <c:v>Dubultā virsmas apstrāde - ielas</c:v>
                </c:pt>
              </c:strCache>
            </c:strRef>
          </c:cat>
          <c:val>
            <c:numRef>
              <c:f>Investīcijas!$C$19:$C$37</c:f>
              <c:numCache>
                <c:formatCode>#,##0</c:formatCode>
                <c:ptCount val="19"/>
                <c:pt idx="0">
                  <c:v>63588.62</c:v>
                </c:pt>
                <c:pt idx="1">
                  <c:v>0</c:v>
                </c:pt>
                <c:pt idx="2">
                  <c:v>7676.1</c:v>
                </c:pt>
                <c:pt idx="3">
                  <c:v>19469.82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35574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5A4-4FD9-B705-E6C9DA90661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97713871"/>
        <c:axId val="1297711951"/>
        <c:axId val="0"/>
      </c:bar3DChart>
      <c:catAx>
        <c:axId val="129771387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just"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-70"/>
                <a:ea typeface="+mn-ea"/>
                <a:cs typeface="+mn-cs"/>
              </a:defRPr>
            </a:pPr>
            <a:endParaRPr lang="lv-LV"/>
          </a:p>
        </c:txPr>
        <c:crossAx val="1297711951"/>
        <c:crosses val="autoZero"/>
        <c:auto val="1"/>
        <c:lblAlgn val="l"/>
        <c:lblOffset val="100"/>
        <c:noMultiLvlLbl val="0"/>
      </c:catAx>
      <c:valAx>
        <c:axId val="1297711951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12977138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0.01615</cdr:x>
      <cdr:y>0.11747</cdr:y>
    </cdr:from>
    <cdr:to>
      <cdr:x>0.29204</cdr:x>
      <cdr:y>0.15449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BC78902-8600-B617-9041-C34A6BDC1325}"/>
            </a:ext>
          </a:extLst>
        </cdr:cNvPr>
        <cdr:cNvSpPr txBox="1"/>
      </cdr:nvSpPr>
      <cdr:spPr>
        <a:xfrm xmlns:a="http://schemas.openxmlformats.org/drawingml/2006/main">
          <a:off x="194388" y="740222"/>
          <a:ext cx="3321698" cy="2332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lv-LV" sz="1100" dirty="0"/>
        </a:p>
      </cdr:txBody>
    </cdr:sp>
  </cdr:relSizeAnchor>
  <cdr:relSizeAnchor xmlns:cdr="http://schemas.openxmlformats.org/drawingml/2006/chartDrawing">
    <cdr:from>
      <cdr:x>0</cdr:x>
      <cdr:y>0.13082</cdr:y>
    </cdr:from>
    <cdr:to>
      <cdr:x>0.27286</cdr:x>
      <cdr:y>0.1573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C1DD54F2-FA39-7F66-C9C1-6967F9F221F0}"/>
            </a:ext>
          </a:extLst>
        </cdr:cNvPr>
        <cdr:cNvSpPr txBox="1"/>
      </cdr:nvSpPr>
      <cdr:spPr>
        <a:xfrm xmlns:a="http://schemas.openxmlformats.org/drawingml/2006/main">
          <a:off x="0" y="824325"/>
          <a:ext cx="3260498" cy="1668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lv-LV" sz="7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Pamatlīdzekļi</a:t>
          </a:r>
        </a:p>
      </cdr:txBody>
    </cdr:sp>
  </cdr:relSizeAnchor>
  <cdr:relSizeAnchor xmlns:cdr="http://schemas.openxmlformats.org/drawingml/2006/chartDrawing">
    <cdr:from>
      <cdr:x>0</cdr:x>
      <cdr:y>0.42276</cdr:y>
    </cdr:from>
    <cdr:to>
      <cdr:x>0.27672</cdr:x>
      <cdr:y>0.45664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B3DF038F-A8CE-B915-AF2D-F7B3D4D343E0}"/>
            </a:ext>
          </a:extLst>
        </cdr:cNvPr>
        <cdr:cNvSpPr txBox="1"/>
      </cdr:nvSpPr>
      <cdr:spPr>
        <a:xfrm xmlns:a="http://schemas.openxmlformats.org/drawingml/2006/main">
          <a:off x="0" y="2663923"/>
          <a:ext cx="3306621" cy="21348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lv-LV" sz="7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Inventārs, biroja preces</a:t>
          </a:r>
        </a:p>
      </cdr:txBody>
    </cdr:sp>
  </cdr:relSizeAnchor>
  <cdr:relSizeAnchor xmlns:cdr="http://schemas.openxmlformats.org/drawingml/2006/chartDrawing">
    <cdr:from>
      <cdr:x>0.01244</cdr:x>
      <cdr:y>0.55051</cdr:y>
    </cdr:from>
    <cdr:to>
      <cdr:x>0.27904</cdr:x>
      <cdr:y>0.65052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D8FF0CAD-D3D9-AD95-659D-1B95301F0E80}"/>
            </a:ext>
          </a:extLst>
        </cdr:cNvPr>
        <cdr:cNvSpPr txBox="1"/>
      </cdr:nvSpPr>
      <cdr:spPr>
        <a:xfrm xmlns:a="http://schemas.openxmlformats.org/drawingml/2006/main">
          <a:off x="148678" y="3468932"/>
          <a:ext cx="3185695" cy="6301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lv-LV" sz="7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Remontdarbi un iestāžu uzturēšana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0.01892</cdr:x>
      <cdr:y>0.68208</cdr:y>
    </cdr:from>
    <cdr:to>
      <cdr:x>0.37216</cdr:x>
      <cdr:y>0.75494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1C0BC246-BA22-5E04-96E8-1B4586760B9C}"/>
            </a:ext>
          </a:extLst>
        </cdr:cNvPr>
        <cdr:cNvSpPr txBox="1"/>
      </cdr:nvSpPr>
      <cdr:spPr>
        <a:xfrm xmlns:a="http://schemas.openxmlformats.org/drawingml/2006/main">
          <a:off x="190500" y="3923575"/>
          <a:ext cx="3556000" cy="4191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lv-LV" sz="1100" kern="12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A450BD-68D1-40F9-8570-F2E67B80A823}" type="datetimeFigureOut">
              <a:rPr lang="lv-LV" smtClean="0"/>
              <a:t>13.04.2026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D23CE6-85A1-4374-B09E-1FDCEE7367C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32249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97375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19220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419571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D03C1-F949-4B0D-5849-4AC0563C4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F7BA40-F491-0D93-5916-B7171ABBFE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C4544A-2619-A834-C027-6C713FACCA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69ABFE-1D16-9EC3-E00A-94126313F2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929291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AD8FDE-975F-4311-7511-F41D9CCCA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E5CC43-C641-BD6E-6A74-AE61A32E23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434CBA-A111-690A-2DB0-9CCC203F74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3BCC80-EABF-E631-F683-725D5ADE2F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725499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A81AF-B11C-5458-42A5-D46F3B35C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8C664E-1C33-A7CE-2CB2-1C51E3602F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F7436E-F1F1-A0EB-078B-398E104EAA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05C6F0-FC65-B6F0-234D-275402745A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307017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78676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E0B74-42FE-00AF-29AB-44AD5B29B7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D83FBF-9187-3E83-28C7-877AADC370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9C4B0B-38CA-2ECE-7939-842C4AB3D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16D81-8DF6-410F-AAE0-C963E3396CA2}" type="datetime1">
              <a:rPr lang="lv-LV" smtClean="0"/>
              <a:t>13.04.2026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4348B7-3AA4-7D33-7079-56654C366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807D0B-0957-8825-75B5-3684355DE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0706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E9586-EDE3-FB9E-EF7F-4546B4645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E87A7E-2DD1-4E27-7978-CEB92BF5AB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842F14-2939-346F-37A4-F4CFF5E89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905ED-80CB-4131-AF6A-18CE0C023BE6}" type="datetime1">
              <a:rPr lang="lv-LV" smtClean="0"/>
              <a:t>13.04.2026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C94D7-61FB-C664-FCDC-53B2289F9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00C153-9A0A-B471-069F-F3850FB1C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42018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5C0F67-6693-E3C1-4A92-C2580CA775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EC0FB9-2444-62F7-E4F7-8DCA6739B7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6687DF-B808-98AE-1556-DC8B62F2B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71B6D-CBB8-47F6-8F4E-9C7C848E8D70}" type="datetime1">
              <a:rPr lang="lv-LV" smtClean="0"/>
              <a:t>13.04.2026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9273EA-9A4A-27DF-56DD-B73F36493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2F604-233E-B639-B224-5D5DCC378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26444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940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2567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847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4/13/2026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8724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4/13/2026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6525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4/13/2026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6416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4/13/2026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3181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4/13/2026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891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6314-E403-AFC0-1A46-E422809C9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37EE6-FB5F-41CF-42C4-432E050254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ED0677-CA8C-B2FA-39B2-900F9B2F4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F3EF7-E8DF-4E52-B6AD-253C52C52CA8}" type="datetime1">
              <a:rPr lang="lv-LV" smtClean="0"/>
              <a:t>13.04.2026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C73EE2-F365-3491-DBB8-308173BC6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7D289E-FEC5-7A12-9ADE-C8E5E92F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231382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4/13/2026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9631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9892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1565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E2C386-7C39-D997-99A5-4885BC5A4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6C6560-A647-47F6-A802-1CE50105CBCA}" type="datetime1">
              <a:rPr lang="en-US"/>
              <a:pPr>
                <a:defRPr/>
              </a:pPr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18529F-A142-32ED-6204-4B7DD7492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B2E934-D8F1-C1FD-7CE2-32BF684C9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4CFD4-340D-4CB8-BB88-71A78C4F99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4986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5F2CA7-6E1E-32A6-DDAC-F53CBE23D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2F07E-5BFA-4F66-9B41-ACEA484F55A9}" type="datetime1">
              <a:rPr lang="en-US"/>
              <a:pPr>
                <a:defRPr/>
              </a:pPr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46B3D8-054A-064E-9ED1-AA7851616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D30810-1A24-76DC-3507-9427183C7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6025B-CAEB-404B-B967-25BDFD0009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034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5F48C2-0E5F-D3FA-B496-336198E4F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D3EF9-0465-4894-9CD7-84AD2EAF7961}" type="datetime1">
              <a:rPr lang="en-US"/>
              <a:pPr>
                <a:defRPr/>
              </a:pPr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D6CFFD-2E87-0A6A-7670-BC596A519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9520C-FC77-8AB9-0D8B-C19B747D1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48209-461B-4CA4-97A6-67FF916CAB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1974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41D82F9-9702-0847-ADF8-7D9899791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D34DD-A5BF-489A-8537-CF5DE9BD3A0E}" type="datetime1">
              <a:rPr lang="en-US"/>
              <a:pPr>
                <a:defRPr/>
              </a:pPr>
              <a:t>4/13/2026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BA03BDD-7DDF-A4A0-DAB7-CF1D370D4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C5A4453-52BD-9780-30D1-32073F157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2E645-C7E5-4742-85B7-42D36F5845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9152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53E1A7D-2F74-C8F7-7B62-4CB9CE5BE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B953A-829F-4F88-8E93-10B76B741732}" type="datetime1">
              <a:rPr lang="en-US"/>
              <a:pPr>
                <a:defRPr/>
              </a:pPr>
              <a:t>4/13/2026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9466738-9D4E-21D0-1F5B-6FF30177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6328F5A-080E-093B-B9BA-AE888E646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EE8D8-F14C-4C4A-96C8-D7269EF0B0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2632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C09538B-AF70-33E2-9D76-181E97AB9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B197D-CD7E-42E7-979D-974CA16D0F3A}" type="datetime1">
              <a:rPr lang="en-US"/>
              <a:pPr>
                <a:defRPr/>
              </a:pPr>
              <a:t>4/13/2026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24F347B-FF24-FB69-AE71-E88ED23DC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0A56C20-1C7F-0D4C-6938-63EADE519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997F1-72CC-47D2-A9EE-EB1C134811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217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033B068-F4BB-839D-78DC-9D0F1E86D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4C02D-D77E-47B9-8E2A-D4C352176C1A}" type="datetime1">
              <a:rPr lang="en-US"/>
              <a:pPr>
                <a:defRPr/>
              </a:pPr>
              <a:t>4/13/2026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6A09181-091D-9342-29EF-4B925B675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F00D11C-30E3-1094-B8B4-3EAD6F7A9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A6398-8651-4796-AC4C-2AF470C8D9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652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075F0-D03F-7D4C-8920-B75381E3A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9ED87A-6B2E-A384-BB0A-DC7B1AB5E4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27EED9-6EA9-6B1D-AC62-B2FA28A21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87D45-E41D-4212-8A26-E3C173054877}" type="datetime1">
              <a:rPr lang="lv-LV" smtClean="0"/>
              <a:t>13.04.2026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D37290-706C-0ECC-6C0D-CECE87C2F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F73C53-BF5D-AC95-D18F-69F746998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776753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78BB1-56BC-9536-AE6D-CC3474DF3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8FF2C-C462-4A19-9B4A-440378F7D0F7}" type="datetime1">
              <a:rPr lang="en-US"/>
              <a:pPr>
                <a:defRPr/>
              </a:pPr>
              <a:t>4/13/2026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FD45CDA-0196-FE92-3912-4C4C35144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F82F6C2-3D63-A55F-81FA-4E2E1B384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75017-1006-417A-8C90-926AFA3CAC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3258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pPr lvl="0"/>
            <a:endParaRPr lang="en-LV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727C42A-4E99-FB8A-6912-7049963E4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7B76F-C549-40F7-8359-C11DEC50574F}" type="datetime1">
              <a:rPr lang="en-US"/>
              <a:pPr>
                <a:defRPr/>
              </a:pPr>
              <a:t>4/13/2026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D6398D8-9295-2372-3065-683CA876D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0944722-A81C-B4AF-E115-66ADCD752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72D91-9F26-4882-999B-7520B0AD90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9560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8F6C67-22BF-D876-CAF6-080A615EA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9E67F-969E-4D33-8483-B80362EB8C58}" type="datetime1">
              <a:rPr lang="en-US"/>
              <a:pPr>
                <a:defRPr/>
              </a:pPr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D7BAC4-0522-8849-3E66-971D00687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DFD637-7ED7-3918-F317-622D5097E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9C9D5-86A9-4BBB-A74D-657BAB2DD9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970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2EF5A2-7240-C9AB-7D74-36D6EEB5F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43DA6-58F7-465B-BF3D-384A2BC2D22F}" type="datetime1">
              <a:rPr lang="en-US"/>
              <a:pPr>
                <a:defRPr/>
              </a:pPr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76AD1D-7BF7-E3A5-FC01-44D3DB692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397E35-133F-23BB-FBF9-5762C8C6C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F3C9E-CC7E-4D97-A509-AF48A5D333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05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8D109-BC65-8082-92AD-0BBBFA1AE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6393C-68CA-0190-914D-C7FCAE4742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F2F66C-46ED-BF47-DAFE-240427C72B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F65CF9-9586-48D7-1F1C-DE1F43CFA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5B477-112D-4307-A93A-665A33B331BD}" type="datetime1">
              <a:rPr lang="lv-LV" smtClean="0"/>
              <a:t>13.04.2026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FFEE6D-B7AE-08EE-B7D5-934F774FD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61D4B1-821D-1AD9-5C56-5336DBE74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73680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CBD99-046B-F283-0274-35597AC4D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6FE475-D2C2-F72A-B491-EE0030372D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CDBBC9-2CD5-D0AB-C7EE-60062375A7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B28232-B2A5-BBCF-BF2A-F7D734A3FD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22D294-8D10-F9D2-C1C5-AC55AE31FF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382BEC-DC39-DC38-D907-F99A4B68A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66927-ED67-407D-AEE1-274E266042EF}" type="datetime1">
              <a:rPr lang="lv-LV" smtClean="0"/>
              <a:t>13.04.2026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C2AE56-7099-9C1D-A10B-A64857AAE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F0379A-692B-DA95-FD86-183585A0C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5136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57BF3-D731-79DD-A036-17E0E3EA7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4DFAB8-E6DF-82BF-552B-BC9C92AB1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324D5-D005-4D1B-9A66-ACD77F9F9B5C}" type="datetime1">
              <a:rPr lang="lv-LV" smtClean="0"/>
              <a:t>13.04.2026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5EE640-674F-49BB-9BC9-33C153915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459F49-7744-6378-BAC4-7E7FB7C9E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0684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802B5D-7988-0ABF-FA2E-8B96707B0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530C-B699-4AE7-BBA8-90C10021A480}" type="datetime1">
              <a:rPr lang="lv-LV" smtClean="0"/>
              <a:t>13.04.2026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E4BB0A-06B3-BB94-9272-C64AF3873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6F7BB2-FF1C-370B-72B6-39DC2E1FB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92572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07FBC-D597-9E97-0501-61D29D95C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619E5-6BFE-0A8D-328C-1974AE1E6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CBDC9E-9EAD-744A-D7AC-3CC7EB0FD3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4B36F2-EA2D-2DE9-2EA7-08CAECFC8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AFDF4-A49F-44C9-98E7-6F170D8B2905}" type="datetime1">
              <a:rPr lang="lv-LV" smtClean="0"/>
              <a:t>13.04.2026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856CA8-8871-76F2-CE0B-78C95A7CD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DBE963-7499-E9F4-F980-7DD0708A9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96798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5DE7A-58EA-343D-0ADA-178933C53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D2F11A-201D-63A6-CACE-5B7543D420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A2E388-0DE3-470C-08E2-ECC702389A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852D74-2B9B-118C-08D9-B4E3146FA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45E3-80CD-4080-B052-024292CF15BC}" type="datetime1">
              <a:rPr lang="lv-LV" smtClean="0"/>
              <a:t>13.04.2026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8D0BBA-8464-CBF5-79AC-00635F915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4E383B-E8A5-7BCF-6B06-C7F4B0AF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44269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E8E53C-282A-2B9F-BED9-440A07EED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85427F-D370-343D-8DF1-8741CBA52A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EC96DC-B0D8-3E38-33D6-90DC9E0A4C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D9554-4469-46EB-8880-1422571CEACE}" type="datetime1">
              <a:rPr lang="lv-LV" smtClean="0"/>
              <a:t>13.04.2026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87327A-A985-9CBF-C38F-6E355821A9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8FADE1-E8C3-9C18-8A29-7A533E6C8A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83095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097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hf sldNum="0" hdr="0" dt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8060C22E-CDFA-8449-EC54-58151B7344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6"/>
            <a:ext cx="10515600" cy="1326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title style</a:t>
            </a:r>
            <a:endParaRPr lang="lv-LV" altLang="lv-LV"/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5D3E1AA2-A448-2652-3AD8-3412BDEB1F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text styles</a:t>
            </a:r>
          </a:p>
          <a:p>
            <a:pPr lvl="1"/>
            <a:r>
              <a:rPr lang="en-GB" altLang="lv-LV"/>
              <a:t>Second level</a:t>
            </a:r>
          </a:p>
          <a:p>
            <a:pPr lvl="2"/>
            <a:r>
              <a:rPr lang="en-GB" altLang="lv-LV"/>
              <a:t>Third level</a:t>
            </a:r>
          </a:p>
          <a:p>
            <a:pPr lvl="3"/>
            <a:r>
              <a:rPr lang="en-GB" altLang="lv-LV"/>
              <a:t>Fourth level</a:t>
            </a:r>
          </a:p>
          <a:p>
            <a:pPr lvl="4"/>
            <a:r>
              <a:rPr lang="en-GB" altLang="lv-LV"/>
              <a:t>Fifth level</a:t>
            </a:r>
            <a:endParaRPr lang="lv-LV" alt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A9E185-924D-A007-5AB2-8381103CD0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017467A-549E-439C-82EB-ADA295625BCD}" type="datetime1">
              <a:rPr lang="en-US"/>
              <a:pPr>
                <a:defRPr/>
              </a:pPr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553F67-CFC6-FFD0-4601-B467BDBA6E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04FEB1-7F32-9F27-8677-19C6FB0920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E138133-55DF-4C54-A125-92AC295312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55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</p:sldLayoutIdLst>
  <p:hf sldNum="0" hdr="0" dt="0"/>
  <p:txStyles>
    <p:titleStyle>
      <a:lvl1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304815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609630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914446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219261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11" indent="-228611" algn="l" defTabSz="914446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06254985-7120-C57B-662F-36B1141C0B14}"/>
              </a:ext>
            </a:extLst>
          </p:cNvPr>
          <p:cNvSpPr txBox="1"/>
          <p:nvPr/>
        </p:nvSpPr>
        <p:spPr>
          <a:xfrm>
            <a:off x="-3180" y="4191000"/>
            <a:ext cx="12195180" cy="2039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52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P/A CARNIKAVAS KOMUNĀLSERVISA</a:t>
            </a:r>
            <a:b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BUDŽETA IZPILDE </a:t>
            </a:r>
            <a:b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altLang="lv-LV" sz="3600" b="1" dirty="0">
                <a:solidFill>
                  <a:schemeClr val="bg1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PAR 2026. GADA PIRMO CETURKSNI</a:t>
            </a:r>
            <a:endParaRPr kumimoji="0" lang="en-US" sz="3600" b="1" i="0" u="none" strike="noStrike" kern="1200" cap="all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anose="00000500000000000000" pitchFamily="2" charset="-7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B2A215-8386-9EDE-5A19-F94513F13E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376" y="380401"/>
            <a:ext cx="5160684" cy="2523466"/>
          </a:xfrm>
          <a:prstGeom prst="rect">
            <a:avLst/>
          </a:prstGeom>
        </p:spPr>
      </p:pic>
      <p:sp>
        <p:nvSpPr>
          <p:cNvPr id="4" name="TextBox 2">
            <a:extLst>
              <a:ext uri="{FF2B5EF4-FFF2-40B4-BE49-F238E27FC236}">
                <a16:creationId xmlns:a16="http://schemas.microsoft.com/office/drawing/2014/main" id="{630FAD5B-3C12-8C8A-4EF9-4376BF059204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chemeClr val="bg1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chemeClr val="bg1"/>
                </a:solidFill>
                <a:latin typeface="Montserrat" pitchFamily="2" charset="77"/>
              </a:rPr>
              <a:t>LAURIS BERNĀNS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chemeClr val="bg1"/>
                </a:solidFill>
                <a:latin typeface="Montserrat" pitchFamily="2" charset="77"/>
              </a:rPr>
              <a:t>    15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lang="lv-LV" sz="1000" dirty="0">
                <a:solidFill>
                  <a:schemeClr val="bg1"/>
                </a:solidFill>
                <a:latin typeface="Montserrat" pitchFamily="2" charset="77"/>
              </a:rPr>
              <a:t>04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9556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C806E-111F-1AD0-F418-CEDB64C36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7F0ED-13E3-7BEB-87ED-C3FC706CB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7815" y="323878"/>
            <a:ext cx="10515600" cy="713177"/>
          </a:xfrm>
        </p:spPr>
        <p:txBody>
          <a:bodyPr/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I CETURKSNĪ</a:t>
            </a:r>
            <a:endParaRPr lang="lv-LV" b="1" dirty="0">
              <a:solidFill>
                <a:srgbClr val="58585B"/>
              </a:solidFill>
              <a:latin typeface="Montserrat" panose="00000500000000000000" pitchFamily="2" charset="-7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65E1CA-45C6-CB7D-7CCB-71A69EE1D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0215" y="64928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10</a:t>
            </a:fld>
            <a:endParaRPr lang="lv-LV" dirty="0"/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FF250FE0-0E9C-B11D-CC9D-A7CEF5D4D06F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 dirty="0">
              <a:solidFill>
                <a:srgbClr val="595959"/>
              </a:solidFill>
            </a:endParaRPr>
          </a:p>
        </p:txBody>
      </p:sp>
      <p:graphicFrame>
        <p:nvGraphicFramePr>
          <p:cNvPr id="9" name="Content Placeholder 4">
            <a:extLst>
              <a:ext uri="{FF2B5EF4-FFF2-40B4-BE49-F238E27FC236}">
                <a16:creationId xmlns:a16="http://schemas.microsoft.com/office/drawing/2014/main" id="{12944AA3-4EA2-958C-E9DD-B2BAB5EEFDA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5363866"/>
              </p:ext>
            </p:extLst>
          </p:nvPr>
        </p:nvGraphicFramePr>
        <p:xfrm>
          <a:off x="742662" y="1249466"/>
          <a:ext cx="10706674" cy="4839621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348755">
                  <a:extLst>
                    <a:ext uri="{9D8B030D-6E8A-4147-A177-3AD203B41FA5}">
                      <a16:colId xmlns:a16="http://schemas.microsoft.com/office/drawing/2014/main" val="4055029824"/>
                    </a:ext>
                  </a:extLst>
                </a:gridCol>
                <a:gridCol w="2659973">
                  <a:extLst>
                    <a:ext uri="{9D8B030D-6E8A-4147-A177-3AD203B41FA5}">
                      <a16:colId xmlns:a16="http://schemas.microsoft.com/office/drawing/2014/main" val="1205885550"/>
                    </a:ext>
                  </a:extLst>
                </a:gridCol>
                <a:gridCol w="2554713">
                  <a:extLst>
                    <a:ext uri="{9D8B030D-6E8A-4147-A177-3AD203B41FA5}">
                      <a16:colId xmlns:a16="http://schemas.microsoft.com/office/drawing/2014/main" val="1562776302"/>
                    </a:ext>
                  </a:extLst>
                </a:gridCol>
                <a:gridCol w="966217">
                  <a:extLst>
                    <a:ext uri="{9D8B030D-6E8A-4147-A177-3AD203B41FA5}">
                      <a16:colId xmlns:a16="http://schemas.microsoft.com/office/drawing/2014/main" val="3531504803"/>
                    </a:ext>
                  </a:extLst>
                </a:gridCol>
                <a:gridCol w="852390">
                  <a:extLst>
                    <a:ext uri="{9D8B030D-6E8A-4147-A177-3AD203B41FA5}">
                      <a16:colId xmlns:a16="http://schemas.microsoft.com/office/drawing/2014/main" val="600235530"/>
                    </a:ext>
                  </a:extLst>
                </a:gridCol>
                <a:gridCol w="1598847">
                  <a:extLst>
                    <a:ext uri="{9D8B030D-6E8A-4147-A177-3AD203B41FA5}">
                      <a16:colId xmlns:a16="http://schemas.microsoft.com/office/drawing/2014/main" val="2497123531"/>
                    </a:ext>
                  </a:extLst>
                </a:gridCol>
                <a:gridCol w="1725779">
                  <a:extLst>
                    <a:ext uri="{9D8B030D-6E8A-4147-A177-3AD203B41FA5}">
                      <a16:colId xmlns:a16="http://schemas.microsoft.com/office/drawing/2014/main" val="2571352310"/>
                    </a:ext>
                  </a:extLst>
                </a:gridCol>
              </a:tblGrid>
              <a:tr h="7434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 err="1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Nr.p.k</a:t>
                      </a: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Iepirkuma nosaukums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50" charset="-70"/>
                        </a:rPr>
                        <a:t>Budžeta summa (EUR ar PVN)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Iepirkuma veids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Līguma summa (EUR ar PVN)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Noslēgts līgums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Piezīmes par iepirkuma gaitu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33207886"/>
                  </a:ext>
                </a:extLst>
              </a:tr>
              <a:tr h="33123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Transportlīdzekļu un traktortehnikas tehniskā apkope un remonts (3 gadu līgums)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264 990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Pakalpojums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264990.00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900" b="1" i="0" u="none" strike="noStrike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SIA "ELRO" / SIA "ĀDAŽI TRANSPORTS"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92712099"/>
                  </a:ext>
                </a:extLst>
              </a:tr>
              <a:tr h="36185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Šķiroto atkritumu savākšanas laukums Laivu ielā 12, Carnikavā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240728.19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Būvdarbi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240728.19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SIA "AL Ceļu Būve”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48208131"/>
                  </a:ext>
                </a:extLst>
              </a:tr>
              <a:tr h="36185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Vecštāles</a:t>
                      </a: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 ceļa seguma pastiprināšana posmā no </a:t>
                      </a:r>
                      <a:r>
                        <a:rPr lang="lv-LV" sz="900" b="0" i="0" u="none" strike="noStrike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Kadagas</a:t>
                      </a: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 ceļa līdz </a:t>
                      </a:r>
                      <a:r>
                        <a:rPr lang="lv-LV" sz="900" b="0" i="0" u="none" strike="noStrike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Iļķenes</a:t>
                      </a: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 ceļam (</a:t>
                      </a:r>
                      <a:r>
                        <a:rPr lang="lv-LV" sz="900" b="0" i="0" u="none" strike="noStrike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Kadaga</a:t>
                      </a: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, </a:t>
                      </a:r>
                      <a:r>
                        <a:rPr lang="lv-LV" sz="900" b="0" i="0" u="none" strike="noStrike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Iļķene</a:t>
                      </a: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, Ādažu novads)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900 200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Būvdarbi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819487.46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SIA "ACBR"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49796977"/>
                  </a:ext>
                </a:extLst>
              </a:tr>
              <a:tr h="36185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Apstādījumu ierīkošana un kopšana Ādažu novada Ādažu un Carnikavas pagastos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98 900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Pakalpojums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64568.93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SIA "ORCHIS"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25901677"/>
                  </a:ext>
                </a:extLst>
              </a:tr>
              <a:tr h="36185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Dārza tehnikas izejmateriālu un rezerves daļu iegāde, darza tehnikas servisa pakalpojumi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48 400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Pakalpojums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48400.00</a:t>
                      </a:r>
                    </a:p>
                  </a:txBody>
                  <a:tcPr marL="9525" marR="9525" marT="9525" marB="0" anchor="ctr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SIA "ANTARS"</a:t>
                      </a:r>
                    </a:p>
                  </a:txBody>
                  <a:tcPr marL="9525" marR="9525" marT="9525" marB="0" anchor="ctr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85996921"/>
                  </a:ext>
                </a:extLst>
              </a:tr>
              <a:tr h="49182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Elektromateriālu, ielas apgaismojuma gaismekļu un balstu piegāde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50 819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Piegāde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50818.80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SIA Baltijas elektro sabiedrība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68113883"/>
                  </a:ext>
                </a:extLst>
              </a:tr>
              <a:tr h="49182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Marķētas kurināmās dīzeļdegvielas piegāde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20000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Piegāde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18905.04</a:t>
                      </a:r>
                    </a:p>
                  </a:txBody>
                  <a:tcPr marL="9525" marR="9525" marT="9525" marB="0"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SIA "Gotika auto"</a:t>
                      </a:r>
                    </a:p>
                  </a:txBody>
                  <a:tcPr marL="9525" marR="9525" marT="9525" marB="0"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55293755"/>
                  </a:ext>
                </a:extLst>
              </a:tr>
              <a:tr h="49182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Koku un zaru zāģēšana, vainagu veidošana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32500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Pakalpojums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32500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SIA "</a:t>
                      </a:r>
                      <a:r>
                        <a:rPr lang="lv-LV" sz="900" b="1" i="0" u="none" strike="noStrike" dirty="0" err="1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Envitex</a:t>
                      </a:r>
                      <a:r>
                        <a:rPr lang="lv-LV" sz="900" b="1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 Latvia"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55668059"/>
                  </a:ext>
                </a:extLst>
              </a:tr>
              <a:tr h="36185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Pretputekļu līdzekļa iestrāde Ādažu novads (3 gadu līgums)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50000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Pakalpojums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 dirty="0">
                          <a:solidFill>
                            <a:srgbClr val="92D050"/>
                          </a:solidFill>
                          <a:effectLst/>
                          <a:latin typeface="Montserrat" panose="00000500000000000000" pitchFamily="50" charset="-70"/>
                        </a:rPr>
                        <a:t>Līgums parakstīšanā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20414319"/>
                  </a:ext>
                </a:extLst>
              </a:tr>
              <a:tr h="33123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Elīzes ielas posma pārbūve ar asfalta segumu posmā no Kadagas ceļa līdz plānotajai Lindas ielai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160000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Būvdarbi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 dirty="0">
                          <a:solidFill>
                            <a:srgbClr val="92D050"/>
                          </a:solidFill>
                          <a:effectLst/>
                          <a:latin typeface="Montserrat" panose="00000500000000000000" pitchFamily="50" charset="-70"/>
                        </a:rPr>
                        <a:t>Līgums parakstīšanā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8756367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D3C8884-6429-9809-3EBC-36199EB40FD5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LAURIS BERNĀNS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    15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04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86315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9161A-2836-6727-39C8-B1BDE0EC3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7815" y="323878"/>
            <a:ext cx="10515600" cy="713177"/>
          </a:xfrm>
        </p:spPr>
        <p:txBody>
          <a:bodyPr/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I CETURKSNĪ</a:t>
            </a:r>
            <a:endParaRPr lang="lv-LV" b="1" dirty="0">
              <a:solidFill>
                <a:srgbClr val="58585B"/>
              </a:solidFill>
              <a:latin typeface="Montserrat" panose="00000500000000000000" pitchFamily="2" charset="-7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108006-6412-E671-40DB-5AAA43F30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0215" y="64928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11</a:t>
            </a:fld>
            <a:endParaRPr lang="lv-LV" dirty="0"/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DE0FACF4-AD7F-5127-9909-D4BD83079FF4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 dirty="0">
              <a:solidFill>
                <a:srgbClr val="595959"/>
              </a:solidFill>
            </a:endParaRPr>
          </a:p>
        </p:txBody>
      </p:sp>
      <p:graphicFrame>
        <p:nvGraphicFramePr>
          <p:cNvPr id="9" name="Content Placeholder 4">
            <a:extLst>
              <a:ext uri="{FF2B5EF4-FFF2-40B4-BE49-F238E27FC236}">
                <a16:creationId xmlns:a16="http://schemas.microsoft.com/office/drawing/2014/main" id="{68956F0C-EAB9-4359-52DE-79956DB294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8499860"/>
              </p:ext>
            </p:extLst>
          </p:nvPr>
        </p:nvGraphicFramePr>
        <p:xfrm>
          <a:off x="952270" y="1297997"/>
          <a:ext cx="10706674" cy="4694081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419330">
                  <a:extLst>
                    <a:ext uri="{9D8B030D-6E8A-4147-A177-3AD203B41FA5}">
                      <a16:colId xmlns:a16="http://schemas.microsoft.com/office/drawing/2014/main" val="4055029824"/>
                    </a:ext>
                  </a:extLst>
                </a:gridCol>
                <a:gridCol w="3881717">
                  <a:extLst>
                    <a:ext uri="{9D8B030D-6E8A-4147-A177-3AD203B41FA5}">
                      <a16:colId xmlns:a16="http://schemas.microsoft.com/office/drawing/2014/main" val="1205885550"/>
                    </a:ext>
                  </a:extLst>
                </a:gridCol>
                <a:gridCol w="1262394">
                  <a:extLst>
                    <a:ext uri="{9D8B030D-6E8A-4147-A177-3AD203B41FA5}">
                      <a16:colId xmlns:a16="http://schemas.microsoft.com/office/drawing/2014/main" val="1562776302"/>
                    </a:ext>
                  </a:extLst>
                </a:gridCol>
                <a:gridCol w="966217">
                  <a:extLst>
                    <a:ext uri="{9D8B030D-6E8A-4147-A177-3AD203B41FA5}">
                      <a16:colId xmlns:a16="http://schemas.microsoft.com/office/drawing/2014/main" val="3531504803"/>
                    </a:ext>
                  </a:extLst>
                </a:gridCol>
                <a:gridCol w="852390">
                  <a:extLst>
                    <a:ext uri="{9D8B030D-6E8A-4147-A177-3AD203B41FA5}">
                      <a16:colId xmlns:a16="http://schemas.microsoft.com/office/drawing/2014/main" val="600235530"/>
                    </a:ext>
                  </a:extLst>
                </a:gridCol>
                <a:gridCol w="1598847">
                  <a:extLst>
                    <a:ext uri="{9D8B030D-6E8A-4147-A177-3AD203B41FA5}">
                      <a16:colId xmlns:a16="http://schemas.microsoft.com/office/drawing/2014/main" val="2497123531"/>
                    </a:ext>
                  </a:extLst>
                </a:gridCol>
                <a:gridCol w="1725779">
                  <a:extLst>
                    <a:ext uri="{9D8B030D-6E8A-4147-A177-3AD203B41FA5}">
                      <a16:colId xmlns:a16="http://schemas.microsoft.com/office/drawing/2014/main" val="2571352310"/>
                    </a:ext>
                  </a:extLst>
                </a:gridCol>
              </a:tblGrid>
              <a:tr h="7434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 err="1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Nr.p.k</a:t>
                      </a: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Iepirkuma nosaukums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50" charset="-70"/>
                        </a:rPr>
                        <a:t>Budžeta summa (EUR ar PVN)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Iepirkuma veids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Līguma summa (EUR ar PVN)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Noslēgts līgums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Piezīmes par iepirkuma gaitu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33207886"/>
                  </a:ext>
                </a:extLst>
              </a:tr>
              <a:tr h="33123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Ūdensapgādes un kanalizācijas tīklu rekonstrukcija īpašumam "Ūdensblusas" (projektē / būvē)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190000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Būvdarbi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 dirty="0">
                          <a:solidFill>
                            <a:srgbClr val="FFC000"/>
                          </a:solidFill>
                          <a:effectLst/>
                          <a:latin typeface="Montserrat" panose="00000500000000000000" pitchFamily="50" charset="-70"/>
                        </a:rPr>
                        <a:t>Vērtēšanā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92712099"/>
                  </a:ext>
                </a:extLst>
              </a:tr>
              <a:tr h="36185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Stāvlaukuma izbūve un seguma atjaunošana 2 un 3 kārta Pirmā iela, Ādaži, Ādažu novads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277000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Būvdarbi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 dirty="0">
                          <a:solidFill>
                            <a:srgbClr val="FFC000"/>
                          </a:solidFill>
                          <a:effectLst/>
                          <a:latin typeface="Montserrat" panose="00000500000000000000" pitchFamily="50" charset="-70"/>
                        </a:rPr>
                        <a:t>Vērtēšanā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48208131"/>
                  </a:ext>
                </a:extLst>
              </a:tr>
              <a:tr h="22474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Stapriņu</a:t>
                      </a: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 grāvja pārbūves būvprojekta izstrāde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25000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Pakalpojums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>
                          <a:solidFill>
                            <a:srgbClr val="FFC000"/>
                          </a:solidFill>
                          <a:effectLst/>
                          <a:latin typeface="Montserrat" panose="00000500000000000000" pitchFamily="50" charset="-70"/>
                        </a:rPr>
                        <a:t>Vērtēšanā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49796977"/>
                  </a:ext>
                </a:extLst>
              </a:tr>
              <a:tr h="27527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Sporta centra ventilācijas iekārtas remonts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26000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Būvdarbi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 dirty="0">
                          <a:solidFill>
                            <a:srgbClr val="FFC000"/>
                          </a:solidFill>
                          <a:effectLst/>
                          <a:latin typeface="Montserrat" panose="00000500000000000000" pitchFamily="50" charset="-70"/>
                        </a:rPr>
                        <a:t>Vērtēšanā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25901677"/>
                  </a:ext>
                </a:extLst>
              </a:tr>
              <a:tr h="25407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Minerālmateriālu piegāde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120000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Piegāde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 dirty="0">
                          <a:solidFill>
                            <a:srgbClr val="FFC000"/>
                          </a:solidFill>
                          <a:effectLst/>
                          <a:latin typeface="Montserrat" panose="00000500000000000000" pitchFamily="50" charset="-70"/>
                        </a:rPr>
                        <a:t>Vērtēšanā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85996921"/>
                  </a:ext>
                </a:extLst>
              </a:tr>
              <a:tr h="29563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Laveru poldera sūkņu stacijas "Laveri" pārbūves būvdarbi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60000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Būvdarbi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 dirty="0">
                          <a:solidFill>
                            <a:srgbClr val="FFC000"/>
                          </a:solidFill>
                          <a:effectLst/>
                          <a:latin typeface="Montserrat" panose="00000500000000000000" pitchFamily="50" charset="-70"/>
                        </a:rPr>
                        <a:t>Vērtēšanā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6811388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Darba apģērbu, darba apavu un individuālo aizsardzības līdzekļu piegāde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21295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Pakalpojums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 dirty="0">
                          <a:solidFill>
                            <a:srgbClr val="FFC000"/>
                          </a:solidFill>
                          <a:effectLst/>
                          <a:latin typeface="Montserrat" panose="00000500000000000000" pitchFamily="50" charset="-70"/>
                        </a:rPr>
                        <a:t>Vērtēšanā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55293755"/>
                  </a:ext>
                </a:extLst>
              </a:tr>
              <a:tr h="29706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L. Azarovas tilta pārbūve uz caurteku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245000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Būvdarbi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 dirty="0">
                          <a:solidFill>
                            <a:srgbClr val="FFC000"/>
                          </a:solidFill>
                          <a:effectLst/>
                          <a:latin typeface="Montserrat" panose="00000500000000000000" pitchFamily="50" charset="-70"/>
                        </a:rPr>
                        <a:t>Vērtēšanā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55668059"/>
                  </a:ext>
                </a:extLst>
              </a:tr>
              <a:tr h="49182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Ielu apgaismojuma projekta izstrāde un būvniecība (Baltezera, Pureņu, Gundegu)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350000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Būvdarbi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 dirty="0">
                          <a:solidFill>
                            <a:srgbClr val="0070C0"/>
                          </a:solidFill>
                          <a:effectLst/>
                          <a:latin typeface="Montserrat" panose="00000500000000000000" pitchFamily="50" charset="-70"/>
                        </a:rPr>
                        <a:t>Izsludināts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36614416"/>
                  </a:ext>
                </a:extLst>
              </a:tr>
              <a:tr h="3777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Rotaļu laukumu ikgadējā pārbaude piesaistot neatkarīgu inspektoru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38700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Pakalpojums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 dirty="0">
                          <a:solidFill>
                            <a:srgbClr val="0070C0"/>
                          </a:solidFill>
                          <a:effectLst/>
                          <a:latin typeface="Montserrat" panose="00000500000000000000" pitchFamily="50" charset="-70"/>
                        </a:rPr>
                        <a:t>Izsludināts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14726493"/>
                  </a:ext>
                </a:extLst>
              </a:tr>
              <a:tr h="14196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Dārza un uzkopšanas tehnikas iegāde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34170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Piegāde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 dirty="0">
                          <a:solidFill>
                            <a:srgbClr val="0070C0"/>
                          </a:solidFill>
                          <a:effectLst/>
                          <a:latin typeface="Montserrat" panose="00000500000000000000" pitchFamily="50" charset="-70"/>
                        </a:rPr>
                        <a:t>Izsludināts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52415164"/>
                  </a:ext>
                </a:extLst>
              </a:tr>
              <a:tr h="35028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Pašvaldības ēku logu mazgāšana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21495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Pakalpojums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 dirty="0">
                          <a:solidFill>
                            <a:srgbClr val="0070C0"/>
                          </a:solidFill>
                          <a:effectLst/>
                          <a:latin typeface="Montserrat" panose="00000500000000000000" pitchFamily="50" charset="-70"/>
                        </a:rPr>
                        <a:t>Izsludināts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13660017"/>
                  </a:ext>
                </a:extLst>
              </a:tr>
              <a:tr h="22411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Jauns traktors operatīvajā līzingā (5 gadi)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875000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Piegāde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900" b="1" i="0" u="none" strike="noStrike" dirty="0">
                          <a:solidFill>
                            <a:srgbClr val="0070C0"/>
                          </a:solidFill>
                          <a:effectLst/>
                          <a:latin typeface="Montserrat" panose="00000500000000000000" pitchFamily="50" charset="-70"/>
                        </a:rPr>
                        <a:t>Izsludināts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4567540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7798650-1C36-B568-898D-BC36EDBF38A6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LAURIS BERNĀNS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    15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04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341905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CC2B34-072D-EC58-F50A-01C9280DCCCA}"/>
              </a:ext>
            </a:extLst>
          </p:cNvPr>
          <p:cNvSpPr txBox="1"/>
          <p:nvPr/>
        </p:nvSpPr>
        <p:spPr>
          <a:xfrm>
            <a:off x="2181224" y="2772715"/>
            <a:ext cx="78295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lv-LV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PAŠVALDĪBAS AĢENTŪRA</a:t>
            </a:r>
            <a:br>
              <a:rPr kumimoji="0" lang="lv-LV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</a:rPr>
            </a:br>
            <a:r>
              <a:rPr kumimoji="0" lang="en-US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kumimoji="0" lang="lv-LV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“CARNIKAVAS KOMUNĀLSERVISS”</a:t>
            </a:r>
            <a:endParaRPr lang="lv-LV" dirty="0">
              <a:solidFill>
                <a:srgbClr val="595959"/>
              </a:solidFill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83D0D15F-B5A6-2575-775A-FE87893CFD1C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LAURIS BERNĀNS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    15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04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425603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D660AB-2E7D-BA6E-AD8B-304868007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B86AA7CC-18F7-E577-68A4-C9EA42AB2374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F1E4AC-5AA2-4836-E790-700D313D7E57}"/>
              </a:ext>
            </a:extLst>
          </p:cNvPr>
          <p:cNvSpPr txBox="1"/>
          <p:nvPr/>
        </p:nvSpPr>
        <p:spPr>
          <a:xfrm>
            <a:off x="2181224" y="2772715"/>
            <a:ext cx="7829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 dirty="0">
                <a:solidFill>
                  <a:srgbClr val="595959"/>
                </a:solidFill>
                <a:latin typeface="Montserrat" panose="00000500000000000000" pitchFamily="2" charset="-70"/>
              </a:rPr>
              <a:t>PIEŅEMT INFORMĀCIJU ZINĀŠANAI </a:t>
            </a: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0EE21EDE-DFCF-31CB-1590-26DE707BA9A0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LAURIS BERNĀNS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    15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04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09796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77F57-CA7E-F7EB-8F2E-95973321D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42"/>
            <a:ext cx="10515600" cy="1041588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95959"/>
                </a:solidFill>
                <a:latin typeface="Montserrat" panose="00000500000000000000" pitchFamily="2" charset="-70"/>
              </a:rPr>
              <a:t>IZDEVUMI KOPĀ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2D1CAF-F3B8-B21E-56F9-4918A3B88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2</a:t>
            </a:fld>
            <a:endParaRPr lang="lv-LV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989045" y="834482"/>
            <a:ext cx="10907486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Aģentūras 2026. gada budžeta plānotie izdevumi  bez investīciju projektiem </a:t>
            </a:r>
            <a:r>
              <a:rPr lang="lv-LV" sz="1400" b="1" dirty="0">
                <a:solidFill>
                  <a:srgbClr val="595959"/>
                </a:solidFill>
                <a:latin typeface="Montserrat" panose="00000500000000000000" pitchFamily="50" charset="-70"/>
              </a:rPr>
              <a:t>8 748 756 EUR </a:t>
            </a: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un </a:t>
            </a:r>
            <a:b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</a:b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pirmajā ceturksnī ir apgūti </a:t>
            </a:r>
            <a:r>
              <a:rPr lang="lv-LV" sz="1400" b="1" dirty="0">
                <a:solidFill>
                  <a:srgbClr val="595959"/>
                </a:solidFill>
                <a:latin typeface="Montserrat" panose="00000500000000000000" pitchFamily="50" charset="-70"/>
              </a:rPr>
              <a:t>17% (1 465 737EUR).</a:t>
            </a:r>
          </a:p>
          <a:p>
            <a:pPr algn="just"/>
            <a:r>
              <a:rPr lang="lv-LV" sz="1300" dirty="0">
                <a:solidFill>
                  <a:srgbClr val="595959"/>
                </a:solidFill>
                <a:latin typeface="Montserrat" panose="00000500000000000000" pitchFamily="50" charset="-70"/>
              </a:rPr>
              <a:t>Izpilde sastāv no: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300" dirty="0">
                <a:solidFill>
                  <a:srgbClr val="595959"/>
                </a:solidFill>
                <a:latin typeface="Montserrat" panose="00000500000000000000" pitchFamily="50" charset="-70"/>
              </a:rPr>
              <a:t>Pamatlīdzekļiem, kas veido 8% no plānotās izpildes;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300" dirty="0">
                <a:solidFill>
                  <a:srgbClr val="595959"/>
                </a:solidFill>
                <a:latin typeface="Montserrat" panose="00000500000000000000" pitchFamily="50" charset="-70"/>
              </a:rPr>
              <a:t>Atlīdzības, kas veido 16% no plānotās  izpildes;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300" dirty="0">
                <a:solidFill>
                  <a:srgbClr val="595959"/>
                </a:solidFill>
                <a:latin typeface="Montserrat" panose="00000500000000000000" pitchFamily="50" charset="-70"/>
              </a:rPr>
              <a:t>Pakalpojumiem, kas veido 19% no plānotās  izpildes;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300" dirty="0">
                <a:solidFill>
                  <a:srgbClr val="595959"/>
                </a:solidFill>
                <a:latin typeface="Montserrat" panose="00000500000000000000" pitchFamily="50" charset="-70"/>
              </a:rPr>
              <a:t>Krājumiem, kas veido 14% no plānotās  izpildes;</a:t>
            </a:r>
          </a:p>
          <a:p>
            <a:pPr algn="just"/>
            <a:r>
              <a:rPr lang="lv-LV" sz="1300" dirty="0">
                <a:solidFill>
                  <a:srgbClr val="595959"/>
                </a:solidFill>
                <a:latin typeface="Montserrat" panose="00000500000000000000" pitchFamily="50" charset="-70"/>
              </a:rPr>
              <a:t>Grafikā apskatāma izdevumu izpilde attiecībā pret plānu.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C453AE8-8836-E2F9-6878-774202BEDCBB}"/>
              </a:ext>
            </a:extLst>
          </p:cNvPr>
          <p:cNvGrpSpPr/>
          <p:nvPr/>
        </p:nvGrpSpPr>
        <p:grpSpPr>
          <a:xfrm>
            <a:off x="143522" y="2584175"/>
            <a:ext cx="11904955" cy="4285370"/>
            <a:chOff x="699771" y="484685"/>
            <a:chExt cx="10515600" cy="6358685"/>
          </a:xfrm>
        </p:grpSpPr>
        <p:graphicFrame>
          <p:nvGraphicFramePr>
            <p:cNvPr id="9" name="Chart 8">
              <a:extLst>
                <a:ext uri="{FF2B5EF4-FFF2-40B4-BE49-F238E27FC236}">
                  <a16:creationId xmlns:a16="http://schemas.microsoft.com/office/drawing/2014/main" id="{00000000-0008-0000-0100-00000400000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065501976"/>
                </p:ext>
              </p:extLst>
            </p:nvPr>
          </p:nvGraphicFramePr>
          <p:xfrm>
            <a:off x="699771" y="484685"/>
            <a:ext cx="10515600" cy="635868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A71B88C-A421-4427-0D62-FDB5E4B8F515}"/>
                </a:ext>
              </a:extLst>
            </p:cNvPr>
            <p:cNvSpPr txBox="1"/>
            <p:nvPr/>
          </p:nvSpPr>
          <p:spPr>
            <a:xfrm>
              <a:off x="2058866" y="729884"/>
              <a:ext cx="2157861" cy="68502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lv-LV" sz="1200" b="1" u="sng" dirty="0">
                  <a:solidFill>
                    <a:srgbClr val="595959"/>
                  </a:solidFill>
                  <a:latin typeface="Montserrat" panose="00000500000000000000" pitchFamily="2" charset="-70"/>
                </a:rPr>
                <a:t>KOPĀ (bez investīciju projektiem)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7719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CB842-0A70-EA48-643B-81E26E8C4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3572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95959"/>
                </a:solidFill>
                <a:latin typeface="Montserrat" panose="00000500000000000000" pitchFamily="2" charset="-70"/>
              </a:rPr>
              <a:t>BUDŽETA IZPILDE PA STRUKTŪRĀM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B26D45-B61C-76FF-2B49-E8FDC0F68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3</a:t>
            </a:fld>
            <a:endParaRPr lang="lv-LV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0000000-0008-0000-01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3597377"/>
              </p:ext>
            </p:extLst>
          </p:nvPr>
        </p:nvGraphicFramePr>
        <p:xfrm>
          <a:off x="1028700" y="2486025"/>
          <a:ext cx="10134599" cy="4371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1028700" y="1306949"/>
            <a:ext cx="106631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Izpilde pa struktūrām sastāv no: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Ielu un ceļu uzturēšanas (pašvaldības finansējums) apgūti 4% no plānotā;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Ielu un ceļu uzturēšanas (valsts mērķdotācija) apgūti 14% no plānotā;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Teritorijas un ēku apsaimniekošanas - apgūti 16%, izglītības iestāžu apsaimniekošanas – apgūti 89% no plānotā;</a:t>
            </a:r>
          </a:p>
        </p:txBody>
      </p:sp>
    </p:spTree>
    <p:extLst>
      <p:ext uri="{BB962C8B-B14F-4D97-AF65-F5344CB8AC3E}">
        <p14:creationId xmlns:p14="http://schemas.microsoft.com/office/powerpoint/2010/main" val="3487447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33067-EEBD-4B85-3481-EEE5C9016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678" y="128228"/>
            <a:ext cx="11800665" cy="428505"/>
          </a:xfrm>
        </p:spPr>
        <p:txBody>
          <a:bodyPr>
            <a:noAutofit/>
          </a:bodyPr>
          <a:lstStyle/>
          <a:p>
            <a:pPr algn="ctr"/>
            <a:r>
              <a:rPr lang="lv-LV" sz="2400" b="1" cap="all" dirty="0" err="1">
                <a:solidFill>
                  <a:srgbClr val="58585B"/>
                </a:solidFill>
                <a:latin typeface="Montserrat" panose="00000500000000000000" pitchFamily="2" charset="-70"/>
              </a:rPr>
              <a:t>BuDŽETA</a:t>
            </a:r>
            <a:r>
              <a:rPr lang="lv-LV" sz="24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  <a:t> IZPILDE Par IZDEVUMU VEIDIEM</a:t>
            </a:r>
            <a:endParaRPr lang="lv-LV" sz="2400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6818064"/>
              </p:ext>
            </p:extLst>
          </p:nvPr>
        </p:nvGraphicFramePr>
        <p:xfrm>
          <a:off x="0" y="658333"/>
          <a:ext cx="11949343" cy="6301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6862619" y="971097"/>
            <a:ext cx="5225270" cy="3108543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Ceļu un ielu uzturēšanas izmaksas veido 10% no plānotajām izmaksām</a:t>
            </a:r>
          </a:p>
          <a:p>
            <a:endParaRPr lang="lv-LV" sz="1400" dirty="0">
              <a:solidFill>
                <a:srgbClr val="595959"/>
              </a:solidFill>
              <a:latin typeface="Montserrat" panose="00000500000000000000" pitchFamily="50" charset="-7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Teritorijas un īpašuma apsaimniekošanas izmaksas sastāv no: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Izdevumi par apkuri veido 46% no plānotajām izmaksām;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Izdevumi par elektroenerģiju veido 24% no plānotajām izmaksām;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Remontdarbi un iestāžu uzturēšana veido 13% no plānotajām izmaksām;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Remontdarbu uzturēšanas materiāli veido 13%;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Atkritumu izvešana veido 8% no plānotajām izmaksām.</a:t>
            </a:r>
          </a:p>
        </p:txBody>
      </p:sp>
    </p:spTree>
    <p:extLst>
      <p:ext uri="{BB962C8B-B14F-4D97-AF65-F5344CB8AC3E}">
        <p14:creationId xmlns:p14="http://schemas.microsoft.com/office/powerpoint/2010/main" val="1747984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33067-EEBD-4B85-3481-EEE5C9016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310" y="189248"/>
            <a:ext cx="10793083" cy="749300"/>
          </a:xfrm>
        </p:spPr>
        <p:txBody>
          <a:bodyPr>
            <a:noAutofit/>
          </a:bodyPr>
          <a:lstStyle/>
          <a:p>
            <a:pPr algn="ctr"/>
            <a:r>
              <a:rPr lang="lv-LV" sz="2800" b="1" cap="all" dirty="0" err="1">
                <a:solidFill>
                  <a:srgbClr val="58585B"/>
                </a:solidFill>
                <a:latin typeface="Montserrat" panose="00000500000000000000" pitchFamily="2" charset="-70"/>
              </a:rPr>
              <a:t>BuDŽETA</a:t>
            </a:r>
            <a:r>
              <a:rPr lang="lv-LV" sz="28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  <a:t> IZPILDE Par IZDEVUMU VEIDIEM</a:t>
            </a:r>
            <a:br>
              <a:rPr lang="lv-LV" sz="24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</a:br>
            <a:r>
              <a:rPr lang="lv-LV" sz="18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  <a:t>IZGLĪTĪBAS IESTĀŽU APSAIMNIEKOŠANA</a:t>
            </a:r>
            <a:endParaRPr lang="lv-LV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876299" y="1123214"/>
            <a:ext cx="94704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Pirmsskolas izglītības iestāžu izmaksas: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Darbinieku mēnešalgas veido 15% no plānotajām izmaksām;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Remontdarbi un iestāžu uzturēšana veido 14% no plānotajām izmaksām;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   Krājumi, materiāli veido 16% no plānotajām izmaksām.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5F6454-326E-12CD-7BAA-5A1DB00420FA}"/>
              </a:ext>
            </a:extLst>
          </p:cNvPr>
          <p:cNvSpPr txBox="1"/>
          <p:nvPr/>
        </p:nvSpPr>
        <p:spPr>
          <a:xfrm>
            <a:off x="1" y="3989328"/>
            <a:ext cx="41656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900" b="1" dirty="0">
                <a:solidFill>
                  <a:srgbClr val="595959"/>
                </a:solidFill>
                <a:latin typeface="Montserrat" panose="00000500000000000000" pitchFamily="50" charset="-70"/>
              </a:rPr>
              <a:t>Remontdarbi un iestāžu uzturēšana (ventilāciju apkope, ventilācijas sistēmu tīrīšana, telpu remonts, apsardzes, baseinu apkopes, telpu uzkopšana CVS, elektrosistēmu apkalpošana)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D6D7385-FBDE-BFFA-F0E8-22696A5895E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0078080"/>
              </p:ext>
            </p:extLst>
          </p:nvPr>
        </p:nvGraphicFramePr>
        <p:xfrm>
          <a:off x="1028700" y="2138877"/>
          <a:ext cx="10134599" cy="4624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31224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753DD6-C126-1EB9-CB43-228DFDBD4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7DE83-0FB2-B35B-6694-BF830BF50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00" y="113399"/>
            <a:ext cx="10515600" cy="426535"/>
          </a:xfrm>
        </p:spPr>
        <p:txBody>
          <a:bodyPr>
            <a:normAutofit fontScale="90000"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INVESTĪCIJU PROJEKTI</a:t>
            </a:r>
            <a:endParaRPr lang="lv-LV" sz="3600" i="1" dirty="0">
              <a:solidFill>
                <a:srgbClr val="58585B"/>
              </a:solidFill>
              <a:latin typeface="Montserrat" panose="00000500000000000000" pitchFamily="2" charset="-70"/>
            </a:endParaRPr>
          </a:p>
        </p:txBody>
      </p:sp>
      <p:sp>
        <p:nvSpPr>
          <p:cNvPr id="18" name="Satura vietturis 17">
            <a:extLst>
              <a:ext uri="{FF2B5EF4-FFF2-40B4-BE49-F238E27FC236}">
                <a16:creationId xmlns:a16="http://schemas.microsoft.com/office/drawing/2014/main" id="{0D6F1234-D705-20EF-10D7-13A3236199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4073" y="695588"/>
            <a:ext cx="9199418" cy="91255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Aģentūras 2025. gada budžeta plānotie izdevumi investīciju projektos sastāda </a:t>
            </a:r>
            <a:b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</a:br>
            <a:r>
              <a:rPr lang="lv-LV" sz="1400" b="1" dirty="0">
                <a:solidFill>
                  <a:srgbClr val="595959"/>
                </a:solidFill>
                <a:latin typeface="Montserrat" panose="00000500000000000000" pitchFamily="50" charset="-70"/>
              </a:rPr>
              <a:t>3 571 792 EUR, no pirmā ceturkšņa laikā apgūti 4% (227 271 EUR).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E8818F-D307-137D-AE20-78FE95E69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6</a:t>
            </a:fld>
            <a:endParaRPr lang="lv-LV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8009639"/>
              </p:ext>
            </p:extLst>
          </p:nvPr>
        </p:nvGraphicFramePr>
        <p:xfrm>
          <a:off x="1030281" y="1654280"/>
          <a:ext cx="10807700" cy="5295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8BE0919-E81B-CD3E-8DB6-ACB0C16BC251}"/>
              </a:ext>
            </a:extLst>
          </p:cNvPr>
          <p:cNvSpPr txBox="1"/>
          <p:nvPr/>
        </p:nvSpPr>
        <p:spPr>
          <a:xfrm>
            <a:off x="502550" y="6339805"/>
            <a:ext cx="4744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800" b="1" dirty="0">
                <a:solidFill>
                  <a:srgbClr val="595959"/>
                </a:solidFill>
                <a:latin typeface="Montserrat" panose="00000500000000000000" pitchFamily="50" charset="-70"/>
              </a:rPr>
              <a:t>Izglītības iestādes </a:t>
            </a:r>
            <a:r>
              <a:rPr lang="lv-LV" sz="800" dirty="0">
                <a:solidFill>
                  <a:srgbClr val="595959"/>
                </a:solidFill>
                <a:latin typeface="Montserrat" panose="00000500000000000000" pitchFamily="50" charset="-70"/>
              </a:rPr>
              <a:t>(ĀVS āra lifta izbūves projekts, D korpusa siltināšana, metāla </a:t>
            </a:r>
            <a:r>
              <a:rPr lang="lv-LV" sz="800" dirty="0" err="1">
                <a:solidFill>
                  <a:srgbClr val="595959"/>
                </a:solidFill>
                <a:latin typeface="Montserrat" panose="00000500000000000000" pitchFamily="50" charset="-70"/>
              </a:rPr>
              <a:t>pandusa</a:t>
            </a:r>
            <a:r>
              <a:rPr lang="lv-LV" sz="800" dirty="0">
                <a:solidFill>
                  <a:srgbClr val="595959"/>
                </a:solidFill>
                <a:latin typeface="Montserrat" panose="00000500000000000000" pitchFamily="50" charset="-70"/>
              </a:rPr>
              <a:t> izbūve un āra atbalsta sienas pārbūve, ĀVS sākumskolas gumijas seguma nomaiņa, PII Strautiņš rotaļu iekārtas un </a:t>
            </a:r>
            <a:r>
              <a:rPr lang="lv-LV" sz="800" dirty="0" err="1">
                <a:solidFill>
                  <a:srgbClr val="595959"/>
                </a:solidFill>
                <a:latin typeface="Montserrat" panose="00000500000000000000" pitchFamily="50" charset="-70"/>
              </a:rPr>
              <a:t>būvproj.izstrāde</a:t>
            </a:r>
            <a:r>
              <a:rPr lang="lv-LV" sz="800" dirty="0">
                <a:solidFill>
                  <a:srgbClr val="595959"/>
                </a:solidFill>
                <a:latin typeface="Montserrat" panose="00000500000000000000" pitchFamily="50" charset="-70"/>
              </a:rPr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6FCEC5-AE08-7243-79A0-EACF8C247E23}"/>
              </a:ext>
            </a:extLst>
          </p:cNvPr>
          <p:cNvSpPr txBox="1"/>
          <p:nvPr/>
        </p:nvSpPr>
        <p:spPr>
          <a:xfrm>
            <a:off x="-46088" y="5987106"/>
            <a:ext cx="52926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Investīcijas teritorijas labiekārtošanai </a:t>
            </a:r>
            <a:r>
              <a:rPr lang="lv-LV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(Baltezera un Carnikavas kapu paplašināšana, Ādažu tirgus nojumes, Latvijas karoga masts, transportlīdzekļa noma, ēku demontāža)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D1E08C-E255-8863-AAFB-C9D7B14CB3EF}"/>
              </a:ext>
            </a:extLst>
          </p:cNvPr>
          <p:cNvSpPr txBox="1"/>
          <p:nvPr/>
        </p:nvSpPr>
        <p:spPr>
          <a:xfrm>
            <a:off x="350982" y="5525441"/>
            <a:ext cx="48955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Investīcijas pašvaldības ēku labiekārtošanai </a:t>
            </a:r>
            <a:r>
              <a:rPr lang="lv-LV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(Ūdensblusu ūdensapgādes tīkla izbūve, sabiedriskās tualetes remonts, invalīdu pacēlāju uzstādīšana, daudzdzīvokļu māju energoefektivitātes pasākumi)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7E4C357-F96A-3622-8C6D-9E5142C2ECA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790" t="29486" r="7827" b="13765"/>
          <a:stretch>
            <a:fillRect/>
          </a:stretch>
        </p:blipFill>
        <p:spPr>
          <a:xfrm>
            <a:off x="9593544" y="1608138"/>
            <a:ext cx="1929246" cy="63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48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0AA9D0-1211-DC61-D57C-E6A2E448A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D54CC-6DFA-E4C3-8F4E-D29312B6A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013" y="322987"/>
            <a:ext cx="10499785" cy="661217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INVESTĪCIJU PROJEKTI – IELAS</a:t>
            </a:r>
            <a:endParaRPr lang="lv-LV" sz="3600" i="1" dirty="0">
              <a:solidFill>
                <a:srgbClr val="58585B"/>
              </a:solidFill>
              <a:latin typeface="Montserrat" panose="00000500000000000000" pitchFamily="2" charset="-7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B099F2-6C38-6467-A126-327835FAA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75531" y="64762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7</a:t>
            </a:fld>
            <a:endParaRPr lang="lv-LV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C1DF65C3-D11C-3784-71DA-0CE7FB73F7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8310707"/>
              </p:ext>
            </p:extLst>
          </p:nvPr>
        </p:nvGraphicFramePr>
        <p:xfrm>
          <a:off x="137609" y="773598"/>
          <a:ext cx="11932591" cy="59132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2E639A2F-9F06-1985-CBA7-FD6AD24BFB1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790" t="29486" r="7827" b="13765"/>
          <a:stretch>
            <a:fillRect/>
          </a:stretch>
        </p:blipFill>
        <p:spPr>
          <a:xfrm>
            <a:off x="9593544" y="1608138"/>
            <a:ext cx="1929246" cy="63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066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11E045-FD6D-045C-3044-0C8F0E45B5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70F3D0F9-DA43-5136-A466-090FCDECDDFA}"/>
              </a:ext>
            </a:extLst>
          </p:cNvPr>
          <p:cNvSpPr/>
          <p:nvPr/>
        </p:nvSpPr>
        <p:spPr>
          <a:xfrm rot="1789">
            <a:off x="-3176" y="6326717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2C2574F-36FE-18D2-A881-7F4C307E8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00" y="365126"/>
            <a:ext cx="8051800" cy="1326091"/>
          </a:xfrm>
        </p:spPr>
        <p:txBody>
          <a:bodyPr rtlCol="0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2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2026.GADA </a:t>
            </a:r>
            <a:br>
              <a:rPr lang="lv-LV" sz="3200" b="1" dirty="0">
                <a:solidFill>
                  <a:srgbClr val="58585B"/>
                </a:solidFill>
                <a:latin typeface="Montserrat" panose="00000500000000000000" pitchFamily="2" charset="-70"/>
              </a:rPr>
            </a:br>
            <a:r>
              <a:rPr lang="lv-LV" sz="3200" b="1" dirty="0">
                <a:solidFill>
                  <a:srgbClr val="58585B"/>
                </a:solidFill>
                <a:latin typeface="Montserrat" panose="00000500000000000000" pitchFamily="2" charset="-70"/>
              </a:rPr>
              <a:t>I CETURKSNĪ</a:t>
            </a:r>
            <a:endParaRPr lang="en-US" sz="3200" b="1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00FF00"/>
              </a:highlight>
              <a:latin typeface="Montserrat" pitchFamily="2" charset="77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779AE52-5B6D-6BED-6928-A8A2A33D82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5127" y="1604865"/>
            <a:ext cx="8969893" cy="4718677"/>
          </a:xfrm>
        </p:spPr>
        <p:txBody>
          <a:bodyPr rtlCol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1200" b="1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Pirmajā ceturksnī izsludināti </a:t>
            </a:r>
            <a:r>
              <a:rPr lang="lv-LV" sz="1200" b="1" dirty="0">
                <a:solidFill>
                  <a:srgbClr val="00B050"/>
                </a:solidFill>
                <a:latin typeface="Montserrat" panose="00000500000000000000" pitchFamily="2" charset="-70"/>
                <a:ea typeface="Times New Roman" panose="02020603050405020304" pitchFamily="18" charset="0"/>
              </a:rPr>
              <a:t>23</a:t>
            </a:r>
            <a:r>
              <a:rPr lang="lv-LV" sz="1200" b="1" dirty="0">
                <a:solidFill>
                  <a:srgbClr val="00B05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 iepirkumi</a:t>
            </a:r>
            <a:r>
              <a:rPr lang="lv-LV" sz="1200" b="1" dirty="0">
                <a:solidFill>
                  <a:srgbClr val="00B050"/>
                </a:solidFill>
                <a:latin typeface="Montserrat" panose="00000500000000000000" pitchFamily="2" charset="-70"/>
                <a:ea typeface="Times New Roman" panose="02020603050405020304" pitchFamily="18" charset="0"/>
              </a:rPr>
              <a:t>. </a:t>
            </a:r>
            <a:br>
              <a:rPr lang="lv-LV" sz="1200" b="1" dirty="0">
                <a:solidFill>
                  <a:srgbClr val="00B050"/>
                </a:solidFill>
                <a:latin typeface="Montserrat" panose="00000500000000000000" pitchFamily="2" charset="-70"/>
                <a:ea typeface="Times New Roman" panose="02020603050405020304" pitchFamily="18" charset="0"/>
              </a:rPr>
            </a:br>
            <a:r>
              <a:rPr lang="lv-LV" sz="1200" b="1" dirty="0">
                <a:solidFill>
                  <a:srgbClr val="595959"/>
                </a:solidFill>
                <a:latin typeface="Montserrat" panose="00000500000000000000" pitchFamily="2" charset="-70"/>
                <a:ea typeface="Times New Roman" panose="02020603050405020304" pitchFamily="18" charset="0"/>
              </a:rPr>
              <a:t>Informācijas sagatavota uz 08.04.2026.</a:t>
            </a:r>
            <a:endParaRPr lang="lv-LV" sz="1200" b="1" dirty="0">
              <a:solidFill>
                <a:srgbClr val="595959"/>
              </a:solidFill>
              <a:effectLst/>
              <a:latin typeface="Montserrat" panose="00000500000000000000" pitchFamily="2" charset="-70"/>
              <a:ea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1200" b="1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Kopumā</a:t>
            </a:r>
            <a:r>
              <a:rPr lang="lv-LV" sz="12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200" b="1" dirty="0">
                <a:solidFill>
                  <a:srgbClr val="00B05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noslēgti </a:t>
            </a:r>
            <a:r>
              <a:rPr lang="lv-LV" sz="1200" b="1" dirty="0">
                <a:solidFill>
                  <a:srgbClr val="00B050"/>
                </a:solidFill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lv-LV" sz="1200" b="1" dirty="0">
                <a:solidFill>
                  <a:srgbClr val="00B05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 līgumi: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Transportlīdzekļu un traktortehnikas tehniskā apkope un remonts (3 gadu līgums);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Šķiroto atkritumu savākšanas laukums Laivu ielā 12, Carnikavā;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50" dirty="0" err="1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Vecštāles</a:t>
            </a: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 ceļa seguma pastiprināšana posmā no </a:t>
            </a:r>
            <a:r>
              <a:rPr lang="lv-LV" sz="1050" dirty="0" err="1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Kadagas</a:t>
            </a: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 ceļa līdz </a:t>
            </a:r>
            <a:r>
              <a:rPr lang="lv-LV" sz="1050" dirty="0" err="1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Iļķenes</a:t>
            </a: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 ceļam (</a:t>
            </a:r>
            <a:r>
              <a:rPr lang="lv-LV" sz="1050" dirty="0" err="1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Kadaga</a:t>
            </a: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sz="1050" dirty="0" err="1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Iļķene</a:t>
            </a: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, Ādažu novads);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Apstādījumu ierīkošana un kopšana Ādažu novada Ādažu un Carnikavas pagastos;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Dārza tehnikas izejmateriālu un rezerves daļu iegāde, dārza tehnikas servisa pakalpojumi;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50" dirty="0" err="1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Elektromateriālu</a:t>
            </a: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, ielas apgaismojuma gaismekļu un balstu piegāde;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Marķētas kurināmās dīzeļdegvielas piegāde;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Koku un zaru zāģēšana, vainagu veidošana.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1200" b="1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Līgumu</a:t>
            </a:r>
            <a:r>
              <a:rPr lang="lv-LV" sz="1200" b="1" dirty="0">
                <a:solidFill>
                  <a:srgbClr val="00B05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200" b="1" dirty="0">
                <a:solidFill>
                  <a:srgbClr val="92D05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parakstīšana</a:t>
            </a:r>
            <a:r>
              <a:rPr lang="lv-LV" sz="1200" b="1" dirty="0">
                <a:solidFill>
                  <a:schemeClr val="accent2">
                    <a:lumMod val="75000"/>
                  </a:schemeClr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200" b="1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2 iepirkumos: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50" dirty="0" err="1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Pretputekļu</a:t>
            </a: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 līdzekļa iestrāde Ādažu novads (3 gadu līgums);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Elīzes ielas posma pārbūve ar asfalta segumu posmā no </a:t>
            </a:r>
            <a:r>
              <a:rPr lang="lv-LV" sz="1050" dirty="0" err="1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Kadagas</a:t>
            </a: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 ceļa līdz plānotajai Lindas ielai.</a:t>
            </a:r>
            <a:endParaRPr lang="lv-LV" sz="1050" dirty="0">
              <a:solidFill>
                <a:srgbClr val="00B050"/>
              </a:solidFill>
              <a:effectLst/>
              <a:latin typeface="Montserrat" panose="00000500000000000000" pitchFamily="2" charset="-7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endParaRPr lang="lv-LV" sz="1200" b="1" kern="100" dirty="0">
              <a:solidFill>
                <a:srgbClr val="595959"/>
              </a:solidFill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endParaRPr lang="lv-LV" sz="1200" b="1" kern="100" dirty="0">
              <a:solidFill>
                <a:srgbClr val="595959"/>
              </a:solidFill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endParaRPr lang="lv-LV" sz="1200" b="1" kern="100" dirty="0">
              <a:solidFill>
                <a:srgbClr val="595959"/>
              </a:solidFill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endParaRPr lang="lv-LV" sz="1200" kern="100" dirty="0">
              <a:solidFill>
                <a:srgbClr val="595959"/>
              </a:solidFill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tabLst>
                <a:tab pos="457200" algn="l"/>
              </a:tabLst>
            </a:pPr>
            <a:endParaRPr lang="lv-LV" sz="1400" b="1" kern="100" dirty="0">
              <a:solidFill>
                <a:srgbClr val="00B0F0"/>
              </a:solidFill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lv-LV" sz="1050" dirty="0">
              <a:solidFill>
                <a:srgbClr val="595959"/>
              </a:solidFill>
              <a:effectLst/>
              <a:latin typeface="Montserrat" panose="00000500000000000000" pitchFamily="2" charset="-7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8400B60-5697-FEE7-73F2-04FE620FBA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696" y="-79033"/>
            <a:ext cx="2086934" cy="2128058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15996DFD-5E25-5667-BCF1-0BE27F365F32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LAURIS BERNĀNS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    15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04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86881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7311FB-192B-2B32-34FE-98824272B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8C845FCC-E096-4F82-F066-5D5D39024FD7}"/>
              </a:ext>
            </a:extLst>
          </p:cNvPr>
          <p:cNvSpPr/>
          <p:nvPr/>
        </p:nvSpPr>
        <p:spPr>
          <a:xfrm rot="1789">
            <a:off x="-3176" y="6326717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CD0DEC0-BA30-C49A-903C-182B6D812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00" y="365126"/>
            <a:ext cx="8051800" cy="1326091"/>
          </a:xfrm>
        </p:spPr>
        <p:txBody>
          <a:bodyPr rtlCol="0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2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2026.GADA </a:t>
            </a:r>
            <a:br>
              <a:rPr lang="lv-LV" sz="3200" b="1" dirty="0">
                <a:solidFill>
                  <a:srgbClr val="58585B"/>
                </a:solidFill>
                <a:latin typeface="Montserrat" panose="00000500000000000000" pitchFamily="2" charset="-70"/>
              </a:rPr>
            </a:br>
            <a:r>
              <a:rPr lang="lv-LV" sz="3200" b="1" dirty="0">
                <a:solidFill>
                  <a:srgbClr val="58585B"/>
                </a:solidFill>
                <a:latin typeface="Montserrat" panose="00000500000000000000" pitchFamily="2" charset="-70"/>
              </a:rPr>
              <a:t>I CETURKSNĪ</a:t>
            </a:r>
            <a:endParaRPr lang="en-US" sz="3200" b="1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00FF00"/>
              </a:highlight>
              <a:latin typeface="Montserrat" pitchFamily="2" charset="77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65C37F2-394A-F9AA-B230-C9F8FBF5E4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5127" y="1604865"/>
            <a:ext cx="8969893" cy="4718677"/>
          </a:xfrm>
        </p:spPr>
        <p:txBody>
          <a:bodyPr rtlCol="0">
            <a:no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lv-LV" sz="1200" b="1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Notiek </a:t>
            </a:r>
            <a:r>
              <a:rPr lang="lv-LV" sz="1200" b="1" kern="100" dirty="0">
                <a:solidFill>
                  <a:schemeClr val="accent4">
                    <a:lumMod val="75000"/>
                  </a:schemeClr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vērtēšana</a:t>
            </a:r>
            <a:r>
              <a:rPr lang="lv-LV" sz="1200" b="1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8 iepirkumos: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Ūdensapgādes un kanalizācijas tīklu rekonstrukcija īpašumam "Ūdensblusas" (projektē / būvē);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Stāvlaukuma izbūve un seguma atjaunošana 2 un 3 kārta Pirmā iela, Ādaži, Ādažu novads;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 err="1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Stapriņu</a:t>
            </a: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grāvja pārbūves būvprojekta izstrāde;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Sporta centra ventilācijas iekārtas remonts;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 err="1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Minerālmateriālu</a:t>
            </a: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piegāde;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 err="1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Laveru</a:t>
            </a: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poldera sūkņu stacijas "</a:t>
            </a:r>
            <a:r>
              <a:rPr lang="lv-LV" sz="1050" kern="100" dirty="0" err="1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Laveri</a:t>
            </a: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" pārbūves būvdarbi;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Darba apģērbu, darba apavu un individuālo aizsardzības līdzekļu piegāde.</a:t>
            </a:r>
            <a:endParaRPr lang="lv-LV" sz="1200" b="1" kern="100" dirty="0">
              <a:solidFill>
                <a:srgbClr val="595959"/>
              </a:solidFill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lv-LV" sz="1200" b="1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Šobrīd</a:t>
            </a:r>
            <a:r>
              <a:rPr lang="lv-LV" sz="1200" b="1" kern="100" dirty="0">
                <a:solidFill>
                  <a:schemeClr val="accent1">
                    <a:lumMod val="75000"/>
                  </a:schemeClr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izsludināti 5</a:t>
            </a:r>
            <a:r>
              <a:rPr lang="lv-LV" sz="1200" b="1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iepirkumi: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Ielu apgaismojuma projekta izstrāde un būvniecība (Baltezera, Pureņu, Gundegu);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Rotaļu laukumu ikgadējā pārbaude piesaistot neatkarīgu inspektoru;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Dārza un uzkopšanas tehnikas iegāde;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Pašvaldības ēku logu mazgāšana;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Jauns traktors operatīvajā līzingā (5 gadi).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endParaRPr lang="lv-LV" sz="1200" b="1" kern="100" dirty="0">
              <a:solidFill>
                <a:srgbClr val="595959"/>
              </a:solidFill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endParaRPr lang="lv-LV" sz="1200" b="1" kern="100" dirty="0">
              <a:solidFill>
                <a:srgbClr val="595959"/>
              </a:solidFill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endParaRPr lang="lv-LV" sz="1200" b="1" kern="100" dirty="0">
              <a:solidFill>
                <a:srgbClr val="595959"/>
              </a:solidFill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endParaRPr lang="lv-LV" sz="1200" kern="100" dirty="0">
              <a:solidFill>
                <a:srgbClr val="595959"/>
              </a:solidFill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tabLst>
                <a:tab pos="457200" algn="l"/>
              </a:tabLst>
            </a:pPr>
            <a:endParaRPr lang="lv-LV" sz="1400" b="1" kern="100" dirty="0">
              <a:solidFill>
                <a:srgbClr val="00B0F0"/>
              </a:solidFill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lv-LV" sz="1050" dirty="0">
              <a:solidFill>
                <a:srgbClr val="595959"/>
              </a:solidFill>
              <a:effectLst/>
              <a:latin typeface="Montserrat" panose="00000500000000000000" pitchFamily="2" charset="-7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A124F8A-1F0A-9BB4-76A7-9F517B6CD5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696" y="-79033"/>
            <a:ext cx="2086934" cy="2128058"/>
          </a:xfrm>
          <a:prstGeom prst="rect">
            <a:avLst/>
          </a:prstGeom>
        </p:spPr>
      </p:pic>
      <p:sp>
        <p:nvSpPr>
          <p:cNvPr id="2" name="TextBox 2">
            <a:extLst>
              <a:ext uri="{FF2B5EF4-FFF2-40B4-BE49-F238E27FC236}">
                <a16:creationId xmlns:a16="http://schemas.microsoft.com/office/drawing/2014/main" id="{AA9670FC-8425-5DB5-F5B5-E9A603FD7955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LAURIS BERNĀNS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    15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04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87943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55548</TotalTime>
  <Words>1614</Words>
  <Application>Microsoft Office PowerPoint</Application>
  <PresentationFormat>Widescreen</PresentationFormat>
  <Paragraphs>370</Paragraphs>
  <Slides>13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Montserrat</vt:lpstr>
      <vt:lpstr>Wingdings</vt:lpstr>
      <vt:lpstr>Office Theme</vt:lpstr>
      <vt:lpstr>1_Office Theme</vt:lpstr>
      <vt:lpstr>2_Office Theme</vt:lpstr>
      <vt:lpstr>PowerPoint Presentation</vt:lpstr>
      <vt:lpstr>IZDEVUMI KOPĀ</vt:lpstr>
      <vt:lpstr>BUDŽETA IZPILDE PA STRUKTŪRĀM</vt:lpstr>
      <vt:lpstr>BuDŽETA IZPILDE Par IZDEVUMU VEIDIEM</vt:lpstr>
      <vt:lpstr>BuDŽETA IZPILDE Par IZDEVUMU VEIDIEM IZGLĪTĪBAS IESTĀŽU APSAIMNIEKOŠANA</vt:lpstr>
      <vt:lpstr>INVESTĪCIJU PROJEKTI</vt:lpstr>
      <vt:lpstr>INVESTĪCIJU PROJEKTI – IELAS</vt:lpstr>
      <vt:lpstr>IEPIRKUMI 2026.GADA  I CETURKSNĪ</vt:lpstr>
      <vt:lpstr>IEPIRKUMI 2026.GADA  I CETURKSNĪ</vt:lpstr>
      <vt:lpstr>IEPIRKUMI I CETURKSNĪ</vt:lpstr>
      <vt:lpstr>IEPIRKUMI I CETURKSNĪ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</dc:creator>
  <cp:lastModifiedBy>Laura Krope</cp:lastModifiedBy>
  <cp:revision>432</cp:revision>
  <cp:lastPrinted>2024-01-17T06:47:34Z</cp:lastPrinted>
  <dcterms:created xsi:type="dcterms:W3CDTF">2022-12-08T15:15:20Z</dcterms:created>
  <dcterms:modified xsi:type="dcterms:W3CDTF">2026-04-13T05:36:32Z</dcterms:modified>
</cp:coreProperties>
</file>