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98" r:id="rId5"/>
    <p:sldId id="2594" r:id="rId6"/>
    <p:sldId id="2599" r:id="rId7"/>
    <p:sldId id="2600" r:id="rId8"/>
    <p:sldId id="2596" r:id="rId9"/>
    <p:sldId id="2597" r:id="rId10"/>
    <p:sldId id="259" r:id="rId11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a against sky at sunset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ea against sky at sunset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each and sea at sunset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ach and sea at sunset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822960"/>
            <a:ext cx="22091904" cy="3657600"/>
          </a:xfrm>
        </p:spPr>
        <p:txBody>
          <a:bodyPr anchor="t">
            <a:normAutofit/>
          </a:bodyPr>
          <a:lstStyle>
            <a:lvl1pPr>
              <a:defRPr sz="1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45568" y="4846320"/>
            <a:ext cx="10405872" cy="7717536"/>
          </a:xfrm>
        </p:spPr>
        <p:txBody>
          <a:bodyPr vert="horz" lIns="91440" tIns="45720" rIns="91440" bIns="45720" rtlCol="0">
            <a:normAutofit/>
          </a:bodyPr>
          <a:lstStyle>
            <a:lvl1pPr marL="914400" indent="-914400">
              <a:buFont typeface="+mj-lt"/>
              <a:buAutoNum type="arabicPeriod"/>
              <a:defRPr lang="en-US" dirty="0"/>
            </a:lvl1pPr>
            <a:lvl2pPr marL="1143000" indent="-685800">
              <a:buFont typeface="+mj-lt"/>
              <a:buAutoNum type="alphaLcPeriod"/>
              <a:defRPr lang="en-US" dirty="0"/>
            </a:lvl2pPr>
            <a:lvl3pPr marL="1600200" indent="-685800">
              <a:buFont typeface="+mj-lt"/>
              <a:buAutoNum type="romanLcPeriod"/>
              <a:defRPr lang="en-US" dirty="0"/>
            </a:lvl3pPr>
            <a:lvl4pPr marL="1828800" indent="-457200">
              <a:buFont typeface="+mj-lt"/>
              <a:buAutoNum type="arabicParenR"/>
              <a:defRPr lang="en-US" dirty="0"/>
            </a:lvl4pPr>
            <a:lvl5pPr marL="2286000" indent="-457200">
              <a:buFont typeface="+mj-lt"/>
              <a:buAutoNum type="alphaLcParenR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C3AC-AAA0-4253-9B0F-7735214E7B12}" type="datetime1">
              <a:rPr lang="lv-LV" smtClean="0"/>
              <a:t>24.03.2026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0021" y="12718892"/>
            <a:ext cx="403957" cy="410369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6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0135-E890-B7BE-6849-41AE1808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3050"/>
            <a:ext cx="21031200" cy="1894416"/>
          </a:xfrm>
        </p:spPr>
        <p:txBody>
          <a:bodyPr anchor="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7867B-28F6-6127-4C01-EEBCDC2E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929466"/>
            <a:ext cx="21031200" cy="9424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BA8A1-9DFF-B05C-ACA3-4AF68CB1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96E4-0134-41FF-A7E6-702319ECAB0C}" type="datetime1">
              <a:rPr lang="lv-LV" smtClean="0"/>
              <a:t>24.03.2026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02858-CFA1-D2E7-058D-4AB4A597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8C7A3-EE21-E9BB-2FB4-FE2EB34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0021" y="12718892"/>
            <a:ext cx="403957" cy="410369"/>
          </a:xfrm>
        </p:spPr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642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Sea against sky at sunset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rezentaciju_bilde.png" descr="Prezentaciju_bil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2026"/>
          <p:cNvSpPr txBox="1">
            <a:spLocks noGrp="1"/>
          </p:cNvSpPr>
          <p:nvPr>
            <p:ph type="body" idx="21"/>
          </p:nvPr>
        </p:nvSpPr>
        <p:spPr>
          <a:xfrm>
            <a:off x="7314148" y="11986162"/>
            <a:ext cx="15850651" cy="6057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lv-LV" dirty="0"/>
              <a:t>                                                 </a:t>
            </a:r>
            <a:endParaRPr dirty="0"/>
          </a:p>
        </p:txBody>
      </p:sp>
      <p:sp>
        <p:nvSpPr>
          <p:cNvPr id="173" name="Prezentācijas tēma"/>
          <p:cNvSpPr txBox="1">
            <a:spLocks noGrp="1"/>
          </p:cNvSpPr>
          <p:nvPr>
            <p:ph type="ctrTitle"/>
          </p:nvPr>
        </p:nvSpPr>
        <p:spPr>
          <a:xfrm>
            <a:off x="1219199" y="2434166"/>
            <a:ext cx="21945601" cy="70581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0000" b="1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>
              <a:rPr lang="lv-LV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Ādažu novada pašvaldības domes saistošo noteikumu Nr. 72/2022 «Sabiedrisko ūdenssaimniecības pakalpojumu kārtība Ādažu novadā» grozījumu ierosinājumi</a:t>
            </a:r>
            <a:endParaRPr dirty="0"/>
          </a:p>
        </p:txBody>
      </p:sp>
      <p:pic>
        <p:nvPicPr>
          <p:cNvPr id="175" name="Logo_H_T.png" descr="Logo_H_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5792" y="190301"/>
            <a:ext cx="4225619" cy="24820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2182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7DB28-8F56-88D3-C29C-EA506F2E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737C-0E88-88F3-00B1-A8A929AB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12" y="483306"/>
            <a:ext cx="21031200" cy="12993208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endParaRPr lang="lv-LV" sz="3600" spc="-7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indent="0">
              <a:buNone/>
            </a:pP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Tekstu: “Ādažu pilsētas un Ādažu pagasta teritorijā” aizstāt ar tekstu: “Ādažu novadā” attiecīgā locījumā</a:t>
            </a:r>
          </a:p>
          <a:p>
            <a:pPr marL="0" indent="0">
              <a:buNone/>
            </a:pP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lv-LV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Attiecinām pienākumu maksāt jaudas maksu uz visu Ādažu novadu</a:t>
            </a:r>
          </a:p>
          <a:p>
            <a:pPr marL="0" indent="0">
              <a:buNone/>
            </a:pPr>
            <a:r>
              <a:rPr lang="lv-LV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Tekstu: “Saimnieciskās darbības veicējs” aizstāt ar tekstu: “Jaudas pieprasītājs” attiecīgā locījumā </a:t>
            </a:r>
          </a:p>
          <a:p>
            <a:pPr marL="0" indent="0">
              <a:buNone/>
            </a:pPr>
            <a:r>
              <a:rPr lang="lv-LV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lv-LV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Precizējam un paplašinām noteikumu subjektu  </a:t>
            </a:r>
          </a:p>
          <a:p>
            <a:pPr marL="0" indent="0">
              <a:buNone/>
            </a:pPr>
            <a:r>
              <a:rPr lang="lv-LV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Izteikt 3.6. apakšpunktu jaunā redakcijā: </a:t>
            </a:r>
            <a:endParaRPr lang="lv-LV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lv-LV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“3.6. Jaudas pieprasītājs – fiziska vai juridiska persona: </a:t>
            </a:r>
            <a:endParaRPr lang="lv-LV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lv-LV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3.6.1. kurai nepieciešama pieslēgšanās centralizētajai kanalizācijas sistēmai, lai īstenotu būvniecību vismaz vienai būvei, kurā pilnībā vai daļā plānots veikt saimniecisko darbību vai ko plānots atsavināt peļņas gūšanas nolūkā </a:t>
            </a:r>
            <a:endParaRPr lang="lv-LV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3.6.2. kura uzsāk saimniecisko darbību uzbūvētā būvē;</a:t>
            </a:r>
            <a:endParaRPr lang="lv-LV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3.6.3. kura plāno īstenot detālplānojumu vai </a:t>
            </a:r>
            <a:r>
              <a:rPr lang="lv-LV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lokālplānojumu</a:t>
            </a: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v-LV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3.6.4. kurai būves izlaižamo notekūdeņu apjoms ir palielinājies šajos noteikumos noteiktā laika posmā un apjomā.”</a:t>
            </a:r>
            <a:endParaRPr lang="lv-LV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lv-LV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Pēc iespējas detalizētāk aprakstam kādos gadījumos jāmaksā jaudas maksa</a:t>
            </a:r>
            <a:endParaRPr lang="lv-LV" sz="12800" spc="-7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>
              <a:buFontTx/>
              <a:buChar char="-"/>
            </a:pPr>
            <a:endParaRPr lang="lv-LV" sz="8000" spc="-7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92200" lvl="2" indent="0">
              <a:buNone/>
            </a:pPr>
            <a:endParaRPr lang="lv-LV" sz="5100" spc="-7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546100" lvl="1" indent="0">
              <a:buNone/>
            </a:pPr>
            <a:endParaRPr lang="lv-LV" sz="7200" spc="-79" dirty="0">
              <a:solidFill>
                <a:srgbClr val="7C9ED0"/>
              </a:solidFill>
              <a:latin typeface="Calibri"/>
              <a:cs typeface="Calibri"/>
              <a:sym typeface="Calibri"/>
            </a:endParaRPr>
          </a:p>
          <a:p>
            <a:pPr marL="546100" lvl="1" indent="0">
              <a:buNone/>
            </a:pPr>
            <a:endParaRPr lang="lv-LV" sz="7200" spc="-79" dirty="0">
              <a:solidFill>
                <a:srgbClr val="7C9ED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1107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676400" y="936171"/>
            <a:ext cx="21031200" cy="114177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Papildināt noteikumus ar jaunu 3.9.apakšpunktu šādā redakcijā:</a:t>
            </a:r>
          </a:p>
          <a:p>
            <a:pPr marL="0" indent="0">
              <a:buNone/>
            </a:pPr>
            <a:r>
              <a:rPr lang="lv-LV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“3.9. saimnieciskā darbība - jebkura darbība preču ražošanai, darba izpildei, tirdzniecībai, nekustamā īpašuma attīstīšanai un pakalpojumu sniegšanai par atlīdzību.”</a:t>
            </a:r>
          </a:p>
          <a:p>
            <a:pPr marL="0" indent="0">
              <a:buNone/>
            </a:pPr>
            <a:endParaRPr lang="lv-LV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Skaidrojam jēdzienu “saimnieciskā darbība”</a:t>
            </a:r>
          </a:p>
          <a:p>
            <a:pPr marL="0" indent="0">
              <a:buNone/>
            </a:pPr>
            <a:endParaRPr lang="lv-LV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lv-LV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Izteikt 22. apakšpunktu šādā jaunā redakcijā:</a:t>
            </a:r>
            <a:endParaRPr lang="lv-LV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lv-LV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“22. SIA “Ādažu ūdens” un Jaudas pieprasītājs pirms attiecīgu tehnisko noteikumu izsniegšanas slēdz līgumu par notekūdeņu attīrīšanas jaudas palielināšanu. Līgumā, cita starpā, iekļauj vismaz šādus nosacījumus:</a:t>
            </a:r>
            <a:endParaRPr lang="lv-LV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lv-LV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22.1. jaudas apjomus;</a:t>
            </a:r>
            <a:endParaRPr lang="lv-LV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lv-LV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22.2. jaudas maksas apmēru un samaksas kārtību;</a:t>
            </a:r>
            <a:endParaRPr lang="lv-LV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lv-LV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22.3. jaudas maksas pārrēķina un apmaksas kārtību Jaudas pieprasītāja paredzamajam jaudas palielinājumam;</a:t>
            </a:r>
            <a:endParaRPr lang="lv-LV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lv-LV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22.4. jaudas pieprasījuma vai palielinājuma objekta adresi.”</a:t>
            </a:r>
          </a:p>
          <a:p>
            <a:pPr marL="0" indent="0">
              <a:buNone/>
            </a:pPr>
            <a:endParaRPr lang="lv-LV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Precizējam līguma saturu, izslēdzot jaudas maksas atmaksas iespēju</a:t>
            </a:r>
            <a:endParaRPr lang="lv-LV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640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481855" y="1632857"/>
            <a:ext cx="21031200" cy="1164771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Papildināt noteikumus ar jaunu 22.¹ punktu šādā redakcijā:</a:t>
            </a:r>
            <a:endParaRPr lang="lv-LV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lv-LV" sz="3200" b="1" spc="-80" dirty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22.¹ Jaudas pieprasītājam ir tiesības apmaksāt Jaudas maksu pa daļām kopējam termiņam nepārsniedzot 12 mēnešus, ja līgumslēdzēji par to ir vienojušies līgumā.”</a:t>
            </a:r>
            <a:endParaRPr lang="lv-LV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sz="32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3200" dirty="0">
                <a:latin typeface="Times New Roman" panose="02020603050405020304" pitchFamily="18" charset="0"/>
              </a:rPr>
              <a:t>Nosakām tiesisku pamatu veikt samaksu pa daļām</a:t>
            </a:r>
            <a:endParaRPr lang="lv-LV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Papildināt noteikumus ar jaunu 22.² punktu šādā redakcijā:</a:t>
            </a:r>
            <a:endParaRPr lang="lv-LV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lv-LV" sz="3200" b="1" spc="-8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22.² SIA “Ādažu ūdens” ir tiesības reizi 6 mēnešos veikt Jaudas maksas pārrēķinu, ja centralizētajā kanalizācijas sistēmā izlaižamo notekūdeņu vidējais apjoms šajā periodā ir palielinājies vairāk kā par 10 %. ”</a:t>
            </a:r>
          </a:p>
          <a:p>
            <a:pPr algn="just"/>
            <a:endParaRPr lang="lv-LV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3200" dirty="0">
                <a:latin typeface="Times New Roman" panose="02020603050405020304" pitchFamily="18" charset="0"/>
              </a:rPr>
              <a:t>Nosakām kārtību, kādā tiek aprēķināta papildus jaudas maksa</a:t>
            </a:r>
          </a:p>
          <a:p>
            <a:pPr algn="just"/>
            <a:endParaRPr lang="lv-LV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Izteikt 23.punktu šādā jaunā redakcijā:</a:t>
            </a:r>
          </a:p>
          <a:p>
            <a:pPr marL="0" indent="0">
              <a:buNone/>
            </a:pP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“23. Notekūdeņu attīrīšanas jaudas maksu administrē SIA “Ādažu ūdens”, nodrošinot naudas līdzekļu nodalītu uzskaiti un izlietošanu tikai Ūdenssaimniecības sistēmas attīstībai.”</a:t>
            </a:r>
          </a:p>
          <a:p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Izslēdzam jaudas maksas atmaksas iespēju</a:t>
            </a:r>
          </a:p>
          <a:p>
            <a:pPr marL="0" lvl="0" indent="0">
              <a:buNone/>
            </a:pPr>
            <a:endParaRPr lang="lv-LV" sz="4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927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F91B82B-3D6E-789A-8431-FA7C3EE1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685800"/>
            <a:ext cx="21031200" cy="12547600"/>
          </a:xfrm>
        </p:spPr>
        <p:txBody>
          <a:bodyPr>
            <a:normAutofit/>
          </a:bodyPr>
          <a:lstStyle/>
          <a:p>
            <a:pPr marL="0" marR="0" lvl="0" indent="0" algn="just" defTabSz="2438338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None/>
              <a:tabLst/>
              <a:defRPr/>
            </a:pPr>
            <a:endParaRPr lang="lv-LV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lv-LV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lv-LV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lv-LV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lv-LV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lv-LV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lv-LV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Papildināt noteikumus ar jaunu 29.¹ punktu šādā redakcijā:</a:t>
            </a:r>
          </a:p>
          <a:p>
            <a:pPr marL="0" indent="0">
              <a:buNone/>
            </a:pP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“29.</a:t>
            </a:r>
            <a:r>
              <a:rPr lang="lv-LV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Pakalpojuma sniedzējam pēc iesnieguma izvērtēšanas ir tiesības atteikties pārņemt 29. punktā minētos tīklus vadoties no tehniskiem vai finanšu apsvērumiem.”</a:t>
            </a:r>
          </a:p>
          <a:p>
            <a:pPr marL="0" indent="0">
              <a:buNone/>
            </a:pPr>
            <a:endParaRPr lang="lv-LV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Radam iespēju vērtēt vai pieņemt bilancē tīklus</a:t>
            </a:r>
          </a:p>
          <a:p>
            <a:pPr marL="546100" marR="0" lvl="0" indent="-546100" algn="just" defTabSz="2438338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50000"/>
              <a:buFontTx/>
              <a:buChar char="-"/>
              <a:tabLst/>
              <a:defRPr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780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1676400" y="1197429"/>
            <a:ext cx="21031200" cy="11156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Izteikt noteikumu 3.pielikuma nosaukumu šādā tekstā:</a:t>
            </a:r>
          </a:p>
          <a:p>
            <a:pPr marL="0" indent="0">
              <a:buNone/>
            </a:pP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“Jaudas maksas aprēķins”</a:t>
            </a:r>
          </a:p>
          <a:p>
            <a:pPr marL="0" indent="0">
              <a:buNone/>
            </a:pPr>
            <a:endParaRPr lang="lv-LV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Vienkāršojam</a:t>
            </a:r>
          </a:p>
          <a:p>
            <a:pPr marL="0" indent="0">
              <a:buNone/>
            </a:pP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Papildināt noteikumu 3.pielikumu ar šādu tekstu: </a:t>
            </a:r>
          </a:p>
          <a:p>
            <a:pPr marL="0" indent="0">
              <a:buNone/>
            </a:pP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“Dzīvojamajām ēkām jaudas maksas aprēķinā pielietojamo centralizētajā kanalizācijas sistēmā izlaižamo notekūdeņu apjomu nosaka pēc tajās esošo (vai plānoto) mājsaimniecību skaita un ievērojot normatīvu ne mazāk kā 0,30 m3/</a:t>
            </a:r>
            <a:r>
              <a:rPr lang="lv-LV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dnn</a:t>
            </a: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vienai mājsaimniecībai”</a:t>
            </a:r>
          </a:p>
          <a:p>
            <a:pPr marL="0" indent="0">
              <a:buNone/>
            </a:pPr>
            <a:endParaRPr lang="lv-LV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Ieviešam kritēriju dzīvojamo ēku jaudas maksas aprēķinam</a:t>
            </a:r>
          </a:p>
          <a:p>
            <a:pPr marL="0" indent="0">
              <a:buNone/>
            </a:pPr>
            <a:endParaRPr lang="lv-LV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009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Logo_T.png" descr="Logo_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178" y="190301"/>
            <a:ext cx="2482082" cy="248208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Paldies par uzmanību!"/>
          <p:cNvSpPr txBox="1">
            <a:spLocks noGrp="1"/>
          </p:cNvSpPr>
          <p:nvPr>
            <p:ph type="title" idx="4294967295"/>
          </p:nvPr>
        </p:nvSpPr>
        <p:spPr>
          <a:xfrm>
            <a:off x="1219200" y="2434166"/>
            <a:ext cx="21945600" cy="4267201"/>
          </a:xfrm>
          <a:prstGeom prst="rect">
            <a:avLst/>
          </a:prstGeom>
        </p:spPr>
        <p:txBody>
          <a:bodyPr anchor="b"/>
          <a:lstStyle>
            <a:lvl1pPr>
              <a:defRPr sz="8000" b="1" spc="-7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Paldies par uzmanību!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C4A329D024E4DB0FB175EDE2C6529" ma:contentTypeVersion="9" ma:contentTypeDescription="Create a new document." ma:contentTypeScope="" ma:versionID="81aa523f1ab801d938a96a3b8c003ea6">
  <xsd:schema xmlns:xsd="http://www.w3.org/2001/XMLSchema" xmlns:xs="http://www.w3.org/2001/XMLSchema" xmlns:p="http://schemas.microsoft.com/office/2006/metadata/properties" xmlns:ns3="57f3d36d-704b-41f0-be02-5908c114fd3e" targetNamespace="http://schemas.microsoft.com/office/2006/metadata/properties" ma:root="true" ma:fieldsID="89cae9674b53a9675517c4b2442fad42" ns3:_="">
    <xsd:import namespace="57f3d36d-704b-41f0-be02-5908c114fd3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3d36d-704b-41f0-be02-5908c114fd3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B089EE-6C57-446D-A604-311221BA36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3d36d-704b-41f0-be02-5908c114fd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31178C-9CEE-4476-894D-5B2A0BB2292F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7f3d36d-704b-41f0-be02-5908c114fd3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1AF5C47-DE32-42D8-A599-E8AADB07FD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547</Words>
  <Application>Microsoft Office PowerPoint</Application>
  <PresentationFormat>Pielāgots</PresentationFormat>
  <Paragraphs>75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10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8" baseType="lpstr">
      <vt:lpstr>Calibri</vt:lpstr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Times New Roman</vt:lpstr>
      <vt:lpstr>23_ClassicWhite</vt:lpstr>
      <vt:lpstr>   Ādažu novada pašvaldības domes saistošo noteikumu Nr. 72/2022 «Sabiedrisko ūdenssaimniecības pakalpojumu kārtība Ādažu novadā» grozījumu ierosinājumi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Ūdenssaimniecības attīstība Ādažu novadā un pieslēguma (jaudas) maksas</dc:title>
  <dc:creator>Jānis Veinbergs</dc:creator>
  <cp:lastModifiedBy>Sintija Tenisa</cp:lastModifiedBy>
  <cp:revision>69</cp:revision>
  <cp:lastPrinted>2026-03-12T10:08:13Z</cp:lastPrinted>
  <dcterms:modified xsi:type="dcterms:W3CDTF">2026-03-24T14:39:14Z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0x010100189C4A329D024E4DB0FB175EDE2C6529</vt:lpwstr>
  </property>
</Properties>
</file>