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1" r:id="rId1"/>
    <p:sldMasterId id="2147483863" r:id="rId2"/>
  </p:sldMasterIdLst>
  <p:notesMasterIdLst>
    <p:notesMasterId r:id="rId12"/>
  </p:notesMasterIdLst>
  <p:sldIdLst>
    <p:sldId id="431" r:id="rId3"/>
    <p:sldId id="453" r:id="rId4"/>
    <p:sldId id="486" r:id="rId5"/>
    <p:sldId id="485" r:id="rId6"/>
    <p:sldId id="543" r:id="rId7"/>
    <p:sldId id="455" r:id="rId8"/>
    <p:sldId id="544" r:id="rId9"/>
    <p:sldId id="441" r:id="rId10"/>
    <p:sldId id="542" r:id="rId11"/>
  </p:sldIdLst>
  <p:sldSz cx="12192000" cy="6858000"/>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27F364-A99D-00EF-3175-069DA3E050E4}" name="Mareks Markevics" initials="MM" userId="Mareks Markevics" providerId="None"/>
  <p188:author id="{ACA5966A-7862-25D1-26FD-09532783F82A}" name="Elīna Klindžāne" initials="EK" userId="S::Elina.Klindzane@Adazi.lv::de1c3f14-9101-4707-8c89-c5b8cd2704f4" providerId="AD"/>
  <p188:author id="{501E0EB2-659D-7273-B0C2-B783A3318183}" name="Laura Krope" initials="LK" userId="dc112f6eebbbb23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FFD966"/>
    <a:srgbClr val="FFFFFF"/>
    <a:srgbClr val="7395AD"/>
    <a:srgbClr val="C95B46"/>
    <a:srgbClr val="828847"/>
    <a:srgbClr val="D3A983"/>
    <a:srgbClr val="404040"/>
    <a:srgbClr val="ED7E3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13" autoAdjust="0"/>
    <p:restoredTop sz="95033" autoAdjust="0"/>
  </p:normalViewPr>
  <p:slideViewPr>
    <p:cSldViewPr snapToGrid="0">
      <p:cViewPr varScale="1">
        <p:scale>
          <a:sx n="82" d="100"/>
          <a:sy n="82" d="100"/>
        </p:scale>
        <p:origin x="274"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aura%20Krope\Desktop\Komun&#257;lserviss\XLS%20FAILI\CK_apsaimniekojam&#257;s%20zemes%20vien&#299;bas,%20b&#363;ves%20un%20citi%20objekti.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100" dirty="0">
                <a:latin typeface="Montserrat" panose="00000500000000000000" pitchFamily="50" charset="-70"/>
              </a:rPr>
              <a:t>Apsaimniekošanā nodotās </a:t>
            </a:r>
            <a:r>
              <a:rPr lang="lv-LV" sz="1100" baseline="0" dirty="0">
                <a:latin typeface="Montserrat" panose="00000500000000000000" pitchFamily="50" charset="-70"/>
              </a:rPr>
              <a:t>ēkas pēdējo 4 gadu laikā </a:t>
            </a:r>
            <a:endParaRPr lang="lv-LV" sz="1100" dirty="0">
              <a:latin typeface="Montserrat" panose="00000500000000000000" pitchFamily="50" charset="-70"/>
            </a:endParaRPr>
          </a:p>
        </c:rich>
      </c:tx>
      <c:layout>
        <c:manualLayout>
          <c:xMode val="edge"/>
          <c:yMode val="edge"/>
          <c:x val="0.11102077865266842"/>
          <c:y val="5.092592592592592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1666666666666664E-2"/>
          <c:y val="0.21453703703703703"/>
          <c:w val="0.93888888888888888"/>
          <c:h val="0.62896653543307091"/>
        </c:manualLayout>
      </c:layout>
      <c:bar3DChart>
        <c:barDir val="col"/>
        <c:grouping val="clustered"/>
        <c:varyColors val="0"/>
        <c:ser>
          <c:idx val="0"/>
          <c:order val="0"/>
          <c:spPr>
            <a:solidFill>
              <a:srgbClr val="7395AD"/>
            </a:solidFill>
            <a:ln>
              <a:noFill/>
            </a:ln>
            <a:effectLst/>
            <a:sp3d/>
          </c:spPr>
          <c:invertIfNegative val="0"/>
          <c:dLbls>
            <c:dLbl>
              <c:idx val="0"/>
              <c:layout>
                <c:manualLayout>
                  <c:x val="1.6666666666666642E-2"/>
                  <c:y val="-9.2592592592592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E2B-48FA-920C-1D9EA5F00F46}"/>
                </c:ext>
              </c:extLst>
            </c:dLbl>
            <c:dLbl>
              <c:idx val="1"/>
              <c:layout>
                <c:manualLayout>
                  <c:x val="2.7777777777777779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E2B-48FA-920C-1D9EA5F00F46}"/>
                </c:ext>
              </c:extLst>
            </c:dLbl>
            <c:dLbl>
              <c:idx val="2"/>
              <c:layout>
                <c:manualLayout>
                  <c:x val="8.3333333333333332E-3"/>
                  <c:y val="-4.62962962962967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E2B-48FA-920C-1D9EA5F00F46}"/>
                </c:ext>
              </c:extLst>
            </c:dLbl>
            <c:dLbl>
              <c:idx val="3"/>
              <c:layout>
                <c:manualLayout>
                  <c:x val="5.5555555555555558E-3"/>
                  <c:y val="-1.85185185185185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E2B-48FA-920C-1D9EA5F00F46}"/>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50" charset="-70"/>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Ēkas!$I$68:$L$68</c:f>
              <c:numCache>
                <c:formatCode>General</c:formatCode>
                <c:ptCount val="4"/>
                <c:pt idx="0">
                  <c:v>2022</c:v>
                </c:pt>
                <c:pt idx="1">
                  <c:v>2023</c:v>
                </c:pt>
                <c:pt idx="2">
                  <c:v>2024</c:v>
                </c:pt>
                <c:pt idx="3">
                  <c:v>2025</c:v>
                </c:pt>
              </c:numCache>
            </c:numRef>
          </c:cat>
          <c:val>
            <c:numRef>
              <c:f>Ēkas!$I$69:$L$69</c:f>
              <c:numCache>
                <c:formatCode>General</c:formatCode>
                <c:ptCount val="4"/>
                <c:pt idx="0">
                  <c:v>66</c:v>
                </c:pt>
                <c:pt idx="1">
                  <c:v>90</c:v>
                </c:pt>
                <c:pt idx="2">
                  <c:v>90</c:v>
                </c:pt>
                <c:pt idx="3">
                  <c:v>105</c:v>
                </c:pt>
              </c:numCache>
            </c:numRef>
          </c:val>
          <c:extLst>
            <c:ext xmlns:c16="http://schemas.microsoft.com/office/drawing/2014/chart" uri="{C3380CC4-5D6E-409C-BE32-E72D297353CC}">
              <c16:uniqueId val="{00000000-9E2B-48FA-920C-1D9EA5F00F46}"/>
            </c:ext>
          </c:extLst>
        </c:ser>
        <c:dLbls>
          <c:showLegendKey val="0"/>
          <c:showVal val="1"/>
          <c:showCatName val="0"/>
          <c:showSerName val="0"/>
          <c:showPercent val="0"/>
          <c:showBubbleSize val="0"/>
        </c:dLbls>
        <c:gapWidth val="150"/>
        <c:shape val="box"/>
        <c:axId val="679795264"/>
        <c:axId val="679792864"/>
        <c:axId val="0"/>
      </c:bar3DChart>
      <c:catAx>
        <c:axId val="6797952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rgbClr val="595959"/>
                </a:solidFill>
                <a:latin typeface="Montserrat" panose="00000500000000000000" pitchFamily="50" charset="-70"/>
                <a:ea typeface="+mn-ea"/>
                <a:cs typeface="+mn-cs"/>
              </a:defRPr>
            </a:pPr>
            <a:endParaRPr lang="lv-LV"/>
          </a:p>
        </c:txPr>
        <c:crossAx val="679792864"/>
        <c:crosses val="autoZero"/>
        <c:auto val="1"/>
        <c:lblAlgn val="ctr"/>
        <c:lblOffset val="100"/>
        <c:noMultiLvlLbl val="0"/>
      </c:catAx>
      <c:valAx>
        <c:axId val="679792864"/>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679795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2A450BD-68D1-40F9-8570-F2E67B80A823}" type="datetimeFigureOut">
              <a:rPr lang="lv-LV" smtClean="0"/>
              <a:t>24.03.2026</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BD23CE6-85A1-4374-B09E-1FDCEE7367C4}" type="slidenum">
              <a:rPr lang="lv-LV" smtClean="0"/>
              <a:t>‹#›</a:t>
            </a:fld>
            <a:endParaRPr lang="lv-LV"/>
          </a:p>
        </p:txBody>
      </p:sp>
    </p:spTree>
    <p:extLst>
      <p:ext uri="{BB962C8B-B14F-4D97-AF65-F5344CB8AC3E}">
        <p14:creationId xmlns:p14="http://schemas.microsoft.com/office/powerpoint/2010/main" val="632249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3/24/2026</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5194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3/24/2026</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798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3/24/2026</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29156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en-LV"/>
          </a:p>
        </p:txBody>
      </p:sp>
      <p:sp>
        <p:nvSpPr>
          <p:cNvPr id="4" name="Date Placeholder 3">
            <a:extLst>
              <a:ext uri="{FF2B5EF4-FFF2-40B4-BE49-F238E27FC236}">
                <a16:creationId xmlns:a16="http://schemas.microsoft.com/office/drawing/2014/main" id="{41E2C386-7C39-D997-99A5-4885BC5A443C}"/>
              </a:ext>
            </a:extLst>
          </p:cNvPr>
          <p:cNvSpPr>
            <a:spLocks noGrp="1"/>
          </p:cNvSpPr>
          <p:nvPr>
            <p:ph type="dt" sz="half" idx="10"/>
          </p:nvPr>
        </p:nvSpPr>
        <p:spPr/>
        <p:txBody>
          <a:bodyPr/>
          <a:lstStyle>
            <a:lvl1pPr>
              <a:defRPr/>
            </a:lvl1pPr>
          </a:lstStyle>
          <a:p>
            <a:pPr>
              <a:defRPr/>
            </a:pPr>
            <a:fld id="{106C6560-A647-47F6-A802-1CE50105CBCA}" type="datetime1">
              <a:rPr lang="en-US"/>
              <a:pPr>
                <a:defRPr/>
              </a:pPr>
              <a:t>3/24/2026</a:t>
            </a:fld>
            <a:endParaRPr lang="en-US"/>
          </a:p>
        </p:txBody>
      </p:sp>
      <p:sp>
        <p:nvSpPr>
          <p:cNvPr id="5" name="Footer Placeholder 4">
            <a:extLst>
              <a:ext uri="{FF2B5EF4-FFF2-40B4-BE49-F238E27FC236}">
                <a16:creationId xmlns:a16="http://schemas.microsoft.com/office/drawing/2014/main" id="{1F18529F-A142-32ED-6204-4B7DD74926B0}"/>
              </a:ext>
            </a:extLst>
          </p:cNvPr>
          <p:cNvSpPr>
            <a:spLocks noGrp="1"/>
          </p:cNvSpPr>
          <p:nvPr>
            <p:ph type="ftr" sz="quarter" idx="11"/>
          </p:nvPr>
        </p:nvSpPr>
        <p:spPr/>
        <p:txBody>
          <a:bodyPr/>
          <a:lstStyle>
            <a:lvl1pPr>
              <a:defRPr/>
            </a:lvl1pPr>
          </a:lstStyle>
          <a:p>
            <a:pPr>
              <a:defRPr/>
            </a:pPr>
            <a:r>
              <a:rPr lang="en-US"/>
              <a:t>Ādažu</a:t>
            </a:r>
          </a:p>
        </p:txBody>
      </p:sp>
      <p:sp>
        <p:nvSpPr>
          <p:cNvPr id="6" name="Slide Number Placeholder 5">
            <a:extLst>
              <a:ext uri="{FF2B5EF4-FFF2-40B4-BE49-F238E27FC236}">
                <a16:creationId xmlns:a16="http://schemas.microsoft.com/office/drawing/2014/main" id="{0CB2E934-D8F1-C1FD-7CE2-32BF684C944D}"/>
              </a:ext>
            </a:extLst>
          </p:cNvPr>
          <p:cNvSpPr>
            <a:spLocks noGrp="1"/>
          </p:cNvSpPr>
          <p:nvPr>
            <p:ph type="sldNum" sz="quarter" idx="12"/>
          </p:nvPr>
        </p:nvSpPr>
        <p:spPr/>
        <p:txBody>
          <a:bodyPr/>
          <a:lstStyle>
            <a:lvl1pPr>
              <a:defRPr/>
            </a:lvl1pPr>
          </a:lstStyle>
          <a:p>
            <a:pPr>
              <a:defRPr/>
            </a:pPr>
            <a:fld id="{41E4CFD4-340D-4CB8-BB88-71A78C4F9980}" type="slidenum">
              <a:rPr lang="en-US"/>
              <a:pPr>
                <a:defRPr/>
              </a:pPr>
              <a:t>‹#›</a:t>
            </a:fld>
            <a:endParaRPr lang="en-US"/>
          </a:p>
        </p:txBody>
      </p:sp>
    </p:spTree>
    <p:extLst>
      <p:ext uri="{BB962C8B-B14F-4D97-AF65-F5344CB8AC3E}">
        <p14:creationId xmlns:p14="http://schemas.microsoft.com/office/powerpoint/2010/main" val="4241018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LV"/>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185F2CA7-6E1E-32A6-DDAC-F53CBE23D39B}"/>
              </a:ext>
            </a:extLst>
          </p:cNvPr>
          <p:cNvSpPr>
            <a:spLocks noGrp="1"/>
          </p:cNvSpPr>
          <p:nvPr>
            <p:ph type="dt" sz="half" idx="10"/>
          </p:nvPr>
        </p:nvSpPr>
        <p:spPr/>
        <p:txBody>
          <a:bodyPr/>
          <a:lstStyle>
            <a:lvl1pPr>
              <a:defRPr/>
            </a:lvl1pPr>
          </a:lstStyle>
          <a:p>
            <a:pPr>
              <a:defRPr/>
            </a:pPr>
            <a:fld id="{BB12F07E-5BFA-4F66-9B41-ACEA484F55A9}" type="datetime1">
              <a:rPr lang="en-US"/>
              <a:pPr>
                <a:defRPr/>
              </a:pPr>
              <a:t>3/24/2026</a:t>
            </a:fld>
            <a:endParaRPr lang="en-US"/>
          </a:p>
        </p:txBody>
      </p:sp>
      <p:sp>
        <p:nvSpPr>
          <p:cNvPr id="5" name="Footer Placeholder 4">
            <a:extLst>
              <a:ext uri="{FF2B5EF4-FFF2-40B4-BE49-F238E27FC236}">
                <a16:creationId xmlns:a16="http://schemas.microsoft.com/office/drawing/2014/main" id="{8446B3D8-054A-064E-9ED1-AA7851616A84}"/>
              </a:ext>
            </a:extLst>
          </p:cNvPr>
          <p:cNvSpPr>
            <a:spLocks noGrp="1"/>
          </p:cNvSpPr>
          <p:nvPr>
            <p:ph type="ftr" sz="quarter" idx="11"/>
          </p:nvPr>
        </p:nvSpPr>
        <p:spPr/>
        <p:txBody>
          <a:bodyPr/>
          <a:lstStyle>
            <a:lvl1pPr>
              <a:defRPr/>
            </a:lvl1pPr>
          </a:lstStyle>
          <a:p>
            <a:pPr>
              <a:defRPr/>
            </a:pPr>
            <a:r>
              <a:rPr lang="en-US"/>
              <a:t>Ādažu</a:t>
            </a:r>
          </a:p>
        </p:txBody>
      </p:sp>
      <p:sp>
        <p:nvSpPr>
          <p:cNvPr id="6" name="Slide Number Placeholder 5">
            <a:extLst>
              <a:ext uri="{FF2B5EF4-FFF2-40B4-BE49-F238E27FC236}">
                <a16:creationId xmlns:a16="http://schemas.microsoft.com/office/drawing/2014/main" id="{8FD30810-1A24-76DC-3507-9427183C7A7B}"/>
              </a:ext>
            </a:extLst>
          </p:cNvPr>
          <p:cNvSpPr>
            <a:spLocks noGrp="1"/>
          </p:cNvSpPr>
          <p:nvPr>
            <p:ph type="sldNum" sz="quarter" idx="12"/>
          </p:nvPr>
        </p:nvSpPr>
        <p:spPr/>
        <p:txBody>
          <a:bodyPr/>
          <a:lstStyle>
            <a:lvl1pPr>
              <a:defRPr/>
            </a:lvl1pPr>
          </a:lstStyle>
          <a:p>
            <a:pPr>
              <a:defRPr/>
            </a:pPr>
            <a:fld id="{2F36025B-CAEB-404B-B967-25BDFD000999}" type="slidenum">
              <a:rPr lang="en-US"/>
              <a:pPr>
                <a:defRPr/>
              </a:pPr>
              <a:t>‹#›</a:t>
            </a:fld>
            <a:endParaRPr lang="en-US"/>
          </a:p>
        </p:txBody>
      </p:sp>
    </p:spTree>
    <p:extLst>
      <p:ext uri="{BB962C8B-B14F-4D97-AF65-F5344CB8AC3E}">
        <p14:creationId xmlns:p14="http://schemas.microsoft.com/office/powerpoint/2010/main" val="2820120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en-LV"/>
          </a:p>
        </p:txBody>
      </p:sp>
      <p:sp>
        <p:nvSpPr>
          <p:cNvPr id="3" name="Text Placeholder 2"/>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25F48C2-0E5F-D3FA-B496-336198E4FC20}"/>
              </a:ext>
            </a:extLst>
          </p:cNvPr>
          <p:cNvSpPr>
            <a:spLocks noGrp="1"/>
          </p:cNvSpPr>
          <p:nvPr>
            <p:ph type="dt" sz="half" idx="10"/>
          </p:nvPr>
        </p:nvSpPr>
        <p:spPr/>
        <p:txBody>
          <a:bodyPr/>
          <a:lstStyle>
            <a:lvl1pPr>
              <a:defRPr/>
            </a:lvl1pPr>
          </a:lstStyle>
          <a:p>
            <a:pPr>
              <a:defRPr/>
            </a:pPr>
            <a:fld id="{93ED3EF9-0465-4894-9CD7-84AD2EAF7961}" type="datetime1">
              <a:rPr lang="en-US"/>
              <a:pPr>
                <a:defRPr/>
              </a:pPr>
              <a:t>3/24/2026</a:t>
            </a:fld>
            <a:endParaRPr lang="en-US"/>
          </a:p>
        </p:txBody>
      </p:sp>
      <p:sp>
        <p:nvSpPr>
          <p:cNvPr id="5" name="Footer Placeholder 4">
            <a:extLst>
              <a:ext uri="{FF2B5EF4-FFF2-40B4-BE49-F238E27FC236}">
                <a16:creationId xmlns:a16="http://schemas.microsoft.com/office/drawing/2014/main" id="{68D6CFFD-2E87-0A6A-7670-BC596A51925E}"/>
              </a:ext>
            </a:extLst>
          </p:cNvPr>
          <p:cNvSpPr>
            <a:spLocks noGrp="1"/>
          </p:cNvSpPr>
          <p:nvPr>
            <p:ph type="ftr" sz="quarter" idx="11"/>
          </p:nvPr>
        </p:nvSpPr>
        <p:spPr/>
        <p:txBody>
          <a:bodyPr/>
          <a:lstStyle>
            <a:lvl1pPr>
              <a:defRPr/>
            </a:lvl1pPr>
          </a:lstStyle>
          <a:p>
            <a:pPr>
              <a:defRPr/>
            </a:pPr>
            <a:r>
              <a:rPr lang="en-US"/>
              <a:t>Ādažu</a:t>
            </a:r>
          </a:p>
        </p:txBody>
      </p:sp>
      <p:sp>
        <p:nvSpPr>
          <p:cNvPr id="6" name="Slide Number Placeholder 5">
            <a:extLst>
              <a:ext uri="{FF2B5EF4-FFF2-40B4-BE49-F238E27FC236}">
                <a16:creationId xmlns:a16="http://schemas.microsoft.com/office/drawing/2014/main" id="{D569520C-FC77-8AB9-0D8B-C19B747D1A64}"/>
              </a:ext>
            </a:extLst>
          </p:cNvPr>
          <p:cNvSpPr>
            <a:spLocks noGrp="1"/>
          </p:cNvSpPr>
          <p:nvPr>
            <p:ph type="sldNum" sz="quarter" idx="12"/>
          </p:nvPr>
        </p:nvSpPr>
        <p:spPr/>
        <p:txBody>
          <a:bodyPr/>
          <a:lstStyle>
            <a:lvl1pPr>
              <a:defRPr/>
            </a:lvl1pPr>
          </a:lstStyle>
          <a:p>
            <a:pPr>
              <a:defRPr/>
            </a:pPr>
            <a:fld id="{28F48209-461B-4CA4-97A6-67FF916CABC9}" type="slidenum">
              <a:rPr lang="en-US"/>
              <a:pPr>
                <a:defRPr/>
              </a:pPr>
              <a:t>‹#›</a:t>
            </a:fld>
            <a:endParaRPr lang="en-US"/>
          </a:p>
        </p:txBody>
      </p:sp>
    </p:spTree>
    <p:extLst>
      <p:ext uri="{BB962C8B-B14F-4D97-AF65-F5344CB8AC3E}">
        <p14:creationId xmlns:p14="http://schemas.microsoft.com/office/powerpoint/2010/main" val="2197862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LV"/>
          </a:p>
        </p:txBody>
      </p:sp>
      <p:sp>
        <p:nvSpPr>
          <p:cNvPr id="3" name="Content Placeholder 2"/>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Content Placeholder 3"/>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5" name="Date Placeholder 3">
            <a:extLst>
              <a:ext uri="{FF2B5EF4-FFF2-40B4-BE49-F238E27FC236}">
                <a16:creationId xmlns:a16="http://schemas.microsoft.com/office/drawing/2014/main" id="{841D82F9-9702-0847-ADF8-7D98997915E4}"/>
              </a:ext>
            </a:extLst>
          </p:cNvPr>
          <p:cNvSpPr>
            <a:spLocks noGrp="1"/>
          </p:cNvSpPr>
          <p:nvPr>
            <p:ph type="dt" sz="half" idx="10"/>
          </p:nvPr>
        </p:nvSpPr>
        <p:spPr/>
        <p:txBody>
          <a:bodyPr/>
          <a:lstStyle>
            <a:lvl1pPr>
              <a:defRPr/>
            </a:lvl1pPr>
          </a:lstStyle>
          <a:p>
            <a:pPr>
              <a:defRPr/>
            </a:pPr>
            <a:fld id="{B1BD34DD-A5BF-489A-8537-CF5DE9BD3A0E}" type="datetime1">
              <a:rPr lang="en-US"/>
              <a:pPr>
                <a:defRPr/>
              </a:pPr>
              <a:t>3/24/2026</a:t>
            </a:fld>
            <a:endParaRPr lang="en-US"/>
          </a:p>
        </p:txBody>
      </p:sp>
      <p:sp>
        <p:nvSpPr>
          <p:cNvPr id="6" name="Footer Placeholder 4">
            <a:extLst>
              <a:ext uri="{FF2B5EF4-FFF2-40B4-BE49-F238E27FC236}">
                <a16:creationId xmlns:a16="http://schemas.microsoft.com/office/drawing/2014/main" id="{6BA03BDD-7DDF-A4A0-DAB7-CF1D370D488D}"/>
              </a:ext>
            </a:extLst>
          </p:cNvPr>
          <p:cNvSpPr>
            <a:spLocks noGrp="1"/>
          </p:cNvSpPr>
          <p:nvPr>
            <p:ph type="ftr" sz="quarter" idx="11"/>
          </p:nvPr>
        </p:nvSpPr>
        <p:spPr/>
        <p:txBody>
          <a:bodyPr/>
          <a:lstStyle>
            <a:lvl1pPr>
              <a:defRPr/>
            </a:lvl1pPr>
          </a:lstStyle>
          <a:p>
            <a:pPr>
              <a:defRPr/>
            </a:pPr>
            <a:r>
              <a:rPr lang="en-US"/>
              <a:t>Ādažu</a:t>
            </a:r>
          </a:p>
        </p:txBody>
      </p:sp>
      <p:sp>
        <p:nvSpPr>
          <p:cNvPr id="7" name="Slide Number Placeholder 5">
            <a:extLst>
              <a:ext uri="{FF2B5EF4-FFF2-40B4-BE49-F238E27FC236}">
                <a16:creationId xmlns:a16="http://schemas.microsoft.com/office/drawing/2014/main" id="{0C5A4453-52BD-9780-30D1-32073F157BBF}"/>
              </a:ext>
            </a:extLst>
          </p:cNvPr>
          <p:cNvSpPr>
            <a:spLocks noGrp="1"/>
          </p:cNvSpPr>
          <p:nvPr>
            <p:ph type="sldNum" sz="quarter" idx="12"/>
          </p:nvPr>
        </p:nvSpPr>
        <p:spPr/>
        <p:txBody>
          <a:bodyPr/>
          <a:lstStyle>
            <a:lvl1pPr>
              <a:defRPr/>
            </a:lvl1pPr>
          </a:lstStyle>
          <a:p>
            <a:pPr>
              <a:defRPr/>
            </a:pPr>
            <a:fld id="{0272E645-C7E5-4742-85B7-42D36F58453B}" type="slidenum">
              <a:rPr lang="en-US"/>
              <a:pPr>
                <a:defRPr/>
              </a:pPr>
              <a:t>‹#›</a:t>
            </a:fld>
            <a:endParaRPr lang="en-US"/>
          </a:p>
        </p:txBody>
      </p:sp>
    </p:spTree>
    <p:extLst>
      <p:ext uri="{BB962C8B-B14F-4D97-AF65-F5344CB8AC3E}">
        <p14:creationId xmlns:p14="http://schemas.microsoft.com/office/powerpoint/2010/main" val="1156587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GB"/>
              <a:t>Click to edit Master title style</a:t>
            </a:r>
            <a:endParaRPr lang="en-LV"/>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7" name="Date Placeholder 3">
            <a:extLst>
              <a:ext uri="{FF2B5EF4-FFF2-40B4-BE49-F238E27FC236}">
                <a16:creationId xmlns:a16="http://schemas.microsoft.com/office/drawing/2014/main" id="{753E1A7D-2F74-C8F7-7B62-4CB9CE5BEF62}"/>
              </a:ext>
            </a:extLst>
          </p:cNvPr>
          <p:cNvSpPr>
            <a:spLocks noGrp="1"/>
          </p:cNvSpPr>
          <p:nvPr>
            <p:ph type="dt" sz="half" idx="10"/>
          </p:nvPr>
        </p:nvSpPr>
        <p:spPr/>
        <p:txBody>
          <a:bodyPr/>
          <a:lstStyle>
            <a:lvl1pPr>
              <a:defRPr/>
            </a:lvl1pPr>
          </a:lstStyle>
          <a:p>
            <a:pPr>
              <a:defRPr/>
            </a:pPr>
            <a:fld id="{B6AB953A-829F-4F88-8E93-10B76B741732}" type="datetime1">
              <a:rPr lang="en-US"/>
              <a:pPr>
                <a:defRPr/>
              </a:pPr>
              <a:t>3/24/2026</a:t>
            </a:fld>
            <a:endParaRPr lang="en-US"/>
          </a:p>
        </p:txBody>
      </p:sp>
      <p:sp>
        <p:nvSpPr>
          <p:cNvPr id="8" name="Footer Placeholder 4">
            <a:extLst>
              <a:ext uri="{FF2B5EF4-FFF2-40B4-BE49-F238E27FC236}">
                <a16:creationId xmlns:a16="http://schemas.microsoft.com/office/drawing/2014/main" id="{69466738-9D4E-21D0-1F5B-6FF30177E9A8}"/>
              </a:ext>
            </a:extLst>
          </p:cNvPr>
          <p:cNvSpPr>
            <a:spLocks noGrp="1"/>
          </p:cNvSpPr>
          <p:nvPr>
            <p:ph type="ftr" sz="quarter" idx="11"/>
          </p:nvPr>
        </p:nvSpPr>
        <p:spPr/>
        <p:txBody>
          <a:bodyPr/>
          <a:lstStyle>
            <a:lvl1pPr>
              <a:defRPr/>
            </a:lvl1pPr>
          </a:lstStyle>
          <a:p>
            <a:pPr>
              <a:defRPr/>
            </a:pPr>
            <a:r>
              <a:rPr lang="en-US"/>
              <a:t>Ādažu</a:t>
            </a:r>
          </a:p>
        </p:txBody>
      </p:sp>
      <p:sp>
        <p:nvSpPr>
          <p:cNvPr id="9" name="Slide Number Placeholder 5">
            <a:extLst>
              <a:ext uri="{FF2B5EF4-FFF2-40B4-BE49-F238E27FC236}">
                <a16:creationId xmlns:a16="http://schemas.microsoft.com/office/drawing/2014/main" id="{36328F5A-080E-093B-B9BA-AE888E646C9A}"/>
              </a:ext>
            </a:extLst>
          </p:cNvPr>
          <p:cNvSpPr>
            <a:spLocks noGrp="1"/>
          </p:cNvSpPr>
          <p:nvPr>
            <p:ph type="sldNum" sz="quarter" idx="12"/>
          </p:nvPr>
        </p:nvSpPr>
        <p:spPr/>
        <p:txBody>
          <a:bodyPr/>
          <a:lstStyle>
            <a:lvl1pPr>
              <a:defRPr/>
            </a:lvl1pPr>
          </a:lstStyle>
          <a:p>
            <a:pPr>
              <a:defRPr/>
            </a:pPr>
            <a:fld id="{81BEE8D8-F14C-4C4A-96C8-D7269EF0B0A0}" type="slidenum">
              <a:rPr lang="en-US"/>
              <a:pPr>
                <a:defRPr/>
              </a:pPr>
              <a:t>‹#›</a:t>
            </a:fld>
            <a:endParaRPr lang="en-US"/>
          </a:p>
        </p:txBody>
      </p:sp>
    </p:spTree>
    <p:extLst>
      <p:ext uri="{BB962C8B-B14F-4D97-AF65-F5344CB8AC3E}">
        <p14:creationId xmlns:p14="http://schemas.microsoft.com/office/powerpoint/2010/main" val="1679277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LV"/>
          </a:p>
        </p:txBody>
      </p:sp>
      <p:sp>
        <p:nvSpPr>
          <p:cNvPr id="3" name="Date Placeholder 3">
            <a:extLst>
              <a:ext uri="{FF2B5EF4-FFF2-40B4-BE49-F238E27FC236}">
                <a16:creationId xmlns:a16="http://schemas.microsoft.com/office/drawing/2014/main" id="{9C09538B-AF70-33E2-9D76-181E97AB92A9}"/>
              </a:ext>
            </a:extLst>
          </p:cNvPr>
          <p:cNvSpPr>
            <a:spLocks noGrp="1"/>
          </p:cNvSpPr>
          <p:nvPr>
            <p:ph type="dt" sz="half" idx="10"/>
          </p:nvPr>
        </p:nvSpPr>
        <p:spPr/>
        <p:txBody>
          <a:bodyPr/>
          <a:lstStyle>
            <a:lvl1pPr>
              <a:defRPr/>
            </a:lvl1pPr>
          </a:lstStyle>
          <a:p>
            <a:pPr>
              <a:defRPr/>
            </a:pPr>
            <a:fld id="{B85B197D-CD7E-42E7-979D-974CA16D0F3A}" type="datetime1">
              <a:rPr lang="en-US"/>
              <a:pPr>
                <a:defRPr/>
              </a:pPr>
              <a:t>3/24/2026</a:t>
            </a:fld>
            <a:endParaRPr lang="en-US"/>
          </a:p>
        </p:txBody>
      </p:sp>
      <p:sp>
        <p:nvSpPr>
          <p:cNvPr id="4" name="Footer Placeholder 4">
            <a:extLst>
              <a:ext uri="{FF2B5EF4-FFF2-40B4-BE49-F238E27FC236}">
                <a16:creationId xmlns:a16="http://schemas.microsoft.com/office/drawing/2014/main" id="{624F347B-FF24-FB69-AE71-E88ED23DC843}"/>
              </a:ext>
            </a:extLst>
          </p:cNvPr>
          <p:cNvSpPr>
            <a:spLocks noGrp="1"/>
          </p:cNvSpPr>
          <p:nvPr>
            <p:ph type="ftr" sz="quarter" idx="11"/>
          </p:nvPr>
        </p:nvSpPr>
        <p:spPr/>
        <p:txBody>
          <a:bodyPr/>
          <a:lstStyle>
            <a:lvl1pPr>
              <a:defRPr/>
            </a:lvl1pPr>
          </a:lstStyle>
          <a:p>
            <a:pPr>
              <a:defRPr/>
            </a:pPr>
            <a:r>
              <a:rPr lang="en-US"/>
              <a:t>Ādažu</a:t>
            </a:r>
          </a:p>
        </p:txBody>
      </p:sp>
      <p:sp>
        <p:nvSpPr>
          <p:cNvPr id="5" name="Slide Number Placeholder 5">
            <a:extLst>
              <a:ext uri="{FF2B5EF4-FFF2-40B4-BE49-F238E27FC236}">
                <a16:creationId xmlns:a16="http://schemas.microsoft.com/office/drawing/2014/main" id="{30A56C20-1C7F-0D4C-6938-63EADE519CF0}"/>
              </a:ext>
            </a:extLst>
          </p:cNvPr>
          <p:cNvSpPr>
            <a:spLocks noGrp="1"/>
          </p:cNvSpPr>
          <p:nvPr>
            <p:ph type="sldNum" sz="quarter" idx="12"/>
          </p:nvPr>
        </p:nvSpPr>
        <p:spPr/>
        <p:txBody>
          <a:bodyPr/>
          <a:lstStyle>
            <a:lvl1pPr>
              <a:defRPr/>
            </a:lvl1pPr>
          </a:lstStyle>
          <a:p>
            <a:pPr>
              <a:defRPr/>
            </a:pPr>
            <a:fld id="{926997F1-72CC-47D2-A9EE-EB1C134811E8}" type="slidenum">
              <a:rPr lang="en-US"/>
              <a:pPr>
                <a:defRPr/>
              </a:pPr>
              <a:t>‹#›</a:t>
            </a:fld>
            <a:endParaRPr lang="en-US"/>
          </a:p>
        </p:txBody>
      </p:sp>
    </p:spTree>
    <p:extLst>
      <p:ext uri="{BB962C8B-B14F-4D97-AF65-F5344CB8AC3E}">
        <p14:creationId xmlns:p14="http://schemas.microsoft.com/office/powerpoint/2010/main" val="28418545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033B068-F4BB-839D-78DC-9D0F1E86D06A}"/>
              </a:ext>
            </a:extLst>
          </p:cNvPr>
          <p:cNvSpPr>
            <a:spLocks noGrp="1"/>
          </p:cNvSpPr>
          <p:nvPr>
            <p:ph type="dt" sz="half" idx="10"/>
          </p:nvPr>
        </p:nvSpPr>
        <p:spPr/>
        <p:txBody>
          <a:bodyPr/>
          <a:lstStyle>
            <a:lvl1pPr>
              <a:defRPr/>
            </a:lvl1pPr>
          </a:lstStyle>
          <a:p>
            <a:pPr>
              <a:defRPr/>
            </a:pPr>
            <a:fld id="{8DC4C02D-D77E-47B9-8E2A-D4C352176C1A}" type="datetime1">
              <a:rPr lang="en-US"/>
              <a:pPr>
                <a:defRPr/>
              </a:pPr>
              <a:t>3/24/2026</a:t>
            </a:fld>
            <a:endParaRPr lang="en-US"/>
          </a:p>
        </p:txBody>
      </p:sp>
      <p:sp>
        <p:nvSpPr>
          <p:cNvPr id="3" name="Footer Placeholder 4">
            <a:extLst>
              <a:ext uri="{FF2B5EF4-FFF2-40B4-BE49-F238E27FC236}">
                <a16:creationId xmlns:a16="http://schemas.microsoft.com/office/drawing/2014/main" id="{26A09181-091D-9342-29EF-4B925B675792}"/>
              </a:ext>
            </a:extLst>
          </p:cNvPr>
          <p:cNvSpPr>
            <a:spLocks noGrp="1"/>
          </p:cNvSpPr>
          <p:nvPr>
            <p:ph type="ftr" sz="quarter" idx="11"/>
          </p:nvPr>
        </p:nvSpPr>
        <p:spPr/>
        <p:txBody>
          <a:bodyPr/>
          <a:lstStyle>
            <a:lvl1pPr>
              <a:defRPr/>
            </a:lvl1pPr>
          </a:lstStyle>
          <a:p>
            <a:pPr>
              <a:defRPr/>
            </a:pPr>
            <a:r>
              <a:rPr lang="en-US"/>
              <a:t>Ādažu</a:t>
            </a:r>
          </a:p>
        </p:txBody>
      </p:sp>
      <p:sp>
        <p:nvSpPr>
          <p:cNvPr id="4" name="Slide Number Placeholder 5">
            <a:extLst>
              <a:ext uri="{FF2B5EF4-FFF2-40B4-BE49-F238E27FC236}">
                <a16:creationId xmlns:a16="http://schemas.microsoft.com/office/drawing/2014/main" id="{8F00D11C-30E3-1094-B8B4-3EAD6F7A9A5D}"/>
              </a:ext>
            </a:extLst>
          </p:cNvPr>
          <p:cNvSpPr>
            <a:spLocks noGrp="1"/>
          </p:cNvSpPr>
          <p:nvPr>
            <p:ph type="sldNum" sz="quarter" idx="12"/>
          </p:nvPr>
        </p:nvSpPr>
        <p:spPr/>
        <p:txBody>
          <a:bodyPr/>
          <a:lstStyle>
            <a:lvl1pPr>
              <a:defRPr/>
            </a:lvl1pPr>
          </a:lstStyle>
          <a:p>
            <a:pPr>
              <a:defRPr/>
            </a:pPr>
            <a:fld id="{FA3A6398-8651-4796-AC4C-2AF470C8D934}" type="slidenum">
              <a:rPr lang="en-US"/>
              <a:pPr>
                <a:defRPr/>
              </a:pPr>
              <a:t>‹#›</a:t>
            </a:fld>
            <a:endParaRPr lang="en-US"/>
          </a:p>
        </p:txBody>
      </p:sp>
    </p:spTree>
    <p:extLst>
      <p:ext uri="{BB962C8B-B14F-4D97-AF65-F5344CB8AC3E}">
        <p14:creationId xmlns:p14="http://schemas.microsoft.com/office/powerpoint/2010/main" val="17345769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en-LV"/>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3">
            <a:extLst>
              <a:ext uri="{FF2B5EF4-FFF2-40B4-BE49-F238E27FC236}">
                <a16:creationId xmlns:a16="http://schemas.microsoft.com/office/drawing/2014/main" id="{DBD78BB1-56BC-9536-AE6D-CC3474DF3B3B}"/>
              </a:ext>
            </a:extLst>
          </p:cNvPr>
          <p:cNvSpPr>
            <a:spLocks noGrp="1"/>
          </p:cNvSpPr>
          <p:nvPr>
            <p:ph type="dt" sz="half" idx="10"/>
          </p:nvPr>
        </p:nvSpPr>
        <p:spPr/>
        <p:txBody>
          <a:bodyPr/>
          <a:lstStyle>
            <a:lvl1pPr>
              <a:defRPr/>
            </a:lvl1pPr>
          </a:lstStyle>
          <a:p>
            <a:pPr>
              <a:defRPr/>
            </a:pPr>
            <a:fld id="{E638FF2C-C462-4A19-9B4A-440378F7D0F7}" type="datetime1">
              <a:rPr lang="en-US"/>
              <a:pPr>
                <a:defRPr/>
              </a:pPr>
              <a:t>3/24/2026</a:t>
            </a:fld>
            <a:endParaRPr lang="en-US"/>
          </a:p>
        </p:txBody>
      </p:sp>
      <p:sp>
        <p:nvSpPr>
          <p:cNvPr id="6" name="Footer Placeholder 4">
            <a:extLst>
              <a:ext uri="{FF2B5EF4-FFF2-40B4-BE49-F238E27FC236}">
                <a16:creationId xmlns:a16="http://schemas.microsoft.com/office/drawing/2014/main" id="{BFD45CDA-0196-FE92-3912-4C4C35144856}"/>
              </a:ext>
            </a:extLst>
          </p:cNvPr>
          <p:cNvSpPr>
            <a:spLocks noGrp="1"/>
          </p:cNvSpPr>
          <p:nvPr>
            <p:ph type="ftr" sz="quarter" idx="11"/>
          </p:nvPr>
        </p:nvSpPr>
        <p:spPr/>
        <p:txBody>
          <a:bodyPr/>
          <a:lstStyle>
            <a:lvl1pPr>
              <a:defRPr/>
            </a:lvl1pPr>
          </a:lstStyle>
          <a:p>
            <a:pPr>
              <a:defRPr/>
            </a:pPr>
            <a:r>
              <a:rPr lang="en-US"/>
              <a:t>Ādažu</a:t>
            </a:r>
          </a:p>
        </p:txBody>
      </p:sp>
      <p:sp>
        <p:nvSpPr>
          <p:cNvPr id="7" name="Slide Number Placeholder 5">
            <a:extLst>
              <a:ext uri="{FF2B5EF4-FFF2-40B4-BE49-F238E27FC236}">
                <a16:creationId xmlns:a16="http://schemas.microsoft.com/office/drawing/2014/main" id="{EF82F6C2-3D63-A55F-81FA-4E2E1B3840AD}"/>
              </a:ext>
            </a:extLst>
          </p:cNvPr>
          <p:cNvSpPr>
            <a:spLocks noGrp="1"/>
          </p:cNvSpPr>
          <p:nvPr>
            <p:ph type="sldNum" sz="quarter" idx="12"/>
          </p:nvPr>
        </p:nvSpPr>
        <p:spPr/>
        <p:txBody>
          <a:bodyPr/>
          <a:lstStyle>
            <a:lvl1pPr>
              <a:defRPr/>
            </a:lvl1pPr>
          </a:lstStyle>
          <a:p>
            <a:pPr>
              <a:defRPr/>
            </a:pPr>
            <a:fld id="{B4175017-1006-417A-8C90-926AFA3CACDC}" type="slidenum">
              <a:rPr lang="en-US"/>
              <a:pPr>
                <a:defRPr/>
              </a:pPr>
              <a:t>‹#›</a:t>
            </a:fld>
            <a:endParaRPr lang="en-US"/>
          </a:p>
        </p:txBody>
      </p:sp>
    </p:spTree>
    <p:extLst>
      <p:ext uri="{BB962C8B-B14F-4D97-AF65-F5344CB8AC3E}">
        <p14:creationId xmlns:p14="http://schemas.microsoft.com/office/powerpoint/2010/main" val="3521357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3/24/2026</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75256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en-LV"/>
          </a:p>
        </p:txBody>
      </p:sp>
      <p:sp>
        <p:nvSpPr>
          <p:cNvPr id="3" name="Picture Placeholder 2"/>
          <p:cNvSpPr>
            <a:spLocks noGrp="1"/>
          </p:cNvSpPr>
          <p:nvPr>
            <p:ph type="pic" idx="1"/>
          </p:nvPr>
        </p:nvSpPr>
        <p:spPr>
          <a:xfrm>
            <a:off x="5183188" y="987426"/>
            <a:ext cx="6172200" cy="4873625"/>
          </a:xfrm>
        </p:spPr>
        <p:txBody>
          <a:bodyPr rtlCol="0">
            <a:normAutofit/>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pPr lvl="0"/>
            <a:endParaRPr lang="en-LV" noProof="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3">
            <a:extLst>
              <a:ext uri="{FF2B5EF4-FFF2-40B4-BE49-F238E27FC236}">
                <a16:creationId xmlns:a16="http://schemas.microsoft.com/office/drawing/2014/main" id="{C727C42A-4E99-FB8A-6912-7049963E4584}"/>
              </a:ext>
            </a:extLst>
          </p:cNvPr>
          <p:cNvSpPr>
            <a:spLocks noGrp="1"/>
          </p:cNvSpPr>
          <p:nvPr>
            <p:ph type="dt" sz="half" idx="10"/>
          </p:nvPr>
        </p:nvSpPr>
        <p:spPr/>
        <p:txBody>
          <a:bodyPr/>
          <a:lstStyle>
            <a:lvl1pPr>
              <a:defRPr/>
            </a:lvl1pPr>
          </a:lstStyle>
          <a:p>
            <a:pPr>
              <a:defRPr/>
            </a:pPr>
            <a:fld id="{3777B76F-C549-40F7-8359-C11DEC50574F}" type="datetime1">
              <a:rPr lang="en-US"/>
              <a:pPr>
                <a:defRPr/>
              </a:pPr>
              <a:t>3/24/2026</a:t>
            </a:fld>
            <a:endParaRPr lang="en-US"/>
          </a:p>
        </p:txBody>
      </p:sp>
      <p:sp>
        <p:nvSpPr>
          <p:cNvPr id="6" name="Footer Placeholder 4">
            <a:extLst>
              <a:ext uri="{FF2B5EF4-FFF2-40B4-BE49-F238E27FC236}">
                <a16:creationId xmlns:a16="http://schemas.microsoft.com/office/drawing/2014/main" id="{AD6398D8-9295-2372-3065-683CA876D81D}"/>
              </a:ext>
            </a:extLst>
          </p:cNvPr>
          <p:cNvSpPr>
            <a:spLocks noGrp="1"/>
          </p:cNvSpPr>
          <p:nvPr>
            <p:ph type="ftr" sz="quarter" idx="11"/>
          </p:nvPr>
        </p:nvSpPr>
        <p:spPr/>
        <p:txBody>
          <a:bodyPr/>
          <a:lstStyle>
            <a:lvl1pPr>
              <a:defRPr/>
            </a:lvl1pPr>
          </a:lstStyle>
          <a:p>
            <a:pPr>
              <a:defRPr/>
            </a:pPr>
            <a:r>
              <a:rPr lang="en-US"/>
              <a:t>Ādažu</a:t>
            </a:r>
          </a:p>
        </p:txBody>
      </p:sp>
      <p:sp>
        <p:nvSpPr>
          <p:cNvPr id="7" name="Slide Number Placeholder 5">
            <a:extLst>
              <a:ext uri="{FF2B5EF4-FFF2-40B4-BE49-F238E27FC236}">
                <a16:creationId xmlns:a16="http://schemas.microsoft.com/office/drawing/2014/main" id="{20944722-A81C-B4AF-E115-66ADCD752E2E}"/>
              </a:ext>
            </a:extLst>
          </p:cNvPr>
          <p:cNvSpPr>
            <a:spLocks noGrp="1"/>
          </p:cNvSpPr>
          <p:nvPr>
            <p:ph type="sldNum" sz="quarter" idx="12"/>
          </p:nvPr>
        </p:nvSpPr>
        <p:spPr/>
        <p:txBody>
          <a:bodyPr/>
          <a:lstStyle>
            <a:lvl1pPr>
              <a:defRPr/>
            </a:lvl1pPr>
          </a:lstStyle>
          <a:p>
            <a:pPr>
              <a:defRPr/>
            </a:pPr>
            <a:fld id="{53072D91-9F26-4882-999B-7520B0AD9052}" type="slidenum">
              <a:rPr lang="en-US"/>
              <a:pPr>
                <a:defRPr/>
              </a:pPr>
              <a:t>‹#›</a:t>
            </a:fld>
            <a:endParaRPr lang="en-US"/>
          </a:p>
        </p:txBody>
      </p:sp>
    </p:spTree>
    <p:extLst>
      <p:ext uri="{BB962C8B-B14F-4D97-AF65-F5344CB8AC3E}">
        <p14:creationId xmlns:p14="http://schemas.microsoft.com/office/powerpoint/2010/main" val="1955425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LV"/>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FF8F6C67-22BF-D876-CAF6-080A615EAADF}"/>
              </a:ext>
            </a:extLst>
          </p:cNvPr>
          <p:cNvSpPr>
            <a:spLocks noGrp="1"/>
          </p:cNvSpPr>
          <p:nvPr>
            <p:ph type="dt" sz="half" idx="10"/>
          </p:nvPr>
        </p:nvSpPr>
        <p:spPr/>
        <p:txBody>
          <a:bodyPr/>
          <a:lstStyle>
            <a:lvl1pPr>
              <a:defRPr/>
            </a:lvl1pPr>
          </a:lstStyle>
          <a:p>
            <a:pPr>
              <a:defRPr/>
            </a:pPr>
            <a:fld id="{7BF9E67F-969E-4D33-8483-B80362EB8C58}" type="datetime1">
              <a:rPr lang="en-US"/>
              <a:pPr>
                <a:defRPr/>
              </a:pPr>
              <a:t>3/24/2026</a:t>
            </a:fld>
            <a:endParaRPr lang="en-US"/>
          </a:p>
        </p:txBody>
      </p:sp>
      <p:sp>
        <p:nvSpPr>
          <p:cNvPr id="5" name="Footer Placeholder 4">
            <a:extLst>
              <a:ext uri="{FF2B5EF4-FFF2-40B4-BE49-F238E27FC236}">
                <a16:creationId xmlns:a16="http://schemas.microsoft.com/office/drawing/2014/main" id="{44D7BAC4-0522-8849-3E66-971D006871E6}"/>
              </a:ext>
            </a:extLst>
          </p:cNvPr>
          <p:cNvSpPr>
            <a:spLocks noGrp="1"/>
          </p:cNvSpPr>
          <p:nvPr>
            <p:ph type="ftr" sz="quarter" idx="11"/>
          </p:nvPr>
        </p:nvSpPr>
        <p:spPr/>
        <p:txBody>
          <a:bodyPr/>
          <a:lstStyle>
            <a:lvl1pPr>
              <a:defRPr/>
            </a:lvl1pPr>
          </a:lstStyle>
          <a:p>
            <a:pPr>
              <a:defRPr/>
            </a:pPr>
            <a:r>
              <a:rPr lang="en-US"/>
              <a:t>Ādažu</a:t>
            </a:r>
          </a:p>
        </p:txBody>
      </p:sp>
      <p:sp>
        <p:nvSpPr>
          <p:cNvPr id="6" name="Slide Number Placeholder 5">
            <a:extLst>
              <a:ext uri="{FF2B5EF4-FFF2-40B4-BE49-F238E27FC236}">
                <a16:creationId xmlns:a16="http://schemas.microsoft.com/office/drawing/2014/main" id="{9CDFD637-7ED7-3918-F317-622D5097EA08}"/>
              </a:ext>
            </a:extLst>
          </p:cNvPr>
          <p:cNvSpPr>
            <a:spLocks noGrp="1"/>
          </p:cNvSpPr>
          <p:nvPr>
            <p:ph type="sldNum" sz="quarter" idx="12"/>
          </p:nvPr>
        </p:nvSpPr>
        <p:spPr/>
        <p:txBody>
          <a:bodyPr/>
          <a:lstStyle>
            <a:lvl1pPr>
              <a:defRPr/>
            </a:lvl1pPr>
          </a:lstStyle>
          <a:p>
            <a:pPr>
              <a:defRPr/>
            </a:pPr>
            <a:fld id="{9AC9C9D5-86A9-4BBB-A74D-657BAB2DD988}" type="slidenum">
              <a:rPr lang="en-US"/>
              <a:pPr>
                <a:defRPr/>
              </a:pPr>
              <a:t>‹#›</a:t>
            </a:fld>
            <a:endParaRPr lang="en-US"/>
          </a:p>
        </p:txBody>
      </p:sp>
    </p:spTree>
    <p:extLst>
      <p:ext uri="{BB962C8B-B14F-4D97-AF65-F5344CB8AC3E}">
        <p14:creationId xmlns:p14="http://schemas.microsoft.com/office/powerpoint/2010/main" val="13693896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6"/>
            <a:ext cx="2628900" cy="5811838"/>
          </a:xfrm>
        </p:spPr>
        <p:txBody>
          <a:bodyPr vert="eaVert"/>
          <a:lstStyle/>
          <a:p>
            <a:r>
              <a:rPr lang="en-GB"/>
              <a:t>Click to edit Master title style</a:t>
            </a:r>
            <a:endParaRPr lang="en-LV"/>
          </a:p>
        </p:txBody>
      </p:sp>
      <p:sp>
        <p:nvSpPr>
          <p:cNvPr id="3" name="Vertical Text Placeholder 2"/>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C02EF5A2-7240-C9AB-7D74-36D6EEB5F863}"/>
              </a:ext>
            </a:extLst>
          </p:cNvPr>
          <p:cNvSpPr>
            <a:spLocks noGrp="1"/>
          </p:cNvSpPr>
          <p:nvPr>
            <p:ph type="dt" sz="half" idx="10"/>
          </p:nvPr>
        </p:nvSpPr>
        <p:spPr/>
        <p:txBody>
          <a:bodyPr/>
          <a:lstStyle>
            <a:lvl1pPr>
              <a:defRPr/>
            </a:lvl1pPr>
          </a:lstStyle>
          <a:p>
            <a:pPr>
              <a:defRPr/>
            </a:pPr>
            <a:fld id="{A0343DA6-58F7-465B-BF3D-384A2BC2D22F}" type="datetime1">
              <a:rPr lang="en-US"/>
              <a:pPr>
                <a:defRPr/>
              </a:pPr>
              <a:t>3/24/2026</a:t>
            </a:fld>
            <a:endParaRPr lang="en-US"/>
          </a:p>
        </p:txBody>
      </p:sp>
      <p:sp>
        <p:nvSpPr>
          <p:cNvPr id="5" name="Footer Placeholder 4">
            <a:extLst>
              <a:ext uri="{FF2B5EF4-FFF2-40B4-BE49-F238E27FC236}">
                <a16:creationId xmlns:a16="http://schemas.microsoft.com/office/drawing/2014/main" id="{B776AD1D-7BF7-E3A5-FC01-44D3DB6921E5}"/>
              </a:ext>
            </a:extLst>
          </p:cNvPr>
          <p:cNvSpPr>
            <a:spLocks noGrp="1"/>
          </p:cNvSpPr>
          <p:nvPr>
            <p:ph type="ftr" sz="quarter" idx="11"/>
          </p:nvPr>
        </p:nvSpPr>
        <p:spPr/>
        <p:txBody>
          <a:bodyPr/>
          <a:lstStyle>
            <a:lvl1pPr>
              <a:defRPr/>
            </a:lvl1pPr>
          </a:lstStyle>
          <a:p>
            <a:pPr>
              <a:defRPr/>
            </a:pPr>
            <a:r>
              <a:rPr lang="en-US"/>
              <a:t>Ādažu</a:t>
            </a:r>
          </a:p>
        </p:txBody>
      </p:sp>
      <p:sp>
        <p:nvSpPr>
          <p:cNvPr id="6" name="Slide Number Placeholder 5">
            <a:extLst>
              <a:ext uri="{FF2B5EF4-FFF2-40B4-BE49-F238E27FC236}">
                <a16:creationId xmlns:a16="http://schemas.microsoft.com/office/drawing/2014/main" id="{3D397E35-133F-23BB-FBF9-5762C8C6C8AC}"/>
              </a:ext>
            </a:extLst>
          </p:cNvPr>
          <p:cNvSpPr>
            <a:spLocks noGrp="1"/>
          </p:cNvSpPr>
          <p:nvPr>
            <p:ph type="sldNum" sz="quarter" idx="12"/>
          </p:nvPr>
        </p:nvSpPr>
        <p:spPr/>
        <p:txBody>
          <a:bodyPr/>
          <a:lstStyle>
            <a:lvl1pPr>
              <a:defRPr/>
            </a:lvl1pPr>
          </a:lstStyle>
          <a:p>
            <a:pPr>
              <a:defRPr/>
            </a:pPr>
            <a:fld id="{EB4F3C9E-CC7E-4D97-A509-AF48A5D333BC}" type="slidenum">
              <a:rPr lang="en-US"/>
              <a:pPr>
                <a:defRPr/>
              </a:pPr>
              <a:t>‹#›</a:t>
            </a:fld>
            <a:endParaRPr lang="en-US"/>
          </a:p>
        </p:txBody>
      </p:sp>
    </p:spTree>
    <p:extLst>
      <p:ext uri="{BB962C8B-B14F-4D97-AF65-F5344CB8AC3E}">
        <p14:creationId xmlns:p14="http://schemas.microsoft.com/office/powerpoint/2010/main" val="2035958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3/24/2026</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3684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3/24/2026</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6872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3/24/2026</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6652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3/24/2026</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97641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3/24/2026</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54318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3/24/2026</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91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3/24/2026</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5963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3/24/2026</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725097444"/>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8060C22E-CDFA-8449-EC54-58151B734456}"/>
              </a:ext>
            </a:extLst>
          </p:cNvPr>
          <p:cNvSpPr>
            <a:spLocks noGrp="1" noChangeArrowheads="1"/>
          </p:cNvSpPr>
          <p:nvPr>
            <p:ph type="title"/>
          </p:nvPr>
        </p:nvSpPr>
        <p:spPr bwMode="auto">
          <a:xfrm>
            <a:off x="838200" y="365126"/>
            <a:ext cx="10515600" cy="132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lv-LV"/>
              <a:t>Click to edit Master title style</a:t>
            </a:r>
            <a:endParaRPr lang="lv-LV" altLang="lv-LV"/>
          </a:p>
        </p:txBody>
      </p:sp>
      <p:sp>
        <p:nvSpPr>
          <p:cNvPr id="2051" name="Text Placeholder 2">
            <a:extLst>
              <a:ext uri="{FF2B5EF4-FFF2-40B4-BE49-F238E27FC236}">
                <a16:creationId xmlns:a16="http://schemas.microsoft.com/office/drawing/2014/main" id="{5D3E1AA2-A448-2652-3AD8-3412BDEB1F8F}"/>
              </a:ext>
            </a:extLst>
          </p:cNvPr>
          <p:cNvSpPr>
            <a:spLocks noGrp="1" noChangeArrowheads="1"/>
          </p:cNvSpPr>
          <p:nvPr>
            <p:ph type="body" idx="1"/>
          </p:nvPr>
        </p:nvSpPr>
        <p:spPr bwMode="auto">
          <a:xfrm>
            <a:off x="838200" y="1825625"/>
            <a:ext cx="10515600" cy="435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lv-LV"/>
              <a:t>Click to edit Master text styles</a:t>
            </a:r>
          </a:p>
          <a:p>
            <a:pPr lvl="1"/>
            <a:r>
              <a:rPr lang="en-GB" altLang="lv-LV"/>
              <a:t>Second level</a:t>
            </a:r>
          </a:p>
          <a:p>
            <a:pPr lvl="2"/>
            <a:r>
              <a:rPr lang="en-GB" altLang="lv-LV"/>
              <a:t>Third level</a:t>
            </a:r>
          </a:p>
          <a:p>
            <a:pPr lvl="3"/>
            <a:r>
              <a:rPr lang="en-GB" altLang="lv-LV"/>
              <a:t>Fourth level</a:t>
            </a:r>
          </a:p>
          <a:p>
            <a:pPr lvl="4"/>
            <a:r>
              <a:rPr lang="en-GB" altLang="lv-LV"/>
              <a:t>Fifth level</a:t>
            </a:r>
            <a:endParaRPr lang="lv-LV" altLang="lv-LV"/>
          </a:p>
        </p:txBody>
      </p:sp>
      <p:sp>
        <p:nvSpPr>
          <p:cNvPr id="4" name="Date Placeholder 3">
            <a:extLst>
              <a:ext uri="{FF2B5EF4-FFF2-40B4-BE49-F238E27FC236}">
                <a16:creationId xmlns:a16="http://schemas.microsoft.com/office/drawing/2014/main" id="{DCA9E185-924D-A007-5AB2-8381103CD0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4017467A-549E-439C-82EB-ADA295625BCD}" type="datetime1">
              <a:rPr lang="en-US"/>
              <a:pPr>
                <a:defRPr/>
              </a:pPr>
              <a:t>3/24/2026</a:t>
            </a:fld>
            <a:endParaRPr lang="en-US"/>
          </a:p>
        </p:txBody>
      </p:sp>
      <p:sp>
        <p:nvSpPr>
          <p:cNvPr id="5" name="Footer Placeholder 4">
            <a:extLst>
              <a:ext uri="{FF2B5EF4-FFF2-40B4-BE49-F238E27FC236}">
                <a16:creationId xmlns:a16="http://schemas.microsoft.com/office/drawing/2014/main" id="{65553F67-CFC6-FFD0-4601-B467BDBA6E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n-US"/>
              <a:t>Ādažu</a:t>
            </a:r>
          </a:p>
        </p:txBody>
      </p:sp>
      <p:sp>
        <p:nvSpPr>
          <p:cNvPr id="6" name="Slide Number Placeholder 5">
            <a:extLst>
              <a:ext uri="{FF2B5EF4-FFF2-40B4-BE49-F238E27FC236}">
                <a16:creationId xmlns:a16="http://schemas.microsoft.com/office/drawing/2014/main" id="{AC04FEB1-7F32-9F27-8677-19C6FB0920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DE138133-55DF-4C54-A125-92AC295312CE}" type="slidenum">
              <a:rPr lang="en-US"/>
              <a:pPr>
                <a:defRPr/>
              </a:pPr>
              <a:t>‹#›</a:t>
            </a:fld>
            <a:endParaRPr lang="en-US"/>
          </a:p>
        </p:txBody>
      </p:sp>
    </p:spTree>
    <p:extLst>
      <p:ext uri="{BB962C8B-B14F-4D97-AF65-F5344CB8AC3E}">
        <p14:creationId xmlns:p14="http://schemas.microsoft.com/office/powerpoint/2010/main" val="1174051941"/>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hf sldNum="0" hdr="0" dt="0"/>
  <p:txStyles>
    <p:titleStyle>
      <a:lvl1pPr algn="l" defTabSz="914446" rtl="0" fontAlgn="base">
        <a:lnSpc>
          <a:spcPct val="90000"/>
        </a:lnSpc>
        <a:spcBef>
          <a:spcPct val="0"/>
        </a:spcBef>
        <a:spcAft>
          <a:spcPct val="0"/>
        </a:spcAft>
        <a:defRPr sz="4400" kern="1200">
          <a:solidFill>
            <a:schemeClr val="tx1"/>
          </a:solidFill>
          <a:latin typeface="+mj-lt"/>
          <a:ea typeface="+mj-ea"/>
          <a:cs typeface="+mj-cs"/>
        </a:defRPr>
      </a:lvl1pPr>
      <a:lvl2pPr algn="l" defTabSz="914446" rtl="0" fontAlgn="base">
        <a:lnSpc>
          <a:spcPct val="90000"/>
        </a:lnSpc>
        <a:spcBef>
          <a:spcPct val="0"/>
        </a:spcBef>
        <a:spcAft>
          <a:spcPct val="0"/>
        </a:spcAft>
        <a:defRPr sz="4400">
          <a:solidFill>
            <a:schemeClr val="tx1"/>
          </a:solidFill>
          <a:latin typeface="Calibri Light" panose="020F0302020204030204" pitchFamily="34" charset="0"/>
        </a:defRPr>
      </a:lvl2pPr>
      <a:lvl3pPr algn="l" defTabSz="914446" rtl="0" fontAlgn="base">
        <a:lnSpc>
          <a:spcPct val="90000"/>
        </a:lnSpc>
        <a:spcBef>
          <a:spcPct val="0"/>
        </a:spcBef>
        <a:spcAft>
          <a:spcPct val="0"/>
        </a:spcAft>
        <a:defRPr sz="4400">
          <a:solidFill>
            <a:schemeClr val="tx1"/>
          </a:solidFill>
          <a:latin typeface="Calibri Light" panose="020F0302020204030204" pitchFamily="34" charset="0"/>
        </a:defRPr>
      </a:lvl3pPr>
      <a:lvl4pPr algn="l" defTabSz="914446" rtl="0" fontAlgn="base">
        <a:lnSpc>
          <a:spcPct val="90000"/>
        </a:lnSpc>
        <a:spcBef>
          <a:spcPct val="0"/>
        </a:spcBef>
        <a:spcAft>
          <a:spcPct val="0"/>
        </a:spcAft>
        <a:defRPr sz="4400">
          <a:solidFill>
            <a:schemeClr val="tx1"/>
          </a:solidFill>
          <a:latin typeface="Calibri Light" panose="020F0302020204030204" pitchFamily="34" charset="0"/>
        </a:defRPr>
      </a:lvl4pPr>
      <a:lvl5pPr algn="l" defTabSz="914446" rtl="0" fontAlgn="base">
        <a:lnSpc>
          <a:spcPct val="90000"/>
        </a:lnSpc>
        <a:spcBef>
          <a:spcPct val="0"/>
        </a:spcBef>
        <a:spcAft>
          <a:spcPct val="0"/>
        </a:spcAft>
        <a:defRPr sz="4400">
          <a:solidFill>
            <a:schemeClr val="tx1"/>
          </a:solidFill>
          <a:latin typeface="Calibri Light" panose="020F0302020204030204" pitchFamily="34" charset="0"/>
        </a:defRPr>
      </a:lvl5pPr>
      <a:lvl6pPr marL="304815" algn="l" defTabSz="914446" rtl="0" fontAlgn="base">
        <a:lnSpc>
          <a:spcPct val="90000"/>
        </a:lnSpc>
        <a:spcBef>
          <a:spcPct val="0"/>
        </a:spcBef>
        <a:spcAft>
          <a:spcPct val="0"/>
        </a:spcAft>
        <a:defRPr sz="4400">
          <a:solidFill>
            <a:schemeClr val="tx1"/>
          </a:solidFill>
          <a:latin typeface="Calibri Light" panose="020F0302020204030204" pitchFamily="34" charset="0"/>
        </a:defRPr>
      </a:lvl6pPr>
      <a:lvl7pPr marL="609630" algn="l" defTabSz="914446" rtl="0" fontAlgn="base">
        <a:lnSpc>
          <a:spcPct val="90000"/>
        </a:lnSpc>
        <a:spcBef>
          <a:spcPct val="0"/>
        </a:spcBef>
        <a:spcAft>
          <a:spcPct val="0"/>
        </a:spcAft>
        <a:defRPr sz="4400">
          <a:solidFill>
            <a:schemeClr val="tx1"/>
          </a:solidFill>
          <a:latin typeface="Calibri Light" panose="020F0302020204030204" pitchFamily="34" charset="0"/>
        </a:defRPr>
      </a:lvl7pPr>
      <a:lvl8pPr marL="914446" algn="l" defTabSz="914446" rtl="0" fontAlgn="base">
        <a:lnSpc>
          <a:spcPct val="90000"/>
        </a:lnSpc>
        <a:spcBef>
          <a:spcPct val="0"/>
        </a:spcBef>
        <a:spcAft>
          <a:spcPct val="0"/>
        </a:spcAft>
        <a:defRPr sz="4400">
          <a:solidFill>
            <a:schemeClr val="tx1"/>
          </a:solidFill>
          <a:latin typeface="Calibri Light" panose="020F0302020204030204" pitchFamily="34" charset="0"/>
        </a:defRPr>
      </a:lvl8pPr>
      <a:lvl9pPr marL="1219261" algn="l" defTabSz="914446"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11" indent="-228611" algn="l" defTabSz="914446"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fontAlgn="base">
        <a:lnSpc>
          <a:spcPct val="90000"/>
        </a:lnSpc>
        <a:spcBef>
          <a:spcPts val="500"/>
        </a:spcBef>
        <a:spcAft>
          <a:spcPct val="0"/>
        </a:spcAft>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fontAlgn="base">
        <a:lnSpc>
          <a:spcPct val="90000"/>
        </a:lnSpc>
        <a:spcBef>
          <a:spcPts val="500"/>
        </a:spcBef>
        <a:spcAft>
          <a:spcPct val="0"/>
        </a:spcAft>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V"/>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txBody>
          <a:bodyPr/>
          <a:lstStyle/>
          <a:p>
            <a:endParaRPr lang="lv-LV"/>
          </a:p>
        </p:txBody>
      </p:sp>
      <p:sp>
        <p:nvSpPr>
          <p:cNvPr id="11" name="TextBox 4">
            <a:extLst>
              <a:ext uri="{FF2B5EF4-FFF2-40B4-BE49-F238E27FC236}">
                <a16:creationId xmlns:a16="http://schemas.microsoft.com/office/drawing/2014/main" id="{06254985-7120-C57B-662F-36B1141C0B14}"/>
              </a:ext>
            </a:extLst>
          </p:cNvPr>
          <p:cNvSpPr txBox="1"/>
          <p:nvPr/>
        </p:nvSpPr>
        <p:spPr>
          <a:xfrm>
            <a:off x="803693" y="3871244"/>
            <a:ext cx="10584612" cy="1107996"/>
          </a:xfrm>
          <a:prstGeom prst="rect">
            <a:avLst/>
          </a:prstGeom>
        </p:spPr>
        <p:txBody>
          <a:bodyPr wrap="square" lIns="0" tIns="0" rIns="0" bIns="0" rtlCol="0" anchor="t">
            <a:spAutoFit/>
          </a:bodyPr>
          <a:lstStyle/>
          <a:p>
            <a:pPr algn="ctr"/>
            <a:r>
              <a:rPr lang="lv-LV" sz="3600" b="1" i="0" u="none" strike="noStrike" cap="all" dirty="0">
                <a:solidFill>
                  <a:schemeClr val="bg1"/>
                </a:solidFill>
                <a:latin typeface="Montserrat" panose="00000500000000000000" pitchFamily="2" charset="-70"/>
              </a:rPr>
              <a:t>ZIŅOJUMS </a:t>
            </a:r>
          </a:p>
          <a:p>
            <a:pPr algn="ctr"/>
            <a:r>
              <a:rPr lang="lv-LV" sz="3600" b="1" i="0" u="none" strike="noStrike" cap="all" dirty="0">
                <a:solidFill>
                  <a:schemeClr val="bg1"/>
                </a:solidFill>
                <a:latin typeface="Montserrat" panose="00000500000000000000" pitchFamily="2" charset="-70"/>
              </a:rPr>
              <a:t>Par</a:t>
            </a:r>
            <a:r>
              <a:rPr lang="lv-LV" sz="3600" b="1" cap="all" dirty="0">
                <a:solidFill>
                  <a:schemeClr val="bg1"/>
                </a:solidFill>
                <a:latin typeface="Montserrat" panose="00000500000000000000" pitchFamily="2" charset="-70"/>
              </a:rPr>
              <a:t> ĒKU pārvaldīšanu</a:t>
            </a:r>
            <a:endParaRPr kumimoji="0" lang="en-US" sz="3600" b="1" i="0" u="none" strike="noStrike" kern="1200" cap="all" spc="0" normalizeH="0" noProof="0" dirty="0">
              <a:ln>
                <a:noFill/>
              </a:ln>
              <a:solidFill>
                <a:schemeClr val="bg1"/>
              </a:solidFill>
              <a:effectLst/>
              <a:uLnTx/>
              <a:uFillTx/>
              <a:latin typeface="Montserrat" panose="00000500000000000000" pitchFamily="2" charset="-70"/>
            </a:endParaRP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38376" y="-292272"/>
            <a:ext cx="5160684" cy="2523466"/>
          </a:xfrm>
          <a:prstGeom prst="rect">
            <a:avLst/>
          </a:prstGeom>
        </p:spPr>
      </p:pic>
      <p:sp>
        <p:nvSpPr>
          <p:cNvPr id="5" name="TextBox 2">
            <a:extLst>
              <a:ext uri="{FF2B5EF4-FFF2-40B4-BE49-F238E27FC236}">
                <a16:creationId xmlns:a16="http://schemas.microsoft.com/office/drawing/2014/main" id="{608A22D1-CDF9-95DF-7D34-FC8F39AFA36F}"/>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chemeClr val="bg1"/>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chemeClr val="bg1"/>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chemeClr val="bg1"/>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chemeClr val="bg1"/>
                </a:solidFill>
                <a:effectLst/>
                <a:uLnTx/>
                <a:uFillTx/>
                <a:latin typeface="Montserrat" pitchFamily="2" charset="77"/>
                <a:ea typeface="+mn-ea"/>
                <a:cs typeface="+mn-cs"/>
              </a:rPr>
              <a:t>.202</a:t>
            </a:r>
            <a:r>
              <a:rPr lang="lv-LV" sz="1000" dirty="0">
                <a:solidFill>
                  <a:schemeClr val="bg1"/>
                </a:solidFill>
                <a:latin typeface="Montserrat" pitchFamily="2" charset="77"/>
              </a:rPr>
              <a:t>6</a:t>
            </a:r>
            <a:r>
              <a:rPr kumimoji="0" lang="en-US" sz="1000" b="0" i="0" u="none" strike="noStrike" kern="1200" cap="none" spc="0" normalizeH="0" baseline="0" noProof="0" dirty="0">
                <a:ln>
                  <a:noFill/>
                </a:ln>
                <a:solidFill>
                  <a:schemeClr val="bg1"/>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3119556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DE299247-F0D3-18A9-DE74-4D2772A313B7}"/>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1EB23148-3A2E-7C13-E0DF-0B97977257B9}"/>
              </a:ext>
            </a:extLst>
          </p:cNvPr>
          <p:cNvSpPr/>
          <p:nvPr/>
        </p:nvSpPr>
        <p:spPr>
          <a:xfrm rot="1789">
            <a:off x="-3176" y="6326717"/>
            <a:ext cx="12198351" cy="0"/>
          </a:xfrm>
          <a:prstGeom prst="line">
            <a:avLst/>
          </a:prstGeom>
          <a:ln w="9525" cap="rnd">
            <a:solidFill>
              <a:schemeClr val="tx1">
                <a:lumMod val="65000"/>
                <a:lumOff val="35000"/>
              </a:schemeClr>
            </a:solidFill>
            <a:prstDash val="solid"/>
            <a:headEnd type="none" w="sm" len="sm"/>
            <a:tailEnd type="none" w="sm" len="sm"/>
          </a:ln>
        </p:spPr>
      </p:sp>
      <p:sp>
        <p:nvSpPr>
          <p:cNvPr id="4" name="Title 3">
            <a:extLst>
              <a:ext uri="{FF2B5EF4-FFF2-40B4-BE49-F238E27FC236}">
                <a16:creationId xmlns:a16="http://schemas.microsoft.com/office/drawing/2014/main" id="{BA96AA61-9516-1832-49B0-2AD8A7FF4E57}"/>
              </a:ext>
            </a:extLst>
          </p:cNvPr>
          <p:cNvSpPr>
            <a:spLocks noGrp="1"/>
          </p:cNvSpPr>
          <p:nvPr>
            <p:ph type="title"/>
          </p:nvPr>
        </p:nvSpPr>
        <p:spPr>
          <a:xfrm>
            <a:off x="3302000" y="365126"/>
            <a:ext cx="8051800" cy="1326091"/>
          </a:xfrm>
        </p:spPr>
        <p:txBody>
          <a:bodyPr rtlCol="0">
            <a:normAutofit/>
          </a:bodyPr>
          <a:lstStyle/>
          <a:p>
            <a:pPr algn="ctr" fontAlgn="auto">
              <a:spcBef>
                <a:spcPts val="0"/>
              </a:spcBef>
              <a:spcAft>
                <a:spcPts val="0"/>
              </a:spcAft>
              <a:defRPr/>
            </a:pPr>
            <a:r>
              <a:rPr lang="lv-LV" sz="3200" b="1" cap="all" dirty="0">
                <a:solidFill>
                  <a:srgbClr val="595959"/>
                </a:solidFill>
                <a:latin typeface="Montserrat" panose="00000500000000000000" pitchFamily="2" charset="-70"/>
                <a:ea typeface="Calibri" panose="020F0502020204030204" pitchFamily="34" charset="0"/>
              </a:rPr>
              <a:t>Darba uzdevums</a:t>
            </a:r>
            <a:endParaRPr lang="en-US" sz="3200" b="1" dirty="0">
              <a:solidFill>
                <a:schemeClr val="tx1">
                  <a:lumMod val="65000"/>
                  <a:lumOff val="35000"/>
                </a:schemeClr>
              </a:solidFill>
              <a:latin typeface="Montserrat" pitchFamily="2" charset="77"/>
            </a:endParaRPr>
          </a:p>
        </p:txBody>
      </p:sp>
      <p:sp>
        <p:nvSpPr>
          <p:cNvPr id="5" name="Content Placeholder 4">
            <a:extLst>
              <a:ext uri="{FF2B5EF4-FFF2-40B4-BE49-F238E27FC236}">
                <a16:creationId xmlns:a16="http://schemas.microsoft.com/office/drawing/2014/main" id="{563102D1-3A88-C122-5FEA-4C14536F727A}"/>
              </a:ext>
            </a:extLst>
          </p:cNvPr>
          <p:cNvSpPr>
            <a:spLocks noGrp="1"/>
          </p:cNvSpPr>
          <p:nvPr>
            <p:ph idx="1"/>
          </p:nvPr>
        </p:nvSpPr>
        <p:spPr>
          <a:xfrm>
            <a:off x="3302000" y="1834589"/>
            <a:ext cx="8051800" cy="4351867"/>
          </a:xfrm>
        </p:spPr>
        <p:txBody>
          <a:bodyPr rtlCol="0">
            <a:normAutofit/>
          </a:bodyPr>
          <a:lstStyle/>
          <a:p>
            <a:pPr marL="0" indent="0">
              <a:lnSpc>
                <a:spcPct val="107000"/>
              </a:lnSpc>
              <a:spcAft>
                <a:spcPts val="600"/>
              </a:spcAft>
              <a:buNone/>
            </a:pPr>
            <a:r>
              <a:rPr lang="lv-LV" sz="1600" kern="100" dirty="0">
                <a:solidFill>
                  <a:srgbClr val="595959"/>
                </a:solidFill>
                <a:latin typeface="Montserrat" panose="00000500000000000000" pitchFamily="2" charset="-70"/>
                <a:ea typeface="Calibri" panose="020F0502020204030204" pitchFamily="34" charset="0"/>
                <a:cs typeface="Times New Roman" panose="02020603050405020304" pitchFamily="18" charset="0"/>
              </a:rPr>
              <a:t>Pamatojoties uz 2022. gada 28. decembra Ādažu novada pašvaldības noteikumiem Nr. 45 «Pašvaldības ēku un būvju pārvaldīšanas noteikumi» 12. punktu: </a:t>
            </a:r>
          </a:p>
          <a:p>
            <a:pPr marL="0" indent="0">
              <a:lnSpc>
                <a:spcPct val="107000"/>
              </a:lnSpc>
              <a:spcAft>
                <a:spcPts val="600"/>
              </a:spcAft>
              <a:buNone/>
            </a:pPr>
            <a:r>
              <a:rPr lang="lv-LV" sz="1600" kern="100" dirty="0">
                <a:solidFill>
                  <a:srgbClr val="595959"/>
                </a:solidFill>
                <a:latin typeface="Montserrat" panose="00000500000000000000" pitchFamily="2" charset="-70"/>
                <a:ea typeface="Calibri" panose="020F0502020204030204" pitchFamily="34" charset="0"/>
                <a:cs typeface="Times New Roman" panose="02020603050405020304" pitchFamily="18" charset="0"/>
              </a:rPr>
              <a:t>Aģentūra sniedz ziņojumu Finanšu komitejai par Īpašumu pārvaldīšanu, ietverot analīzi un secinājumus par pārvaldīšanas darbību izpildi un piešķirtā finansējuma izlietojumu iepriekšējā gadā, kā arī par Īpašumu izmantošanas perspektīvām. </a:t>
            </a:r>
            <a:endParaRPr lang="en-LV" sz="1600" dirty="0">
              <a:solidFill>
                <a:srgbClr val="595959"/>
              </a:solidFill>
              <a:latin typeface="Montserrat" pitchFamily="2" charset="77"/>
            </a:endParaRPr>
          </a:p>
        </p:txBody>
      </p:sp>
      <p:pic>
        <p:nvPicPr>
          <p:cNvPr id="12" name="Picture 11">
            <a:extLst>
              <a:ext uri="{FF2B5EF4-FFF2-40B4-BE49-F238E27FC236}">
                <a16:creationId xmlns:a16="http://schemas.microsoft.com/office/drawing/2014/main" id="{CEA0E5BE-7A5B-7FDE-EBEE-FC1A024B51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8005" y="-75782"/>
            <a:ext cx="2086934" cy="2128058"/>
          </a:xfrm>
          <a:prstGeom prst="rect">
            <a:avLst/>
          </a:prstGeom>
        </p:spPr>
      </p:pic>
      <p:sp>
        <p:nvSpPr>
          <p:cNvPr id="2" name="TextBox 2">
            <a:extLst>
              <a:ext uri="{FF2B5EF4-FFF2-40B4-BE49-F238E27FC236}">
                <a16:creationId xmlns:a16="http://schemas.microsoft.com/office/drawing/2014/main" id="{F9911608-756D-CF3C-AE35-E5EEED60D654}"/>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.202</a:t>
            </a:r>
            <a:r>
              <a:rPr lang="lv-LV" sz="1000" dirty="0">
                <a:solidFill>
                  <a:srgbClr val="595959"/>
                </a:solidFill>
                <a:latin typeface="Montserrat" pitchFamily="2" charset="77"/>
              </a:rPr>
              <a:t>6</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2899521067"/>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8B11E045-FD6D-045C-3044-0C8F0E45B5CB}"/>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70F3D0F9-DA43-5136-A466-090FCDECDDFA}"/>
              </a:ext>
            </a:extLst>
          </p:cNvPr>
          <p:cNvSpPr/>
          <p:nvPr/>
        </p:nvSpPr>
        <p:spPr>
          <a:xfrm rot="1789">
            <a:off x="-3176" y="6326717"/>
            <a:ext cx="12198351" cy="0"/>
          </a:xfrm>
          <a:prstGeom prst="line">
            <a:avLst/>
          </a:prstGeom>
          <a:ln w="9525" cap="rnd">
            <a:solidFill>
              <a:schemeClr val="tx1">
                <a:lumMod val="65000"/>
                <a:lumOff val="35000"/>
              </a:schemeClr>
            </a:solidFill>
            <a:prstDash val="solid"/>
            <a:headEnd type="none" w="sm" len="sm"/>
            <a:tailEnd type="none" w="sm" len="sm"/>
          </a:ln>
        </p:spPr>
      </p:sp>
      <p:sp>
        <p:nvSpPr>
          <p:cNvPr id="4" name="Title 3">
            <a:extLst>
              <a:ext uri="{FF2B5EF4-FFF2-40B4-BE49-F238E27FC236}">
                <a16:creationId xmlns:a16="http://schemas.microsoft.com/office/drawing/2014/main" id="{A2C2574F-36FE-18D2-A881-7F4C307E8909}"/>
              </a:ext>
            </a:extLst>
          </p:cNvPr>
          <p:cNvSpPr>
            <a:spLocks noGrp="1"/>
          </p:cNvSpPr>
          <p:nvPr>
            <p:ph type="title"/>
          </p:nvPr>
        </p:nvSpPr>
        <p:spPr>
          <a:xfrm>
            <a:off x="3302000" y="365126"/>
            <a:ext cx="8051800" cy="1326091"/>
          </a:xfrm>
        </p:spPr>
        <p:txBody>
          <a:bodyPr rtlCol="0">
            <a:noAutofit/>
          </a:bodyPr>
          <a:lstStyle/>
          <a:p>
            <a:pPr algn="ctr" fontAlgn="auto">
              <a:spcBef>
                <a:spcPts val="0"/>
              </a:spcBef>
              <a:spcAft>
                <a:spcPts val="0"/>
              </a:spcAft>
              <a:defRPr/>
            </a:pPr>
            <a:r>
              <a:rPr kumimoji="0" lang="lv-LV" sz="2800" b="1" i="0" u="none" strike="noStrike" kern="1200" cap="none" spc="0" normalizeH="0" baseline="0" noProof="0" dirty="0">
                <a:ln>
                  <a:noFill/>
                </a:ln>
                <a:solidFill>
                  <a:srgbClr val="595959"/>
                </a:solidFill>
                <a:effectLst/>
                <a:uLnTx/>
                <a:uFillTx/>
                <a:latin typeface="Montserrat" panose="00000500000000000000" pitchFamily="2" charset="-70"/>
                <a:ea typeface="+mj-ea"/>
                <a:cs typeface="+mj-cs"/>
              </a:rPr>
              <a:t>ESOŠĀ SITUĀCIJA </a:t>
            </a:r>
            <a:br>
              <a:rPr kumimoji="0" lang="lv-LV" sz="2800" b="1" i="0" u="none" strike="noStrike" kern="1200" cap="none" spc="0" normalizeH="0" baseline="0" noProof="0" dirty="0">
                <a:ln>
                  <a:noFill/>
                </a:ln>
                <a:solidFill>
                  <a:srgbClr val="595959"/>
                </a:solidFill>
                <a:effectLst/>
                <a:uLnTx/>
                <a:uFillTx/>
                <a:latin typeface="Montserrat" panose="00000500000000000000" pitchFamily="2" charset="-70"/>
                <a:ea typeface="+mj-ea"/>
                <a:cs typeface="+mj-cs"/>
              </a:rPr>
            </a:br>
            <a:endParaRPr lang="en-US" sz="2800" b="1" dirty="0">
              <a:solidFill>
                <a:schemeClr val="tx1">
                  <a:lumMod val="65000"/>
                  <a:lumOff val="35000"/>
                </a:schemeClr>
              </a:solidFill>
              <a:highlight>
                <a:srgbClr val="00FF00"/>
              </a:highlight>
              <a:latin typeface="Montserrat" pitchFamily="2" charset="77"/>
            </a:endParaRPr>
          </a:p>
        </p:txBody>
      </p:sp>
      <p:sp>
        <p:nvSpPr>
          <p:cNvPr id="5" name="Content Placeholder 4">
            <a:extLst>
              <a:ext uri="{FF2B5EF4-FFF2-40B4-BE49-F238E27FC236}">
                <a16:creationId xmlns:a16="http://schemas.microsoft.com/office/drawing/2014/main" id="{2779AE52-5B6D-6BED-6928-A8A2A33D8268}"/>
              </a:ext>
            </a:extLst>
          </p:cNvPr>
          <p:cNvSpPr>
            <a:spLocks noGrp="1"/>
          </p:cNvSpPr>
          <p:nvPr>
            <p:ph idx="1"/>
          </p:nvPr>
        </p:nvSpPr>
        <p:spPr>
          <a:xfrm>
            <a:off x="2843449" y="1831446"/>
            <a:ext cx="8968901" cy="4351867"/>
          </a:xfrm>
        </p:spPr>
        <p:txBody>
          <a:bodyPr rtlCol="0">
            <a:noAutofit/>
          </a:bodyPr>
          <a:lstStyle/>
          <a:p>
            <a:pPr>
              <a:spcBef>
                <a:spcPts val="600"/>
              </a:spcBef>
              <a:spcAft>
                <a:spcPts val="600"/>
              </a:spcAft>
            </a:pPr>
            <a:r>
              <a:rPr lang="lv-LV" sz="1600" dirty="0">
                <a:solidFill>
                  <a:srgbClr val="595959"/>
                </a:solidFill>
                <a:latin typeface="Montserrat" panose="00000500000000000000" pitchFamily="2" charset="-70"/>
              </a:rPr>
              <a:t>Aģentūras apsaimniekošanā esošo zemes vienību un ēku skaits sasniedzis 1013 īpašumus ar kopējo platību vairāk kā </a:t>
            </a:r>
            <a:r>
              <a:rPr lang="lv-LV" sz="1600" dirty="0">
                <a:latin typeface="Montserrat" panose="00000500000000000000" pitchFamily="2" charset="-70"/>
              </a:rPr>
              <a:t>1000ha un DP ‘’’Piejūra’’ teritorija 1575 ha.</a:t>
            </a:r>
          </a:p>
          <a:p>
            <a:pPr>
              <a:spcBef>
                <a:spcPts val="600"/>
              </a:spcBef>
              <a:spcAft>
                <a:spcPts val="600"/>
              </a:spcAft>
            </a:pPr>
            <a:r>
              <a:rPr lang="lv-LV" sz="1600" b="1" dirty="0">
                <a:solidFill>
                  <a:srgbClr val="595959"/>
                </a:solidFill>
                <a:latin typeface="Montserrat" panose="00000500000000000000" pitchFamily="50" charset="-70"/>
              </a:rPr>
              <a:t>Programma ir sagatavota 63 saistīto ēku grupām un 3 būvēm, piemēram, PII ‘</a:t>
            </a:r>
            <a:r>
              <a:rPr lang="lv-LV" sz="1600" b="1" dirty="0" err="1">
                <a:solidFill>
                  <a:srgbClr val="595959"/>
                </a:solidFill>
                <a:latin typeface="Montserrat" panose="00000500000000000000" pitchFamily="50" charset="-70"/>
              </a:rPr>
              <a:t>Mežavēji</a:t>
            </a:r>
            <a:r>
              <a:rPr lang="lv-LV" sz="1600" b="1" dirty="0">
                <a:solidFill>
                  <a:srgbClr val="595959"/>
                </a:solidFill>
                <a:latin typeface="Montserrat" panose="00000500000000000000" pitchFamily="50" charset="-70"/>
              </a:rPr>
              <a:t>’ kopā ar nojumēm un saimniecības ēkām. </a:t>
            </a:r>
            <a:r>
              <a:rPr lang="lv-LV" sz="1600" i="1" dirty="0">
                <a:solidFill>
                  <a:srgbClr val="595959"/>
                </a:solidFill>
                <a:latin typeface="Montserrat" panose="00000500000000000000" pitchFamily="2" charset="-70"/>
              </a:rPr>
              <a:t>Aģentūra saskaņā ar noslēgto līgumu apsaimnieko 105 ēkas un 3 būves (tajā skaitā arī nojumes un saimniecības ēkas, garāžas </a:t>
            </a:r>
            <a:r>
              <a:rPr lang="lv-LV" sz="1600" i="1" dirty="0" err="1">
                <a:solidFill>
                  <a:srgbClr val="595959"/>
                </a:solidFill>
                <a:latin typeface="Montserrat" panose="00000500000000000000" pitchFamily="2" charset="-70"/>
              </a:rPr>
              <a:t>utml</a:t>
            </a:r>
            <a:r>
              <a:rPr lang="lv-LV" sz="1600" i="1" dirty="0">
                <a:solidFill>
                  <a:srgbClr val="595959"/>
                </a:solidFill>
                <a:latin typeface="Montserrat" panose="00000500000000000000" pitchFamily="2" charset="-70"/>
              </a:rPr>
              <a:t>.) (64 ēkas Carnikavas pagastā un 30 ēkas Ādažu pagastā)</a:t>
            </a:r>
            <a:r>
              <a:rPr lang="lv-LV" sz="1600" dirty="0">
                <a:solidFill>
                  <a:srgbClr val="595959"/>
                </a:solidFill>
                <a:latin typeface="Montserrat" panose="00000500000000000000" pitchFamily="2" charset="-70"/>
              </a:rPr>
              <a:t>.</a:t>
            </a:r>
          </a:p>
          <a:p>
            <a:pPr>
              <a:spcBef>
                <a:spcPts val="600"/>
              </a:spcBef>
              <a:spcAft>
                <a:spcPts val="600"/>
              </a:spcAft>
            </a:pPr>
            <a:r>
              <a:rPr lang="lv-LV" sz="1600" dirty="0">
                <a:solidFill>
                  <a:srgbClr val="595959"/>
                </a:solidFill>
                <a:latin typeface="Montserrat" panose="00000500000000000000" pitchFamily="2" charset="-70"/>
              </a:rPr>
              <a:t>Aģentūras pārvaldībā ir 9 īres/sociālie dzīvokļi. </a:t>
            </a:r>
            <a:r>
              <a:rPr lang="lv-LV" sz="1600" dirty="0">
                <a:latin typeface="Montserrat" panose="00000500000000000000" pitchFamily="2" charset="-70"/>
              </a:rPr>
              <a:t>Un vēl 33 dzīvokļi tiek remontēti un uzturēti pēc nepieciešamības.</a:t>
            </a:r>
          </a:p>
          <a:p>
            <a:pPr>
              <a:spcBef>
                <a:spcPts val="600"/>
              </a:spcBef>
              <a:spcAft>
                <a:spcPts val="600"/>
              </a:spcAft>
            </a:pPr>
            <a:endParaRPr lang="lv-LV" sz="1400" dirty="0">
              <a:solidFill>
                <a:srgbClr val="595959"/>
              </a:solidFill>
              <a:latin typeface="Montserrat" panose="00000500000000000000" pitchFamily="2" charset="-70"/>
            </a:endParaRPr>
          </a:p>
        </p:txBody>
      </p:sp>
      <p:pic>
        <p:nvPicPr>
          <p:cNvPr id="12" name="Picture 11">
            <a:extLst>
              <a:ext uri="{FF2B5EF4-FFF2-40B4-BE49-F238E27FC236}">
                <a16:creationId xmlns:a16="http://schemas.microsoft.com/office/drawing/2014/main" id="{F8400B60-5697-FEE7-73F2-04FE620FBA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8005" y="-75782"/>
            <a:ext cx="2086934" cy="2128058"/>
          </a:xfrm>
          <a:prstGeom prst="rect">
            <a:avLst/>
          </a:prstGeom>
        </p:spPr>
      </p:pic>
      <p:graphicFrame>
        <p:nvGraphicFramePr>
          <p:cNvPr id="6" name="Chart 5">
            <a:extLst>
              <a:ext uri="{FF2B5EF4-FFF2-40B4-BE49-F238E27FC236}">
                <a16:creationId xmlns:a16="http://schemas.microsoft.com/office/drawing/2014/main" id="{871A39E3-6E82-84E8-6AC0-1C746C7B27B7}"/>
              </a:ext>
            </a:extLst>
          </p:cNvPr>
          <p:cNvGraphicFramePr>
            <a:graphicFrameLocks/>
          </p:cNvGraphicFramePr>
          <p:nvPr>
            <p:extLst>
              <p:ext uri="{D42A27DB-BD31-4B8C-83A1-F6EECF244321}">
                <p14:modId xmlns:p14="http://schemas.microsoft.com/office/powerpoint/2010/main" val="3153284845"/>
              </p:ext>
            </p:extLst>
          </p:nvPr>
        </p:nvGraphicFramePr>
        <p:xfrm>
          <a:off x="7170128" y="3959504"/>
          <a:ext cx="4356846" cy="2490564"/>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2">
            <a:extLst>
              <a:ext uri="{FF2B5EF4-FFF2-40B4-BE49-F238E27FC236}">
                <a16:creationId xmlns:a16="http://schemas.microsoft.com/office/drawing/2014/main" id="{D3F48E27-B327-A845-AD90-FE3551F82CE4}"/>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.202</a:t>
            </a:r>
            <a:r>
              <a:rPr lang="lv-LV" sz="1000" dirty="0">
                <a:solidFill>
                  <a:srgbClr val="595959"/>
                </a:solidFill>
                <a:latin typeface="Montserrat" pitchFamily="2" charset="77"/>
              </a:rPr>
              <a:t>6</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298688180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65F688E-674A-257E-F39A-B603274673BD}"/>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52F0A9BA-4D54-8FB9-D53E-46FC20CDCDBF}"/>
              </a:ext>
            </a:extLst>
          </p:cNvPr>
          <p:cNvSpPr/>
          <p:nvPr/>
        </p:nvSpPr>
        <p:spPr>
          <a:xfrm rot="1789">
            <a:off x="-3176" y="6326717"/>
            <a:ext cx="12198351" cy="0"/>
          </a:xfrm>
          <a:prstGeom prst="line">
            <a:avLst/>
          </a:prstGeom>
          <a:ln w="9525" cap="rnd">
            <a:solidFill>
              <a:schemeClr val="tx1">
                <a:lumMod val="65000"/>
                <a:lumOff val="35000"/>
              </a:schemeClr>
            </a:solidFill>
            <a:prstDash val="solid"/>
            <a:headEnd type="none" w="sm" len="sm"/>
            <a:tailEnd type="none" w="sm" len="sm"/>
          </a:ln>
        </p:spPr>
      </p:sp>
      <p:sp>
        <p:nvSpPr>
          <p:cNvPr id="4" name="Title 3">
            <a:extLst>
              <a:ext uri="{FF2B5EF4-FFF2-40B4-BE49-F238E27FC236}">
                <a16:creationId xmlns:a16="http://schemas.microsoft.com/office/drawing/2014/main" id="{42F3A9DF-35EA-AA71-563D-8C7E3A9FBD02}"/>
              </a:ext>
            </a:extLst>
          </p:cNvPr>
          <p:cNvSpPr>
            <a:spLocks noGrp="1"/>
          </p:cNvSpPr>
          <p:nvPr>
            <p:ph type="title"/>
          </p:nvPr>
        </p:nvSpPr>
        <p:spPr>
          <a:xfrm>
            <a:off x="3302000" y="365126"/>
            <a:ext cx="8051800" cy="1326091"/>
          </a:xfrm>
        </p:spPr>
        <p:txBody>
          <a:bodyPr rtlCol="0">
            <a:normAutofit/>
          </a:bodyPr>
          <a:lstStyle/>
          <a:p>
            <a:pPr algn="ctr" fontAlgn="auto">
              <a:spcBef>
                <a:spcPts val="0"/>
              </a:spcBef>
              <a:spcAft>
                <a:spcPts val="0"/>
              </a:spcAft>
              <a:defRPr/>
            </a:pPr>
            <a:r>
              <a:rPr lang="lv-LV" sz="3600" b="1" cap="all" dirty="0">
                <a:solidFill>
                  <a:srgbClr val="595959"/>
                </a:solidFill>
                <a:latin typeface="Montserrat" pitchFamily="2" charset="-70"/>
              </a:rPr>
              <a:t>Izdevumi</a:t>
            </a:r>
            <a:endParaRPr lang="en-US" sz="3600" b="1" cap="all" dirty="0">
              <a:solidFill>
                <a:srgbClr val="595959"/>
              </a:solidFill>
              <a:highlight>
                <a:srgbClr val="FFD966"/>
              </a:highlight>
              <a:latin typeface="Montserrat" pitchFamily="2" charset="77"/>
            </a:endParaRPr>
          </a:p>
        </p:txBody>
      </p:sp>
      <p:graphicFrame>
        <p:nvGraphicFramePr>
          <p:cNvPr id="2" name="Content Placeholder 1">
            <a:extLst>
              <a:ext uri="{FF2B5EF4-FFF2-40B4-BE49-F238E27FC236}">
                <a16:creationId xmlns:a16="http://schemas.microsoft.com/office/drawing/2014/main" id="{E098AA2E-D422-B2EA-6142-8FF57FE9FB3E}"/>
              </a:ext>
            </a:extLst>
          </p:cNvPr>
          <p:cNvGraphicFramePr>
            <a:graphicFrameLocks noGrp="1"/>
          </p:cNvGraphicFramePr>
          <p:nvPr>
            <p:ph idx="1"/>
            <p:extLst>
              <p:ext uri="{D42A27DB-BD31-4B8C-83A1-F6EECF244321}">
                <p14:modId xmlns:p14="http://schemas.microsoft.com/office/powerpoint/2010/main" val="2551519086"/>
              </p:ext>
            </p:extLst>
          </p:nvPr>
        </p:nvGraphicFramePr>
        <p:xfrm>
          <a:off x="3722268" y="1436258"/>
          <a:ext cx="6149700" cy="4452826"/>
        </p:xfrm>
        <a:graphic>
          <a:graphicData uri="http://schemas.openxmlformats.org/drawingml/2006/table">
            <a:tbl>
              <a:tblPr>
                <a:tableStyleId>{8799B23B-EC83-4686-B30A-512413B5E67A}</a:tableStyleId>
              </a:tblPr>
              <a:tblGrid>
                <a:gridCol w="961937">
                  <a:extLst>
                    <a:ext uri="{9D8B030D-6E8A-4147-A177-3AD203B41FA5}">
                      <a16:colId xmlns:a16="http://schemas.microsoft.com/office/drawing/2014/main" val="2482867902"/>
                    </a:ext>
                  </a:extLst>
                </a:gridCol>
                <a:gridCol w="4039181">
                  <a:extLst>
                    <a:ext uri="{9D8B030D-6E8A-4147-A177-3AD203B41FA5}">
                      <a16:colId xmlns:a16="http://schemas.microsoft.com/office/drawing/2014/main" val="289207716"/>
                    </a:ext>
                  </a:extLst>
                </a:gridCol>
                <a:gridCol w="1148582">
                  <a:extLst>
                    <a:ext uri="{9D8B030D-6E8A-4147-A177-3AD203B41FA5}">
                      <a16:colId xmlns:a16="http://schemas.microsoft.com/office/drawing/2014/main" val="1792475070"/>
                    </a:ext>
                  </a:extLst>
                </a:gridCol>
              </a:tblGrid>
              <a:tr h="213265">
                <a:tc>
                  <a:txBody>
                    <a:bodyPr/>
                    <a:lstStyle/>
                    <a:p>
                      <a:pPr algn="ctr" fontAlgn="b">
                        <a:buNone/>
                      </a:pPr>
                      <a:r>
                        <a:rPr lang="lv-LV" sz="1200" u="none" strike="noStrike" dirty="0">
                          <a:effectLst/>
                          <a:latin typeface="Montserrat" panose="00000500000000000000" pitchFamily="50" charset="-70"/>
                        </a:rPr>
                        <a:t>EKK</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3186181399"/>
                  </a:ext>
                </a:extLst>
              </a:tr>
              <a:tr h="417416">
                <a:tc>
                  <a:txBody>
                    <a:bodyPr/>
                    <a:lstStyle/>
                    <a:p>
                      <a:pPr algn="ctr" fontAlgn="ctr">
                        <a:buNone/>
                      </a:pPr>
                      <a:r>
                        <a:rPr lang="lv-LV" sz="1200" u="none" strike="noStrike">
                          <a:effectLst/>
                          <a:latin typeface="Montserrat" panose="00000500000000000000" pitchFamily="50" charset="-70"/>
                        </a:rPr>
                        <a:t>2232</a:t>
                      </a:r>
                      <a:endParaRPr lang="lv-LV" sz="1200" b="0" i="0" u="none" strike="noStrike">
                        <a:solidFill>
                          <a:srgbClr val="000000"/>
                        </a:solidFill>
                        <a:effectLst/>
                        <a:latin typeface="Montserrat" panose="00000500000000000000" pitchFamily="50" charset="-70"/>
                      </a:endParaRPr>
                    </a:p>
                  </a:txBody>
                  <a:tcPr marL="9525" marR="9525" marT="9525" marB="0" anchor="ctr"/>
                </a:tc>
                <a:tc>
                  <a:txBody>
                    <a:bodyPr/>
                    <a:lstStyle/>
                    <a:p>
                      <a:pPr algn="l" fontAlgn="b">
                        <a:buNone/>
                      </a:pPr>
                      <a:r>
                        <a:rPr lang="lv-LV" sz="1200" u="none" strike="noStrike" dirty="0">
                          <a:effectLst/>
                          <a:latin typeface="Montserrat" panose="00000500000000000000" pitchFamily="50" charset="-70"/>
                        </a:rPr>
                        <a:t>Ekspertu pakalpojumi (</a:t>
                      </a:r>
                      <a:r>
                        <a:rPr lang="lv-LV" sz="1200" u="none" strike="noStrike" dirty="0" err="1">
                          <a:effectLst/>
                          <a:latin typeface="Montserrat" panose="00000500000000000000" pitchFamily="50" charset="-70"/>
                        </a:rPr>
                        <a:t>tāmēšana</a:t>
                      </a:r>
                      <a:r>
                        <a:rPr lang="lv-LV" sz="1200" u="none" strike="noStrike" dirty="0">
                          <a:effectLst/>
                          <a:latin typeface="Montserrat" panose="00000500000000000000" pitchFamily="50" charset="-70"/>
                        </a:rPr>
                        <a:t>, </a:t>
                      </a:r>
                      <a:r>
                        <a:rPr lang="lv-LV" sz="1200" u="none" strike="noStrike" dirty="0" err="1">
                          <a:effectLst/>
                          <a:latin typeface="Montserrat" panose="00000500000000000000" pitchFamily="50" charset="-70"/>
                        </a:rPr>
                        <a:t>energosertifikācija</a:t>
                      </a:r>
                      <a:r>
                        <a:rPr lang="lv-LV" sz="1200" u="none" strike="noStrike" dirty="0">
                          <a:effectLst/>
                          <a:latin typeface="Montserrat" panose="00000500000000000000" pitchFamily="50" charset="-70"/>
                        </a:rPr>
                        <a:t>, tehniskā apsekošana)</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44 536.52</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3101432799"/>
                  </a:ext>
                </a:extLst>
              </a:tr>
              <a:tr h="213265">
                <a:tc>
                  <a:txBody>
                    <a:bodyPr/>
                    <a:lstStyle/>
                    <a:p>
                      <a:pPr algn="ctr" fontAlgn="b">
                        <a:buNone/>
                      </a:pPr>
                      <a:r>
                        <a:rPr lang="lv-LV" sz="1200" u="none" strike="noStrike">
                          <a:effectLst/>
                          <a:latin typeface="Montserrat" panose="00000500000000000000" pitchFamily="50" charset="-70"/>
                        </a:rPr>
                        <a:t>2241</a:t>
                      </a:r>
                      <a:endParaRPr lang="lv-LV" sz="12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fr-FR" sz="1200" u="none" strike="noStrike">
                          <a:effectLst/>
                          <a:latin typeface="Montserrat" panose="00000500000000000000" pitchFamily="50" charset="-70"/>
                        </a:rPr>
                        <a:t>Ēku, būvju un telpu remonts</a:t>
                      </a:r>
                      <a:endParaRPr lang="fr-FR" sz="1200" b="0" i="0" u="none" strike="noStrike">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110 612.57</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007280241"/>
                  </a:ext>
                </a:extLst>
              </a:tr>
              <a:tr h="213265">
                <a:tc>
                  <a:txBody>
                    <a:bodyPr/>
                    <a:lstStyle/>
                    <a:p>
                      <a:pPr algn="ctr" fontAlgn="b">
                        <a:buNone/>
                      </a:pPr>
                      <a:r>
                        <a:rPr lang="lv-LV" sz="1200" u="none" strike="noStrike">
                          <a:effectLst/>
                          <a:latin typeface="Montserrat" panose="00000500000000000000" pitchFamily="50" charset="-70"/>
                        </a:rPr>
                        <a:t>2244</a:t>
                      </a:r>
                      <a:endParaRPr lang="lv-LV" sz="12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Ēku, būvju un telpu uzturēšana</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465 849.82</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1029785437"/>
                  </a:ext>
                </a:extLst>
              </a:tr>
              <a:tr h="213265">
                <a:tc>
                  <a:txBody>
                    <a:bodyPr/>
                    <a:lstStyle/>
                    <a:p>
                      <a:pPr algn="ctr" fontAlgn="b">
                        <a:buNone/>
                      </a:pPr>
                      <a:r>
                        <a:rPr lang="lv-LV" sz="1200" u="none" strike="noStrike">
                          <a:effectLst/>
                          <a:latin typeface="Montserrat" panose="00000500000000000000" pitchFamily="50" charset="-70"/>
                        </a:rPr>
                        <a:t>2247</a:t>
                      </a:r>
                      <a:endParaRPr lang="lv-LV" sz="12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Apdrošināšana</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31 121.50</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1937548346"/>
                  </a:ext>
                </a:extLst>
              </a:tr>
              <a:tr h="213265">
                <a:tc>
                  <a:txBody>
                    <a:bodyPr/>
                    <a:lstStyle/>
                    <a:p>
                      <a:pPr algn="ctr" fontAlgn="b">
                        <a:buNone/>
                      </a:pPr>
                      <a:r>
                        <a:rPr lang="lv-LV" sz="1200" u="none" strike="noStrike">
                          <a:effectLst/>
                          <a:latin typeface="Montserrat" panose="00000500000000000000" pitchFamily="50" charset="-70"/>
                        </a:rPr>
                        <a:t>2350</a:t>
                      </a:r>
                      <a:endParaRPr lang="lv-LV" sz="12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Kārtējā remonta un uzturēšanas materiāli</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dirty="0">
                          <a:effectLst/>
                          <a:latin typeface="Montserrat" panose="00000500000000000000" pitchFamily="50" charset="-70"/>
                        </a:rPr>
                        <a:t>155 848.19</a:t>
                      </a:r>
                      <a:endParaRPr lang="lv-LV" sz="1200" b="0"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472774580"/>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400" b="1" u="none" strike="noStrike" dirty="0">
                          <a:effectLst/>
                          <a:latin typeface="Montserrat" panose="00000500000000000000" pitchFamily="50" charset="-70"/>
                        </a:rPr>
                        <a:t>807 968.60</a:t>
                      </a:r>
                      <a:endParaRPr lang="lv-LV" sz="1400" b="1"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33437516"/>
                  </a:ext>
                </a:extLst>
              </a:tr>
              <a:tr h="213265">
                <a:tc>
                  <a:txBody>
                    <a:bodyPr/>
                    <a:lstStyle/>
                    <a:p>
                      <a:pPr algn="ctr" fontAlgn="b">
                        <a:buNone/>
                      </a:pPr>
                      <a:endParaRPr lang="lv-LV" sz="1400" b="1"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400" b="1" u="none" strike="noStrike" dirty="0">
                          <a:effectLst/>
                          <a:latin typeface="Montserrat" panose="00000500000000000000" pitchFamily="50" charset="-70"/>
                        </a:rPr>
                        <a:t>Investīciju projekti</a:t>
                      </a:r>
                      <a:endParaRPr lang="lv-LV" sz="1400" b="1" i="0" u="none" strike="noStrike" dirty="0">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787596685"/>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33A remonta izmaksas</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b="0" i="0" u="none" strike="noStrike" dirty="0">
                          <a:solidFill>
                            <a:srgbClr val="000000"/>
                          </a:solidFill>
                          <a:effectLst/>
                          <a:latin typeface="Montserrat" panose="00000500000000000000" pitchFamily="50" charset="-70"/>
                        </a:rPr>
                        <a:t>75 999.99</a:t>
                      </a:r>
                    </a:p>
                  </a:txBody>
                  <a:tcPr marL="9525" marR="9525" marT="9525" marB="0" anchor="b"/>
                </a:tc>
                <a:extLst>
                  <a:ext uri="{0D108BD9-81ED-4DB2-BD59-A6C34878D82A}">
                    <a16:rowId xmlns:a16="http://schemas.microsoft.com/office/drawing/2014/main" val="4064792185"/>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Ozolaine remonts</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34 892.25</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231379632"/>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Jūras 4a demontāžas projekts, </a:t>
                      </a:r>
                      <a:r>
                        <a:rPr lang="lv-LV" sz="1200" u="none" strike="noStrike">
                          <a:effectLst/>
                          <a:latin typeface="Montserrat" panose="00000500000000000000" pitchFamily="50" charset="-70"/>
                        </a:rPr>
                        <a:t>saistītie izdevumi</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8 784.01</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1593269083"/>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Apsaimniekošanas iekārtas</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3 146.00</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071907606"/>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Grīdas mazgājamā mašīna SC</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a:effectLst/>
                          <a:latin typeface="Montserrat" panose="00000500000000000000" pitchFamily="50" charset="-70"/>
                        </a:rPr>
                        <a:t>9 438.00</a:t>
                      </a:r>
                      <a:endParaRPr lang="lv-LV" sz="1200" b="0" i="0" u="none" strike="noStrike">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4073824951"/>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dirty="0">
                          <a:effectLst/>
                          <a:latin typeface="Montserrat" panose="00000500000000000000" pitchFamily="50" charset="-70"/>
                        </a:rPr>
                        <a:t>Strautiņš remonts</a:t>
                      </a: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dirty="0">
                          <a:effectLst/>
                          <a:latin typeface="Montserrat" panose="00000500000000000000" pitchFamily="50" charset="-70"/>
                        </a:rPr>
                        <a:t>151 867.94</a:t>
                      </a:r>
                      <a:endParaRPr lang="lv-LV" sz="1200" b="0"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337723778"/>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r>
                        <a:rPr lang="lv-LV" sz="1200" u="none" strike="noStrike">
                          <a:effectLst/>
                          <a:latin typeface="Montserrat" panose="00000500000000000000" pitchFamily="50" charset="-70"/>
                        </a:rPr>
                        <a:t>ĀVS tehniskā stāvokļa uzlabošana</a:t>
                      </a:r>
                      <a:endParaRPr lang="lv-LV" sz="1200" b="0" i="0" u="none" strike="noStrike">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dirty="0">
                          <a:effectLst/>
                          <a:latin typeface="Montserrat" panose="00000500000000000000" pitchFamily="50" charset="-70"/>
                        </a:rPr>
                        <a:t>270 559.31</a:t>
                      </a:r>
                      <a:endParaRPr lang="lv-LV" sz="1200" b="0"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1182133661"/>
                  </a:ext>
                </a:extLst>
              </a:tr>
              <a:tr h="213265">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2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200" u="none" strike="noStrike" dirty="0">
                          <a:effectLst/>
                          <a:latin typeface="Montserrat" panose="00000500000000000000" pitchFamily="50" charset="-70"/>
                        </a:rPr>
                        <a:t>1 238 687.50</a:t>
                      </a:r>
                      <a:endParaRPr lang="lv-LV" sz="1200" b="1"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03731114"/>
                  </a:ext>
                </a:extLst>
              </a:tr>
              <a:tr h="517350">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400" b="0" i="0" u="none" strike="noStrike" dirty="0">
                        <a:solidFill>
                          <a:srgbClr val="000000"/>
                        </a:solidFill>
                        <a:effectLst/>
                        <a:latin typeface="Montserrat" panose="00000500000000000000" pitchFamily="50" charset="-70"/>
                      </a:endParaRPr>
                    </a:p>
                  </a:txBody>
                  <a:tcPr marL="9525" marR="9525" marT="9525" marB="0" anchor="b"/>
                </a:tc>
                <a:tc>
                  <a:txBody>
                    <a:bodyPr/>
                    <a:lstStyle/>
                    <a:p>
                      <a:pPr algn="l" fontAlgn="b">
                        <a:buNone/>
                      </a:pPr>
                      <a:endParaRPr lang="lv-LV" sz="1400" b="0"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1924555798"/>
                  </a:ext>
                </a:extLst>
              </a:tr>
              <a:tr h="135156">
                <a:tc>
                  <a:txBody>
                    <a:bodyPr/>
                    <a:lstStyle/>
                    <a:p>
                      <a:pPr algn="ctr" fontAlgn="b">
                        <a:buNone/>
                      </a:pPr>
                      <a:endParaRPr lang="lv-LV" sz="1400" b="0" i="0" u="none" strike="noStrike">
                        <a:solidFill>
                          <a:srgbClr val="000000"/>
                        </a:solidFill>
                        <a:effectLst/>
                        <a:latin typeface="Montserrat" panose="00000500000000000000" pitchFamily="50" charset="-70"/>
                      </a:endParaRPr>
                    </a:p>
                  </a:txBody>
                  <a:tcPr marL="9525" marR="9525" marT="9525" marB="0" anchor="b"/>
                </a:tc>
                <a:tc>
                  <a:txBody>
                    <a:bodyPr/>
                    <a:lstStyle/>
                    <a:p>
                      <a:pPr algn="r" fontAlgn="b">
                        <a:buNone/>
                      </a:pPr>
                      <a:r>
                        <a:rPr lang="lv-LV" sz="1400" b="1" u="none" strike="noStrike">
                          <a:effectLst/>
                          <a:latin typeface="Montserrat" panose="00000500000000000000" pitchFamily="50" charset="-70"/>
                        </a:rPr>
                        <a:t>:</a:t>
                      </a:r>
                      <a:endParaRPr lang="lv-LV" sz="1400" b="1" i="0" u="none" strike="noStrike" dirty="0">
                        <a:solidFill>
                          <a:srgbClr val="000000"/>
                        </a:solidFill>
                        <a:effectLst/>
                        <a:latin typeface="Montserrat" panose="00000500000000000000" pitchFamily="50" charset="-70"/>
                      </a:endParaRPr>
                    </a:p>
                  </a:txBody>
                  <a:tcPr marL="9525" marR="9525" marT="9525" marB="0" anchor="b"/>
                </a:tc>
                <a:tc>
                  <a:txBody>
                    <a:bodyPr/>
                    <a:lstStyle/>
                    <a:p>
                      <a:pPr algn="r" fontAlgn="b">
                        <a:buNone/>
                      </a:pPr>
                      <a:endParaRPr lang="lv-LV" sz="1400" b="1" i="0" u="none" strike="noStrike" dirty="0">
                        <a:solidFill>
                          <a:srgbClr val="000000"/>
                        </a:solidFill>
                        <a:effectLst/>
                        <a:latin typeface="Montserrat" panose="00000500000000000000" pitchFamily="50" charset="-70"/>
                      </a:endParaRPr>
                    </a:p>
                  </a:txBody>
                  <a:tcPr marL="9525" marR="9525" marT="9525" marB="0" anchor="b"/>
                </a:tc>
                <a:extLst>
                  <a:ext uri="{0D108BD9-81ED-4DB2-BD59-A6C34878D82A}">
                    <a16:rowId xmlns:a16="http://schemas.microsoft.com/office/drawing/2014/main" val="2136470687"/>
                  </a:ext>
                </a:extLst>
              </a:tr>
            </a:tbl>
          </a:graphicData>
        </a:graphic>
      </p:graphicFrame>
      <p:pic>
        <p:nvPicPr>
          <p:cNvPr id="12" name="Picture 11">
            <a:extLst>
              <a:ext uri="{FF2B5EF4-FFF2-40B4-BE49-F238E27FC236}">
                <a16:creationId xmlns:a16="http://schemas.microsoft.com/office/drawing/2014/main" id="{E47E8AC5-6725-84D1-8F83-A8247B633C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8005" y="-75782"/>
            <a:ext cx="2086934" cy="2128058"/>
          </a:xfrm>
          <a:prstGeom prst="rect">
            <a:avLst/>
          </a:prstGeom>
        </p:spPr>
      </p:pic>
      <p:sp>
        <p:nvSpPr>
          <p:cNvPr id="6" name="TextBox 2">
            <a:extLst>
              <a:ext uri="{FF2B5EF4-FFF2-40B4-BE49-F238E27FC236}">
                <a16:creationId xmlns:a16="http://schemas.microsoft.com/office/drawing/2014/main" id="{D51DB407-0BDE-F698-E5FA-017D5A3FF089}"/>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.202</a:t>
            </a:r>
            <a:r>
              <a:rPr lang="lv-LV" sz="1000" dirty="0">
                <a:solidFill>
                  <a:srgbClr val="595959"/>
                </a:solidFill>
                <a:latin typeface="Montserrat" pitchFamily="2" charset="77"/>
              </a:rPr>
              <a:t>6</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1840193894"/>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B9BCA710-66D0-8B1E-C98D-F4DDB32091F7}"/>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BFB8FB9B-75F1-42AF-D6BC-ED6DD4C48C94}"/>
              </a:ext>
            </a:extLst>
          </p:cNvPr>
          <p:cNvSpPr/>
          <p:nvPr/>
        </p:nvSpPr>
        <p:spPr>
          <a:xfrm rot="1789">
            <a:off x="-3176" y="6326717"/>
            <a:ext cx="12198351" cy="0"/>
          </a:xfrm>
          <a:prstGeom prst="line">
            <a:avLst/>
          </a:prstGeom>
          <a:ln w="9525" cap="rnd">
            <a:solidFill>
              <a:schemeClr val="tx1">
                <a:lumMod val="65000"/>
                <a:lumOff val="35000"/>
              </a:schemeClr>
            </a:solidFill>
            <a:prstDash val="solid"/>
            <a:headEnd type="none" w="sm" len="sm"/>
            <a:tailEnd type="none" w="sm" len="sm"/>
          </a:ln>
        </p:spPr>
      </p:sp>
      <p:sp>
        <p:nvSpPr>
          <p:cNvPr id="4" name="Title 3">
            <a:extLst>
              <a:ext uri="{FF2B5EF4-FFF2-40B4-BE49-F238E27FC236}">
                <a16:creationId xmlns:a16="http://schemas.microsoft.com/office/drawing/2014/main" id="{D3961557-09B5-91DA-6D5D-807A51EB0A7E}"/>
              </a:ext>
            </a:extLst>
          </p:cNvPr>
          <p:cNvSpPr>
            <a:spLocks noGrp="1"/>
          </p:cNvSpPr>
          <p:nvPr>
            <p:ph type="title"/>
          </p:nvPr>
        </p:nvSpPr>
        <p:spPr>
          <a:xfrm>
            <a:off x="3302000" y="365126"/>
            <a:ext cx="8051800" cy="1326091"/>
          </a:xfrm>
        </p:spPr>
        <p:txBody>
          <a:bodyPr rtlCol="0">
            <a:noAutofit/>
          </a:bodyPr>
          <a:lstStyle/>
          <a:p>
            <a:pPr algn="ctr" fontAlgn="auto">
              <a:spcBef>
                <a:spcPts val="0"/>
              </a:spcBef>
              <a:spcAft>
                <a:spcPts val="0"/>
              </a:spcAft>
              <a:defRPr/>
            </a:pPr>
            <a:r>
              <a:rPr lang="lv-LV" sz="2800" b="1" cap="all" dirty="0">
                <a:solidFill>
                  <a:srgbClr val="595959"/>
                </a:solidFill>
                <a:latin typeface="Montserrat" panose="00000500000000000000" pitchFamily="2" charset="-70"/>
              </a:rPr>
              <a:t>Ēku un būvju programma</a:t>
            </a:r>
            <a:endParaRPr lang="en-US" sz="2800" b="1" cap="all" dirty="0">
              <a:solidFill>
                <a:schemeClr val="tx1">
                  <a:lumMod val="65000"/>
                  <a:lumOff val="35000"/>
                </a:schemeClr>
              </a:solidFill>
              <a:highlight>
                <a:srgbClr val="00FF00"/>
              </a:highlight>
              <a:latin typeface="Montserrat" pitchFamily="2" charset="77"/>
            </a:endParaRPr>
          </a:p>
        </p:txBody>
      </p:sp>
      <p:sp>
        <p:nvSpPr>
          <p:cNvPr id="5" name="Content Placeholder 4">
            <a:extLst>
              <a:ext uri="{FF2B5EF4-FFF2-40B4-BE49-F238E27FC236}">
                <a16:creationId xmlns:a16="http://schemas.microsoft.com/office/drawing/2014/main" id="{CF2A0FB6-4B78-9F62-37F9-2EA52670E12A}"/>
              </a:ext>
            </a:extLst>
          </p:cNvPr>
          <p:cNvSpPr>
            <a:spLocks noGrp="1"/>
          </p:cNvSpPr>
          <p:nvPr>
            <p:ph idx="1"/>
          </p:nvPr>
        </p:nvSpPr>
        <p:spPr>
          <a:xfrm>
            <a:off x="2843449" y="1831446"/>
            <a:ext cx="8968901" cy="4351867"/>
          </a:xfrm>
        </p:spPr>
        <p:txBody>
          <a:bodyPr rtlCol="0">
            <a:noAutofit/>
          </a:bodyPr>
          <a:lstStyle/>
          <a:p>
            <a:pPr>
              <a:spcBef>
                <a:spcPts val="600"/>
              </a:spcBef>
              <a:spcAft>
                <a:spcPts val="600"/>
              </a:spcAft>
            </a:pPr>
            <a:r>
              <a:rPr lang="lv-LV" sz="1400" dirty="0">
                <a:solidFill>
                  <a:srgbClr val="595959"/>
                </a:solidFill>
                <a:latin typeface="Montserrat" panose="00000500000000000000" pitchFamily="50" charset="-70"/>
              </a:rPr>
              <a:t>Ir izstrādāta sistemātiska ēku un būvju pārvaldības programma, kas balstīta uz prioritāšu klasifikāciju. Ēku un būvju programma ir izstrādāta, balstoties uz objektu funkcionālo nozīmi un to sniegto pakalpojumu ietekmi uz sabiedrību. Tas ļauj </a:t>
            </a:r>
            <a:r>
              <a:rPr lang="lv-LV" sz="1400" dirty="0" err="1">
                <a:solidFill>
                  <a:srgbClr val="595959"/>
                </a:solidFill>
                <a:latin typeface="Montserrat" panose="00000500000000000000" pitchFamily="50" charset="-70"/>
              </a:rPr>
              <a:t>prioritizēt</a:t>
            </a:r>
            <a:r>
              <a:rPr lang="lv-LV" sz="1400" dirty="0">
                <a:solidFill>
                  <a:srgbClr val="595959"/>
                </a:solidFill>
                <a:latin typeface="Montserrat" panose="00000500000000000000" pitchFamily="50" charset="-70"/>
              </a:rPr>
              <a:t> ieguldījumus tajos objektos, kuri nodrošina būtiskus publiskos pakalpojumus, piemēram, izglītības iestādēs.</a:t>
            </a:r>
          </a:p>
          <a:p>
            <a:pPr>
              <a:spcBef>
                <a:spcPts val="600"/>
              </a:spcBef>
              <a:spcAft>
                <a:spcPts val="600"/>
              </a:spcAft>
            </a:pPr>
            <a:r>
              <a:rPr lang="lv-LV" sz="1400" dirty="0">
                <a:solidFill>
                  <a:srgbClr val="595959"/>
                </a:solidFill>
                <a:latin typeface="Montserrat" panose="00000500000000000000" pitchFamily="50" charset="-70"/>
              </a:rPr>
              <a:t>Ēkas un būves ir iedalītas prioritāšu grupās, izmantojot krāsu kodējumu:</a:t>
            </a:r>
          </a:p>
          <a:p>
            <a:pPr marL="457223" lvl="1" indent="0">
              <a:buNone/>
            </a:pPr>
            <a:r>
              <a:rPr lang="lv-LV" sz="1200" dirty="0">
                <a:solidFill>
                  <a:srgbClr val="595959"/>
                </a:solidFill>
                <a:latin typeface="Montserrat" panose="00000500000000000000" pitchFamily="50" charset="-70"/>
              </a:rPr>
              <a:t>🟢 </a:t>
            </a:r>
            <a:r>
              <a:rPr lang="lv-LV" sz="1200" b="1" dirty="0">
                <a:solidFill>
                  <a:srgbClr val="595959"/>
                </a:solidFill>
                <a:latin typeface="Montserrat" panose="00000500000000000000" pitchFamily="50" charset="-70"/>
              </a:rPr>
              <a:t>Augsta prioritāte</a:t>
            </a:r>
            <a:r>
              <a:rPr lang="lv-LV" sz="1200" dirty="0">
                <a:solidFill>
                  <a:srgbClr val="595959"/>
                </a:solidFill>
                <a:latin typeface="Montserrat" panose="00000500000000000000" pitchFamily="50" charset="-70"/>
              </a:rPr>
              <a:t> - izglītības iestādes;</a:t>
            </a:r>
          </a:p>
          <a:p>
            <a:pPr marL="457223" lvl="1" indent="0">
              <a:buNone/>
            </a:pPr>
            <a:r>
              <a:rPr lang="lv-LV" sz="1200" dirty="0">
                <a:solidFill>
                  <a:srgbClr val="595959"/>
                </a:solidFill>
                <a:latin typeface="Montserrat" panose="00000500000000000000" pitchFamily="50" charset="-70"/>
              </a:rPr>
              <a:t>🟡 </a:t>
            </a:r>
            <a:r>
              <a:rPr lang="lv-LV" sz="1200" b="1" dirty="0">
                <a:solidFill>
                  <a:srgbClr val="595959"/>
                </a:solidFill>
                <a:latin typeface="Montserrat" panose="00000500000000000000" pitchFamily="50" charset="-70"/>
              </a:rPr>
              <a:t>Zemāk Augsta prioritāte</a:t>
            </a:r>
            <a:r>
              <a:rPr lang="lv-LV" sz="1200" dirty="0">
                <a:solidFill>
                  <a:srgbClr val="595959"/>
                </a:solidFill>
                <a:latin typeface="Montserrat" panose="00000500000000000000" pitchFamily="50" charset="-70"/>
              </a:rPr>
              <a:t> – publiskās ēkas;</a:t>
            </a:r>
          </a:p>
          <a:p>
            <a:pPr marL="457223" lvl="1" indent="0">
              <a:buNone/>
            </a:pPr>
            <a:r>
              <a:rPr lang="lv-LV" sz="1200" dirty="0">
                <a:solidFill>
                  <a:srgbClr val="595959"/>
                </a:solidFill>
                <a:latin typeface="Montserrat" panose="00000500000000000000" pitchFamily="50" charset="-70"/>
              </a:rPr>
              <a:t>🔘 </a:t>
            </a:r>
            <a:r>
              <a:rPr lang="lv-LV" sz="1200" b="1" dirty="0">
                <a:solidFill>
                  <a:srgbClr val="595959"/>
                </a:solidFill>
                <a:latin typeface="Montserrat" panose="00000500000000000000" pitchFamily="50" charset="-70"/>
              </a:rPr>
              <a:t>Vidēja prioritāte </a:t>
            </a:r>
            <a:r>
              <a:rPr lang="lv-LV" sz="1200" dirty="0">
                <a:solidFill>
                  <a:srgbClr val="595959"/>
                </a:solidFill>
                <a:latin typeface="Montserrat" panose="00000500000000000000" pitchFamily="50" charset="-70"/>
              </a:rPr>
              <a:t>– mazākas nozīmes ēkas, tehniskās ēkas;</a:t>
            </a:r>
          </a:p>
          <a:p>
            <a:pPr marL="457223" lvl="1" indent="0">
              <a:buNone/>
            </a:pPr>
            <a:r>
              <a:rPr lang="lv-LV" sz="1200" dirty="0">
                <a:solidFill>
                  <a:srgbClr val="595959"/>
                </a:solidFill>
                <a:latin typeface="Montserrat" panose="00000500000000000000" pitchFamily="50" charset="-70"/>
              </a:rPr>
              <a:t>🔴 </a:t>
            </a:r>
            <a:r>
              <a:rPr lang="lv-LV" sz="1200" b="1" dirty="0">
                <a:solidFill>
                  <a:srgbClr val="595959"/>
                </a:solidFill>
                <a:latin typeface="Montserrat" panose="00000500000000000000" pitchFamily="50" charset="-70"/>
              </a:rPr>
              <a:t>Zema prioritāte</a:t>
            </a:r>
            <a:r>
              <a:rPr lang="lv-LV" sz="1200" dirty="0">
                <a:solidFill>
                  <a:srgbClr val="595959"/>
                </a:solidFill>
                <a:latin typeface="Montserrat" panose="00000500000000000000" pitchFamily="50" charset="-70"/>
              </a:rPr>
              <a:t> – ēkas kas pašvaldības funkcijām šobrīd netiek izmantotas.</a:t>
            </a:r>
          </a:p>
          <a:p>
            <a:pPr marL="457223" lvl="1" indent="0">
              <a:buNone/>
            </a:pPr>
            <a:endParaRPr lang="lv-LV" sz="1100" dirty="0">
              <a:solidFill>
                <a:srgbClr val="595959"/>
              </a:solidFill>
              <a:latin typeface="Montserrat" panose="00000500000000000000" pitchFamily="50" charset="-70"/>
            </a:endParaRPr>
          </a:p>
        </p:txBody>
      </p:sp>
      <p:pic>
        <p:nvPicPr>
          <p:cNvPr id="12" name="Picture 11">
            <a:extLst>
              <a:ext uri="{FF2B5EF4-FFF2-40B4-BE49-F238E27FC236}">
                <a16:creationId xmlns:a16="http://schemas.microsoft.com/office/drawing/2014/main" id="{FADED88F-DBB4-6566-33C4-015A024A7C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8005" y="-75782"/>
            <a:ext cx="2086934" cy="2128058"/>
          </a:xfrm>
          <a:prstGeom prst="rect">
            <a:avLst/>
          </a:prstGeom>
        </p:spPr>
      </p:pic>
      <p:sp>
        <p:nvSpPr>
          <p:cNvPr id="7" name="TextBox 2">
            <a:extLst>
              <a:ext uri="{FF2B5EF4-FFF2-40B4-BE49-F238E27FC236}">
                <a16:creationId xmlns:a16="http://schemas.microsoft.com/office/drawing/2014/main" id="{5F0A616D-E771-5F04-0E71-739EF28EFE28}"/>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.202</a:t>
            </a:r>
            <a:r>
              <a:rPr lang="lv-LV" sz="1000" dirty="0">
                <a:solidFill>
                  <a:srgbClr val="595959"/>
                </a:solidFill>
                <a:latin typeface="Montserrat" pitchFamily="2" charset="77"/>
              </a:rPr>
              <a:t>6</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3538186123"/>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A7C7E95-63B3-2733-2164-D575CBB45E13}"/>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0D7FF4CC-9D11-B697-D8A0-BF69317A188C}"/>
              </a:ext>
            </a:extLst>
          </p:cNvPr>
          <p:cNvSpPr/>
          <p:nvPr/>
        </p:nvSpPr>
        <p:spPr>
          <a:xfrm rot="1789">
            <a:off x="-3176" y="6326717"/>
            <a:ext cx="12198351" cy="0"/>
          </a:xfrm>
          <a:prstGeom prst="line">
            <a:avLst/>
          </a:prstGeom>
          <a:ln w="9525" cap="rnd">
            <a:solidFill>
              <a:schemeClr val="tx1">
                <a:lumMod val="65000"/>
                <a:lumOff val="35000"/>
              </a:schemeClr>
            </a:solidFill>
            <a:prstDash val="solid"/>
            <a:headEnd type="none" w="sm" len="sm"/>
            <a:tailEnd type="none" w="sm" len="sm"/>
          </a:ln>
        </p:spPr>
      </p:sp>
      <p:sp>
        <p:nvSpPr>
          <p:cNvPr id="4" name="Title 3">
            <a:extLst>
              <a:ext uri="{FF2B5EF4-FFF2-40B4-BE49-F238E27FC236}">
                <a16:creationId xmlns:a16="http://schemas.microsoft.com/office/drawing/2014/main" id="{629E630E-61DE-FBC2-38C7-9B6C2EAF6288}"/>
              </a:ext>
            </a:extLst>
          </p:cNvPr>
          <p:cNvSpPr>
            <a:spLocks noGrp="1"/>
          </p:cNvSpPr>
          <p:nvPr>
            <p:ph type="title"/>
          </p:nvPr>
        </p:nvSpPr>
        <p:spPr>
          <a:xfrm>
            <a:off x="2840476" y="365126"/>
            <a:ext cx="8513323" cy="1326091"/>
          </a:xfrm>
        </p:spPr>
        <p:txBody>
          <a:bodyPr rtlCol="0">
            <a:normAutofit/>
          </a:bodyPr>
          <a:lstStyle/>
          <a:p>
            <a:pPr algn="ctr" fontAlgn="auto">
              <a:spcBef>
                <a:spcPts val="0"/>
              </a:spcBef>
              <a:spcAft>
                <a:spcPts val="0"/>
              </a:spcAft>
              <a:defRPr/>
            </a:pPr>
            <a:r>
              <a:rPr lang="lv-LV" sz="3200" b="1" kern="0" cap="all" dirty="0">
                <a:solidFill>
                  <a:srgbClr val="595959"/>
                </a:solidFill>
                <a:effectLst/>
                <a:latin typeface="Montserrat" panose="00000500000000000000" pitchFamily="2" charset="-70"/>
                <a:ea typeface="Times New Roman" panose="02020603050405020304" pitchFamily="18" charset="0"/>
              </a:rPr>
              <a:t>izaicinājumi</a:t>
            </a:r>
            <a:endParaRPr lang="en-US" sz="5400" b="1" cap="all" dirty="0">
              <a:solidFill>
                <a:srgbClr val="595959"/>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A4BFC552-3678-A6F2-4904-D8541CEDE69C}"/>
              </a:ext>
            </a:extLst>
          </p:cNvPr>
          <p:cNvSpPr>
            <a:spLocks noGrp="1"/>
          </p:cNvSpPr>
          <p:nvPr>
            <p:ph idx="1"/>
          </p:nvPr>
        </p:nvSpPr>
        <p:spPr>
          <a:xfrm>
            <a:off x="3346315" y="1825625"/>
            <a:ext cx="8007485" cy="4351867"/>
          </a:xfrm>
        </p:spPr>
        <p:txBody>
          <a:bodyPr rtlCol="0">
            <a:noAutofit/>
          </a:bodyPr>
          <a:lstStyle/>
          <a:p>
            <a:r>
              <a:rPr lang="lv-LV" sz="1600" b="1" dirty="0">
                <a:highlight>
                  <a:srgbClr val="FFFFFF"/>
                </a:highlight>
                <a:latin typeface="Montserrat" panose="00000500000000000000" pitchFamily="2" charset="-70"/>
              </a:rPr>
              <a:t>Pieaugošs apsaimniekošanas apjoms</a:t>
            </a:r>
            <a:br>
              <a:rPr lang="lv-LV" sz="1600" dirty="0">
                <a:highlight>
                  <a:srgbClr val="FFFFFF"/>
                </a:highlight>
                <a:latin typeface="Montserrat" panose="00000500000000000000" pitchFamily="2" charset="-70"/>
              </a:rPr>
            </a:br>
            <a:r>
              <a:rPr lang="lv-LV" sz="1600" dirty="0">
                <a:highlight>
                  <a:srgbClr val="FFFFFF"/>
                </a:highlight>
                <a:latin typeface="Montserrat" panose="00000500000000000000" pitchFamily="2" charset="-70"/>
              </a:rPr>
              <a:t>Palielinās pārvaldāmo objektu skaits un esošais ēku fonds noveco, radot lielāku pieprasījumu pēc uzturēšanas un kapitālieguldījumiem</a:t>
            </a:r>
            <a:r>
              <a:rPr lang="lv-LV" sz="1600" dirty="0">
                <a:solidFill>
                  <a:srgbClr val="595959"/>
                </a:solidFill>
                <a:highlight>
                  <a:srgbClr val="FFFFFF"/>
                </a:highlight>
                <a:latin typeface="Montserrat" panose="00000500000000000000" pitchFamily="2" charset="-70"/>
              </a:rPr>
              <a:t>;</a:t>
            </a:r>
          </a:p>
          <a:p>
            <a:r>
              <a:rPr lang="lv-LV" sz="1600" b="1" dirty="0">
                <a:latin typeface="Montserrat" panose="00000500000000000000" pitchFamily="2" charset="-70"/>
              </a:rPr>
              <a:t>Resursu nepietiekamība</a:t>
            </a:r>
            <a:br>
              <a:rPr lang="lv-LV" sz="1600" dirty="0">
                <a:latin typeface="Montserrat" panose="00000500000000000000" pitchFamily="2" charset="-70"/>
              </a:rPr>
            </a:br>
            <a:r>
              <a:rPr lang="lv-LV" sz="1600" dirty="0">
                <a:latin typeface="Montserrat" panose="00000500000000000000" pitchFamily="2" charset="-70"/>
              </a:rPr>
              <a:t>Ēku lietotāju prasības pārsniedz pieejamos resursus gan darbaspēka, gan finansējuma ziņā.</a:t>
            </a:r>
          </a:p>
          <a:p>
            <a:r>
              <a:rPr lang="lv-LV" sz="1600" b="1" dirty="0">
                <a:latin typeface="Montserrat" panose="00000500000000000000" pitchFamily="2" charset="-70"/>
              </a:rPr>
              <a:t>Darbinieku piesaistes grūtības</a:t>
            </a:r>
            <a:br>
              <a:rPr lang="lv-LV" sz="1600" dirty="0">
                <a:latin typeface="Montserrat" panose="00000500000000000000" pitchFamily="2" charset="-70"/>
              </a:rPr>
            </a:br>
            <a:r>
              <a:rPr lang="lv-LV" sz="1600" dirty="0">
                <a:latin typeface="Montserrat" panose="00000500000000000000" pitchFamily="2" charset="-70"/>
              </a:rPr>
              <a:t>Ierobežotas iespējas piesaistīt kvalificētus speciālistus, jo publiskā sektora atalgojums nav konkurētspējīgs ar privāto sektoru.</a:t>
            </a:r>
          </a:p>
          <a:p>
            <a:r>
              <a:rPr lang="lv-LV" sz="1600" b="1" dirty="0" err="1">
                <a:latin typeface="Montserrat" panose="00000500000000000000" pitchFamily="2" charset="-70"/>
              </a:rPr>
              <a:t>Digitalizācijas</a:t>
            </a:r>
            <a:r>
              <a:rPr lang="lv-LV" sz="1600" b="1" dirty="0">
                <a:latin typeface="Montserrat" panose="00000500000000000000" pitchFamily="2" charset="-70"/>
              </a:rPr>
              <a:t> izaicinājumi</a:t>
            </a:r>
            <a:br>
              <a:rPr lang="lv-LV" sz="1600" dirty="0">
                <a:latin typeface="Montserrat" panose="00000500000000000000" pitchFamily="2" charset="-70"/>
              </a:rPr>
            </a:br>
            <a:r>
              <a:rPr lang="lv-LV" sz="1600" dirty="0">
                <a:latin typeface="Montserrat" panose="00000500000000000000" pitchFamily="2" charset="-70"/>
              </a:rPr>
              <a:t>Nepieciešami ieguldījumi un skaidrs ieguvumu </a:t>
            </a:r>
            <a:r>
              <a:rPr lang="lv-LV" sz="1600" dirty="0" err="1">
                <a:latin typeface="Montserrat" panose="00000500000000000000" pitchFamily="2" charset="-70"/>
              </a:rPr>
              <a:t>izvērtējums</a:t>
            </a:r>
            <a:r>
              <a:rPr lang="lv-LV" sz="1600" dirty="0">
                <a:latin typeface="Montserrat" panose="00000500000000000000" pitchFamily="2" charset="-70"/>
              </a:rPr>
              <a:t>, vienlaikus apzinoties, ka attīstība šajā jomā ir neizbēgama.</a:t>
            </a:r>
          </a:p>
          <a:p>
            <a:r>
              <a:rPr lang="lv-LV" sz="1600" b="1" dirty="0">
                <a:latin typeface="Montserrat" panose="00000500000000000000" pitchFamily="2" charset="-70"/>
              </a:rPr>
              <a:t>Vakants Īpašumu apsaimniekošanas nodaļas vadītāja amats</a:t>
            </a:r>
            <a:endParaRPr lang="lv-LV" sz="1600" b="1" dirty="0">
              <a:solidFill>
                <a:srgbClr val="595959"/>
              </a:solidFill>
              <a:highlight>
                <a:srgbClr val="FFFFFF"/>
              </a:highlight>
              <a:latin typeface="Montserrat" panose="00000500000000000000" pitchFamily="2" charset="-70"/>
            </a:endParaRPr>
          </a:p>
          <a:p>
            <a:pPr marL="0" indent="0">
              <a:buNone/>
            </a:pPr>
            <a:br>
              <a:rPr lang="lv-LV" sz="1600" dirty="0"/>
            </a:br>
            <a:endParaRPr lang="lv-LV" sz="1600" dirty="0">
              <a:solidFill>
                <a:srgbClr val="595959"/>
              </a:solidFill>
              <a:highlight>
                <a:srgbClr val="FFFFFF"/>
              </a:highlight>
              <a:latin typeface="Montserrat" panose="00000500000000000000" pitchFamily="50" charset="-70"/>
            </a:endParaRPr>
          </a:p>
          <a:p>
            <a:pPr marL="457223" lvl="1" indent="0">
              <a:buNone/>
            </a:pPr>
            <a:endParaRPr lang="lv-LV" sz="1600" dirty="0">
              <a:solidFill>
                <a:srgbClr val="595959"/>
              </a:solidFill>
              <a:effectLst/>
              <a:highlight>
                <a:srgbClr val="FFFFFF"/>
              </a:highlight>
              <a:latin typeface="Montserrat" panose="00000500000000000000" pitchFamily="50" charset="-70"/>
              <a:ea typeface="Times New Roman" panose="02020603050405020304" pitchFamily="18" charset="0"/>
            </a:endParaRPr>
          </a:p>
          <a:p>
            <a:endParaRPr lang="lv-LV" sz="1600" dirty="0">
              <a:solidFill>
                <a:srgbClr val="595959"/>
              </a:solidFill>
              <a:highlight>
                <a:srgbClr val="FFFFFF"/>
              </a:highlight>
              <a:latin typeface="Montserrat" panose="00000500000000000000" pitchFamily="50" charset="-70"/>
            </a:endParaRPr>
          </a:p>
        </p:txBody>
      </p:sp>
      <p:pic>
        <p:nvPicPr>
          <p:cNvPr id="8" name="Picture 7">
            <a:extLst>
              <a:ext uri="{FF2B5EF4-FFF2-40B4-BE49-F238E27FC236}">
                <a16:creationId xmlns:a16="http://schemas.microsoft.com/office/drawing/2014/main" id="{4CD5E2D9-6E6B-46DB-A178-97CCBF3D96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8005" y="-75782"/>
            <a:ext cx="2086934" cy="2128058"/>
          </a:xfrm>
          <a:prstGeom prst="rect">
            <a:avLst/>
          </a:prstGeom>
        </p:spPr>
      </p:pic>
      <p:sp>
        <p:nvSpPr>
          <p:cNvPr id="2" name="TextBox 2">
            <a:extLst>
              <a:ext uri="{FF2B5EF4-FFF2-40B4-BE49-F238E27FC236}">
                <a16:creationId xmlns:a16="http://schemas.microsoft.com/office/drawing/2014/main" id="{E7B9E979-B685-77CD-FE29-95EE28B7C540}"/>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.202</a:t>
            </a:r>
            <a:r>
              <a:rPr lang="lv-LV" sz="1000" dirty="0">
                <a:solidFill>
                  <a:srgbClr val="595959"/>
                </a:solidFill>
                <a:latin typeface="Montserrat" pitchFamily="2" charset="77"/>
              </a:rPr>
              <a:t>6</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474710389"/>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601DB5A-C0AF-2E17-220C-75830B241753}"/>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A18951FB-BB9D-CC47-C41D-684A90F53659}"/>
              </a:ext>
            </a:extLst>
          </p:cNvPr>
          <p:cNvSpPr/>
          <p:nvPr/>
        </p:nvSpPr>
        <p:spPr>
          <a:xfrm rot="1789">
            <a:off x="-3176" y="6326717"/>
            <a:ext cx="12198351" cy="0"/>
          </a:xfrm>
          <a:prstGeom prst="line">
            <a:avLst/>
          </a:prstGeom>
          <a:ln w="9525" cap="rnd">
            <a:solidFill>
              <a:schemeClr val="tx1">
                <a:lumMod val="65000"/>
                <a:lumOff val="35000"/>
              </a:schemeClr>
            </a:solidFill>
            <a:prstDash val="solid"/>
            <a:headEnd type="none" w="sm" len="sm"/>
            <a:tailEnd type="none" w="sm" len="sm"/>
          </a:ln>
        </p:spPr>
      </p:sp>
      <p:sp>
        <p:nvSpPr>
          <p:cNvPr id="4" name="Title 3">
            <a:extLst>
              <a:ext uri="{FF2B5EF4-FFF2-40B4-BE49-F238E27FC236}">
                <a16:creationId xmlns:a16="http://schemas.microsoft.com/office/drawing/2014/main" id="{5C845F3D-995B-DCAF-80BD-F9D410617F89}"/>
              </a:ext>
            </a:extLst>
          </p:cNvPr>
          <p:cNvSpPr>
            <a:spLocks noGrp="1"/>
          </p:cNvSpPr>
          <p:nvPr>
            <p:ph type="title"/>
          </p:nvPr>
        </p:nvSpPr>
        <p:spPr>
          <a:xfrm>
            <a:off x="2840476" y="365126"/>
            <a:ext cx="8513323" cy="1326091"/>
          </a:xfrm>
        </p:spPr>
        <p:txBody>
          <a:bodyPr rtlCol="0">
            <a:normAutofit/>
          </a:bodyPr>
          <a:lstStyle/>
          <a:p>
            <a:pPr algn="ctr" fontAlgn="auto">
              <a:spcBef>
                <a:spcPts val="0"/>
              </a:spcBef>
              <a:spcAft>
                <a:spcPts val="0"/>
              </a:spcAft>
              <a:defRPr/>
            </a:pPr>
            <a:r>
              <a:rPr lang="lv-LV" sz="3200" b="1" kern="0" cap="all" dirty="0">
                <a:solidFill>
                  <a:srgbClr val="595959"/>
                </a:solidFill>
                <a:effectLst/>
                <a:latin typeface="Montserrat" panose="00000500000000000000" pitchFamily="2" charset="-70"/>
                <a:ea typeface="Times New Roman" panose="02020603050405020304" pitchFamily="18" charset="0"/>
              </a:rPr>
              <a:t>NĀKOTNES REDZĒJUMS</a:t>
            </a:r>
            <a:endParaRPr lang="en-US" sz="5400" b="1" cap="all" dirty="0">
              <a:solidFill>
                <a:srgbClr val="595959"/>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15A48883-FEA7-ED69-AC8E-DB60079874B4}"/>
              </a:ext>
            </a:extLst>
          </p:cNvPr>
          <p:cNvSpPr>
            <a:spLocks noGrp="1"/>
          </p:cNvSpPr>
          <p:nvPr>
            <p:ph idx="1"/>
          </p:nvPr>
        </p:nvSpPr>
        <p:spPr>
          <a:xfrm>
            <a:off x="3346315" y="1825625"/>
            <a:ext cx="8007485" cy="4351867"/>
          </a:xfrm>
        </p:spPr>
        <p:txBody>
          <a:bodyPr rtlCol="0">
            <a:noAutofit/>
          </a:bodyPr>
          <a:lstStyle/>
          <a:p>
            <a:pPr lvl="1">
              <a:spcBef>
                <a:spcPts val="1200"/>
              </a:spcBef>
            </a:pPr>
            <a:r>
              <a:rPr lang="lv-LV" sz="1600" b="1" dirty="0">
                <a:latin typeface="Montserrat" panose="00000500000000000000" pitchFamily="2" charset="-70"/>
              </a:rPr>
              <a:t>Jauna vadītāja piesaiste</a:t>
            </a:r>
            <a:br>
              <a:rPr lang="lv-LV" sz="1600" dirty="0">
                <a:latin typeface="Montserrat" panose="00000500000000000000" pitchFamily="2" charset="-70"/>
              </a:rPr>
            </a:br>
            <a:r>
              <a:rPr lang="lv-LV" sz="1600" dirty="0">
                <a:latin typeface="Montserrat" panose="00000500000000000000" pitchFamily="2" charset="-70"/>
              </a:rPr>
              <a:t>Stiprināt nodaļas kapacitāti un nodrošināt mērķtiecīgu attīstību.</a:t>
            </a:r>
          </a:p>
          <a:p>
            <a:pPr lvl="1">
              <a:spcBef>
                <a:spcPts val="1200"/>
              </a:spcBef>
            </a:pPr>
            <a:r>
              <a:rPr lang="lv-LV" sz="1600" b="1" dirty="0">
                <a:latin typeface="Montserrat" panose="00000500000000000000" pitchFamily="2" charset="-70"/>
              </a:rPr>
              <a:t>Digitālās sistēmas ieviešana</a:t>
            </a:r>
            <a:br>
              <a:rPr lang="lv-LV" sz="1600" dirty="0">
                <a:latin typeface="Montserrat" panose="00000500000000000000" pitchFamily="2" charset="-70"/>
              </a:rPr>
            </a:br>
            <a:r>
              <a:rPr lang="lv-LV" sz="1600" dirty="0">
                <a:latin typeface="Montserrat" panose="00000500000000000000" pitchFamily="2" charset="-70"/>
              </a:rPr>
              <a:t>Vienota pieteikumu uzskaite, darbu sadale un izpildes kontrole.</a:t>
            </a:r>
          </a:p>
          <a:p>
            <a:pPr lvl="1">
              <a:spcBef>
                <a:spcPts val="1200"/>
              </a:spcBef>
            </a:pPr>
            <a:r>
              <a:rPr lang="lv-LV" sz="1600" b="1" dirty="0">
                <a:latin typeface="Montserrat" panose="00000500000000000000" pitchFamily="2" charset="-70"/>
              </a:rPr>
              <a:t>Prioritāšu noteikšana</a:t>
            </a:r>
            <a:br>
              <a:rPr lang="lv-LV" sz="1600" dirty="0">
                <a:latin typeface="Montserrat" panose="00000500000000000000" pitchFamily="2" charset="-70"/>
              </a:rPr>
            </a:br>
            <a:r>
              <a:rPr lang="lv-LV" sz="1600" dirty="0">
                <a:latin typeface="Montserrat" panose="00000500000000000000" pitchFamily="2" charset="-70"/>
              </a:rPr>
              <a:t>Darbu plānošana pēc skaidriem kritērijiem (steidzamība, ietekme, izmaksas).</a:t>
            </a:r>
          </a:p>
          <a:p>
            <a:pPr lvl="1">
              <a:spcBef>
                <a:spcPts val="1200"/>
              </a:spcBef>
            </a:pPr>
            <a:r>
              <a:rPr lang="lv-LV" sz="1600" b="1" dirty="0">
                <a:latin typeface="Montserrat" panose="00000500000000000000" pitchFamily="2" charset="-70"/>
              </a:rPr>
              <a:t>Sadarbības uzlabošana ar ēku lietotājiem</a:t>
            </a:r>
            <a:br>
              <a:rPr lang="lv-LV" sz="1600" dirty="0">
                <a:latin typeface="Montserrat" panose="00000500000000000000" pitchFamily="2" charset="-70"/>
              </a:rPr>
            </a:br>
            <a:r>
              <a:rPr lang="lv-LV" sz="1600" dirty="0">
                <a:latin typeface="Montserrat" panose="00000500000000000000" pitchFamily="2" charset="-70"/>
              </a:rPr>
              <a:t>Skaidrāka komunikācija, vienota pieteikumu iesniegšana un atgriezeniskā saite.</a:t>
            </a:r>
            <a:endParaRPr lang="lv-LV" sz="1600" dirty="0">
              <a:solidFill>
                <a:srgbClr val="595959"/>
              </a:solidFill>
              <a:latin typeface="Montserrat" panose="00000500000000000000" pitchFamily="2" charset="-70"/>
            </a:endParaRPr>
          </a:p>
        </p:txBody>
      </p:sp>
      <p:pic>
        <p:nvPicPr>
          <p:cNvPr id="8" name="Picture 7">
            <a:extLst>
              <a:ext uri="{FF2B5EF4-FFF2-40B4-BE49-F238E27FC236}">
                <a16:creationId xmlns:a16="http://schemas.microsoft.com/office/drawing/2014/main" id="{EA352DD9-878D-9A01-56AA-1442098358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8005" y="-75782"/>
            <a:ext cx="2086934" cy="2128058"/>
          </a:xfrm>
          <a:prstGeom prst="rect">
            <a:avLst/>
          </a:prstGeom>
        </p:spPr>
      </p:pic>
      <p:sp>
        <p:nvSpPr>
          <p:cNvPr id="2" name="TextBox 2">
            <a:extLst>
              <a:ext uri="{FF2B5EF4-FFF2-40B4-BE49-F238E27FC236}">
                <a16:creationId xmlns:a16="http://schemas.microsoft.com/office/drawing/2014/main" id="{2B8C2A73-634A-4EFC-4336-3DC0238F098F}"/>
              </a:ext>
            </a:extLst>
          </p:cNvPr>
          <p:cNvSpPr txBox="1"/>
          <p:nvPr/>
        </p:nvSpPr>
        <p:spPr>
          <a:xfrm>
            <a:off x="121920" y="6398786"/>
            <a:ext cx="12070080" cy="153888"/>
          </a:xfrm>
          <a:prstGeom prst="rect">
            <a:avLst/>
          </a:prstGeom>
        </p:spPr>
        <p:txBody>
          <a:bodyPr lIns="0" tIns="0" rIns="0" bIns="0" rtlCol="0" anchor="t">
            <a:spAutoFit/>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P/A CARNIKAVAS KOMUNĀLSERVISS  I E.KLINDŽĀNE </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I   </a:t>
            </a:r>
            <a:r>
              <a:rPr kumimoji="0" lang="lv-LV" sz="1000" b="0" i="0" u="none" strike="noStrike" kern="1200" cap="none" spc="0" normalizeH="0" baseline="0" noProof="0" dirty="0">
                <a:ln>
                  <a:noFill/>
                </a:ln>
                <a:solidFill>
                  <a:srgbClr val="595959"/>
                </a:solidFill>
                <a:effectLst/>
                <a:uLnTx/>
                <a:uFillTx/>
                <a:latin typeface="Montserrat" pitchFamily="2" charset="77"/>
                <a:ea typeface="+mn-ea"/>
                <a:cs typeface="+mn-cs"/>
              </a:rPr>
              <a:t>03</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.202</a:t>
            </a:r>
            <a:r>
              <a:rPr lang="lv-LV" sz="1000" dirty="0">
                <a:solidFill>
                  <a:srgbClr val="595959"/>
                </a:solidFill>
                <a:latin typeface="Montserrat" pitchFamily="2" charset="77"/>
              </a:rPr>
              <a:t>6</a:t>
            </a:r>
            <a:r>
              <a:rPr kumimoji="0" lang="en-US" sz="1000" b="0" i="0" u="none" strike="noStrike" kern="1200" cap="none" spc="0" normalizeH="0" baseline="0" noProof="0" dirty="0">
                <a:ln>
                  <a:noFill/>
                </a:ln>
                <a:solidFill>
                  <a:srgbClr val="595959"/>
                </a:solidFill>
                <a:effectLst/>
                <a:uLnTx/>
                <a:uFillTx/>
                <a:latin typeface="Montserrat" pitchFamily="2" charset="77"/>
                <a:ea typeface="+mn-ea"/>
                <a:cs typeface="+mn-cs"/>
              </a:rPr>
              <a:t>.</a:t>
            </a:r>
          </a:p>
        </p:txBody>
      </p:sp>
    </p:spTree>
    <p:extLst>
      <p:ext uri="{BB962C8B-B14F-4D97-AF65-F5344CB8AC3E}">
        <p14:creationId xmlns:p14="http://schemas.microsoft.com/office/powerpoint/2010/main" val="2059187816"/>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9" name="TextBox 2">
            <a:extLst>
              <a:ext uri="{FF2B5EF4-FFF2-40B4-BE49-F238E27FC236}">
                <a16:creationId xmlns:a16="http://schemas.microsoft.com/office/drawing/2014/main" id="{CFCB85BE-8443-54E6-377B-0D2895F60974}"/>
              </a:ext>
            </a:extLst>
          </p:cNvPr>
          <p:cNvSpPr txBox="1"/>
          <p:nvPr/>
        </p:nvSpPr>
        <p:spPr>
          <a:xfrm>
            <a:off x="1574800" y="2449957"/>
            <a:ext cx="8893177" cy="743473"/>
          </a:xfrm>
          <a:prstGeom prst="rect">
            <a:avLst/>
          </a:prstGeom>
        </p:spPr>
        <p:txBody>
          <a:bodyPr wrap="square" lIns="0" tIns="0" rIns="0" bIns="0" rtlCol="0" anchor="t">
            <a:spAutoFit/>
          </a:bodyPr>
          <a:lstStyle/>
          <a:p>
            <a:pPr marL="0" marR="0" lvl="0" indent="0" algn="ctr" defTabSz="609630" rtl="0" eaLnBrk="1" fontAlgn="auto" latinLnBrk="0" hangingPunct="1">
              <a:lnSpc>
                <a:spcPct val="150000"/>
              </a:lnSpc>
              <a:spcBef>
                <a:spcPts val="0"/>
              </a:spcBef>
              <a:spcAft>
                <a:spcPts val="0"/>
              </a:spcAft>
              <a:buClrTx/>
              <a:buSzTx/>
              <a:buFontTx/>
              <a:buNone/>
              <a:tabLst/>
              <a:defRPr/>
            </a:pPr>
            <a:r>
              <a:rPr kumimoji="0" lang="lv-LV" sz="3600" b="1" i="0" u="none" strike="noStrike" kern="1200" cap="all" spc="0" normalizeH="0" baseline="0" noProof="0" dirty="0">
                <a:ln>
                  <a:noFill/>
                </a:ln>
                <a:solidFill>
                  <a:srgbClr val="595959"/>
                </a:solidFill>
                <a:effectLst/>
                <a:uLnTx/>
                <a:uFillTx/>
                <a:latin typeface="Calibri" panose="020F0502020204030204"/>
                <a:ea typeface="+mn-ea"/>
                <a:cs typeface="+mn-cs"/>
              </a:rPr>
              <a:t>Paldies par uzmanību!</a:t>
            </a:r>
            <a:endParaRPr kumimoji="0" lang="en-US" altLang="x-none" sz="3334" b="1" i="1" u="none" strike="noStrike" kern="1200" cap="all" spc="0" normalizeH="0" baseline="0" noProof="0" dirty="0">
              <a:ln>
                <a:noFill/>
              </a:ln>
              <a:solidFill>
                <a:srgbClr val="595959"/>
              </a:solidFill>
              <a:effectLst/>
              <a:uLnTx/>
              <a:uFillTx/>
              <a:latin typeface="Montserrat Medium" pitchFamily="2" charset="77"/>
              <a:ea typeface="+mn-ea"/>
              <a:cs typeface="+mn-cs"/>
            </a:endParaRPr>
          </a:p>
        </p:txBody>
      </p:sp>
      <p:sp>
        <p:nvSpPr>
          <p:cNvPr id="2" name="TextBox 1">
            <a:extLst>
              <a:ext uri="{FF2B5EF4-FFF2-40B4-BE49-F238E27FC236}">
                <a16:creationId xmlns:a16="http://schemas.microsoft.com/office/drawing/2014/main" id="{68CC2B34-072D-EC58-F50A-01C9280DCCCA}"/>
              </a:ext>
            </a:extLst>
          </p:cNvPr>
          <p:cNvSpPr txBox="1"/>
          <p:nvPr/>
        </p:nvSpPr>
        <p:spPr>
          <a:xfrm>
            <a:off x="2106613" y="4296715"/>
            <a:ext cx="7829550" cy="923330"/>
          </a:xfrm>
          <a:prstGeom prst="rect">
            <a:avLst/>
          </a:prstGeom>
          <a:noFill/>
        </p:spPr>
        <p:txBody>
          <a:bodyPr wrap="square" rtlCol="0">
            <a:spAutoFit/>
          </a:bodyPr>
          <a:lstStyle/>
          <a:p>
            <a:pPr algn="ctr"/>
            <a:r>
              <a:rPr kumimoji="0" lang="lv-LV" altLang="lv-LV" sz="1800" i="0" u="none" strike="noStrike" cap="none" normalizeH="0" baseline="0" dirty="0">
                <a:ln>
                  <a:noFill/>
                </a:ln>
                <a:solidFill>
                  <a:srgbClr val="595959"/>
                </a:solidFill>
                <a:effectLst/>
                <a:latin typeface="Montserrat" panose="00000500000000000000" pitchFamily="2" charset="-70"/>
                <a:ea typeface="Calibri" panose="020F0502020204030204" pitchFamily="34" charset="0"/>
                <a:cs typeface="Times New Roman" panose="02020603050405020304" pitchFamily="18" charset="0"/>
              </a:rPr>
              <a:t> </a:t>
            </a:r>
            <a:r>
              <a:rPr kumimoji="0" lang="en-US" altLang="lv-LV" sz="1800" i="0" u="none" strike="noStrike" cap="none" normalizeH="0" baseline="0" dirty="0">
                <a:ln>
                  <a:noFill/>
                </a:ln>
                <a:solidFill>
                  <a:srgbClr val="595959"/>
                </a:solidFill>
                <a:effectLst/>
                <a:latin typeface="Montserrat" panose="00000500000000000000" pitchFamily="2" charset="-70"/>
                <a:ea typeface="Calibri" panose="020F0502020204030204" pitchFamily="34" charset="0"/>
                <a:cs typeface="Times New Roman" panose="02020603050405020304" pitchFamily="18" charset="0"/>
              </a:rPr>
              <a:t>PAŠVALDĪBAS AĢENTŪRA</a:t>
            </a:r>
            <a:br>
              <a:rPr kumimoji="0" lang="lv-LV" altLang="lv-LV" sz="1800" i="0" u="none" strike="noStrike" cap="none" normalizeH="0" baseline="0" dirty="0">
                <a:ln>
                  <a:noFill/>
                </a:ln>
                <a:solidFill>
                  <a:srgbClr val="595959"/>
                </a:solidFill>
                <a:effectLst/>
                <a:latin typeface="Montserrat" panose="00000500000000000000" pitchFamily="2" charset="-70"/>
              </a:rPr>
            </a:br>
            <a:r>
              <a:rPr kumimoji="0" lang="en-US" altLang="lv-LV" sz="1800" i="0" u="none" strike="noStrike" cap="none" normalizeH="0" baseline="0" dirty="0">
                <a:ln>
                  <a:noFill/>
                </a:ln>
                <a:solidFill>
                  <a:srgbClr val="595959"/>
                </a:solidFill>
                <a:effectLst/>
                <a:latin typeface="Montserrat" panose="00000500000000000000" pitchFamily="2" charset="-70"/>
                <a:ea typeface="Calibri" panose="020F0502020204030204" pitchFamily="34" charset="0"/>
                <a:cs typeface="Times New Roman" panose="02020603050405020304" pitchFamily="18" charset="0"/>
              </a:rPr>
              <a:t> </a:t>
            </a:r>
            <a:br>
              <a:rPr kumimoji="0" lang="lv-LV" altLang="lv-LV" sz="1800" i="0" u="none" strike="noStrike" cap="none" normalizeH="0" baseline="0" dirty="0">
                <a:ln>
                  <a:noFill/>
                </a:ln>
                <a:solidFill>
                  <a:srgbClr val="595959"/>
                </a:solidFill>
                <a:effectLst/>
                <a:latin typeface="Montserrat" panose="00000500000000000000" pitchFamily="2" charset="-70"/>
                <a:ea typeface="Calibri" panose="020F0502020204030204" pitchFamily="34" charset="0"/>
                <a:cs typeface="Times New Roman" panose="02020603050405020304" pitchFamily="18" charset="0"/>
              </a:rPr>
            </a:br>
            <a:r>
              <a:rPr kumimoji="0" lang="en-US" altLang="lv-LV" sz="1800" i="0" u="none" strike="noStrike" cap="none" normalizeH="0" baseline="0" dirty="0">
                <a:ln>
                  <a:noFill/>
                </a:ln>
                <a:solidFill>
                  <a:srgbClr val="595959"/>
                </a:solidFill>
                <a:effectLst/>
                <a:latin typeface="Montserrat" panose="00000500000000000000" pitchFamily="2" charset="-70"/>
                <a:ea typeface="Calibri" panose="020F0502020204030204" pitchFamily="34" charset="0"/>
                <a:cs typeface="Times New Roman" panose="02020603050405020304" pitchFamily="18" charset="0"/>
              </a:rPr>
              <a:t>“CARNIKAVAS KOMUNĀLSERVISS”</a:t>
            </a:r>
            <a:endParaRPr lang="lv-LV" dirty="0">
              <a:solidFill>
                <a:srgbClr val="595959"/>
              </a:solidFill>
            </a:endParaRPr>
          </a:p>
        </p:txBody>
      </p:sp>
    </p:spTree>
    <p:extLst>
      <p:ext uri="{BB962C8B-B14F-4D97-AF65-F5344CB8AC3E}">
        <p14:creationId xmlns:p14="http://schemas.microsoft.com/office/powerpoint/2010/main" val="3842560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a:extLst>
            <a:ext uri="{FF2B5EF4-FFF2-40B4-BE49-F238E27FC236}">
              <a16:creationId xmlns:a16="http://schemas.microsoft.com/office/drawing/2014/main" id="{03BA51F3-033C-8E67-2803-0A2619B19F17}"/>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615F8B24-378A-AB66-AFE5-6B8339EA6D63}"/>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9" name="TextBox 2">
            <a:extLst>
              <a:ext uri="{FF2B5EF4-FFF2-40B4-BE49-F238E27FC236}">
                <a16:creationId xmlns:a16="http://schemas.microsoft.com/office/drawing/2014/main" id="{B121C68E-C443-5CFB-C15F-66A5AE02AA8C}"/>
              </a:ext>
            </a:extLst>
          </p:cNvPr>
          <p:cNvSpPr txBox="1"/>
          <p:nvPr/>
        </p:nvSpPr>
        <p:spPr>
          <a:xfrm>
            <a:off x="1574800" y="2449957"/>
            <a:ext cx="8893177" cy="650434"/>
          </a:xfrm>
          <a:prstGeom prst="rect">
            <a:avLst/>
          </a:prstGeom>
        </p:spPr>
        <p:txBody>
          <a:bodyPr wrap="square" lIns="0" tIns="0" rIns="0" bIns="0" rtlCol="0" anchor="t">
            <a:spAutoFit/>
          </a:bodyPr>
          <a:lstStyle/>
          <a:p>
            <a:pPr marL="0" marR="0" lvl="0" indent="0" algn="ctr" defTabSz="609630" rtl="0" eaLnBrk="1" fontAlgn="auto" latinLnBrk="0" hangingPunct="1">
              <a:lnSpc>
                <a:spcPct val="150000"/>
              </a:lnSpc>
              <a:spcBef>
                <a:spcPts val="0"/>
              </a:spcBef>
              <a:spcAft>
                <a:spcPts val="0"/>
              </a:spcAft>
              <a:buClrTx/>
              <a:buSzTx/>
              <a:buFontTx/>
              <a:buNone/>
              <a:tabLst/>
              <a:defRPr/>
            </a:pPr>
            <a:r>
              <a:rPr lang="lv-LV" sz="3200" b="1" dirty="0">
                <a:solidFill>
                  <a:srgbClr val="595959"/>
                </a:solidFill>
                <a:latin typeface="Montserrat" panose="00000500000000000000" pitchFamily="2" charset="-70"/>
              </a:rPr>
              <a:t>PIEŅEMT INFORMĀCIJU ZINĀŠANAI</a:t>
            </a:r>
            <a:endParaRPr kumimoji="0" lang="en-US" altLang="x-none" sz="3200" b="1" i="1" u="none" strike="noStrike" kern="1200" cap="all" spc="0" normalizeH="0" baseline="0" noProof="0" dirty="0">
              <a:ln>
                <a:noFill/>
              </a:ln>
              <a:solidFill>
                <a:srgbClr val="595959"/>
              </a:solidFill>
              <a:effectLst/>
              <a:highlight>
                <a:srgbClr val="FFFF00"/>
              </a:highlight>
              <a:uLnTx/>
              <a:uFillTx/>
              <a:latin typeface="Montserrat" panose="00000500000000000000" pitchFamily="2" charset="-70"/>
            </a:endParaRPr>
          </a:p>
        </p:txBody>
      </p:sp>
    </p:spTree>
    <p:extLst>
      <p:ext uri="{BB962C8B-B14F-4D97-AF65-F5344CB8AC3E}">
        <p14:creationId xmlns:p14="http://schemas.microsoft.com/office/powerpoint/2010/main" val="16547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57975</TotalTime>
  <Words>636</Words>
  <Application>Microsoft Office PowerPoint</Application>
  <PresentationFormat>Platekrāna</PresentationFormat>
  <Paragraphs>74</Paragraphs>
  <Slides>9</Slides>
  <Notes>0</Notes>
  <HiddenSlides>0</HiddenSlides>
  <MMClips>0</MMClips>
  <ScaleCrop>false</ScaleCrop>
  <HeadingPairs>
    <vt:vector size="6" baseType="variant">
      <vt:variant>
        <vt:lpstr>Lietotie fonti</vt:lpstr>
      </vt:variant>
      <vt:variant>
        <vt:i4>5</vt:i4>
      </vt:variant>
      <vt:variant>
        <vt:lpstr>Dizains</vt:lpstr>
      </vt:variant>
      <vt:variant>
        <vt:i4>2</vt:i4>
      </vt:variant>
      <vt:variant>
        <vt:lpstr>Slaidu virsraksti</vt:lpstr>
      </vt:variant>
      <vt:variant>
        <vt:i4>9</vt:i4>
      </vt:variant>
    </vt:vector>
  </HeadingPairs>
  <TitlesOfParts>
    <vt:vector size="16" baseType="lpstr">
      <vt:lpstr>Arial</vt:lpstr>
      <vt:lpstr>Calibri</vt:lpstr>
      <vt:lpstr>Calibri Light</vt:lpstr>
      <vt:lpstr>Montserrat</vt:lpstr>
      <vt:lpstr>Montserrat Medium</vt:lpstr>
      <vt:lpstr>1_Office Theme</vt:lpstr>
      <vt:lpstr>2_Office Theme</vt:lpstr>
      <vt:lpstr>PowerPoint prezentācija</vt:lpstr>
      <vt:lpstr>Darba uzdevums</vt:lpstr>
      <vt:lpstr>ESOŠĀ SITUĀCIJA  </vt:lpstr>
      <vt:lpstr>Izdevumi</vt:lpstr>
      <vt:lpstr>Ēku un būvju programma</vt:lpstr>
      <vt:lpstr>izaicinājumi</vt:lpstr>
      <vt:lpstr>NĀKOTNES REDZĒJUMS</vt:lpstr>
      <vt:lpstr>PowerPoint prezentācija</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dc:creator>
  <cp:lastModifiedBy>Sintija Tenisa</cp:lastModifiedBy>
  <cp:revision>408</cp:revision>
  <cp:lastPrinted>2024-01-17T06:47:34Z</cp:lastPrinted>
  <dcterms:created xsi:type="dcterms:W3CDTF">2022-12-08T15:15:20Z</dcterms:created>
  <dcterms:modified xsi:type="dcterms:W3CDTF">2026-03-24T17:45:13Z</dcterms:modified>
</cp:coreProperties>
</file>