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85" r:id="rId4"/>
  </p:sldMasterIdLst>
  <p:sldIdLst>
    <p:sldId id="431" r:id="rId5"/>
    <p:sldId id="471" r:id="rId6"/>
    <p:sldId id="455" r:id="rId7"/>
    <p:sldId id="475" r:id="rId8"/>
    <p:sldId id="492" r:id="rId9"/>
    <p:sldId id="477" r:id="rId10"/>
    <p:sldId id="489" r:id="rId11"/>
    <p:sldId id="493" r:id="rId12"/>
    <p:sldId id="494" r:id="rId13"/>
    <p:sldId id="479" r:id="rId14"/>
    <p:sldId id="441" r:id="rId1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67B351-0DFB-3571-2C21-634F0787C1DF}" name="Lelde Balode" initials="LB" userId="S::Lelde.Balode@Adazi.lv::44793b5a-e5f0-4baf-b2a5-eea5c461c0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595959"/>
    <a:srgbClr val="77A4BE"/>
    <a:srgbClr val="993300"/>
    <a:srgbClr val="AA4839"/>
    <a:srgbClr val="CDC847"/>
    <a:srgbClr val="F3DEA0"/>
    <a:srgbClr val="66FF33"/>
    <a:srgbClr val="9900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72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ze Vanka-Krilovska" userId="51f21a25-4e61-4831-aae3-708991d73146" providerId="ADAL" clId="{D6AC659D-4DEB-4F87-A6AD-89CE30AEB96F}"/>
    <pc:docChg chg="modSld">
      <pc:chgData name="Ilze Vanka-Krilovska" userId="51f21a25-4e61-4831-aae3-708991d73146" providerId="ADAL" clId="{D6AC659D-4DEB-4F87-A6AD-89CE30AEB96F}" dt="2026-03-10T14:14:54.819" v="86" actId="20577"/>
      <pc:docMkLst>
        <pc:docMk/>
      </pc:docMkLst>
      <pc:sldChg chg="modSp mod">
        <pc:chgData name="Ilze Vanka-Krilovska" userId="51f21a25-4e61-4831-aae3-708991d73146" providerId="ADAL" clId="{D6AC659D-4DEB-4F87-A6AD-89CE30AEB96F}" dt="2026-03-10T14:13:19.507" v="5" actId="20577"/>
        <pc:sldMkLst>
          <pc:docMk/>
          <pc:sldMk cId="3119556737" sldId="431"/>
        </pc:sldMkLst>
        <pc:spChg chg="mod">
          <ac:chgData name="Ilze Vanka-Krilovska" userId="51f21a25-4e61-4831-aae3-708991d73146" providerId="ADAL" clId="{D6AC659D-4DEB-4F87-A6AD-89CE30AEB96F}" dt="2026-03-10T14:13:19.507" v="5" actId="20577"/>
          <ac:spMkLst>
            <pc:docMk/>
            <pc:sldMk cId="3119556737" sldId="431"/>
            <ac:spMk id="12" creationId="{38DEB83C-A5E3-EA35-A943-63321E881E12}"/>
          </ac:spMkLst>
        </pc:spChg>
      </pc:sldChg>
      <pc:sldChg chg="modSp mod">
        <pc:chgData name="Ilze Vanka-Krilovska" userId="51f21a25-4e61-4831-aae3-708991d73146" providerId="ADAL" clId="{D6AC659D-4DEB-4F87-A6AD-89CE30AEB96F}" dt="2026-03-10T14:14:54.819" v="86" actId="20577"/>
        <pc:sldMkLst>
          <pc:docMk/>
          <pc:sldMk cId="1960438011" sldId="455"/>
        </pc:sldMkLst>
        <pc:spChg chg="mod">
          <ac:chgData name="Ilze Vanka-Krilovska" userId="51f21a25-4e61-4831-aae3-708991d73146" providerId="ADAL" clId="{D6AC659D-4DEB-4F87-A6AD-89CE30AEB96F}" dt="2026-03-10T14:14:54.819" v="86" actId="20577"/>
          <ac:spMkLst>
            <pc:docMk/>
            <pc:sldMk cId="1960438011" sldId="455"/>
            <ac:spMk id="6" creationId="{4F177E85-A46D-305B-C2D3-32C54BFE7947}"/>
          </ac:spMkLst>
        </pc:spChg>
        <pc:spChg chg="mod">
          <ac:chgData name="Ilze Vanka-Krilovska" userId="51f21a25-4e61-4831-aae3-708991d73146" providerId="ADAL" clId="{D6AC659D-4DEB-4F87-A6AD-89CE30AEB96F}" dt="2026-03-10T14:13:52.165" v="31" actId="20577"/>
          <ac:spMkLst>
            <pc:docMk/>
            <pc:sldMk cId="1960438011" sldId="455"/>
            <ac:spMk id="15" creationId="{FB64A731-86F0-2219-B8AD-4B4754875659}"/>
          </ac:spMkLst>
        </pc:spChg>
      </pc:sldChg>
      <pc:sldChg chg="modSp mod">
        <pc:chgData name="Ilze Vanka-Krilovska" userId="51f21a25-4e61-4831-aae3-708991d73146" providerId="ADAL" clId="{D6AC659D-4DEB-4F87-A6AD-89CE30AEB96F}" dt="2026-03-10T14:13:23.647" v="11" actId="20577"/>
        <pc:sldMkLst>
          <pc:docMk/>
          <pc:sldMk cId="624402323" sldId="471"/>
        </pc:sldMkLst>
        <pc:spChg chg="mod">
          <ac:chgData name="Ilze Vanka-Krilovska" userId="51f21a25-4e61-4831-aae3-708991d73146" providerId="ADAL" clId="{D6AC659D-4DEB-4F87-A6AD-89CE30AEB96F}" dt="2026-03-10T14:13:23.647" v="11" actId="20577"/>
          <ac:spMkLst>
            <pc:docMk/>
            <pc:sldMk cId="624402323" sldId="471"/>
            <ac:spMk id="6" creationId="{51954B49-AA00-EC4F-6C08-08FC0595A99C}"/>
          </ac:spMkLst>
        </pc:spChg>
      </pc:sldChg>
      <pc:sldChg chg="modSp mod">
        <pc:chgData name="Ilze Vanka-Krilovska" userId="51f21a25-4e61-4831-aae3-708991d73146" providerId="ADAL" clId="{D6AC659D-4DEB-4F87-A6AD-89CE30AEB96F}" dt="2026-03-10T14:13:59.666" v="37" actId="20577"/>
        <pc:sldMkLst>
          <pc:docMk/>
          <pc:sldMk cId="940193039" sldId="475"/>
        </pc:sldMkLst>
        <pc:spChg chg="mod">
          <ac:chgData name="Ilze Vanka-Krilovska" userId="51f21a25-4e61-4831-aae3-708991d73146" providerId="ADAL" clId="{D6AC659D-4DEB-4F87-A6AD-89CE30AEB96F}" dt="2026-03-10T14:13:59.666" v="37" actId="20577"/>
          <ac:spMkLst>
            <pc:docMk/>
            <pc:sldMk cId="940193039" sldId="475"/>
            <ac:spMk id="6" creationId="{32492575-C1EA-CD07-4C1F-0FA0D40E1389}"/>
          </ac:spMkLst>
        </pc:spChg>
      </pc:sldChg>
      <pc:sldChg chg="modSp mod">
        <pc:chgData name="Ilze Vanka-Krilovska" userId="51f21a25-4e61-4831-aae3-708991d73146" providerId="ADAL" clId="{D6AC659D-4DEB-4F87-A6AD-89CE30AEB96F}" dt="2026-03-10T14:14:11.198" v="49" actId="20577"/>
        <pc:sldMkLst>
          <pc:docMk/>
          <pc:sldMk cId="2305189637" sldId="477"/>
        </pc:sldMkLst>
        <pc:spChg chg="mod">
          <ac:chgData name="Ilze Vanka-Krilovska" userId="51f21a25-4e61-4831-aae3-708991d73146" providerId="ADAL" clId="{D6AC659D-4DEB-4F87-A6AD-89CE30AEB96F}" dt="2026-03-10T14:14:11.198" v="49" actId="20577"/>
          <ac:spMkLst>
            <pc:docMk/>
            <pc:sldMk cId="2305189637" sldId="477"/>
            <ac:spMk id="6" creationId="{91690215-1EA4-B68A-C64B-4243AC30909E}"/>
          </ac:spMkLst>
        </pc:spChg>
      </pc:sldChg>
      <pc:sldChg chg="modSp mod">
        <pc:chgData name="Ilze Vanka-Krilovska" userId="51f21a25-4e61-4831-aae3-708991d73146" providerId="ADAL" clId="{D6AC659D-4DEB-4F87-A6AD-89CE30AEB96F}" dt="2026-03-10T14:14:38.870" v="79" actId="20577"/>
        <pc:sldMkLst>
          <pc:docMk/>
          <pc:sldMk cId="1694898698" sldId="479"/>
        </pc:sldMkLst>
        <pc:spChg chg="mod">
          <ac:chgData name="Ilze Vanka-Krilovska" userId="51f21a25-4e61-4831-aae3-708991d73146" providerId="ADAL" clId="{D6AC659D-4DEB-4F87-A6AD-89CE30AEB96F}" dt="2026-03-10T14:14:38.870" v="79" actId="20577"/>
          <ac:spMkLst>
            <pc:docMk/>
            <pc:sldMk cId="1694898698" sldId="479"/>
            <ac:spMk id="6" creationId="{D893CD99-30AD-C0BF-0268-691262B84633}"/>
          </ac:spMkLst>
        </pc:spChg>
      </pc:sldChg>
      <pc:sldChg chg="modSp mod">
        <pc:chgData name="Ilze Vanka-Krilovska" userId="51f21a25-4e61-4831-aae3-708991d73146" providerId="ADAL" clId="{D6AC659D-4DEB-4F87-A6AD-89CE30AEB96F}" dt="2026-03-10T14:14:18.634" v="55" actId="20577"/>
        <pc:sldMkLst>
          <pc:docMk/>
          <pc:sldMk cId="3994621306" sldId="489"/>
        </pc:sldMkLst>
        <pc:spChg chg="mod">
          <ac:chgData name="Ilze Vanka-Krilovska" userId="51f21a25-4e61-4831-aae3-708991d73146" providerId="ADAL" clId="{D6AC659D-4DEB-4F87-A6AD-89CE30AEB96F}" dt="2026-03-10T14:14:18.634" v="55" actId="20577"/>
          <ac:spMkLst>
            <pc:docMk/>
            <pc:sldMk cId="3994621306" sldId="489"/>
            <ac:spMk id="6" creationId="{F1D9813B-42F2-31F0-867A-1665C7695DCE}"/>
          </ac:spMkLst>
        </pc:spChg>
      </pc:sldChg>
      <pc:sldChg chg="modSp mod">
        <pc:chgData name="Ilze Vanka-Krilovska" userId="51f21a25-4e61-4831-aae3-708991d73146" providerId="ADAL" clId="{D6AC659D-4DEB-4F87-A6AD-89CE30AEB96F}" dt="2026-03-10T14:14:05.274" v="43" actId="20577"/>
        <pc:sldMkLst>
          <pc:docMk/>
          <pc:sldMk cId="878345073" sldId="492"/>
        </pc:sldMkLst>
        <pc:spChg chg="mod">
          <ac:chgData name="Ilze Vanka-Krilovska" userId="51f21a25-4e61-4831-aae3-708991d73146" providerId="ADAL" clId="{D6AC659D-4DEB-4F87-A6AD-89CE30AEB96F}" dt="2026-03-10T14:14:05.274" v="43" actId="20577"/>
          <ac:spMkLst>
            <pc:docMk/>
            <pc:sldMk cId="878345073" sldId="492"/>
            <ac:spMk id="6" creationId="{7B6448E3-AA83-DECC-1AA0-CC77600975BB}"/>
          </ac:spMkLst>
        </pc:spChg>
      </pc:sldChg>
      <pc:sldChg chg="modSp mod">
        <pc:chgData name="Ilze Vanka-Krilovska" userId="51f21a25-4e61-4831-aae3-708991d73146" providerId="ADAL" clId="{D6AC659D-4DEB-4F87-A6AD-89CE30AEB96F}" dt="2026-03-10T14:14:26.209" v="61" actId="20577"/>
        <pc:sldMkLst>
          <pc:docMk/>
          <pc:sldMk cId="1834613380" sldId="493"/>
        </pc:sldMkLst>
        <pc:spChg chg="mod">
          <ac:chgData name="Ilze Vanka-Krilovska" userId="51f21a25-4e61-4831-aae3-708991d73146" providerId="ADAL" clId="{D6AC659D-4DEB-4F87-A6AD-89CE30AEB96F}" dt="2026-03-10T14:14:26.209" v="61" actId="20577"/>
          <ac:spMkLst>
            <pc:docMk/>
            <pc:sldMk cId="1834613380" sldId="493"/>
            <ac:spMk id="6" creationId="{F9AFAE3C-773F-62D7-3567-53045352F4CD}"/>
          </ac:spMkLst>
        </pc:spChg>
      </pc:sldChg>
      <pc:sldChg chg="modSp mod">
        <pc:chgData name="Ilze Vanka-Krilovska" userId="51f21a25-4e61-4831-aae3-708991d73146" providerId="ADAL" clId="{D6AC659D-4DEB-4F87-A6AD-89CE30AEB96F}" dt="2026-03-10T14:14:32.219" v="71" actId="20577"/>
        <pc:sldMkLst>
          <pc:docMk/>
          <pc:sldMk cId="1252184501" sldId="494"/>
        </pc:sldMkLst>
        <pc:spChg chg="mod">
          <ac:chgData name="Ilze Vanka-Krilovska" userId="51f21a25-4e61-4831-aae3-708991d73146" providerId="ADAL" clId="{D6AC659D-4DEB-4F87-A6AD-89CE30AEB96F}" dt="2026-03-10T14:14:32.219" v="71" actId="20577"/>
          <ac:spMkLst>
            <pc:docMk/>
            <pc:sldMk cId="1252184501" sldId="494"/>
            <ac:spMk id="6" creationId="{65EEAEC1-8337-6657-D7AA-D8707855D58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41C8-3AEE-92D0-6BC7-43B9298F413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DDB5853E-7624-0FE6-9FFF-82B092C161CD}"/>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CE96A15C-33BA-109B-C718-857CACB9953B}"/>
              </a:ext>
            </a:extLst>
          </p:cNvPr>
          <p:cNvSpPr>
            <a:spLocks noGrp="1"/>
          </p:cNvSpPr>
          <p:nvPr>
            <p:ph type="dt" sz="half" idx="10"/>
          </p:nvPr>
        </p:nvSpPr>
        <p:spPr/>
        <p:txBody>
          <a:bodyPr/>
          <a:lstStyle/>
          <a:p>
            <a:fld id="{E713DBD1-BBC6-144F-BB04-668AE50EEAA2}" type="datetime1">
              <a:rPr lang="en-US" smtClean="0"/>
              <a:t>3/10/2026</a:t>
            </a:fld>
            <a:endParaRPr lang="en-US"/>
          </a:p>
        </p:txBody>
      </p:sp>
      <p:sp>
        <p:nvSpPr>
          <p:cNvPr id="5" name="Footer Placeholder 4">
            <a:extLst>
              <a:ext uri="{FF2B5EF4-FFF2-40B4-BE49-F238E27FC236}">
                <a16:creationId xmlns:a16="http://schemas.microsoft.com/office/drawing/2014/main" id="{14FF34E3-512D-C7E8-C9A1-C78861BE7332}"/>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A727C26C-60F9-7124-6965-208FDD9097E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376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ECC4-E968-3D5F-03A5-A4E8DD09E750}"/>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B74C209E-3B70-2EEE-3172-85E0E4BC3A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08E690F4-4792-117B-6615-1DA3855EC3DE}"/>
              </a:ext>
            </a:extLst>
          </p:cNvPr>
          <p:cNvSpPr>
            <a:spLocks noGrp="1"/>
          </p:cNvSpPr>
          <p:nvPr>
            <p:ph type="dt" sz="half" idx="10"/>
          </p:nvPr>
        </p:nvSpPr>
        <p:spPr/>
        <p:txBody>
          <a:bodyPr/>
          <a:lstStyle/>
          <a:p>
            <a:fld id="{4B22B9F0-4552-AC48-AA4F-42211AD280FC}" type="datetime1">
              <a:rPr lang="en-US" smtClean="0"/>
              <a:t>3/10/2026</a:t>
            </a:fld>
            <a:endParaRPr lang="en-US"/>
          </a:p>
        </p:txBody>
      </p:sp>
      <p:sp>
        <p:nvSpPr>
          <p:cNvPr id="5" name="Footer Placeholder 4">
            <a:extLst>
              <a:ext uri="{FF2B5EF4-FFF2-40B4-BE49-F238E27FC236}">
                <a16:creationId xmlns:a16="http://schemas.microsoft.com/office/drawing/2014/main" id="{C7E5E789-7E16-BCEA-D165-29D3EA95E40B}"/>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29CCF779-A07C-29D5-7113-0D73DB7D8ED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304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72C63-D56C-29F1-9C66-0F53431B77F2}"/>
              </a:ext>
            </a:extLst>
          </p:cNvPr>
          <p:cNvSpPr>
            <a:spLocks noGrp="1"/>
          </p:cNvSpPr>
          <p:nvPr>
            <p:ph type="title" orient="vert"/>
          </p:nvPr>
        </p:nvSpPr>
        <p:spPr>
          <a:xfrm>
            <a:off x="8724900" y="365126"/>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33B5D915-09E9-64BF-214D-C4117A112EB7}"/>
              </a:ext>
            </a:extLst>
          </p:cNvPr>
          <p:cNvSpPr>
            <a:spLocks noGrp="1"/>
          </p:cNvSpPr>
          <p:nvPr>
            <p:ph type="body" orient="vert" idx="1"/>
          </p:nvPr>
        </p:nvSpPr>
        <p:spPr>
          <a:xfrm>
            <a:off x="838200"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94E2A7ED-2898-66C5-8B14-CAF10E38CDF3}"/>
              </a:ext>
            </a:extLst>
          </p:cNvPr>
          <p:cNvSpPr>
            <a:spLocks noGrp="1"/>
          </p:cNvSpPr>
          <p:nvPr>
            <p:ph type="dt" sz="half" idx="10"/>
          </p:nvPr>
        </p:nvSpPr>
        <p:spPr/>
        <p:txBody>
          <a:bodyPr/>
          <a:lstStyle/>
          <a:p>
            <a:fld id="{B77F4B85-EE1C-824B-90CF-74BDD2F38CBA}" type="datetime1">
              <a:rPr lang="en-US" smtClean="0"/>
              <a:t>3/10/2026</a:t>
            </a:fld>
            <a:endParaRPr lang="en-US"/>
          </a:p>
        </p:txBody>
      </p:sp>
      <p:sp>
        <p:nvSpPr>
          <p:cNvPr id="5" name="Footer Placeholder 4">
            <a:extLst>
              <a:ext uri="{FF2B5EF4-FFF2-40B4-BE49-F238E27FC236}">
                <a16:creationId xmlns:a16="http://schemas.microsoft.com/office/drawing/2014/main" id="{D620F789-33AC-09E2-11AD-9629C78860C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95ED5682-811F-8F9D-7DA1-21B71EA85AF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5339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5D27-CFB8-6153-AFDF-92C8AF72B967}"/>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7A323432-3351-EE92-DC29-797117BD9D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D8366F2B-CBAE-511B-DF3A-726E8FE20A09}"/>
              </a:ext>
            </a:extLst>
          </p:cNvPr>
          <p:cNvSpPr>
            <a:spLocks noGrp="1"/>
          </p:cNvSpPr>
          <p:nvPr>
            <p:ph type="dt" sz="half" idx="10"/>
          </p:nvPr>
        </p:nvSpPr>
        <p:spPr/>
        <p:txBody>
          <a:bodyPr/>
          <a:lstStyle/>
          <a:p>
            <a:fld id="{1AC8FE41-FDFF-8047-B79B-356A78FD3E08}" type="datetime1">
              <a:rPr lang="en-US" smtClean="0"/>
              <a:t>3/10/2026</a:t>
            </a:fld>
            <a:endParaRPr lang="en-US"/>
          </a:p>
        </p:txBody>
      </p:sp>
      <p:sp>
        <p:nvSpPr>
          <p:cNvPr id="5" name="Footer Placeholder 4">
            <a:extLst>
              <a:ext uri="{FF2B5EF4-FFF2-40B4-BE49-F238E27FC236}">
                <a16:creationId xmlns:a16="http://schemas.microsoft.com/office/drawing/2014/main" id="{89F8B86A-7330-3189-51EC-BC8929C5282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83C7A196-DFA2-AAF7-EC91-6BC8AA594F8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7321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6080-85A1-2BCE-DD4A-744EDE67428A}"/>
              </a:ext>
            </a:extLst>
          </p:cNvPr>
          <p:cNvSpPr>
            <a:spLocks noGrp="1"/>
          </p:cNvSpPr>
          <p:nvPr>
            <p:ph type="title"/>
          </p:nvPr>
        </p:nvSpPr>
        <p:spPr>
          <a:xfrm>
            <a:off x="831850" y="1709739"/>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75DCFDBD-BC6E-47B5-E97C-F392EFE330F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7650B6-31BE-D0E5-FBBD-D6C76947F50F}"/>
              </a:ext>
            </a:extLst>
          </p:cNvPr>
          <p:cNvSpPr>
            <a:spLocks noGrp="1"/>
          </p:cNvSpPr>
          <p:nvPr>
            <p:ph type="dt" sz="half" idx="10"/>
          </p:nvPr>
        </p:nvSpPr>
        <p:spPr/>
        <p:txBody>
          <a:bodyPr/>
          <a:lstStyle/>
          <a:p>
            <a:fld id="{B1FB4E0E-0A54-0C4A-A6CD-2D1CE1D43E84}" type="datetime1">
              <a:rPr lang="en-US" smtClean="0"/>
              <a:t>3/10/2026</a:t>
            </a:fld>
            <a:endParaRPr lang="en-US"/>
          </a:p>
        </p:txBody>
      </p:sp>
      <p:sp>
        <p:nvSpPr>
          <p:cNvPr id="5" name="Footer Placeholder 4">
            <a:extLst>
              <a:ext uri="{FF2B5EF4-FFF2-40B4-BE49-F238E27FC236}">
                <a16:creationId xmlns:a16="http://schemas.microsoft.com/office/drawing/2014/main" id="{AE73D1AE-D253-228A-7B9E-C7AC2A94346A}"/>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4EA522A7-AC36-79E5-5420-725C999A144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4094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E326-4237-8C99-A138-C1AD8BB9E38D}"/>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A0963024-7751-26EA-428C-2497E4D11A3C}"/>
              </a:ext>
            </a:extLst>
          </p:cNvPr>
          <p:cNvSpPr>
            <a:spLocks noGrp="1"/>
          </p:cNvSpPr>
          <p:nvPr>
            <p:ph sz="half" idx="1"/>
          </p:nvPr>
        </p:nvSpPr>
        <p:spPr>
          <a:xfrm>
            <a:off x="838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92FAC09D-1B7E-3147-32EF-ED6BCB15D32E}"/>
              </a:ext>
            </a:extLst>
          </p:cNvPr>
          <p:cNvSpPr>
            <a:spLocks noGrp="1"/>
          </p:cNvSpPr>
          <p:nvPr>
            <p:ph sz="half" idx="2"/>
          </p:nvPr>
        </p:nvSpPr>
        <p:spPr>
          <a:xfrm>
            <a:off x="6172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138949EF-83E8-87AD-CBA1-DAC812DA593A}"/>
              </a:ext>
            </a:extLst>
          </p:cNvPr>
          <p:cNvSpPr>
            <a:spLocks noGrp="1"/>
          </p:cNvSpPr>
          <p:nvPr>
            <p:ph type="dt" sz="half" idx="10"/>
          </p:nvPr>
        </p:nvSpPr>
        <p:spPr/>
        <p:txBody>
          <a:bodyPr/>
          <a:lstStyle/>
          <a:p>
            <a:fld id="{59D80C60-2641-914D-8720-24CB9E1544F8}" type="datetime1">
              <a:rPr lang="en-US" smtClean="0"/>
              <a:t>3/10/2026</a:t>
            </a:fld>
            <a:endParaRPr lang="en-US"/>
          </a:p>
        </p:txBody>
      </p:sp>
      <p:sp>
        <p:nvSpPr>
          <p:cNvPr id="6" name="Footer Placeholder 5">
            <a:extLst>
              <a:ext uri="{FF2B5EF4-FFF2-40B4-BE49-F238E27FC236}">
                <a16:creationId xmlns:a16="http://schemas.microsoft.com/office/drawing/2014/main" id="{B2D8BB95-20DC-906F-19A8-2F37569E0FE5}"/>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1E0908B5-0AAB-EE31-068F-43822183CD6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8937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844F-BA58-53F9-0B1E-A3AE12488D79}"/>
              </a:ext>
            </a:extLst>
          </p:cNvPr>
          <p:cNvSpPr>
            <a:spLocks noGrp="1"/>
          </p:cNvSpPr>
          <p:nvPr>
            <p:ph type="title"/>
          </p:nvPr>
        </p:nvSpPr>
        <p:spPr>
          <a:xfrm>
            <a:off x="839788" y="365126"/>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C65BB852-EB59-4733-F019-52D320C33EEA}"/>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F41A709-738A-0ACA-8E91-C7EAE6E69E1F}"/>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4DE12C7B-5E80-8DB1-4700-6C29C2D72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01D052-34EE-7525-5892-BA95E22BED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AB8A356C-9086-F788-A384-04A08B872770}"/>
              </a:ext>
            </a:extLst>
          </p:cNvPr>
          <p:cNvSpPr>
            <a:spLocks noGrp="1"/>
          </p:cNvSpPr>
          <p:nvPr>
            <p:ph type="dt" sz="half" idx="10"/>
          </p:nvPr>
        </p:nvSpPr>
        <p:spPr/>
        <p:txBody>
          <a:bodyPr/>
          <a:lstStyle/>
          <a:p>
            <a:fld id="{CFE1618D-AFDF-4441-B6AC-AB7256007DBD}" type="datetime1">
              <a:rPr lang="en-US" smtClean="0"/>
              <a:t>3/10/2026</a:t>
            </a:fld>
            <a:endParaRPr lang="en-US"/>
          </a:p>
        </p:txBody>
      </p:sp>
      <p:sp>
        <p:nvSpPr>
          <p:cNvPr id="8" name="Footer Placeholder 7">
            <a:extLst>
              <a:ext uri="{FF2B5EF4-FFF2-40B4-BE49-F238E27FC236}">
                <a16:creationId xmlns:a16="http://schemas.microsoft.com/office/drawing/2014/main" id="{345E61E3-D88C-E4D3-B411-2D18686FF5BA}"/>
              </a:ext>
            </a:extLst>
          </p:cNvPr>
          <p:cNvSpPr>
            <a:spLocks noGrp="1"/>
          </p:cNvSpPr>
          <p:nvPr>
            <p:ph type="ftr" sz="quarter" idx="11"/>
          </p:nvPr>
        </p:nvSpPr>
        <p:spPr/>
        <p:txBody>
          <a:bodyPr/>
          <a:lstStyle/>
          <a:p>
            <a:r>
              <a:rPr lang="en-US"/>
              <a:t>Ādažu</a:t>
            </a:r>
          </a:p>
        </p:txBody>
      </p:sp>
      <p:sp>
        <p:nvSpPr>
          <p:cNvPr id="9" name="Slide Number Placeholder 8">
            <a:extLst>
              <a:ext uri="{FF2B5EF4-FFF2-40B4-BE49-F238E27FC236}">
                <a16:creationId xmlns:a16="http://schemas.microsoft.com/office/drawing/2014/main" id="{F3AF31C9-BBD9-6921-93CF-46488A8114D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6870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E216-8084-B633-9437-CBA62A0AA53D}"/>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A691758F-5162-D689-4336-005E6C00DACB}"/>
              </a:ext>
            </a:extLst>
          </p:cNvPr>
          <p:cNvSpPr>
            <a:spLocks noGrp="1"/>
          </p:cNvSpPr>
          <p:nvPr>
            <p:ph type="dt" sz="half" idx="10"/>
          </p:nvPr>
        </p:nvSpPr>
        <p:spPr/>
        <p:txBody>
          <a:bodyPr/>
          <a:lstStyle/>
          <a:p>
            <a:fld id="{7E6D66EA-52B9-B847-AD9B-694F049B33E6}" type="datetime1">
              <a:rPr lang="en-US" smtClean="0"/>
              <a:t>3/10/2026</a:t>
            </a:fld>
            <a:endParaRPr lang="en-US"/>
          </a:p>
        </p:txBody>
      </p:sp>
      <p:sp>
        <p:nvSpPr>
          <p:cNvPr id="4" name="Footer Placeholder 3">
            <a:extLst>
              <a:ext uri="{FF2B5EF4-FFF2-40B4-BE49-F238E27FC236}">
                <a16:creationId xmlns:a16="http://schemas.microsoft.com/office/drawing/2014/main" id="{780B3810-4CF9-82A3-8E86-847DD431FDDF}"/>
              </a:ext>
            </a:extLst>
          </p:cNvPr>
          <p:cNvSpPr>
            <a:spLocks noGrp="1"/>
          </p:cNvSpPr>
          <p:nvPr>
            <p:ph type="ftr" sz="quarter" idx="11"/>
          </p:nvPr>
        </p:nvSpPr>
        <p:spPr/>
        <p:txBody>
          <a:bodyPr/>
          <a:lstStyle/>
          <a:p>
            <a:r>
              <a:rPr lang="en-US"/>
              <a:t>Ādažu</a:t>
            </a:r>
          </a:p>
        </p:txBody>
      </p:sp>
      <p:sp>
        <p:nvSpPr>
          <p:cNvPr id="5" name="Slide Number Placeholder 4">
            <a:extLst>
              <a:ext uri="{FF2B5EF4-FFF2-40B4-BE49-F238E27FC236}">
                <a16:creationId xmlns:a16="http://schemas.microsoft.com/office/drawing/2014/main" id="{D23C755D-5FC6-111E-7F40-7D492478869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363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33EF83-3619-4F9B-E568-FE7EED13213C}"/>
              </a:ext>
            </a:extLst>
          </p:cNvPr>
          <p:cNvSpPr>
            <a:spLocks noGrp="1"/>
          </p:cNvSpPr>
          <p:nvPr>
            <p:ph type="dt" sz="half" idx="10"/>
          </p:nvPr>
        </p:nvSpPr>
        <p:spPr/>
        <p:txBody>
          <a:bodyPr/>
          <a:lstStyle/>
          <a:p>
            <a:fld id="{B4A9F490-1998-4A44-A624-42F54DBDC226}" type="datetime1">
              <a:rPr lang="en-US" smtClean="0"/>
              <a:t>3/10/2026</a:t>
            </a:fld>
            <a:endParaRPr lang="en-US"/>
          </a:p>
        </p:txBody>
      </p:sp>
      <p:sp>
        <p:nvSpPr>
          <p:cNvPr id="3" name="Footer Placeholder 2">
            <a:extLst>
              <a:ext uri="{FF2B5EF4-FFF2-40B4-BE49-F238E27FC236}">
                <a16:creationId xmlns:a16="http://schemas.microsoft.com/office/drawing/2014/main" id="{E242AA65-086E-6BC2-BF9E-C82C5EEA62D1}"/>
              </a:ext>
            </a:extLst>
          </p:cNvPr>
          <p:cNvSpPr>
            <a:spLocks noGrp="1"/>
          </p:cNvSpPr>
          <p:nvPr>
            <p:ph type="ftr" sz="quarter" idx="11"/>
          </p:nvPr>
        </p:nvSpPr>
        <p:spPr/>
        <p:txBody>
          <a:bodyPr/>
          <a:lstStyle/>
          <a:p>
            <a:r>
              <a:rPr lang="en-US"/>
              <a:t>Ādažu</a:t>
            </a:r>
          </a:p>
        </p:txBody>
      </p:sp>
      <p:sp>
        <p:nvSpPr>
          <p:cNvPr id="4" name="Slide Number Placeholder 3">
            <a:extLst>
              <a:ext uri="{FF2B5EF4-FFF2-40B4-BE49-F238E27FC236}">
                <a16:creationId xmlns:a16="http://schemas.microsoft.com/office/drawing/2014/main" id="{D4E7080E-3244-9936-7994-24FEB990A30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0272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56D6-553C-1328-806D-78813C4F0AB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0FBA23D2-74A7-7103-2CEB-12001FA2E5F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02E10250-889D-60F7-4147-A5FED3A2641D}"/>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086620-40C3-9948-9875-F0890D75597D}"/>
              </a:ext>
            </a:extLst>
          </p:cNvPr>
          <p:cNvSpPr>
            <a:spLocks noGrp="1"/>
          </p:cNvSpPr>
          <p:nvPr>
            <p:ph type="dt" sz="half" idx="10"/>
          </p:nvPr>
        </p:nvSpPr>
        <p:spPr/>
        <p:txBody>
          <a:bodyPr/>
          <a:lstStyle/>
          <a:p>
            <a:fld id="{CE4BFAB0-4578-A449-A906-ABE38DB7018B}" type="datetime1">
              <a:rPr lang="en-US" smtClean="0"/>
              <a:t>3/10/2026</a:t>
            </a:fld>
            <a:endParaRPr lang="en-US"/>
          </a:p>
        </p:txBody>
      </p:sp>
      <p:sp>
        <p:nvSpPr>
          <p:cNvPr id="6" name="Footer Placeholder 5">
            <a:extLst>
              <a:ext uri="{FF2B5EF4-FFF2-40B4-BE49-F238E27FC236}">
                <a16:creationId xmlns:a16="http://schemas.microsoft.com/office/drawing/2014/main" id="{B5BE6BF5-E51A-4DAF-8676-D9C8C961F03B}"/>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FBDB26A9-C2C1-690A-C2BC-BF3517804B0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787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27AA-DC63-A17E-AC4E-58AA75E6EA7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B719806E-8F6B-C676-3F01-A45287EFF5EF}"/>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x-none"/>
          </a:p>
        </p:txBody>
      </p:sp>
      <p:sp>
        <p:nvSpPr>
          <p:cNvPr id="4" name="Text Placeholder 3">
            <a:extLst>
              <a:ext uri="{FF2B5EF4-FFF2-40B4-BE49-F238E27FC236}">
                <a16:creationId xmlns:a16="http://schemas.microsoft.com/office/drawing/2014/main" id="{B2C2FCF3-9663-C5C5-FA78-B176809D058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30C00F-2371-269C-218C-4EB909E1DAE4}"/>
              </a:ext>
            </a:extLst>
          </p:cNvPr>
          <p:cNvSpPr>
            <a:spLocks noGrp="1"/>
          </p:cNvSpPr>
          <p:nvPr>
            <p:ph type="dt" sz="half" idx="10"/>
          </p:nvPr>
        </p:nvSpPr>
        <p:spPr/>
        <p:txBody>
          <a:bodyPr/>
          <a:lstStyle/>
          <a:p>
            <a:fld id="{D50F1D72-1054-794F-87B7-D0056D5203D5}" type="datetime1">
              <a:rPr lang="en-US" smtClean="0"/>
              <a:t>3/10/2026</a:t>
            </a:fld>
            <a:endParaRPr lang="en-US"/>
          </a:p>
        </p:txBody>
      </p:sp>
      <p:sp>
        <p:nvSpPr>
          <p:cNvPr id="6" name="Footer Placeholder 5">
            <a:extLst>
              <a:ext uri="{FF2B5EF4-FFF2-40B4-BE49-F238E27FC236}">
                <a16:creationId xmlns:a16="http://schemas.microsoft.com/office/drawing/2014/main" id="{6F46921E-EAFD-D74A-0F32-ED7C19A8ED80}"/>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9CB1CAB2-07BA-9CE5-EC9C-2236DBE1EC8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751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916EE-EC74-18A7-E5A4-4504273772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5D49A7A5-BDBE-5F10-6794-A795F3BF6612}"/>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15EF1445-A891-5DDD-B88C-909AC5DB637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800B1-4C03-4D41-B773-165D95B0D0CA}" type="datetime1">
              <a:rPr lang="en-US" smtClean="0"/>
              <a:t>3/10/2026</a:t>
            </a:fld>
            <a:endParaRPr lang="en-US"/>
          </a:p>
        </p:txBody>
      </p:sp>
      <p:sp>
        <p:nvSpPr>
          <p:cNvPr id="5" name="Footer Placeholder 4">
            <a:extLst>
              <a:ext uri="{FF2B5EF4-FFF2-40B4-BE49-F238E27FC236}">
                <a16:creationId xmlns:a16="http://schemas.microsoft.com/office/drawing/2014/main" id="{809F3E9B-179C-D21C-7EF0-0D4601B5451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Ādažu</a:t>
            </a:r>
          </a:p>
        </p:txBody>
      </p:sp>
      <p:sp>
        <p:nvSpPr>
          <p:cNvPr id="6" name="Slide Number Placeholder 5">
            <a:extLst>
              <a:ext uri="{FF2B5EF4-FFF2-40B4-BE49-F238E27FC236}">
                <a16:creationId xmlns:a16="http://schemas.microsoft.com/office/drawing/2014/main" id="{166E1A7A-0032-9C2B-8E90-115F829F0D5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54270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rgbClr val="FFFFFF"/>
            </a:solidFill>
            <a:prstDash val="solid"/>
            <a:headEnd type="none" w="sm" len="sm"/>
            <a:tailEnd type="none" w="sm" len="sm"/>
          </a:ln>
        </p:spPr>
        <p:txBody>
          <a:bodyPr/>
          <a:lstStyle/>
          <a:p>
            <a:endParaRPr lang="lv-LV"/>
          </a:p>
        </p:txBody>
      </p:sp>
      <p:sp>
        <p:nvSpPr>
          <p:cNvPr id="11" name="TextBox 4">
            <a:extLst>
              <a:ext uri="{FF2B5EF4-FFF2-40B4-BE49-F238E27FC236}">
                <a16:creationId xmlns:a16="http://schemas.microsoft.com/office/drawing/2014/main" id="{06254985-7120-C57B-662F-36B1141C0B14}"/>
              </a:ext>
            </a:extLst>
          </p:cNvPr>
          <p:cNvSpPr txBox="1"/>
          <p:nvPr/>
        </p:nvSpPr>
        <p:spPr>
          <a:xfrm>
            <a:off x="60960" y="2817278"/>
            <a:ext cx="12070080" cy="2637517"/>
          </a:xfrm>
          <a:prstGeom prst="rect">
            <a:avLst/>
          </a:prstGeom>
        </p:spPr>
        <p:txBody>
          <a:bodyPr wrap="square" lIns="0" tIns="0" rIns="0" bIns="0" rtlCol="0" anchor="t">
            <a:spAutoFit/>
          </a:bodyPr>
          <a:lstStyle/>
          <a:p>
            <a:pPr algn="ctr" defTabSz="609630">
              <a:lnSpc>
                <a:spcPts val="5280"/>
              </a:lnSpc>
            </a:pPr>
            <a:r>
              <a:rPr lang="lv-LV" sz="3600" b="1" cap="all" dirty="0">
                <a:solidFill>
                  <a:srgbClr val="FFFFFF"/>
                </a:solidFill>
                <a:latin typeface="Montserrat" panose="00000500000000000000" pitchFamily="2" charset="-70"/>
              </a:rPr>
              <a:t>‘’Jauna aizsargdambja un sūkņu stacijas izbūve, Gaujas upes kreisā krasta nostiprinājums Ādažu novadā’’</a:t>
            </a:r>
          </a:p>
          <a:p>
            <a:pPr algn="ctr" defTabSz="609630">
              <a:lnSpc>
                <a:spcPts val="5280"/>
              </a:lnSpc>
            </a:pPr>
            <a:r>
              <a:rPr lang="lv-LV" sz="2800" b="1" i="1" cap="all" dirty="0">
                <a:solidFill>
                  <a:srgbClr val="FFFFFF"/>
                </a:solidFill>
                <a:latin typeface="Montserrat" panose="00000500000000000000" pitchFamily="2" charset="-70"/>
              </a:rPr>
              <a:t>informatīvais ziņojums</a:t>
            </a:r>
            <a:endParaRPr lang="en-US" sz="2800" b="1" i="1" cap="all" dirty="0">
              <a:solidFill>
                <a:srgbClr val="FFFFFF"/>
              </a:solidFill>
              <a:latin typeface="Montserrat" panose="00000500000000000000" pitchFamily="2" charset="-70"/>
            </a:endParaRPr>
          </a:p>
        </p:txBody>
      </p:sp>
      <p:sp>
        <p:nvSpPr>
          <p:cNvPr id="12" name="TextBox 2">
            <a:extLst>
              <a:ext uri="{FF2B5EF4-FFF2-40B4-BE49-F238E27FC236}">
                <a16:creationId xmlns:a16="http://schemas.microsoft.com/office/drawing/2014/main" id="{38DEB83C-A5E3-EA35-A943-63321E881E12}"/>
              </a:ext>
            </a:extLst>
          </p:cNvPr>
          <p:cNvSpPr txBox="1"/>
          <p:nvPr/>
        </p:nvSpPr>
        <p:spPr>
          <a:xfrm>
            <a:off x="60960" y="6380480"/>
            <a:ext cx="12070080" cy="153888"/>
          </a:xfrm>
          <a:prstGeom prst="rect">
            <a:avLst/>
          </a:prstGeom>
        </p:spPr>
        <p:txBody>
          <a:bodyPr lIns="0" tIns="0" rIns="0" bIns="0" rtlCol="0" anchor="t">
            <a:spAutoFit/>
          </a:bodyPr>
          <a:lstStyle/>
          <a:p>
            <a:pPr algn="ctr" defTabSz="609630">
              <a:lnSpc>
                <a:spcPts val="1200"/>
              </a:lnSpc>
            </a:pPr>
            <a:r>
              <a:rPr lang="lv-LV" sz="1000" dirty="0">
                <a:solidFill>
                  <a:srgbClr val="FFFFFF"/>
                </a:solidFill>
                <a:latin typeface="Montserrat" pitchFamily="2" charset="77"/>
              </a:rPr>
              <a:t>CARNIKAVAS KOMUNĀLSERVISS/ APN   </a:t>
            </a:r>
            <a:r>
              <a:rPr lang="en-US" sz="1000" dirty="0">
                <a:solidFill>
                  <a:srgbClr val="FFFFFF"/>
                </a:solidFill>
                <a:latin typeface="Montserrat" pitchFamily="2" charset="77"/>
              </a:rPr>
              <a:t>I   </a:t>
            </a:r>
            <a:r>
              <a:rPr lang="lv-LV" sz="1000" dirty="0">
                <a:solidFill>
                  <a:srgbClr val="FFFFFF"/>
                </a:solidFill>
                <a:latin typeface="Montserrat" pitchFamily="2" charset="77"/>
              </a:rPr>
              <a:t>11.03</a:t>
            </a:r>
            <a:r>
              <a:rPr lang="en-US" sz="1000" dirty="0">
                <a:solidFill>
                  <a:srgbClr val="FFFFFF"/>
                </a:solidFill>
                <a:latin typeface="Montserrat" pitchFamily="2" charset="77"/>
              </a:rPr>
              <a:t>.202</a:t>
            </a:r>
            <a:r>
              <a:rPr lang="lv-LV" sz="1000" dirty="0">
                <a:solidFill>
                  <a:srgbClr val="FFFFFF"/>
                </a:solidFill>
                <a:latin typeface="Montserrat" pitchFamily="2" charset="77"/>
              </a:rPr>
              <a:t>6</a:t>
            </a:r>
            <a:r>
              <a:rPr lang="en-US" sz="1000" dirty="0">
                <a:solidFill>
                  <a:srgbClr val="FFFFFF"/>
                </a:solidFill>
                <a:latin typeface="Montserrat" pitchFamily="2" charset="77"/>
              </a:rPr>
              <a:t>.</a:t>
            </a:r>
          </a:p>
        </p:txBody>
      </p:sp>
      <p:pic>
        <p:nvPicPr>
          <p:cNvPr id="4" name="Picture 3">
            <a:extLst>
              <a:ext uri="{FF2B5EF4-FFF2-40B4-BE49-F238E27FC236}">
                <a16:creationId xmlns:a16="http://schemas.microsoft.com/office/drawing/2014/main" id="{9546DDAD-0C2D-EB75-3218-288428237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87" b="626"/>
          <a:stretch>
            <a:fillRect/>
          </a:stretch>
        </p:blipFill>
        <p:spPr bwMode="auto">
          <a:xfrm>
            <a:off x="5305914" y="139395"/>
            <a:ext cx="172085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EED74C14-9492-6F81-0C98-A72AE4E4C532}"/>
              </a:ext>
            </a:extLst>
          </p:cNvPr>
          <p:cNvSpPr txBox="1">
            <a:spLocks noChangeArrowheads="1"/>
          </p:cNvSpPr>
          <p:nvPr/>
        </p:nvSpPr>
        <p:spPr bwMode="auto">
          <a:xfrm>
            <a:off x="4577252" y="2238070"/>
            <a:ext cx="31781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lv-LV"/>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n-ea"/>
                <a:cs typeface="+mn-cs"/>
              </a:defRPr>
            </a:lvl9pPr>
          </a:lstStyle>
          <a:p>
            <a:pPr algn="ctr" eaLnBrk="1" hangingPunct="1">
              <a:lnSpc>
                <a:spcPts val="2875"/>
              </a:lnSpc>
            </a:pPr>
            <a:r>
              <a:rPr lang="en-US" altLang="lv-LV" sz="2400">
                <a:solidFill>
                  <a:srgbClr val="FFFFFF"/>
                </a:solidFill>
                <a:latin typeface="Montserrat" panose="00000500000000000000" pitchFamily="2" charset="-70"/>
              </a:rPr>
              <a:t>ĀDAŽU NOVADS</a:t>
            </a:r>
          </a:p>
        </p:txBody>
      </p:sp>
    </p:spTree>
    <p:extLst>
      <p:ext uri="{BB962C8B-B14F-4D97-AF65-F5344CB8AC3E}">
        <p14:creationId xmlns:p14="http://schemas.microsoft.com/office/powerpoint/2010/main" val="3119556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89743D05-715D-75C2-BE80-FBFFA6CB8535}"/>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C47C02A7-609F-372A-3942-F75E4314E3D0}"/>
              </a:ext>
            </a:extLst>
          </p:cNvPr>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6" name="TextBox 2">
            <a:extLst>
              <a:ext uri="{FF2B5EF4-FFF2-40B4-BE49-F238E27FC236}">
                <a16:creationId xmlns:a16="http://schemas.microsoft.com/office/drawing/2014/main" id="{D893CD99-30AD-C0BF-0268-691262B84633}"/>
              </a:ext>
            </a:extLst>
          </p:cNvPr>
          <p:cNvSpPr txBox="1"/>
          <p:nvPr/>
        </p:nvSpPr>
        <p:spPr>
          <a:xfrm>
            <a:off x="60960" y="6380480"/>
            <a:ext cx="12070080" cy="153888"/>
          </a:xfrm>
          <a:prstGeom prst="rect">
            <a:avLst/>
          </a:prstGeom>
        </p:spPr>
        <p:txBody>
          <a:bodyPr lIns="0" tIns="0" rIns="0" bIns="0" rtlCol="0" anchor="t">
            <a:spAutoFit/>
          </a:bodyPr>
          <a:lstStyle/>
          <a:p>
            <a:pPr algn="ctr" defTabSz="609630">
              <a:lnSpc>
                <a:spcPts val="1200"/>
              </a:lnSpc>
            </a:pPr>
            <a:r>
              <a:rPr lang="lv-LV" sz="1000" dirty="0">
                <a:solidFill>
                  <a:prstClr val="black">
                    <a:lumMod val="65000"/>
                    <a:lumOff val="35000"/>
                  </a:prstClr>
                </a:solidFill>
                <a:latin typeface="Montserrat" pitchFamily="2" charset="77"/>
              </a:rPr>
              <a:t>CARNIKAVAS KOMUNĀLSERVISS/ APN    </a:t>
            </a:r>
            <a:r>
              <a:rPr lang="en-US" sz="1000" dirty="0">
                <a:solidFill>
                  <a:prstClr val="black">
                    <a:lumMod val="65000"/>
                    <a:lumOff val="35000"/>
                  </a:prstClr>
                </a:solidFill>
                <a:latin typeface="Montserrat" pitchFamily="2" charset="77"/>
              </a:rPr>
              <a:t>I   </a:t>
            </a:r>
            <a:r>
              <a:rPr lang="lv-LV" sz="1000" dirty="0">
                <a:solidFill>
                  <a:prstClr val="black">
                    <a:lumMod val="65000"/>
                    <a:lumOff val="35000"/>
                  </a:prstClr>
                </a:solidFill>
                <a:latin typeface="Montserrat" pitchFamily="2" charset="77"/>
              </a:rPr>
              <a:t>11.03</a:t>
            </a:r>
            <a:r>
              <a:rPr lang="en-US" sz="1000" dirty="0">
                <a:solidFill>
                  <a:prstClr val="black">
                    <a:lumMod val="65000"/>
                    <a:lumOff val="35000"/>
                  </a:prstClr>
                </a:solidFill>
                <a:latin typeface="Montserrat" pitchFamily="2" charset="77"/>
              </a:rPr>
              <a:t>.202</a:t>
            </a:r>
            <a:r>
              <a:rPr lang="lv-LV" sz="1000" dirty="0">
                <a:solidFill>
                  <a:prstClr val="black">
                    <a:lumMod val="65000"/>
                    <a:lumOff val="35000"/>
                  </a:prstClr>
                </a:solidFill>
                <a:latin typeface="Montserrat" pitchFamily="2" charset="77"/>
              </a:rPr>
              <a:t>6</a:t>
            </a:r>
            <a:r>
              <a:rPr lang="en-US" sz="1000" dirty="0">
                <a:solidFill>
                  <a:prstClr val="black">
                    <a:lumMod val="65000"/>
                    <a:lumOff val="35000"/>
                  </a:prstClr>
                </a:solidFill>
                <a:latin typeface="Montserrat" pitchFamily="2" charset="77"/>
              </a:rPr>
              <a:t>.</a:t>
            </a:r>
          </a:p>
        </p:txBody>
      </p:sp>
      <p:sp>
        <p:nvSpPr>
          <p:cNvPr id="5" name="Title 10">
            <a:extLst>
              <a:ext uri="{FF2B5EF4-FFF2-40B4-BE49-F238E27FC236}">
                <a16:creationId xmlns:a16="http://schemas.microsoft.com/office/drawing/2014/main" id="{FAB90155-07C2-3D38-F808-2FDD50A10B1B}"/>
              </a:ext>
            </a:extLst>
          </p:cNvPr>
          <p:cNvSpPr>
            <a:spLocks noGrp="1"/>
          </p:cNvSpPr>
          <p:nvPr>
            <p:ph type="title"/>
          </p:nvPr>
        </p:nvSpPr>
        <p:spPr>
          <a:xfrm>
            <a:off x="969607" y="526686"/>
            <a:ext cx="10515600" cy="630359"/>
          </a:xfrm>
        </p:spPr>
        <p:txBody>
          <a:bodyPr>
            <a:noAutofit/>
          </a:bodyPr>
          <a:lstStyle/>
          <a:p>
            <a:pPr algn="ctr"/>
            <a:r>
              <a:rPr lang="lv-LV" sz="3600" b="1" dirty="0">
                <a:latin typeface="Montserrat" panose="00000500000000000000" pitchFamily="50" charset="-70"/>
              </a:rPr>
              <a:t>AK lēmums</a:t>
            </a:r>
          </a:p>
        </p:txBody>
      </p:sp>
      <p:sp>
        <p:nvSpPr>
          <p:cNvPr id="2" name="TextBox 1">
            <a:extLst>
              <a:ext uri="{FF2B5EF4-FFF2-40B4-BE49-F238E27FC236}">
                <a16:creationId xmlns:a16="http://schemas.microsoft.com/office/drawing/2014/main" id="{5BF40E13-15E0-0558-E382-BE4E0332B805}"/>
              </a:ext>
            </a:extLst>
          </p:cNvPr>
          <p:cNvSpPr txBox="1"/>
          <p:nvPr/>
        </p:nvSpPr>
        <p:spPr>
          <a:xfrm>
            <a:off x="1651500" y="1207844"/>
            <a:ext cx="9657362" cy="3785652"/>
          </a:xfrm>
          <a:prstGeom prst="rect">
            <a:avLst/>
          </a:prstGeom>
          <a:noFill/>
        </p:spPr>
        <p:txBody>
          <a:bodyPr wrap="square">
            <a:spAutoFit/>
          </a:bodyPr>
          <a:lstStyle/>
          <a:p>
            <a:pPr marL="457200" indent="-457200" algn="just">
              <a:buAutoNum type="arabicPeriod"/>
            </a:pPr>
            <a:r>
              <a:rPr lang="lv-LV" sz="2800" dirty="0">
                <a:latin typeface="Montserrat" panose="00000500000000000000" pitchFamily="2" charset="-70"/>
              </a:rPr>
              <a:t>Apturēt dalību programmā!</a:t>
            </a:r>
          </a:p>
          <a:p>
            <a:pPr marL="457200" indent="-457200" algn="just">
              <a:buAutoNum type="arabicPeriod"/>
            </a:pPr>
            <a:r>
              <a:rPr lang="lv-LV" sz="2800" dirty="0">
                <a:latin typeface="Montserrat" panose="00000500000000000000" pitchFamily="2" charset="-70"/>
              </a:rPr>
              <a:t>Atcelt domes lēmumus:</a:t>
            </a:r>
          </a:p>
          <a:p>
            <a:pPr marL="914400" lvl="1" indent="-457200" algn="just">
              <a:buAutoNum type="arabicPeriod"/>
            </a:pPr>
            <a:r>
              <a:rPr lang="lv-LV" dirty="0"/>
              <a:t>28.12.2023. lēmumu Nr. 503 (par konceptuālu dalību projektā);</a:t>
            </a:r>
          </a:p>
          <a:p>
            <a:pPr marL="914400" lvl="1" indent="-457200" algn="just">
              <a:buAutoNum type="arabicPeriod"/>
            </a:pPr>
            <a:r>
              <a:rPr lang="lv-LV" dirty="0"/>
              <a:t>27.06.2024. lēmumu Nr. 258 (par papildus finansējumu nekustamajiem īpašniekiem);</a:t>
            </a:r>
          </a:p>
          <a:p>
            <a:pPr marL="914400" lvl="1" indent="-457200" algn="just">
              <a:buAutoNum type="arabicPeriod"/>
            </a:pPr>
            <a:r>
              <a:rPr lang="lv-LV" dirty="0"/>
              <a:t>27.02.2025. lēmumu Nr. 76 (par papildus pašvaldības finansējumu pēc pētījuma);</a:t>
            </a:r>
          </a:p>
          <a:p>
            <a:pPr marL="914400" lvl="1" indent="-457200" algn="just">
              <a:buAutoNum type="arabicPeriod"/>
            </a:pPr>
            <a:r>
              <a:rPr lang="lv-LV" dirty="0"/>
              <a:t>29.01.2026.  lēmumu Nr. 36 (par papildus ERAF + jauns risinājums).</a:t>
            </a:r>
            <a:endParaRPr lang="lv-LV" sz="3600" dirty="0">
              <a:latin typeface="Montserrat" panose="00000500000000000000" pitchFamily="2" charset="-70"/>
            </a:endParaRPr>
          </a:p>
          <a:p>
            <a:pPr marL="457200" indent="-457200" algn="just">
              <a:buAutoNum type="arabicPeriod"/>
            </a:pPr>
            <a:r>
              <a:rPr lang="lv-LV" sz="2800" dirty="0">
                <a:latin typeface="Montserrat" panose="00000500000000000000" pitchFamily="2" charset="-70"/>
              </a:rPr>
              <a:t>APN sagatavot lēmumprojektu par darbības pārtraukšanu, kā arī informēt par lēmumu CFLA, VARAM, KEM.</a:t>
            </a:r>
          </a:p>
          <a:p>
            <a:pPr marL="457200" indent="-457200" algn="just">
              <a:buAutoNum type="arabicPeriod"/>
            </a:pPr>
            <a:r>
              <a:rPr lang="lv-LV" sz="2800" dirty="0">
                <a:latin typeface="Montserrat" panose="00000500000000000000" pitchFamily="2" charset="-70"/>
              </a:rPr>
              <a:t>Virzīt jautājumu uz domes sēdi. </a:t>
            </a:r>
          </a:p>
        </p:txBody>
      </p:sp>
    </p:spTree>
    <p:extLst>
      <p:ext uri="{BB962C8B-B14F-4D97-AF65-F5344CB8AC3E}">
        <p14:creationId xmlns:p14="http://schemas.microsoft.com/office/powerpoint/2010/main" val="1694898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6" name="TextBox 2">
            <a:extLst>
              <a:ext uri="{FF2B5EF4-FFF2-40B4-BE49-F238E27FC236}">
                <a16:creationId xmlns:a16="http://schemas.microsoft.com/office/drawing/2014/main" id="{4F177E85-A46D-305B-C2D3-32C54BFE7947}"/>
              </a:ext>
            </a:extLst>
          </p:cNvPr>
          <p:cNvSpPr txBox="1"/>
          <p:nvPr/>
        </p:nvSpPr>
        <p:spPr>
          <a:xfrm>
            <a:off x="60960" y="6380480"/>
            <a:ext cx="12070080" cy="153888"/>
          </a:xfrm>
          <a:prstGeom prst="rect">
            <a:avLst/>
          </a:prstGeom>
        </p:spPr>
        <p:txBody>
          <a:bodyPr lIns="0" tIns="0" rIns="0" bIns="0" rtlCol="0" anchor="t">
            <a:spAutoFit/>
          </a:bodyPr>
          <a:lstStyle/>
          <a:p>
            <a:pPr algn="ctr" defTabSz="609630">
              <a:lnSpc>
                <a:spcPts val="1200"/>
              </a:lnSpc>
            </a:pPr>
            <a:r>
              <a:rPr lang="lv-LV" sz="1000" dirty="0">
                <a:solidFill>
                  <a:prstClr val="black">
                    <a:lumMod val="65000"/>
                    <a:lumOff val="35000"/>
                  </a:prstClr>
                </a:solidFill>
                <a:latin typeface="Montserrat" pitchFamily="2" charset="77"/>
              </a:rPr>
              <a:t>CARNIKAVAS KOMUNĀLSERVISS/ APN</a:t>
            </a:r>
            <a:endParaRPr lang="en-US" sz="1000" dirty="0">
              <a:solidFill>
                <a:prstClr val="black">
                  <a:lumMod val="65000"/>
                  <a:lumOff val="35000"/>
                </a:prstClr>
              </a:solidFill>
              <a:latin typeface="Montserrat" pitchFamily="2" charset="77"/>
            </a:endParaRPr>
          </a:p>
        </p:txBody>
      </p:sp>
      <p:sp>
        <p:nvSpPr>
          <p:cNvPr id="9" name="TextBox 2">
            <a:extLst>
              <a:ext uri="{FF2B5EF4-FFF2-40B4-BE49-F238E27FC236}">
                <a16:creationId xmlns:a16="http://schemas.microsoft.com/office/drawing/2014/main" id="{CFCB85BE-8443-54E6-377B-0D2895F60974}"/>
              </a:ext>
            </a:extLst>
          </p:cNvPr>
          <p:cNvSpPr txBox="1"/>
          <p:nvPr/>
        </p:nvSpPr>
        <p:spPr>
          <a:xfrm>
            <a:off x="1574800" y="2449957"/>
            <a:ext cx="8893177" cy="846707"/>
          </a:xfrm>
          <a:prstGeom prst="rect">
            <a:avLst/>
          </a:prstGeom>
        </p:spPr>
        <p:txBody>
          <a:bodyPr wrap="square" lIns="0" tIns="0" rIns="0" bIns="0" rtlCol="0" anchor="t">
            <a:spAutoFit/>
          </a:bodyPr>
          <a:lstStyle/>
          <a:p>
            <a:pPr algn="ctr" defTabSz="609630">
              <a:lnSpc>
                <a:spcPct val="150000"/>
              </a:lnSpc>
            </a:pPr>
            <a:r>
              <a:rPr lang="lv-LV" sz="4100" b="1" cap="all" dirty="0">
                <a:solidFill>
                  <a:srgbClr val="595959"/>
                </a:solidFill>
              </a:rPr>
              <a:t>Paldies par uzmanību!</a:t>
            </a:r>
            <a:endParaRPr lang="en-US" altLang="x-none" sz="4100" b="1" i="1" cap="all" dirty="0">
              <a:solidFill>
                <a:srgbClr val="595959"/>
              </a:solidFill>
              <a:latin typeface="Montserrat Medium" pitchFamily="2" charset="77"/>
            </a:endParaRPr>
          </a:p>
        </p:txBody>
      </p:sp>
    </p:spTree>
    <p:extLst>
      <p:ext uri="{BB962C8B-B14F-4D97-AF65-F5344CB8AC3E}">
        <p14:creationId xmlns:p14="http://schemas.microsoft.com/office/powerpoint/2010/main" val="3842560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6F6255C4-6D51-2284-001B-DF900EB3B909}"/>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4898B213-3157-ACE9-441F-6895998FC331}"/>
              </a:ext>
            </a:extLst>
          </p:cNvPr>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6" name="TextBox 2">
            <a:extLst>
              <a:ext uri="{FF2B5EF4-FFF2-40B4-BE49-F238E27FC236}">
                <a16:creationId xmlns:a16="http://schemas.microsoft.com/office/drawing/2014/main" id="{51954B49-AA00-EC4F-6C08-08FC0595A99C}"/>
              </a:ext>
            </a:extLst>
          </p:cNvPr>
          <p:cNvSpPr txBox="1"/>
          <p:nvPr/>
        </p:nvSpPr>
        <p:spPr>
          <a:xfrm>
            <a:off x="79362" y="6374130"/>
            <a:ext cx="12033275" cy="153888"/>
          </a:xfrm>
          <a:prstGeom prst="rect">
            <a:avLst/>
          </a:prstGeom>
        </p:spPr>
        <p:txBody>
          <a:bodyPr wrap="square" lIns="0" tIns="0" rIns="0" bIns="0" rtlCol="0" anchor="t">
            <a:spAutoFit/>
          </a:bodyPr>
          <a:lstStyle/>
          <a:p>
            <a:pPr algn="ctr" defTabSz="609630">
              <a:lnSpc>
                <a:spcPts val="1200"/>
              </a:lnSpc>
            </a:pPr>
            <a:r>
              <a:rPr lang="lv-LV" sz="1000" dirty="0">
                <a:solidFill>
                  <a:prstClr val="black">
                    <a:lumMod val="65000"/>
                    <a:lumOff val="35000"/>
                  </a:prstClr>
                </a:solidFill>
                <a:latin typeface="Montserrat" pitchFamily="2" charset="77"/>
              </a:rPr>
              <a:t>CARNIKAVAS KOMUNĀLSERVISS/ APN     </a:t>
            </a:r>
            <a:r>
              <a:rPr lang="en-US" sz="1000" dirty="0">
                <a:solidFill>
                  <a:prstClr val="black">
                    <a:lumMod val="65000"/>
                    <a:lumOff val="35000"/>
                  </a:prstClr>
                </a:solidFill>
                <a:latin typeface="Montserrat" pitchFamily="2" charset="77"/>
              </a:rPr>
              <a:t>I   </a:t>
            </a:r>
            <a:r>
              <a:rPr lang="lv-LV" sz="1000" dirty="0">
                <a:solidFill>
                  <a:prstClr val="black">
                    <a:lumMod val="65000"/>
                    <a:lumOff val="35000"/>
                  </a:prstClr>
                </a:solidFill>
                <a:latin typeface="Montserrat" pitchFamily="2" charset="77"/>
              </a:rPr>
              <a:t>11.03</a:t>
            </a:r>
            <a:r>
              <a:rPr lang="en-US" sz="1000" dirty="0">
                <a:solidFill>
                  <a:prstClr val="black">
                    <a:lumMod val="65000"/>
                    <a:lumOff val="35000"/>
                  </a:prstClr>
                </a:solidFill>
                <a:latin typeface="Montserrat" pitchFamily="2" charset="77"/>
              </a:rPr>
              <a:t>.202</a:t>
            </a:r>
            <a:r>
              <a:rPr lang="lv-LV" sz="1000" dirty="0">
                <a:solidFill>
                  <a:prstClr val="black">
                    <a:lumMod val="65000"/>
                    <a:lumOff val="35000"/>
                  </a:prstClr>
                </a:solidFill>
                <a:latin typeface="Montserrat" pitchFamily="2" charset="77"/>
              </a:rPr>
              <a:t>6</a:t>
            </a:r>
            <a:r>
              <a:rPr lang="en-US" sz="1000" dirty="0">
                <a:solidFill>
                  <a:prstClr val="black">
                    <a:lumMod val="65000"/>
                    <a:lumOff val="35000"/>
                  </a:prstClr>
                </a:solidFill>
                <a:latin typeface="Montserrat" pitchFamily="2" charset="77"/>
              </a:rPr>
              <a:t>.</a:t>
            </a:r>
          </a:p>
        </p:txBody>
      </p:sp>
      <p:sp>
        <p:nvSpPr>
          <p:cNvPr id="2" name="Title 1">
            <a:extLst>
              <a:ext uri="{FF2B5EF4-FFF2-40B4-BE49-F238E27FC236}">
                <a16:creationId xmlns:a16="http://schemas.microsoft.com/office/drawing/2014/main" id="{36D0EF6D-6524-9270-60BD-C8A58302AEDF}"/>
              </a:ext>
            </a:extLst>
          </p:cNvPr>
          <p:cNvSpPr>
            <a:spLocks noGrp="1" noChangeArrowheads="1"/>
          </p:cNvSpPr>
          <p:nvPr>
            <p:ph type="title"/>
          </p:nvPr>
        </p:nvSpPr>
        <p:spPr>
          <a:xfrm>
            <a:off x="214604" y="341984"/>
            <a:ext cx="11710696" cy="685800"/>
          </a:xfrm>
        </p:spPr>
        <p:txBody>
          <a:bodyPr>
            <a:normAutofit/>
          </a:bodyPr>
          <a:lstStyle/>
          <a:p>
            <a:pPr algn="ctr"/>
            <a:r>
              <a:rPr lang="lv-LV" altLang="lv-LV" sz="3600" b="1" dirty="0">
                <a:latin typeface="Montserrat" panose="00000500000000000000" pitchFamily="50" charset="-70"/>
              </a:rPr>
              <a:t>PROJEKTA 1. ALTERNATĪVAIS RISINĀJUMS </a:t>
            </a:r>
          </a:p>
        </p:txBody>
      </p:sp>
      <p:sp>
        <p:nvSpPr>
          <p:cNvPr id="8" name="TextBox 7">
            <a:extLst>
              <a:ext uri="{FF2B5EF4-FFF2-40B4-BE49-F238E27FC236}">
                <a16:creationId xmlns:a16="http://schemas.microsoft.com/office/drawing/2014/main" id="{4A89D5C9-6DCD-0B53-EC3A-D7971C839E75}"/>
              </a:ext>
            </a:extLst>
          </p:cNvPr>
          <p:cNvSpPr txBox="1"/>
          <p:nvPr/>
        </p:nvSpPr>
        <p:spPr>
          <a:xfrm>
            <a:off x="102989" y="1417395"/>
            <a:ext cx="5574989" cy="3293209"/>
          </a:xfrm>
          <a:prstGeom prst="rect">
            <a:avLst/>
          </a:prstGeom>
          <a:noFill/>
        </p:spPr>
        <p:txBody>
          <a:bodyPr wrap="square">
            <a:spAutoFit/>
          </a:bodyPr>
          <a:lstStyle/>
          <a:p>
            <a:pPr marL="285750" indent="-285750" algn="just">
              <a:buFontTx/>
              <a:buChar char="-"/>
              <a:defRPr/>
            </a:pPr>
            <a:r>
              <a:rPr lang="lv-LV" sz="1600" b="1" dirty="0">
                <a:solidFill>
                  <a:srgbClr val="FF0000"/>
                </a:solidFill>
                <a:latin typeface="Montserrat" panose="00000500000000000000" pitchFamily="2" charset="-70"/>
              </a:rPr>
              <a:t>Gaujas, Priežu un </a:t>
            </a:r>
            <a:r>
              <a:rPr lang="lv-LV" sz="1600" b="1" dirty="0" err="1">
                <a:solidFill>
                  <a:srgbClr val="FF0000"/>
                </a:solidFill>
                <a:latin typeface="Montserrat" panose="00000500000000000000" pitchFamily="2" charset="-70"/>
              </a:rPr>
              <a:t>Nūrnieku</a:t>
            </a:r>
            <a:r>
              <a:rPr lang="lv-LV" sz="1600" b="1" dirty="0">
                <a:solidFill>
                  <a:srgbClr val="FF0000"/>
                </a:solidFill>
                <a:latin typeface="Montserrat" panose="00000500000000000000" pitchFamily="2" charset="-70"/>
              </a:rPr>
              <a:t> ielu </a:t>
            </a:r>
            <a:r>
              <a:rPr lang="lv-LV" sz="1600" dirty="0">
                <a:solidFill>
                  <a:srgbClr val="FF0000"/>
                </a:solidFill>
                <a:latin typeface="Montserrat" panose="00000500000000000000" pitchFamily="2" charset="-70"/>
              </a:rPr>
              <a:t>paaugstināšana (kopumā 2710 m), kā arī jauna </a:t>
            </a:r>
            <a:r>
              <a:rPr lang="lv-LV" sz="1600" b="1" dirty="0">
                <a:solidFill>
                  <a:srgbClr val="FF0000"/>
                </a:solidFill>
                <a:latin typeface="Montserrat" panose="00000500000000000000" pitchFamily="2" charset="-70"/>
              </a:rPr>
              <a:t>aizsargdambja</a:t>
            </a:r>
            <a:r>
              <a:rPr lang="lv-LV" sz="1600" dirty="0">
                <a:solidFill>
                  <a:srgbClr val="FF0000"/>
                </a:solidFill>
                <a:latin typeface="Montserrat" panose="00000500000000000000" pitchFamily="2" charset="-70"/>
              </a:rPr>
              <a:t> izbūve augšpus </a:t>
            </a:r>
            <a:r>
              <a:rPr lang="lv-LV" sz="1600" dirty="0" err="1">
                <a:solidFill>
                  <a:srgbClr val="FF0000"/>
                </a:solidFill>
                <a:latin typeface="Montserrat" panose="00000500000000000000" pitchFamily="2" charset="-70"/>
              </a:rPr>
              <a:t>Nūrnieku</a:t>
            </a:r>
            <a:r>
              <a:rPr lang="lv-LV" sz="1600" dirty="0">
                <a:solidFill>
                  <a:srgbClr val="FF0000"/>
                </a:solidFill>
                <a:latin typeface="Montserrat" panose="00000500000000000000" pitchFamily="2" charset="-70"/>
              </a:rPr>
              <a:t> salas līdz Gaujas-Daugavas kanālam (585m)</a:t>
            </a:r>
            <a:r>
              <a:rPr lang="lv-LV" sz="1600" dirty="0">
                <a:latin typeface="Montserrat" panose="00000500000000000000" pitchFamily="2" charset="-70"/>
              </a:rPr>
              <a:t>;</a:t>
            </a:r>
          </a:p>
          <a:p>
            <a:pPr marL="285750" indent="-285750" algn="just">
              <a:buFontTx/>
              <a:buChar char="-"/>
              <a:defRPr/>
            </a:pPr>
            <a:r>
              <a:rPr lang="lv-LV" sz="1600" b="1" dirty="0">
                <a:latin typeface="Montserrat" panose="00000500000000000000" pitchFamily="2" charset="-70"/>
              </a:rPr>
              <a:t>sūkņu stacijas </a:t>
            </a:r>
            <a:r>
              <a:rPr lang="lv-LV" sz="1600" dirty="0">
                <a:latin typeface="Montserrat" panose="00000500000000000000" pitchFamily="2" charset="-70"/>
              </a:rPr>
              <a:t>(bez virszemes būves) būvniecība starp </a:t>
            </a:r>
            <a:r>
              <a:rPr lang="lv-LV" sz="1600" dirty="0" err="1">
                <a:latin typeface="Montserrat" panose="00000500000000000000" pitchFamily="2" charset="-70"/>
              </a:rPr>
              <a:t>Vējupi</a:t>
            </a:r>
            <a:r>
              <a:rPr lang="lv-LV" sz="1600" dirty="0">
                <a:latin typeface="Montserrat" panose="00000500000000000000" pitchFamily="2" charset="-70"/>
              </a:rPr>
              <a:t> un Gauju (pie </a:t>
            </a:r>
            <a:r>
              <a:rPr lang="lv-LV" sz="1600" dirty="0" err="1">
                <a:latin typeface="Montserrat" panose="00000500000000000000" pitchFamily="2" charset="-70"/>
              </a:rPr>
              <a:t>Vējupes</a:t>
            </a:r>
            <a:r>
              <a:rPr lang="lv-LV" sz="1600" dirty="0">
                <a:latin typeface="Montserrat" panose="00000500000000000000" pitchFamily="2" charset="-70"/>
              </a:rPr>
              <a:t> caurtekas-regulatora);</a:t>
            </a:r>
          </a:p>
          <a:p>
            <a:pPr marL="285750" indent="-285750" algn="just">
              <a:buFontTx/>
              <a:buChar char="-"/>
              <a:defRPr/>
            </a:pPr>
            <a:r>
              <a:rPr lang="lv-LV" sz="1600" dirty="0">
                <a:latin typeface="Montserrat" panose="00000500000000000000" pitchFamily="2" charset="-70"/>
              </a:rPr>
              <a:t>Gaujas </a:t>
            </a:r>
            <a:r>
              <a:rPr lang="lv-LV" sz="1600" b="1" dirty="0">
                <a:latin typeface="Montserrat" panose="00000500000000000000" pitchFamily="2" charset="-70"/>
              </a:rPr>
              <a:t>kreisā krasta nostiprinājumu izbūve </a:t>
            </a:r>
            <a:r>
              <a:rPr lang="lv-LV" sz="1600" dirty="0">
                <a:latin typeface="Montserrat" panose="00000500000000000000" pitchFamily="2" charset="-70"/>
              </a:rPr>
              <a:t>lokālos posmos apdraudētajās vietās – kopumā </a:t>
            </a:r>
            <a:r>
              <a:rPr lang="lv-LV" sz="1600" b="1" dirty="0">
                <a:latin typeface="Montserrat" panose="00000500000000000000" pitchFamily="2" charset="-70"/>
              </a:rPr>
              <a:t>350 m </a:t>
            </a:r>
            <a:r>
              <a:rPr lang="lv-LV" sz="1600" dirty="0">
                <a:latin typeface="Montserrat" panose="00000500000000000000" pitchFamily="2" charset="-70"/>
              </a:rPr>
              <a:t>garumā; </a:t>
            </a:r>
          </a:p>
          <a:p>
            <a:pPr algn="just">
              <a:defRPr/>
            </a:pPr>
            <a:r>
              <a:rPr lang="lv-LV" sz="1600" dirty="0">
                <a:latin typeface="Montserrat" panose="00000500000000000000" pitchFamily="2" charset="-70"/>
              </a:rPr>
              <a:t>-</a:t>
            </a:r>
            <a:r>
              <a:rPr lang="lv-LV" sz="1600" b="1" dirty="0">
                <a:latin typeface="Montserrat" panose="00000500000000000000" pitchFamily="2" charset="-70"/>
              </a:rPr>
              <a:t>  Kadagas ceļa paaugstināšana </a:t>
            </a:r>
            <a:r>
              <a:rPr lang="lv-LV" sz="1600" dirty="0">
                <a:latin typeface="Montserrat" panose="00000500000000000000" pitchFamily="2" charset="-70"/>
              </a:rPr>
              <a:t>posmā no Kadagas tilta pāri Gaujai apdzīvotas vietas “</a:t>
            </a:r>
            <a:r>
              <a:rPr lang="lv-LV" sz="1600" dirty="0" err="1">
                <a:latin typeface="Montserrat" panose="00000500000000000000" pitchFamily="2" charset="-70"/>
              </a:rPr>
              <a:t>Kadaga</a:t>
            </a:r>
            <a:r>
              <a:rPr lang="lv-LV" sz="1600" dirty="0">
                <a:latin typeface="Montserrat" panose="00000500000000000000" pitchFamily="2" charset="-70"/>
              </a:rPr>
              <a:t>” virzienā </a:t>
            </a:r>
            <a:r>
              <a:rPr lang="lv-LV" sz="1600" b="1" dirty="0">
                <a:latin typeface="Montserrat" panose="00000500000000000000" pitchFamily="2" charset="-70"/>
              </a:rPr>
              <a:t>620 m</a:t>
            </a:r>
            <a:r>
              <a:rPr lang="lv-LV" sz="1600" dirty="0">
                <a:latin typeface="Montserrat" panose="00000500000000000000" pitchFamily="2" charset="-70"/>
              </a:rPr>
              <a:t> garumā</a:t>
            </a:r>
            <a:r>
              <a:rPr lang="lv-LV" sz="1600" dirty="0"/>
              <a:t>. </a:t>
            </a:r>
          </a:p>
        </p:txBody>
      </p:sp>
      <p:sp>
        <p:nvSpPr>
          <p:cNvPr id="11" name="TextBox 10">
            <a:extLst>
              <a:ext uri="{FF2B5EF4-FFF2-40B4-BE49-F238E27FC236}">
                <a16:creationId xmlns:a16="http://schemas.microsoft.com/office/drawing/2014/main" id="{19B44EDA-BF46-8488-0FE8-B2D3D9707F86}"/>
              </a:ext>
            </a:extLst>
          </p:cNvPr>
          <p:cNvSpPr txBox="1"/>
          <p:nvPr/>
        </p:nvSpPr>
        <p:spPr>
          <a:xfrm>
            <a:off x="79362" y="4854902"/>
            <a:ext cx="5288125" cy="1323439"/>
          </a:xfrm>
          <a:prstGeom prst="rect">
            <a:avLst/>
          </a:prstGeom>
          <a:noFill/>
        </p:spPr>
        <p:txBody>
          <a:bodyPr wrap="square">
            <a:spAutoFit/>
          </a:bodyPr>
          <a:lstStyle/>
          <a:p>
            <a:pPr algn="just"/>
            <a:r>
              <a:rPr lang="lv-LV" altLang="lv-LV" sz="1600" dirty="0">
                <a:latin typeface="Montserrat" panose="00000500000000000000" pitchFamily="50" charset="-70"/>
              </a:rPr>
              <a:t>Tehniskais risinājums paredz ielu līmeņa paaugstināšanu - vidēji par </a:t>
            </a:r>
            <a:r>
              <a:rPr lang="lv-LV" altLang="lv-LV" sz="1600" b="1" dirty="0">
                <a:solidFill>
                  <a:srgbClr val="FF0000"/>
                </a:solidFill>
                <a:latin typeface="Montserrat" panose="00000500000000000000" pitchFamily="50" charset="-70"/>
              </a:rPr>
              <a:t>1,22 – 1,45 m</a:t>
            </a:r>
            <a:r>
              <a:rPr lang="lv-LV" altLang="lv-LV" sz="1600" dirty="0">
                <a:latin typeface="Montserrat" panose="00000500000000000000" pitchFamily="50" charset="-70"/>
              </a:rPr>
              <a:t>, kas rada vairākus izaicinājumus – sākot ar nepieciešamību pielāgot infrastruktūru līdz iedzīvotāju neapmierinātībai.</a:t>
            </a:r>
          </a:p>
        </p:txBody>
      </p:sp>
      <p:pic>
        <p:nvPicPr>
          <p:cNvPr id="5" name="Picture 4">
            <a:extLst>
              <a:ext uri="{FF2B5EF4-FFF2-40B4-BE49-F238E27FC236}">
                <a16:creationId xmlns:a16="http://schemas.microsoft.com/office/drawing/2014/main" id="{CEB4AE0A-EE1A-F8EC-B7C5-FEAD09229B00}"/>
              </a:ext>
            </a:extLst>
          </p:cNvPr>
          <p:cNvPicPr>
            <a:picLocks noChangeAspect="1"/>
          </p:cNvPicPr>
          <p:nvPr/>
        </p:nvPicPr>
        <p:blipFill>
          <a:blip r:embed="rId3"/>
          <a:stretch>
            <a:fillRect/>
          </a:stretch>
        </p:blipFill>
        <p:spPr>
          <a:xfrm>
            <a:off x="5701604" y="1423745"/>
            <a:ext cx="6411033" cy="4533607"/>
          </a:xfrm>
          <a:prstGeom prst="rect">
            <a:avLst/>
          </a:prstGeom>
        </p:spPr>
      </p:pic>
    </p:spTree>
    <p:extLst>
      <p:ext uri="{BB962C8B-B14F-4D97-AF65-F5344CB8AC3E}">
        <p14:creationId xmlns:p14="http://schemas.microsoft.com/office/powerpoint/2010/main" val="624402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6" name="TextBox 2">
            <a:extLst>
              <a:ext uri="{FF2B5EF4-FFF2-40B4-BE49-F238E27FC236}">
                <a16:creationId xmlns:a16="http://schemas.microsoft.com/office/drawing/2014/main" id="{4F177E85-A46D-305B-C2D3-32C54BFE7947}"/>
              </a:ext>
            </a:extLst>
          </p:cNvPr>
          <p:cNvSpPr txBox="1"/>
          <p:nvPr/>
        </p:nvSpPr>
        <p:spPr>
          <a:xfrm>
            <a:off x="79362" y="6374130"/>
            <a:ext cx="12033275" cy="153888"/>
          </a:xfrm>
          <a:prstGeom prst="rect">
            <a:avLst/>
          </a:prstGeom>
        </p:spPr>
        <p:txBody>
          <a:bodyPr wrap="square" lIns="0" tIns="0" rIns="0" bIns="0" rtlCol="0" anchor="t">
            <a:spAutoFit/>
          </a:bodyPr>
          <a:lstStyle/>
          <a:p>
            <a:pPr algn="ctr" defTabSz="609630">
              <a:lnSpc>
                <a:spcPts val="1200"/>
              </a:lnSpc>
            </a:pPr>
            <a:r>
              <a:rPr lang="lv-LV" sz="1000" dirty="0">
                <a:solidFill>
                  <a:prstClr val="black">
                    <a:lumMod val="65000"/>
                    <a:lumOff val="35000"/>
                  </a:prstClr>
                </a:solidFill>
                <a:latin typeface="Montserrat" pitchFamily="2" charset="77"/>
              </a:rPr>
              <a:t>CARNIKAVAS KOMUNĀLSERVISS     </a:t>
            </a:r>
            <a:r>
              <a:rPr lang="en-US" sz="1000" dirty="0">
                <a:solidFill>
                  <a:prstClr val="black">
                    <a:lumMod val="65000"/>
                    <a:lumOff val="35000"/>
                  </a:prstClr>
                </a:solidFill>
                <a:latin typeface="Montserrat" pitchFamily="2" charset="77"/>
              </a:rPr>
              <a:t>I</a:t>
            </a:r>
            <a:r>
              <a:rPr lang="lv-LV" sz="1000" dirty="0">
                <a:solidFill>
                  <a:prstClr val="black">
                    <a:lumMod val="65000"/>
                    <a:lumOff val="35000"/>
                  </a:prstClr>
                </a:solidFill>
                <a:latin typeface="Montserrat" pitchFamily="2" charset="77"/>
              </a:rPr>
              <a:t> 11.03</a:t>
            </a:r>
            <a:r>
              <a:rPr lang="en-US" sz="1000" dirty="0">
                <a:solidFill>
                  <a:prstClr val="black">
                    <a:lumMod val="65000"/>
                    <a:lumOff val="35000"/>
                  </a:prstClr>
                </a:solidFill>
                <a:latin typeface="Montserrat" pitchFamily="2" charset="77"/>
              </a:rPr>
              <a:t>.202</a:t>
            </a:r>
            <a:r>
              <a:rPr lang="lv-LV" sz="1000" dirty="0">
                <a:solidFill>
                  <a:prstClr val="black">
                    <a:lumMod val="65000"/>
                    <a:lumOff val="35000"/>
                  </a:prstClr>
                </a:solidFill>
                <a:latin typeface="Montserrat" pitchFamily="2" charset="77"/>
              </a:rPr>
              <a:t>6</a:t>
            </a:r>
            <a:r>
              <a:rPr lang="en-US" sz="1000" dirty="0">
                <a:solidFill>
                  <a:prstClr val="black">
                    <a:lumMod val="65000"/>
                    <a:lumOff val="35000"/>
                  </a:prstClr>
                </a:solidFill>
                <a:latin typeface="Montserrat" pitchFamily="2" charset="77"/>
              </a:rPr>
              <a:t>.</a:t>
            </a:r>
          </a:p>
        </p:txBody>
      </p:sp>
      <p:sp>
        <p:nvSpPr>
          <p:cNvPr id="2" name="Title 1">
            <a:extLst>
              <a:ext uri="{FF2B5EF4-FFF2-40B4-BE49-F238E27FC236}">
                <a16:creationId xmlns:a16="http://schemas.microsoft.com/office/drawing/2014/main" id="{36371067-297B-F2CD-695E-5E2A4E0D9195}"/>
              </a:ext>
            </a:extLst>
          </p:cNvPr>
          <p:cNvSpPr>
            <a:spLocks noGrp="1" noChangeArrowheads="1"/>
          </p:cNvSpPr>
          <p:nvPr>
            <p:ph type="title"/>
          </p:nvPr>
        </p:nvSpPr>
        <p:spPr>
          <a:xfrm>
            <a:off x="952500" y="341984"/>
            <a:ext cx="10972800" cy="685800"/>
          </a:xfrm>
        </p:spPr>
        <p:txBody>
          <a:bodyPr>
            <a:normAutofit/>
          </a:bodyPr>
          <a:lstStyle/>
          <a:p>
            <a:pPr algn="ctr"/>
            <a:r>
              <a:rPr lang="lv-LV" altLang="lv-LV" sz="3600" b="1" dirty="0">
                <a:latin typeface="Montserrat" panose="00000500000000000000" pitchFamily="50" charset="-70"/>
              </a:rPr>
              <a:t>IEDZĪVOTĀJU IESNIEGUMI</a:t>
            </a:r>
          </a:p>
        </p:txBody>
      </p:sp>
      <p:sp>
        <p:nvSpPr>
          <p:cNvPr id="15" name="Content Placeholder 14">
            <a:extLst>
              <a:ext uri="{FF2B5EF4-FFF2-40B4-BE49-F238E27FC236}">
                <a16:creationId xmlns:a16="http://schemas.microsoft.com/office/drawing/2014/main" id="{FB64A731-86F0-2219-B8AD-4B4754875659}"/>
              </a:ext>
            </a:extLst>
          </p:cNvPr>
          <p:cNvSpPr>
            <a:spLocks noGrp="1"/>
          </p:cNvSpPr>
          <p:nvPr>
            <p:ph idx="1"/>
          </p:nvPr>
        </p:nvSpPr>
        <p:spPr>
          <a:xfrm>
            <a:off x="1888958" y="1445796"/>
            <a:ext cx="9757610" cy="4106443"/>
          </a:xfrm>
        </p:spPr>
        <p:txBody>
          <a:bodyPr>
            <a:noAutofit/>
          </a:bodyPr>
          <a:lstStyle/>
          <a:p>
            <a:pPr algn="just"/>
            <a:r>
              <a:rPr lang="en-US" sz="2600" dirty="0">
                <a:latin typeface="Montserrat" panose="00000500000000000000" pitchFamily="2" charset="-70"/>
              </a:rPr>
              <a:t>20.01.26. izs</a:t>
            </a:r>
            <a:r>
              <a:rPr lang="lv-LV" sz="2600" dirty="0">
                <a:latin typeface="Montserrat" panose="00000500000000000000" pitchFamily="2" charset="-70"/>
              </a:rPr>
              <a:t>ūtītas vēstules 45 īpašniekiem, 03.02.26. izsūtītas vēstules 44 īpašniekiem!</a:t>
            </a:r>
            <a:endParaRPr lang="en-US" sz="2600" dirty="0">
              <a:latin typeface="Montserrat" panose="00000500000000000000" pitchFamily="2" charset="-70"/>
            </a:endParaRPr>
          </a:p>
          <a:p>
            <a:pPr algn="just"/>
            <a:r>
              <a:rPr lang="lv-LV" sz="2600" dirty="0">
                <a:latin typeface="Montserrat" panose="00000500000000000000" pitchFamily="2" charset="-70"/>
              </a:rPr>
              <a:t>SAŅEMTI </a:t>
            </a:r>
            <a:r>
              <a:rPr lang="lv-LV" sz="2600" b="1" u="sng" dirty="0">
                <a:latin typeface="Montserrat" panose="00000500000000000000" pitchFamily="2" charset="-70"/>
              </a:rPr>
              <a:t>34</a:t>
            </a:r>
            <a:r>
              <a:rPr lang="lv-LV" sz="2600" b="1" dirty="0">
                <a:latin typeface="Montserrat" panose="00000500000000000000" pitchFamily="2" charset="-70"/>
              </a:rPr>
              <a:t> OFICIĀLI IESNIEGUMI </a:t>
            </a:r>
            <a:r>
              <a:rPr lang="lv-LV" sz="2600" dirty="0">
                <a:latin typeface="Montserrat" panose="00000500000000000000" pitchFamily="2" charset="-70"/>
              </a:rPr>
              <a:t>UN </a:t>
            </a:r>
            <a:r>
              <a:rPr lang="lv-LV" sz="2600" b="1" u="sng" dirty="0">
                <a:latin typeface="Montserrat" panose="00000500000000000000" pitchFamily="2" charset="-70"/>
              </a:rPr>
              <a:t>9</a:t>
            </a:r>
            <a:r>
              <a:rPr lang="lv-LV" sz="2600" dirty="0">
                <a:latin typeface="Montserrat" panose="00000500000000000000" pitchFamily="2" charset="-70"/>
              </a:rPr>
              <a:t> IESNIEGUMI E-PASTOS!</a:t>
            </a:r>
          </a:p>
          <a:p>
            <a:pPr algn="just"/>
            <a:r>
              <a:rPr lang="lv-LV" sz="2600" dirty="0">
                <a:latin typeface="Montserrat" panose="00000500000000000000" pitchFamily="2" charset="-70"/>
              </a:rPr>
              <a:t>SAŅEMTS KOLEKTĪVAIS IESNIEGUMS AR </a:t>
            </a:r>
            <a:br>
              <a:rPr lang="lv-LV" sz="2600" dirty="0">
                <a:latin typeface="Montserrat" panose="00000500000000000000" pitchFamily="2" charset="-70"/>
              </a:rPr>
            </a:br>
            <a:r>
              <a:rPr lang="lv-LV" sz="2600" b="1" dirty="0">
                <a:latin typeface="Montserrat" panose="00000500000000000000" pitchFamily="2" charset="-70"/>
              </a:rPr>
              <a:t>42 PARAKSTIEM!</a:t>
            </a:r>
          </a:p>
          <a:p>
            <a:pPr algn="just"/>
            <a:r>
              <a:rPr lang="lv-LV" sz="2600" dirty="0">
                <a:latin typeface="Montserrat" panose="00000500000000000000" pitchFamily="2" charset="-70"/>
              </a:rPr>
              <a:t>Iesniegumus varēja iesniegt līdz </a:t>
            </a:r>
            <a:r>
              <a:rPr lang="lv-LV" sz="2600" b="1" dirty="0">
                <a:latin typeface="Montserrat" panose="00000500000000000000" pitchFamily="2" charset="-70"/>
              </a:rPr>
              <a:t>27.02.26.</a:t>
            </a:r>
            <a:endParaRPr lang="lv-LV" sz="2600" dirty="0"/>
          </a:p>
        </p:txBody>
      </p:sp>
    </p:spTree>
    <p:extLst>
      <p:ext uri="{BB962C8B-B14F-4D97-AF65-F5344CB8AC3E}">
        <p14:creationId xmlns:p14="http://schemas.microsoft.com/office/powerpoint/2010/main" val="1960438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9DF28EF1-1EB0-CC8F-5127-AE21DEBE95DD}"/>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211DCF03-EEDE-2176-42CE-A897831194B8}"/>
              </a:ext>
            </a:extLst>
          </p:cNvPr>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6" name="TextBox 2">
            <a:extLst>
              <a:ext uri="{FF2B5EF4-FFF2-40B4-BE49-F238E27FC236}">
                <a16:creationId xmlns:a16="http://schemas.microsoft.com/office/drawing/2014/main" id="{32492575-C1EA-CD07-4C1F-0FA0D40E1389}"/>
              </a:ext>
            </a:extLst>
          </p:cNvPr>
          <p:cNvSpPr txBox="1"/>
          <p:nvPr/>
        </p:nvSpPr>
        <p:spPr>
          <a:xfrm>
            <a:off x="60960" y="6380480"/>
            <a:ext cx="12070080" cy="153888"/>
          </a:xfrm>
          <a:prstGeom prst="rect">
            <a:avLst/>
          </a:prstGeom>
        </p:spPr>
        <p:txBody>
          <a:bodyPr lIns="0" tIns="0" rIns="0" bIns="0" rtlCol="0" anchor="t">
            <a:spAutoFit/>
          </a:bodyPr>
          <a:lstStyle/>
          <a:p>
            <a:pPr algn="ctr" defTabSz="609630">
              <a:lnSpc>
                <a:spcPts val="1200"/>
              </a:lnSpc>
            </a:pPr>
            <a:r>
              <a:rPr lang="lv-LV" sz="1000" dirty="0">
                <a:solidFill>
                  <a:prstClr val="black">
                    <a:lumMod val="65000"/>
                    <a:lumOff val="35000"/>
                  </a:prstClr>
                </a:solidFill>
                <a:latin typeface="Montserrat" pitchFamily="2" charset="77"/>
              </a:rPr>
              <a:t>CARNIKAVAS KOMUNĀLSERVISS/ APN    </a:t>
            </a:r>
            <a:r>
              <a:rPr lang="en-US" sz="1000" dirty="0">
                <a:solidFill>
                  <a:prstClr val="black">
                    <a:lumMod val="65000"/>
                    <a:lumOff val="35000"/>
                  </a:prstClr>
                </a:solidFill>
                <a:latin typeface="Montserrat" pitchFamily="2" charset="77"/>
              </a:rPr>
              <a:t>I   </a:t>
            </a:r>
            <a:r>
              <a:rPr lang="lv-LV" sz="1000" dirty="0">
                <a:solidFill>
                  <a:prstClr val="black">
                    <a:lumMod val="65000"/>
                    <a:lumOff val="35000"/>
                  </a:prstClr>
                </a:solidFill>
                <a:latin typeface="Montserrat" pitchFamily="2" charset="77"/>
              </a:rPr>
              <a:t>11.03</a:t>
            </a:r>
            <a:r>
              <a:rPr lang="en-US" sz="1000" dirty="0">
                <a:solidFill>
                  <a:prstClr val="black">
                    <a:lumMod val="65000"/>
                    <a:lumOff val="35000"/>
                  </a:prstClr>
                </a:solidFill>
                <a:latin typeface="Montserrat" pitchFamily="2" charset="77"/>
              </a:rPr>
              <a:t>.202</a:t>
            </a:r>
            <a:r>
              <a:rPr lang="lv-LV" sz="1000" dirty="0">
                <a:solidFill>
                  <a:prstClr val="black">
                    <a:lumMod val="65000"/>
                    <a:lumOff val="35000"/>
                  </a:prstClr>
                </a:solidFill>
                <a:latin typeface="Montserrat" pitchFamily="2" charset="77"/>
              </a:rPr>
              <a:t>6</a:t>
            </a:r>
            <a:r>
              <a:rPr lang="en-US" sz="1000" dirty="0">
                <a:solidFill>
                  <a:prstClr val="black">
                    <a:lumMod val="65000"/>
                    <a:lumOff val="35000"/>
                  </a:prstClr>
                </a:solidFill>
                <a:latin typeface="Montserrat" pitchFamily="2" charset="77"/>
              </a:rPr>
              <a:t>.</a:t>
            </a:r>
          </a:p>
        </p:txBody>
      </p:sp>
      <p:sp>
        <p:nvSpPr>
          <p:cNvPr id="4" name="Content Placeholder 3">
            <a:extLst>
              <a:ext uri="{FF2B5EF4-FFF2-40B4-BE49-F238E27FC236}">
                <a16:creationId xmlns:a16="http://schemas.microsoft.com/office/drawing/2014/main" id="{BEC3C23F-76DB-A725-A580-EB85AC7CFDC3}"/>
              </a:ext>
            </a:extLst>
          </p:cNvPr>
          <p:cNvSpPr>
            <a:spLocks noGrp="1"/>
          </p:cNvSpPr>
          <p:nvPr>
            <p:ph idx="1"/>
          </p:nvPr>
        </p:nvSpPr>
        <p:spPr>
          <a:xfrm>
            <a:off x="3275045" y="174301"/>
            <a:ext cx="8069424" cy="5340091"/>
          </a:xfrm>
        </p:spPr>
        <p:txBody>
          <a:bodyPr/>
          <a:lstStyle/>
          <a:p>
            <a:pPr marL="0" indent="0">
              <a:buNone/>
            </a:pPr>
            <a:endParaRPr lang="lv-LV" dirty="0"/>
          </a:p>
          <a:p>
            <a:pPr marL="0" indent="0">
              <a:buNone/>
            </a:pPr>
            <a:endParaRPr lang="lv-LV" dirty="0"/>
          </a:p>
          <a:p>
            <a:pPr marL="0" indent="0">
              <a:buNone/>
            </a:pPr>
            <a:endParaRPr lang="lv-LV" dirty="0"/>
          </a:p>
          <a:p>
            <a:pPr marL="0" indent="0">
              <a:buNone/>
            </a:pPr>
            <a:endParaRPr lang="lv-LV" dirty="0"/>
          </a:p>
          <a:p>
            <a:pPr marL="0" indent="0">
              <a:buNone/>
            </a:pPr>
            <a:endParaRPr lang="lv-LV" dirty="0"/>
          </a:p>
        </p:txBody>
      </p:sp>
      <p:sp>
        <p:nvSpPr>
          <p:cNvPr id="11" name="Title 10">
            <a:extLst>
              <a:ext uri="{FF2B5EF4-FFF2-40B4-BE49-F238E27FC236}">
                <a16:creationId xmlns:a16="http://schemas.microsoft.com/office/drawing/2014/main" id="{A9F3ACEE-EB2B-DD88-890C-1C5A2723517C}"/>
              </a:ext>
            </a:extLst>
          </p:cNvPr>
          <p:cNvSpPr>
            <a:spLocks noGrp="1"/>
          </p:cNvSpPr>
          <p:nvPr>
            <p:ph type="title"/>
          </p:nvPr>
        </p:nvSpPr>
        <p:spPr>
          <a:xfrm>
            <a:off x="838200" y="365125"/>
            <a:ext cx="10506269" cy="747591"/>
          </a:xfrm>
        </p:spPr>
        <p:txBody>
          <a:bodyPr>
            <a:normAutofit/>
          </a:bodyPr>
          <a:lstStyle/>
          <a:p>
            <a:pPr algn="ctr"/>
            <a:r>
              <a:rPr lang="lv-LV" sz="3600" b="1" dirty="0">
                <a:latin typeface="Montserrat" panose="00000500000000000000" pitchFamily="50" charset="-70"/>
              </a:rPr>
              <a:t>KO PIEPRASA?</a:t>
            </a:r>
          </a:p>
        </p:txBody>
      </p:sp>
      <p:sp>
        <p:nvSpPr>
          <p:cNvPr id="8" name="TextBox 7">
            <a:extLst>
              <a:ext uri="{FF2B5EF4-FFF2-40B4-BE49-F238E27FC236}">
                <a16:creationId xmlns:a16="http://schemas.microsoft.com/office/drawing/2014/main" id="{64A0C44B-AD3D-22D9-D59B-96516EC5DA29}"/>
              </a:ext>
            </a:extLst>
          </p:cNvPr>
          <p:cNvSpPr txBox="1"/>
          <p:nvPr/>
        </p:nvSpPr>
        <p:spPr>
          <a:xfrm>
            <a:off x="1875453" y="1555231"/>
            <a:ext cx="9469016" cy="3943837"/>
          </a:xfrm>
          <a:prstGeom prst="rect">
            <a:avLst/>
          </a:prstGeom>
          <a:noFill/>
        </p:spPr>
        <p:txBody>
          <a:bodyPr wrap="square">
            <a:spAutoFit/>
          </a:bodyPr>
          <a:lstStyle/>
          <a:p>
            <a:pPr marL="342900" lvl="0" indent="-342900" algn="just">
              <a:lnSpc>
                <a:spcPct val="107000"/>
              </a:lnSpc>
              <a:buFont typeface="+mj-lt"/>
              <a:buAutoNum type="arabicPeriod"/>
            </a:pPr>
            <a:r>
              <a:rPr lang="lv-LV" sz="2200" b="1" kern="100" dirty="0">
                <a:effectLst/>
                <a:latin typeface="Montserrat" panose="00000500000000000000" pitchFamily="2" charset="-70"/>
                <a:ea typeface="Calibri" panose="020F0502020204030204" pitchFamily="34" charset="0"/>
                <a:cs typeface="Times New Roman" panose="02020603050405020304" pitchFamily="18" charset="0"/>
              </a:rPr>
              <a:t>Ņemt vērā iebildumus</a:t>
            </a:r>
            <a:r>
              <a:rPr lang="lv-LV" sz="2200" kern="100" dirty="0">
                <a:effectLst/>
                <a:latin typeface="Montserrat" panose="00000500000000000000" pitchFamily="2" charset="-70"/>
                <a:ea typeface="Calibri" panose="020F0502020204030204" pitchFamily="34" charset="0"/>
                <a:cs typeface="Times New Roman" panose="02020603050405020304" pitchFamily="18" charset="0"/>
              </a:rPr>
              <a:t>;</a:t>
            </a:r>
          </a:p>
          <a:p>
            <a:pPr marL="342900" lvl="0" indent="-342900" algn="just">
              <a:lnSpc>
                <a:spcPct val="107000"/>
              </a:lnSpc>
              <a:buFont typeface="+mj-lt"/>
              <a:buAutoNum type="arabicPeriod"/>
            </a:pPr>
            <a:r>
              <a:rPr lang="lv-LV" sz="2200" b="1" kern="100" dirty="0">
                <a:effectLst/>
                <a:latin typeface="Montserrat" panose="00000500000000000000" pitchFamily="2" charset="-70"/>
                <a:ea typeface="Calibri" panose="020F0502020204030204" pitchFamily="34" charset="0"/>
                <a:cs typeface="Times New Roman" panose="02020603050405020304" pitchFamily="18" charset="0"/>
              </a:rPr>
              <a:t>Atgriezties pie bāzes risinājuma </a:t>
            </a:r>
            <a:r>
              <a:rPr lang="lv-LV" sz="2200" kern="100" dirty="0">
                <a:effectLst/>
                <a:latin typeface="Montserrat" panose="00000500000000000000" pitchFamily="2" charset="-70"/>
                <a:ea typeface="Calibri" panose="020F0502020204030204" pitchFamily="34" charset="0"/>
                <a:cs typeface="Times New Roman" panose="02020603050405020304" pitchFamily="18" charset="0"/>
              </a:rPr>
              <a:t>vai pārskatīt trases novietojumu;</a:t>
            </a:r>
          </a:p>
          <a:p>
            <a:pPr marL="342900" lvl="0" indent="-342900" algn="just">
              <a:lnSpc>
                <a:spcPct val="107000"/>
              </a:lnSpc>
              <a:buFont typeface="+mj-lt"/>
              <a:buAutoNum type="arabicPeriod"/>
            </a:pPr>
            <a:r>
              <a:rPr lang="lv-LV" sz="2200" kern="100" dirty="0">
                <a:effectLst/>
                <a:latin typeface="Montserrat" panose="00000500000000000000" pitchFamily="2" charset="-70"/>
                <a:ea typeface="Calibri" panose="020F0502020204030204" pitchFamily="34" charset="0"/>
                <a:cs typeface="Times New Roman" panose="02020603050405020304" pitchFamily="18" charset="0"/>
              </a:rPr>
              <a:t>Pārskatīt </a:t>
            </a:r>
            <a:r>
              <a:rPr lang="lv-LV" sz="2200" b="1" kern="100" dirty="0">
                <a:effectLst/>
                <a:latin typeface="Montserrat" panose="00000500000000000000" pitchFamily="2" charset="-70"/>
                <a:ea typeface="Calibri" panose="020F0502020204030204" pitchFamily="34" charset="0"/>
                <a:cs typeface="Times New Roman" panose="02020603050405020304" pitchFamily="18" charset="0"/>
              </a:rPr>
              <a:t>citus alternatīvos risinājumus</a:t>
            </a:r>
            <a:r>
              <a:rPr lang="lv-LV" sz="2200" kern="100" dirty="0">
                <a:effectLst/>
                <a:latin typeface="Montserrat" panose="00000500000000000000" pitchFamily="2" charset="-70"/>
                <a:ea typeface="Calibri" panose="020F0502020204030204" pitchFamily="34" charset="0"/>
                <a:cs typeface="Times New Roman" panose="02020603050405020304" pitchFamily="18" charset="0"/>
              </a:rPr>
              <a:t>, paredzot aizsardzību arī Loka, </a:t>
            </a:r>
            <a:r>
              <a:rPr lang="lv-LV" sz="2200" kern="100" dirty="0" err="1">
                <a:effectLst/>
                <a:latin typeface="Montserrat" panose="00000500000000000000" pitchFamily="2" charset="-70"/>
                <a:ea typeface="Calibri" panose="020F0502020204030204" pitchFamily="34" charset="0"/>
                <a:cs typeface="Times New Roman" panose="02020603050405020304" pitchFamily="18" charset="0"/>
              </a:rPr>
              <a:t>Gaujmalas</a:t>
            </a:r>
            <a:r>
              <a:rPr lang="lv-LV" sz="2200" kern="100" dirty="0">
                <a:effectLst/>
                <a:latin typeface="Montserrat" panose="00000500000000000000" pitchFamily="2" charset="-70"/>
                <a:ea typeface="Calibri" panose="020F0502020204030204" pitchFamily="34" charset="0"/>
                <a:cs typeface="Times New Roman" panose="02020603050405020304" pitchFamily="18" charset="0"/>
              </a:rPr>
              <a:t>, Koku, Skuju un Priežu ielas dzīvojamajai apbūvei;</a:t>
            </a:r>
          </a:p>
          <a:p>
            <a:pPr marL="342900" lvl="0" indent="-342900" algn="just">
              <a:lnSpc>
                <a:spcPct val="107000"/>
              </a:lnSpc>
              <a:spcAft>
                <a:spcPts val="800"/>
              </a:spcAft>
              <a:buFont typeface="+mj-lt"/>
              <a:buAutoNum type="arabicPeriod"/>
            </a:pPr>
            <a:r>
              <a:rPr lang="lv-LV" sz="2200" b="1" kern="100" dirty="0">
                <a:effectLst/>
                <a:latin typeface="Montserrat" panose="00000500000000000000" pitchFamily="2" charset="-70"/>
                <a:ea typeface="Calibri" panose="020F0502020204030204" pitchFamily="34" charset="0"/>
                <a:cs typeface="Times New Roman" panose="02020603050405020304" pitchFamily="18" charset="0"/>
              </a:rPr>
              <a:t>Nevirzīt projektu apstiprināšanai</a:t>
            </a:r>
            <a:r>
              <a:rPr lang="lv-LV" sz="2200" kern="100" dirty="0">
                <a:effectLst/>
                <a:latin typeface="Montserrat" panose="00000500000000000000" pitchFamily="2" charset="-70"/>
                <a:ea typeface="Calibri" panose="020F0502020204030204" pitchFamily="34" charset="0"/>
                <a:cs typeface="Times New Roman" panose="02020603050405020304" pitchFamily="18" charset="0"/>
              </a:rPr>
              <a:t>;</a:t>
            </a:r>
          </a:p>
          <a:p>
            <a:pPr marL="342900" indent="-342900" algn="just">
              <a:lnSpc>
                <a:spcPct val="107000"/>
              </a:lnSpc>
              <a:spcAft>
                <a:spcPts val="800"/>
              </a:spcAft>
              <a:buFont typeface="+mj-lt"/>
              <a:buAutoNum type="arabicPeriod"/>
            </a:pPr>
            <a:r>
              <a:rPr lang="lv-LV" sz="2200" b="1" dirty="0">
                <a:latin typeface="Montserrat" panose="00000500000000000000" pitchFamily="2" charset="-70"/>
              </a:rPr>
              <a:t>Organizēt publisko apspriedi;</a:t>
            </a:r>
          </a:p>
          <a:p>
            <a:pPr marL="342900" indent="-342900" algn="just">
              <a:lnSpc>
                <a:spcPct val="107000"/>
              </a:lnSpc>
              <a:spcAft>
                <a:spcPts val="800"/>
              </a:spcAft>
              <a:buFont typeface="+mj-lt"/>
              <a:buAutoNum type="arabicPeriod"/>
            </a:pPr>
            <a:r>
              <a:rPr lang="lv-LV" sz="2200" b="1" dirty="0">
                <a:latin typeface="Montserrat" panose="00000500000000000000" pitchFamily="2" charset="-70"/>
              </a:rPr>
              <a:t>Sniegt rakstiskas atbildes.</a:t>
            </a:r>
            <a:endParaRPr lang="lv-LV" sz="2200" dirty="0">
              <a:latin typeface="Montserrat" panose="00000500000000000000" pitchFamily="2" charset="-70"/>
            </a:endParaRPr>
          </a:p>
          <a:p>
            <a:pPr marL="342900" lvl="0" indent="-342900" algn="just">
              <a:lnSpc>
                <a:spcPct val="107000"/>
              </a:lnSpc>
              <a:spcAft>
                <a:spcPts val="800"/>
              </a:spcAft>
              <a:buFont typeface="+mj-lt"/>
              <a:buAutoNum type="arabicPeriod"/>
            </a:pP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0193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CEEEDA13-8970-D6FD-B453-793DB7034774}"/>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CD365778-C24C-8C87-FFA9-254DE88FAC17}"/>
              </a:ext>
            </a:extLst>
          </p:cNvPr>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6" name="TextBox 2">
            <a:extLst>
              <a:ext uri="{FF2B5EF4-FFF2-40B4-BE49-F238E27FC236}">
                <a16:creationId xmlns:a16="http://schemas.microsoft.com/office/drawing/2014/main" id="{7B6448E3-AA83-DECC-1AA0-CC77600975BB}"/>
              </a:ext>
            </a:extLst>
          </p:cNvPr>
          <p:cNvSpPr txBox="1"/>
          <p:nvPr/>
        </p:nvSpPr>
        <p:spPr>
          <a:xfrm>
            <a:off x="60960" y="6380480"/>
            <a:ext cx="12070080" cy="153888"/>
          </a:xfrm>
          <a:prstGeom prst="rect">
            <a:avLst/>
          </a:prstGeom>
        </p:spPr>
        <p:txBody>
          <a:bodyPr lIns="0" tIns="0" rIns="0" bIns="0" rtlCol="0" anchor="t">
            <a:spAutoFit/>
          </a:bodyPr>
          <a:lstStyle/>
          <a:p>
            <a:pPr algn="ctr" defTabSz="609630">
              <a:lnSpc>
                <a:spcPts val="1200"/>
              </a:lnSpc>
            </a:pPr>
            <a:r>
              <a:rPr lang="lv-LV" sz="1000" dirty="0">
                <a:solidFill>
                  <a:prstClr val="black">
                    <a:lumMod val="65000"/>
                    <a:lumOff val="35000"/>
                  </a:prstClr>
                </a:solidFill>
                <a:latin typeface="Montserrat" pitchFamily="2" charset="77"/>
              </a:rPr>
              <a:t>CARNIKAVAS KOMUNĀLSERVISS/ APN    </a:t>
            </a:r>
            <a:r>
              <a:rPr lang="en-US" sz="1000" dirty="0">
                <a:solidFill>
                  <a:prstClr val="black">
                    <a:lumMod val="65000"/>
                    <a:lumOff val="35000"/>
                  </a:prstClr>
                </a:solidFill>
                <a:latin typeface="Montserrat" pitchFamily="2" charset="77"/>
              </a:rPr>
              <a:t>I   </a:t>
            </a:r>
            <a:r>
              <a:rPr lang="lv-LV" sz="1000" dirty="0">
                <a:solidFill>
                  <a:prstClr val="black">
                    <a:lumMod val="65000"/>
                    <a:lumOff val="35000"/>
                  </a:prstClr>
                </a:solidFill>
                <a:latin typeface="Montserrat" pitchFamily="2" charset="77"/>
              </a:rPr>
              <a:t>11.03</a:t>
            </a:r>
            <a:r>
              <a:rPr lang="en-US" sz="1000" dirty="0">
                <a:solidFill>
                  <a:prstClr val="black">
                    <a:lumMod val="65000"/>
                    <a:lumOff val="35000"/>
                  </a:prstClr>
                </a:solidFill>
                <a:latin typeface="Montserrat" pitchFamily="2" charset="77"/>
              </a:rPr>
              <a:t>.202</a:t>
            </a:r>
            <a:r>
              <a:rPr lang="lv-LV" sz="1000" dirty="0">
                <a:solidFill>
                  <a:prstClr val="black">
                    <a:lumMod val="65000"/>
                    <a:lumOff val="35000"/>
                  </a:prstClr>
                </a:solidFill>
                <a:latin typeface="Montserrat" pitchFamily="2" charset="77"/>
              </a:rPr>
              <a:t>6</a:t>
            </a:r>
            <a:r>
              <a:rPr lang="en-US" sz="1000" dirty="0">
                <a:solidFill>
                  <a:prstClr val="black">
                    <a:lumMod val="65000"/>
                    <a:lumOff val="35000"/>
                  </a:prstClr>
                </a:solidFill>
                <a:latin typeface="Montserrat" pitchFamily="2" charset="77"/>
              </a:rPr>
              <a:t>.</a:t>
            </a:r>
          </a:p>
        </p:txBody>
      </p:sp>
      <p:sp>
        <p:nvSpPr>
          <p:cNvPr id="4" name="Content Placeholder 3">
            <a:extLst>
              <a:ext uri="{FF2B5EF4-FFF2-40B4-BE49-F238E27FC236}">
                <a16:creationId xmlns:a16="http://schemas.microsoft.com/office/drawing/2014/main" id="{08B2237B-93BA-BF97-6774-7EA3EE8B8DD4}"/>
              </a:ext>
            </a:extLst>
          </p:cNvPr>
          <p:cNvSpPr>
            <a:spLocks noGrp="1"/>
          </p:cNvSpPr>
          <p:nvPr>
            <p:ph idx="1"/>
          </p:nvPr>
        </p:nvSpPr>
        <p:spPr>
          <a:xfrm>
            <a:off x="3275045" y="174301"/>
            <a:ext cx="8069424" cy="1226119"/>
          </a:xfrm>
        </p:spPr>
        <p:txBody>
          <a:bodyPr>
            <a:normAutofit/>
          </a:bodyPr>
          <a:lstStyle/>
          <a:p>
            <a:pPr marL="0" indent="0">
              <a:buNone/>
            </a:pPr>
            <a:endParaRPr lang="lv-LV" dirty="0"/>
          </a:p>
          <a:p>
            <a:pPr marL="0" indent="0">
              <a:buNone/>
            </a:pPr>
            <a:endParaRPr lang="lv-LV" dirty="0"/>
          </a:p>
          <a:p>
            <a:pPr marL="0" indent="0">
              <a:buNone/>
            </a:pPr>
            <a:endParaRPr lang="lv-LV" dirty="0"/>
          </a:p>
          <a:p>
            <a:endParaRPr lang="lv-LV" dirty="0"/>
          </a:p>
          <a:p>
            <a:pPr marL="0" indent="0">
              <a:buNone/>
            </a:pPr>
            <a:endParaRPr lang="lv-LV" dirty="0"/>
          </a:p>
        </p:txBody>
      </p:sp>
      <p:sp>
        <p:nvSpPr>
          <p:cNvPr id="11" name="Title 10">
            <a:extLst>
              <a:ext uri="{FF2B5EF4-FFF2-40B4-BE49-F238E27FC236}">
                <a16:creationId xmlns:a16="http://schemas.microsoft.com/office/drawing/2014/main" id="{B62685BD-109B-5624-6975-AF34C7286ECE}"/>
              </a:ext>
            </a:extLst>
          </p:cNvPr>
          <p:cNvSpPr>
            <a:spLocks noGrp="1"/>
          </p:cNvSpPr>
          <p:nvPr>
            <p:ph type="title"/>
          </p:nvPr>
        </p:nvSpPr>
        <p:spPr>
          <a:xfrm>
            <a:off x="838200" y="323644"/>
            <a:ext cx="10506269" cy="747591"/>
          </a:xfrm>
        </p:spPr>
        <p:txBody>
          <a:bodyPr>
            <a:normAutofit/>
          </a:bodyPr>
          <a:lstStyle/>
          <a:p>
            <a:pPr algn="ctr"/>
            <a:r>
              <a:rPr lang="lv-LV" sz="3600" b="1" dirty="0">
                <a:latin typeface="Montserrat" panose="00000500000000000000" pitchFamily="50" charset="-70"/>
              </a:rPr>
              <a:t>KOPSAVILKUMS</a:t>
            </a:r>
          </a:p>
        </p:txBody>
      </p:sp>
      <p:sp>
        <p:nvSpPr>
          <p:cNvPr id="8" name="TextBox 7">
            <a:extLst>
              <a:ext uri="{FF2B5EF4-FFF2-40B4-BE49-F238E27FC236}">
                <a16:creationId xmlns:a16="http://schemas.microsoft.com/office/drawing/2014/main" id="{47672F9E-06DA-0231-206B-4FE235ABB975}"/>
              </a:ext>
            </a:extLst>
          </p:cNvPr>
          <p:cNvSpPr txBox="1"/>
          <p:nvPr/>
        </p:nvSpPr>
        <p:spPr>
          <a:xfrm>
            <a:off x="476738" y="1220578"/>
            <a:ext cx="5603634" cy="4570803"/>
          </a:xfrm>
          <a:prstGeom prst="rect">
            <a:avLst/>
          </a:prstGeom>
          <a:noFill/>
        </p:spPr>
        <p:txBody>
          <a:bodyPr wrap="square">
            <a:spAutoFit/>
          </a:bodyPr>
          <a:lstStyle/>
          <a:p>
            <a:pPr marL="0" indent="0">
              <a:buNone/>
            </a:pPr>
            <a:endParaRPr lang="lv-LV" sz="1700" dirty="0">
              <a:latin typeface="Montserrat" panose="00000500000000000000" pitchFamily="2" charset="-70"/>
            </a:endParaRPr>
          </a:p>
          <a:p>
            <a:pPr algn="just" defTabSz="457200">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1. Nav vienlīdzīga attieksme;</a:t>
            </a:r>
          </a:p>
          <a:p>
            <a:pPr algn="just" defTabSz="457200">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2. Nav pieļaujami īpašumu ierobežojumi;</a:t>
            </a:r>
          </a:p>
          <a:p>
            <a:pPr algn="just" defTabSz="457200">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3. Samazina īpašumu vērtību;</a:t>
            </a:r>
          </a:p>
          <a:p>
            <a:pPr algn="just" defTabSz="457200">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4. Samazina iespēju apdrošināt;</a:t>
            </a:r>
          </a:p>
          <a:p>
            <a:pPr algn="just" defTabSz="457200">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5. Pārmērīgi ierobežo īpašumu tiesību īstenošanu;</a:t>
            </a:r>
          </a:p>
          <a:p>
            <a:pPr algn="just" defTabSz="457200">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6. Diskriminē iedzīvotājus, jo netika uzklausīti;</a:t>
            </a:r>
          </a:p>
          <a:p>
            <a:pPr algn="just" defTabSz="457200">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7. Privātā un vizuālā komforta zaudējums;</a:t>
            </a:r>
          </a:p>
          <a:p>
            <a:pPr algn="just" defTabSz="457200">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8. Rada noēnojumu;</a:t>
            </a:r>
          </a:p>
          <a:p>
            <a:pPr algn="just" defTabSz="457200">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9. Ierobežo attīstības un izmantošanas iespējas;</a:t>
            </a:r>
          </a:p>
          <a:p>
            <a:pPr algn="just" defTabSz="457200">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10. Atstāj vairākus simtus iedzīvotāju «slazdā».</a:t>
            </a:r>
          </a:p>
        </p:txBody>
      </p:sp>
      <p:sp>
        <p:nvSpPr>
          <p:cNvPr id="7" name="TextBox 6">
            <a:extLst>
              <a:ext uri="{FF2B5EF4-FFF2-40B4-BE49-F238E27FC236}">
                <a16:creationId xmlns:a16="http://schemas.microsoft.com/office/drawing/2014/main" id="{AE0F55E8-C325-5903-CAE2-59A88D226DD1}"/>
              </a:ext>
            </a:extLst>
          </p:cNvPr>
          <p:cNvSpPr txBox="1"/>
          <p:nvPr/>
        </p:nvSpPr>
        <p:spPr>
          <a:xfrm>
            <a:off x="6252311" y="1220578"/>
            <a:ext cx="5462951" cy="4333687"/>
          </a:xfrm>
          <a:prstGeom prst="rect">
            <a:avLst/>
          </a:prstGeom>
          <a:noFill/>
        </p:spPr>
        <p:txBody>
          <a:bodyPr wrap="square">
            <a:spAutoFit/>
          </a:bodyPr>
          <a:lstStyle/>
          <a:p>
            <a:pPr algn="just">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11. Apdraud iedzīvotāju drošību un veselību;</a:t>
            </a:r>
          </a:p>
          <a:p>
            <a:pPr algn="just">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12. Rada mantiskos zaudējumus;</a:t>
            </a:r>
          </a:p>
          <a:p>
            <a:pPr algn="just">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13. Ignorē tos, kas paliek arī tieši aiz dambja otrā puse;</a:t>
            </a:r>
          </a:p>
          <a:p>
            <a:pPr algn="just">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14. Apdrošinātāji paaugstina vērtības;</a:t>
            </a:r>
          </a:p>
          <a:p>
            <a:pPr algn="just">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15. Nav izmantojusi atsavināšanas iespējas;</a:t>
            </a:r>
          </a:p>
          <a:p>
            <a:pPr algn="just" defTabSz="457200">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16. Neizpilda ES prasības, par ilgtspējīgu, sociālu, nediskriminējošu ES fondu līdzekļu izmantošanu;</a:t>
            </a:r>
          </a:p>
          <a:p>
            <a:pPr algn="just" defTabSz="457200">
              <a:lnSpc>
                <a:spcPct val="127000"/>
              </a:lnSpc>
              <a:spcAft>
                <a:spcPts val="800"/>
              </a:spcAft>
            </a:pPr>
            <a:r>
              <a:rPr lang="lv-LV" sz="1700" kern="100" dirty="0">
                <a:latin typeface="Montserrat" panose="00000500000000000000" pitchFamily="2" charset="-70"/>
                <a:ea typeface="Calibri" panose="020F0502020204030204" pitchFamily="34" charset="0"/>
                <a:cs typeface="Times New Roman" panose="02020603050405020304" pitchFamily="18" charset="0"/>
              </a:rPr>
              <a:t>17. Prettiesiska, jo klusēšanu nevar uzskatīt par piekrišanu. </a:t>
            </a:r>
          </a:p>
        </p:txBody>
      </p:sp>
    </p:spTree>
    <p:extLst>
      <p:ext uri="{BB962C8B-B14F-4D97-AF65-F5344CB8AC3E}">
        <p14:creationId xmlns:p14="http://schemas.microsoft.com/office/powerpoint/2010/main" val="878345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0E05B6D8-30F2-E502-CFD3-4587CA7E7EB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3F178D8D-A875-F768-2E43-68A5797869BB}"/>
              </a:ext>
            </a:extLst>
          </p:cNvPr>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6" name="TextBox 2">
            <a:extLst>
              <a:ext uri="{FF2B5EF4-FFF2-40B4-BE49-F238E27FC236}">
                <a16:creationId xmlns:a16="http://schemas.microsoft.com/office/drawing/2014/main" id="{91690215-1EA4-B68A-C64B-4243AC30909E}"/>
              </a:ext>
            </a:extLst>
          </p:cNvPr>
          <p:cNvSpPr txBox="1"/>
          <p:nvPr/>
        </p:nvSpPr>
        <p:spPr>
          <a:xfrm>
            <a:off x="60960" y="6380480"/>
            <a:ext cx="12070080" cy="153888"/>
          </a:xfrm>
          <a:prstGeom prst="rect">
            <a:avLst/>
          </a:prstGeom>
        </p:spPr>
        <p:txBody>
          <a:bodyPr lIns="0" tIns="0" rIns="0" bIns="0" rtlCol="0" anchor="t">
            <a:spAutoFit/>
          </a:bodyPr>
          <a:lstStyle/>
          <a:p>
            <a:pPr algn="ctr" defTabSz="609630">
              <a:lnSpc>
                <a:spcPts val="1200"/>
              </a:lnSpc>
            </a:pPr>
            <a:r>
              <a:rPr lang="lv-LV" sz="1000" dirty="0">
                <a:solidFill>
                  <a:prstClr val="black">
                    <a:lumMod val="65000"/>
                    <a:lumOff val="35000"/>
                  </a:prstClr>
                </a:solidFill>
                <a:latin typeface="Montserrat" pitchFamily="2" charset="77"/>
              </a:rPr>
              <a:t>CARNIKAVAS KOMUNĀLSERVISS/ APN    </a:t>
            </a:r>
            <a:r>
              <a:rPr lang="en-US" sz="1000" dirty="0">
                <a:solidFill>
                  <a:prstClr val="black">
                    <a:lumMod val="65000"/>
                    <a:lumOff val="35000"/>
                  </a:prstClr>
                </a:solidFill>
                <a:latin typeface="Montserrat" pitchFamily="2" charset="77"/>
              </a:rPr>
              <a:t>I   </a:t>
            </a:r>
            <a:r>
              <a:rPr lang="lv-LV" sz="1000" dirty="0">
                <a:solidFill>
                  <a:prstClr val="black">
                    <a:lumMod val="65000"/>
                    <a:lumOff val="35000"/>
                  </a:prstClr>
                </a:solidFill>
                <a:latin typeface="Montserrat" pitchFamily="2" charset="77"/>
              </a:rPr>
              <a:t>11.03</a:t>
            </a:r>
            <a:r>
              <a:rPr lang="en-US" sz="1000" dirty="0">
                <a:solidFill>
                  <a:prstClr val="black">
                    <a:lumMod val="65000"/>
                    <a:lumOff val="35000"/>
                  </a:prstClr>
                </a:solidFill>
                <a:latin typeface="Montserrat" pitchFamily="2" charset="77"/>
              </a:rPr>
              <a:t>.202</a:t>
            </a:r>
            <a:r>
              <a:rPr lang="lv-LV" sz="1000" dirty="0">
                <a:solidFill>
                  <a:prstClr val="black">
                    <a:lumMod val="65000"/>
                    <a:lumOff val="35000"/>
                  </a:prstClr>
                </a:solidFill>
                <a:latin typeface="Montserrat" pitchFamily="2" charset="77"/>
              </a:rPr>
              <a:t>6</a:t>
            </a:r>
            <a:r>
              <a:rPr lang="en-US" sz="1000" dirty="0">
                <a:solidFill>
                  <a:prstClr val="black">
                    <a:lumMod val="65000"/>
                    <a:lumOff val="35000"/>
                  </a:prstClr>
                </a:solidFill>
                <a:latin typeface="Montserrat" pitchFamily="2" charset="77"/>
              </a:rPr>
              <a:t>.</a:t>
            </a:r>
          </a:p>
        </p:txBody>
      </p:sp>
      <p:sp>
        <p:nvSpPr>
          <p:cNvPr id="4" name="Content Placeholder 3">
            <a:extLst>
              <a:ext uri="{FF2B5EF4-FFF2-40B4-BE49-F238E27FC236}">
                <a16:creationId xmlns:a16="http://schemas.microsoft.com/office/drawing/2014/main" id="{2A7A9807-214C-D579-1C7A-D6038D0F51D3}"/>
              </a:ext>
            </a:extLst>
          </p:cNvPr>
          <p:cNvSpPr>
            <a:spLocks noGrp="1"/>
          </p:cNvSpPr>
          <p:nvPr>
            <p:ph idx="1"/>
          </p:nvPr>
        </p:nvSpPr>
        <p:spPr>
          <a:xfrm>
            <a:off x="320431" y="1288073"/>
            <a:ext cx="3923323" cy="4937369"/>
          </a:xfrm>
        </p:spPr>
        <p:txBody>
          <a:bodyPr/>
          <a:lstStyle/>
          <a:p>
            <a:pPr marL="0" indent="0" algn="just">
              <a:buNone/>
            </a:pPr>
            <a:r>
              <a:rPr lang="lv-LV" sz="2000" b="1" dirty="0"/>
              <a:t>Priekšlikums Nr.2 </a:t>
            </a:r>
            <a:r>
              <a:rPr lang="lv-LV" sz="2000" dirty="0"/>
              <a:t>paredz aizsargdambja pārrāvumu pie 3 zemes gabaliem, kas bija kategoriski pret jebkādu dambja  un </a:t>
            </a:r>
            <a:r>
              <a:rPr lang="lv-LV" sz="2000" dirty="0" err="1"/>
              <a:t>rievsienas</a:t>
            </a:r>
            <a:r>
              <a:rPr lang="lv-LV" sz="2000" dirty="0"/>
              <a:t> būvniecību. </a:t>
            </a:r>
          </a:p>
          <a:p>
            <a:pPr marL="0" indent="0" algn="just">
              <a:buNone/>
            </a:pPr>
            <a:endParaRPr lang="lv-LV" sz="2000" dirty="0"/>
          </a:p>
          <a:p>
            <a:pPr marL="0" indent="0" algn="just">
              <a:buNone/>
            </a:pPr>
            <a:r>
              <a:rPr lang="lv-LV" sz="2000" dirty="0"/>
              <a:t>Aizsargdambja kopgarums-  </a:t>
            </a:r>
            <a:r>
              <a:rPr lang="lv-LV" sz="2000" dirty="0">
                <a:solidFill>
                  <a:srgbClr val="FF0000"/>
                </a:solidFill>
              </a:rPr>
              <a:t>~ 3,17 km</a:t>
            </a:r>
          </a:p>
          <a:p>
            <a:pPr marL="0" indent="0" algn="just">
              <a:buNone/>
            </a:pPr>
            <a:r>
              <a:rPr lang="lv-LV" sz="2000" dirty="0"/>
              <a:t>Pasargāto iedz.sk. -  </a:t>
            </a:r>
            <a:r>
              <a:rPr lang="lv-LV" sz="2000" dirty="0">
                <a:solidFill>
                  <a:srgbClr val="FF0000"/>
                </a:solidFill>
              </a:rPr>
              <a:t>~2490 (?)</a:t>
            </a:r>
          </a:p>
          <a:p>
            <a:pPr marL="0" indent="0" algn="just">
              <a:buNone/>
            </a:pPr>
            <a:endParaRPr lang="lv-LV" sz="2000" dirty="0"/>
          </a:p>
          <a:p>
            <a:pPr marL="0" indent="0" algn="just">
              <a:buNone/>
            </a:pPr>
            <a:r>
              <a:rPr lang="lv-LV" sz="2000" i="1" dirty="0"/>
              <a:t>Rievsienas izbūves posmā ir pārvietots pie stāvvietas (Kadagas tilts), jo zemes gabala īpašnieks nepiekrita tās izbūvei viņa zemes gabalā. </a:t>
            </a:r>
          </a:p>
          <a:p>
            <a:pPr marL="0" indent="0">
              <a:buNone/>
            </a:pPr>
            <a:endParaRPr lang="lv-LV" dirty="0"/>
          </a:p>
          <a:p>
            <a:pPr marL="0" indent="0">
              <a:buNone/>
            </a:pPr>
            <a:endParaRPr lang="lv-LV" dirty="0"/>
          </a:p>
          <a:p>
            <a:pPr marL="0" indent="0">
              <a:buNone/>
            </a:pPr>
            <a:endParaRPr lang="lv-LV" dirty="0"/>
          </a:p>
          <a:p>
            <a:pPr marL="0" indent="0">
              <a:buNone/>
            </a:pPr>
            <a:endParaRPr lang="lv-LV" dirty="0"/>
          </a:p>
        </p:txBody>
      </p:sp>
      <p:sp>
        <p:nvSpPr>
          <p:cNvPr id="5" name="Title 10">
            <a:extLst>
              <a:ext uri="{FF2B5EF4-FFF2-40B4-BE49-F238E27FC236}">
                <a16:creationId xmlns:a16="http://schemas.microsoft.com/office/drawing/2014/main" id="{331309A1-9AA1-267D-DD19-1A6F4B00A06D}"/>
              </a:ext>
            </a:extLst>
          </p:cNvPr>
          <p:cNvSpPr>
            <a:spLocks noGrp="1"/>
          </p:cNvSpPr>
          <p:nvPr>
            <p:ph type="title"/>
          </p:nvPr>
        </p:nvSpPr>
        <p:spPr>
          <a:xfrm>
            <a:off x="1033585" y="213140"/>
            <a:ext cx="10515600" cy="630359"/>
          </a:xfrm>
        </p:spPr>
        <p:txBody>
          <a:bodyPr>
            <a:normAutofit/>
          </a:bodyPr>
          <a:lstStyle/>
          <a:p>
            <a:pPr algn="ctr"/>
            <a:r>
              <a:rPr lang="lv-LV" sz="3600" b="1" dirty="0">
                <a:latin typeface="Montserrat" panose="00000500000000000000" pitchFamily="50" charset="-70"/>
              </a:rPr>
              <a:t>PRIEKŠLIKUMS Nr.1</a:t>
            </a:r>
          </a:p>
        </p:txBody>
      </p:sp>
      <p:pic>
        <p:nvPicPr>
          <p:cNvPr id="13" name="Picture 12">
            <a:extLst>
              <a:ext uri="{FF2B5EF4-FFF2-40B4-BE49-F238E27FC236}">
                <a16:creationId xmlns:a16="http://schemas.microsoft.com/office/drawing/2014/main" id="{7FC18975-4D6C-BE0B-D937-3C0394AC72E4}"/>
              </a:ext>
            </a:extLst>
          </p:cNvPr>
          <p:cNvPicPr>
            <a:picLocks noChangeAspect="1"/>
          </p:cNvPicPr>
          <p:nvPr/>
        </p:nvPicPr>
        <p:blipFill>
          <a:blip r:embed="rId3"/>
          <a:stretch>
            <a:fillRect/>
          </a:stretch>
        </p:blipFill>
        <p:spPr>
          <a:xfrm>
            <a:off x="4167488" y="709386"/>
            <a:ext cx="7645067" cy="5406264"/>
          </a:xfrm>
          <a:prstGeom prst="rect">
            <a:avLst/>
          </a:prstGeom>
        </p:spPr>
      </p:pic>
    </p:spTree>
    <p:extLst>
      <p:ext uri="{BB962C8B-B14F-4D97-AF65-F5344CB8AC3E}">
        <p14:creationId xmlns:p14="http://schemas.microsoft.com/office/powerpoint/2010/main" val="2305189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6A8B6B59-4E17-1A5A-C415-80D13D940A64}"/>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7F1E3296-38D2-FA88-B0E6-540B46A9AB0E}"/>
              </a:ext>
            </a:extLst>
          </p:cNvPr>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6" name="TextBox 2">
            <a:extLst>
              <a:ext uri="{FF2B5EF4-FFF2-40B4-BE49-F238E27FC236}">
                <a16:creationId xmlns:a16="http://schemas.microsoft.com/office/drawing/2014/main" id="{F1D9813B-42F2-31F0-867A-1665C7695DCE}"/>
              </a:ext>
            </a:extLst>
          </p:cNvPr>
          <p:cNvSpPr txBox="1"/>
          <p:nvPr/>
        </p:nvSpPr>
        <p:spPr>
          <a:xfrm>
            <a:off x="60960" y="6380480"/>
            <a:ext cx="12070080" cy="153888"/>
          </a:xfrm>
          <a:prstGeom prst="rect">
            <a:avLst/>
          </a:prstGeom>
        </p:spPr>
        <p:txBody>
          <a:bodyPr lIns="0" tIns="0" rIns="0" bIns="0" rtlCol="0" anchor="t">
            <a:spAutoFit/>
          </a:bodyPr>
          <a:lstStyle/>
          <a:p>
            <a:pPr algn="ctr" defTabSz="609630">
              <a:lnSpc>
                <a:spcPts val="1200"/>
              </a:lnSpc>
            </a:pPr>
            <a:r>
              <a:rPr lang="lv-LV" sz="1000" dirty="0">
                <a:solidFill>
                  <a:prstClr val="black">
                    <a:lumMod val="65000"/>
                    <a:lumOff val="35000"/>
                  </a:prstClr>
                </a:solidFill>
                <a:latin typeface="Montserrat" pitchFamily="2" charset="77"/>
              </a:rPr>
              <a:t>CARNIKAVAS KOMUNĀLSERVISS/ APN    </a:t>
            </a:r>
            <a:r>
              <a:rPr lang="en-US" sz="1000" dirty="0">
                <a:solidFill>
                  <a:prstClr val="black">
                    <a:lumMod val="65000"/>
                    <a:lumOff val="35000"/>
                  </a:prstClr>
                </a:solidFill>
                <a:latin typeface="Montserrat" pitchFamily="2" charset="77"/>
              </a:rPr>
              <a:t>I   </a:t>
            </a:r>
            <a:r>
              <a:rPr lang="lv-LV" sz="1000" dirty="0">
                <a:solidFill>
                  <a:prstClr val="black">
                    <a:lumMod val="65000"/>
                    <a:lumOff val="35000"/>
                  </a:prstClr>
                </a:solidFill>
                <a:latin typeface="Montserrat" pitchFamily="2" charset="77"/>
              </a:rPr>
              <a:t>11.03</a:t>
            </a:r>
            <a:r>
              <a:rPr lang="en-US" sz="1000" dirty="0">
                <a:solidFill>
                  <a:prstClr val="black">
                    <a:lumMod val="65000"/>
                    <a:lumOff val="35000"/>
                  </a:prstClr>
                </a:solidFill>
                <a:latin typeface="Montserrat" pitchFamily="2" charset="77"/>
              </a:rPr>
              <a:t>.202</a:t>
            </a:r>
            <a:r>
              <a:rPr lang="lv-LV" sz="1000" dirty="0">
                <a:solidFill>
                  <a:prstClr val="black">
                    <a:lumMod val="65000"/>
                    <a:lumOff val="35000"/>
                  </a:prstClr>
                </a:solidFill>
                <a:latin typeface="Montserrat" pitchFamily="2" charset="77"/>
              </a:rPr>
              <a:t>6</a:t>
            </a:r>
            <a:r>
              <a:rPr lang="en-US" sz="1000" dirty="0">
                <a:solidFill>
                  <a:prstClr val="black">
                    <a:lumMod val="65000"/>
                    <a:lumOff val="35000"/>
                  </a:prstClr>
                </a:solidFill>
                <a:latin typeface="Montserrat" pitchFamily="2" charset="77"/>
              </a:rPr>
              <a:t>.</a:t>
            </a:r>
          </a:p>
        </p:txBody>
      </p:sp>
      <p:sp>
        <p:nvSpPr>
          <p:cNvPr id="5" name="Title 10">
            <a:extLst>
              <a:ext uri="{FF2B5EF4-FFF2-40B4-BE49-F238E27FC236}">
                <a16:creationId xmlns:a16="http://schemas.microsoft.com/office/drawing/2014/main" id="{0D15C4ED-48A7-EC40-22C8-1AC4B1A6BA7D}"/>
              </a:ext>
            </a:extLst>
          </p:cNvPr>
          <p:cNvSpPr>
            <a:spLocks noGrp="1"/>
          </p:cNvSpPr>
          <p:nvPr>
            <p:ph type="title"/>
          </p:nvPr>
        </p:nvSpPr>
        <p:spPr>
          <a:xfrm>
            <a:off x="1033585" y="213140"/>
            <a:ext cx="10515600" cy="630359"/>
          </a:xfrm>
        </p:spPr>
        <p:txBody>
          <a:bodyPr>
            <a:normAutofit/>
          </a:bodyPr>
          <a:lstStyle/>
          <a:p>
            <a:pPr algn="ctr"/>
            <a:r>
              <a:rPr lang="lv-LV" sz="3600" b="1" dirty="0">
                <a:latin typeface="Montserrat" panose="00000500000000000000" pitchFamily="50" charset="-70"/>
              </a:rPr>
              <a:t>PRIEKŠLIKUMS Nr.2</a:t>
            </a:r>
          </a:p>
        </p:txBody>
      </p:sp>
      <p:sp>
        <p:nvSpPr>
          <p:cNvPr id="7" name="Content Placeholder 6">
            <a:extLst>
              <a:ext uri="{FF2B5EF4-FFF2-40B4-BE49-F238E27FC236}">
                <a16:creationId xmlns:a16="http://schemas.microsoft.com/office/drawing/2014/main" id="{34DE42EE-16D0-E63D-A361-18A6EE66B4A2}"/>
              </a:ext>
            </a:extLst>
          </p:cNvPr>
          <p:cNvSpPr>
            <a:spLocks noGrp="1"/>
          </p:cNvSpPr>
          <p:nvPr>
            <p:ph idx="1"/>
          </p:nvPr>
        </p:nvSpPr>
        <p:spPr>
          <a:xfrm>
            <a:off x="242596" y="1489724"/>
            <a:ext cx="4002833" cy="4619314"/>
          </a:xfrm>
        </p:spPr>
        <p:txBody>
          <a:bodyPr>
            <a:normAutofit/>
          </a:bodyPr>
          <a:lstStyle/>
          <a:p>
            <a:pPr marL="0" indent="0" algn="just">
              <a:buNone/>
            </a:pPr>
            <a:r>
              <a:rPr lang="lv-LV" sz="2000" b="1" dirty="0"/>
              <a:t>Priekšlikums Nr.3 </a:t>
            </a:r>
            <a:r>
              <a:rPr lang="lv-LV" sz="2000" dirty="0"/>
              <a:t>paredz aizsargdambja posmu virzīt starp zemes gabaliem, bet tā pat skarot </a:t>
            </a:r>
            <a:r>
              <a:rPr lang="lv-LV" sz="2000" b="1" dirty="0"/>
              <a:t>divus īpašumus</a:t>
            </a:r>
            <a:r>
              <a:rPr lang="lv-LV" sz="2000" dirty="0"/>
              <a:t>, kas pieder īpašniekam, kas kategoriski iebilst pret to. Dambis turpinās līdz Priežu ielai, tad turpinās ar ielas pacelšanu pa </a:t>
            </a:r>
            <a:r>
              <a:rPr lang="lv-LV" sz="2000" dirty="0" err="1"/>
              <a:t>Nūrnieku</a:t>
            </a:r>
            <a:r>
              <a:rPr lang="lv-LV" sz="2000" dirty="0"/>
              <a:t> ielu un tad jau atkal turpinās aizsargdambis. </a:t>
            </a:r>
          </a:p>
          <a:p>
            <a:pPr marL="0" indent="0" algn="just">
              <a:buNone/>
            </a:pPr>
            <a:r>
              <a:rPr lang="lv-LV" sz="2000" dirty="0"/>
              <a:t>Aizsargdambja kopgarums-  </a:t>
            </a:r>
            <a:r>
              <a:rPr lang="lv-LV" sz="2000" dirty="0">
                <a:solidFill>
                  <a:srgbClr val="FF0000"/>
                </a:solidFill>
              </a:rPr>
              <a:t>~ 2,4 km</a:t>
            </a:r>
          </a:p>
          <a:p>
            <a:pPr marL="0" indent="0" algn="just">
              <a:buNone/>
            </a:pPr>
            <a:r>
              <a:rPr lang="lv-LV" sz="2000" dirty="0"/>
              <a:t>Ielas pacelšana – </a:t>
            </a:r>
            <a:r>
              <a:rPr lang="lv-LV" sz="2000" dirty="0">
                <a:solidFill>
                  <a:srgbClr val="FF0000"/>
                </a:solidFill>
              </a:rPr>
              <a:t>~ 1,5 km</a:t>
            </a:r>
          </a:p>
          <a:p>
            <a:pPr marL="0" indent="0" algn="just">
              <a:buNone/>
            </a:pPr>
            <a:r>
              <a:rPr lang="lv-LV" sz="2000" dirty="0"/>
              <a:t>Pasargāto iedz.sk. - </a:t>
            </a:r>
            <a:r>
              <a:rPr lang="lv-LV" sz="2000" dirty="0">
                <a:solidFill>
                  <a:srgbClr val="FF0000"/>
                </a:solidFill>
              </a:rPr>
              <a:t>~2490</a:t>
            </a:r>
            <a:endParaRPr lang="lv-LV" sz="2000" dirty="0"/>
          </a:p>
        </p:txBody>
      </p:sp>
      <p:pic>
        <p:nvPicPr>
          <p:cNvPr id="11" name="Picture 10">
            <a:extLst>
              <a:ext uri="{FF2B5EF4-FFF2-40B4-BE49-F238E27FC236}">
                <a16:creationId xmlns:a16="http://schemas.microsoft.com/office/drawing/2014/main" id="{E82C8C77-41DF-8ADD-458F-B988C54639EB}"/>
              </a:ext>
            </a:extLst>
          </p:cNvPr>
          <p:cNvPicPr>
            <a:picLocks noChangeAspect="1"/>
          </p:cNvPicPr>
          <p:nvPr/>
        </p:nvPicPr>
        <p:blipFill>
          <a:blip r:embed="rId3"/>
          <a:stretch>
            <a:fillRect/>
          </a:stretch>
        </p:blipFill>
        <p:spPr>
          <a:xfrm>
            <a:off x="4128612" y="748962"/>
            <a:ext cx="7579752" cy="5360076"/>
          </a:xfrm>
          <a:prstGeom prst="rect">
            <a:avLst/>
          </a:prstGeom>
        </p:spPr>
      </p:pic>
    </p:spTree>
    <p:extLst>
      <p:ext uri="{BB962C8B-B14F-4D97-AF65-F5344CB8AC3E}">
        <p14:creationId xmlns:p14="http://schemas.microsoft.com/office/powerpoint/2010/main" val="3994621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BC4ED788-894F-F4E3-2CD6-BD5A904DEB4B}"/>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9E0A71FE-FCE9-6019-3A1B-AF97A398C7B9}"/>
              </a:ext>
            </a:extLst>
          </p:cNvPr>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6" name="TextBox 2">
            <a:extLst>
              <a:ext uri="{FF2B5EF4-FFF2-40B4-BE49-F238E27FC236}">
                <a16:creationId xmlns:a16="http://schemas.microsoft.com/office/drawing/2014/main" id="{F9AFAE3C-773F-62D7-3567-53045352F4CD}"/>
              </a:ext>
            </a:extLst>
          </p:cNvPr>
          <p:cNvSpPr txBox="1"/>
          <p:nvPr/>
        </p:nvSpPr>
        <p:spPr>
          <a:xfrm>
            <a:off x="60960" y="6380480"/>
            <a:ext cx="12070080" cy="153888"/>
          </a:xfrm>
          <a:prstGeom prst="rect">
            <a:avLst/>
          </a:prstGeom>
        </p:spPr>
        <p:txBody>
          <a:bodyPr lIns="0" tIns="0" rIns="0" bIns="0" rtlCol="0" anchor="t">
            <a:spAutoFit/>
          </a:bodyPr>
          <a:lstStyle/>
          <a:p>
            <a:pPr algn="ctr" defTabSz="609630">
              <a:lnSpc>
                <a:spcPts val="1200"/>
              </a:lnSpc>
            </a:pPr>
            <a:r>
              <a:rPr lang="lv-LV" sz="1000" dirty="0">
                <a:solidFill>
                  <a:prstClr val="black">
                    <a:lumMod val="65000"/>
                    <a:lumOff val="35000"/>
                  </a:prstClr>
                </a:solidFill>
                <a:latin typeface="Montserrat" pitchFamily="2" charset="77"/>
              </a:rPr>
              <a:t>CARNIKAVAS KOMUNĀLSERVISS/ APN    </a:t>
            </a:r>
            <a:r>
              <a:rPr lang="en-US" sz="1000" dirty="0">
                <a:solidFill>
                  <a:prstClr val="black">
                    <a:lumMod val="65000"/>
                    <a:lumOff val="35000"/>
                  </a:prstClr>
                </a:solidFill>
                <a:latin typeface="Montserrat" pitchFamily="2" charset="77"/>
              </a:rPr>
              <a:t>I   </a:t>
            </a:r>
            <a:r>
              <a:rPr lang="lv-LV" sz="1000" dirty="0">
                <a:solidFill>
                  <a:prstClr val="black">
                    <a:lumMod val="65000"/>
                    <a:lumOff val="35000"/>
                  </a:prstClr>
                </a:solidFill>
                <a:latin typeface="Montserrat" pitchFamily="2" charset="77"/>
              </a:rPr>
              <a:t>11.03</a:t>
            </a:r>
            <a:r>
              <a:rPr lang="en-US" sz="1000" dirty="0">
                <a:solidFill>
                  <a:prstClr val="black">
                    <a:lumMod val="65000"/>
                    <a:lumOff val="35000"/>
                  </a:prstClr>
                </a:solidFill>
                <a:latin typeface="Montserrat" pitchFamily="2" charset="77"/>
              </a:rPr>
              <a:t>.202</a:t>
            </a:r>
            <a:r>
              <a:rPr lang="lv-LV" sz="1000" dirty="0">
                <a:solidFill>
                  <a:prstClr val="black">
                    <a:lumMod val="65000"/>
                    <a:lumOff val="35000"/>
                  </a:prstClr>
                </a:solidFill>
                <a:latin typeface="Montserrat" pitchFamily="2" charset="77"/>
              </a:rPr>
              <a:t>6</a:t>
            </a:r>
            <a:r>
              <a:rPr lang="en-US" sz="1000" dirty="0">
                <a:solidFill>
                  <a:prstClr val="black">
                    <a:lumMod val="65000"/>
                    <a:lumOff val="35000"/>
                  </a:prstClr>
                </a:solidFill>
                <a:latin typeface="Montserrat" pitchFamily="2" charset="77"/>
              </a:rPr>
              <a:t>.</a:t>
            </a:r>
          </a:p>
        </p:txBody>
      </p:sp>
      <p:sp>
        <p:nvSpPr>
          <p:cNvPr id="5" name="Title 10">
            <a:extLst>
              <a:ext uri="{FF2B5EF4-FFF2-40B4-BE49-F238E27FC236}">
                <a16:creationId xmlns:a16="http://schemas.microsoft.com/office/drawing/2014/main" id="{AEFE26DD-0F1F-6C3A-A5C5-CDB8CF96A5C4}"/>
              </a:ext>
            </a:extLst>
          </p:cNvPr>
          <p:cNvSpPr>
            <a:spLocks noGrp="1"/>
          </p:cNvSpPr>
          <p:nvPr>
            <p:ph type="title"/>
          </p:nvPr>
        </p:nvSpPr>
        <p:spPr>
          <a:xfrm>
            <a:off x="1033585" y="213140"/>
            <a:ext cx="10515600" cy="630359"/>
          </a:xfrm>
        </p:spPr>
        <p:txBody>
          <a:bodyPr>
            <a:normAutofit/>
          </a:bodyPr>
          <a:lstStyle/>
          <a:p>
            <a:pPr algn="ctr"/>
            <a:r>
              <a:rPr lang="lv-LV" sz="3600" b="1" dirty="0">
                <a:latin typeface="Montserrat" panose="00000500000000000000" pitchFamily="50" charset="-70"/>
              </a:rPr>
              <a:t>PRIEKŠLIKUMS Nr.3</a:t>
            </a:r>
          </a:p>
        </p:txBody>
      </p:sp>
      <p:sp>
        <p:nvSpPr>
          <p:cNvPr id="7" name="Content Placeholder 6">
            <a:extLst>
              <a:ext uri="{FF2B5EF4-FFF2-40B4-BE49-F238E27FC236}">
                <a16:creationId xmlns:a16="http://schemas.microsoft.com/office/drawing/2014/main" id="{771B56D1-AA2D-40BE-7055-0420C1909473}"/>
              </a:ext>
            </a:extLst>
          </p:cNvPr>
          <p:cNvSpPr>
            <a:spLocks noGrp="1"/>
          </p:cNvSpPr>
          <p:nvPr>
            <p:ph idx="1"/>
          </p:nvPr>
        </p:nvSpPr>
        <p:spPr>
          <a:xfrm>
            <a:off x="60960" y="1129004"/>
            <a:ext cx="3988525" cy="4980034"/>
          </a:xfrm>
        </p:spPr>
        <p:txBody>
          <a:bodyPr>
            <a:normAutofit/>
          </a:bodyPr>
          <a:lstStyle/>
          <a:p>
            <a:pPr marL="0" indent="0" algn="just">
              <a:buNone/>
            </a:pPr>
            <a:r>
              <a:rPr lang="lv-LV" sz="2000" b="1" dirty="0"/>
              <a:t>Priekšlikums Nr.4 </a:t>
            </a:r>
            <a:r>
              <a:rPr lang="lv-LV" sz="2000" dirty="0"/>
              <a:t>paredz aizsargdambja posmu virzīt starp zemes gabaliem, bet tā pat skarot divus īpašumus, kas pieder īpašniekam, kas kategoriski iebilst pret to. Dambis turpinās līdz Priežu ielai. Tad tālāk 260m posmā tiek pacelta Priežu iela un pie zemes gabala ar </a:t>
            </a:r>
            <a:r>
              <a:rPr lang="lv-LV" sz="2000" dirty="0" err="1"/>
              <a:t>kad.Nr</a:t>
            </a:r>
            <a:r>
              <a:rPr lang="lv-LV" sz="2000" dirty="0"/>
              <a:t>. 80440080675 turpinās aizsargdambis. </a:t>
            </a:r>
          </a:p>
          <a:p>
            <a:pPr marL="0" indent="0" algn="just">
              <a:buNone/>
            </a:pPr>
            <a:r>
              <a:rPr lang="lv-LV" sz="2000" dirty="0"/>
              <a:t>Aizsargdambja kopgarums-  </a:t>
            </a:r>
            <a:r>
              <a:rPr lang="lv-LV" sz="2000" dirty="0">
                <a:solidFill>
                  <a:srgbClr val="FF0000"/>
                </a:solidFill>
              </a:rPr>
              <a:t>~ 3,7 km</a:t>
            </a:r>
          </a:p>
          <a:p>
            <a:pPr marL="0" indent="0" algn="just">
              <a:buNone/>
            </a:pPr>
            <a:r>
              <a:rPr lang="lv-LV" sz="2000" dirty="0"/>
              <a:t>Ielas pacelšana – </a:t>
            </a:r>
            <a:r>
              <a:rPr lang="lv-LV" sz="2000" dirty="0">
                <a:solidFill>
                  <a:srgbClr val="FF0000"/>
                </a:solidFill>
              </a:rPr>
              <a:t>~ 0,260 km</a:t>
            </a:r>
          </a:p>
          <a:p>
            <a:pPr marL="0" indent="0" algn="just">
              <a:buNone/>
            </a:pPr>
            <a:r>
              <a:rPr lang="lv-LV" sz="2000" dirty="0"/>
              <a:t>Pasargāto iedz.sk. - </a:t>
            </a:r>
            <a:r>
              <a:rPr lang="lv-LV" sz="2000" dirty="0">
                <a:solidFill>
                  <a:srgbClr val="FF0000"/>
                </a:solidFill>
              </a:rPr>
              <a:t>~2490</a:t>
            </a:r>
            <a:endParaRPr lang="lv-LV" sz="2000" dirty="0"/>
          </a:p>
        </p:txBody>
      </p:sp>
      <p:pic>
        <p:nvPicPr>
          <p:cNvPr id="4" name="Picture 3">
            <a:extLst>
              <a:ext uri="{FF2B5EF4-FFF2-40B4-BE49-F238E27FC236}">
                <a16:creationId xmlns:a16="http://schemas.microsoft.com/office/drawing/2014/main" id="{B56C2EF2-BFF5-D383-7AC8-7C39A9843E75}"/>
              </a:ext>
            </a:extLst>
          </p:cNvPr>
          <p:cNvPicPr>
            <a:picLocks noChangeAspect="1"/>
          </p:cNvPicPr>
          <p:nvPr/>
        </p:nvPicPr>
        <p:blipFill>
          <a:blip r:embed="rId3"/>
          <a:stretch>
            <a:fillRect/>
          </a:stretch>
        </p:blipFill>
        <p:spPr>
          <a:xfrm>
            <a:off x="4049485" y="663186"/>
            <a:ext cx="7701050" cy="5445852"/>
          </a:xfrm>
          <a:prstGeom prst="rect">
            <a:avLst/>
          </a:prstGeom>
        </p:spPr>
      </p:pic>
    </p:spTree>
    <p:extLst>
      <p:ext uri="{BB962C8B-B14F-4D97-AF65-F5344CB8AC3E}">
        <p14:creationId xmlns:p14="http://schemas.microsoft.com/office/powerpoint/2010/main" val="1834613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908A3312-4779-FB30-B5AF-98266888EF6D}"/>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DFA70730-0F75-C2B9-3CA4-403EC824F90C}"/>
              </a:ext>
            </a:extLst>
          </p:cNvPr>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6" name="TextBox 2">
            <a:extLst>
              <a:ext uri="{FF2B5EF4-FFF2-40B4-BE49-F238E27FC236}">
                <a16:creationId xmlns:a16="http://schemas.microsoft.com/office/drawing/2014/main" id="{65EEAEC1-8337-6657-D7AA-D8707855D588}"/>
              </a:ext>
            </a:extLst>
          </p:cNvPr>
          <p:cNvSpPr txBox="1"/>
          <p:nvPr/>
        </p:nvSpPr>
        <p:spPr>
          <a:xfrm>
            <a:off x="60960" y="6380480"/>
            <a:ext cx="12070080" cy="153888"/>
          </a:xfrm>
          <a:prstGeom prst="rect">
            <a:avLst/>
          </a:prstGeom>
        </p:spPr>
        <p:txBody>
          <a:bodyPr lIns="0" tIns="0" rIns="0" bIns="0" rtlCol="0" anchor="t">
            <a:spAutoFit/>
          </a:bodyPr>
          <a:lstStyle/>
          <a:p>
            <a:pPr algn="ctr" defTabSz="609630">
              <a:lnSpc>
                <a:spcPts val="1200"/>
              </a:lnSpc>
            </a:pPr>
            <a:r>
              <a:rPr lang="lv-LV" sz="1000" dirty="0">
                <a:solidFill>
                  <a:prstClr val="black">
                    <a:lumMod val="65000"/>
                    <a:lumOff val="35000"/>
                  </a:prstClr>
                </a:solidFill>
                <a:latin typeface="Montserrat" pitchFamily="2" charset="77"/>
              </a:rPr>
              <a:t>CARNIKAVAS KOMUNĀLSERVISS/ APN    </a:t>
            </a:r>
            <a:r>
              <a:rPr lang="en-US" sz="1000" dirty="0">
                <a:solidFill>
                  <a:prstClr val="black">
                    <a:lumMod val="65000"/>
                    <a:lumOff val="35000"/>
                  </a:prstClr>
                </a:solidFill>
                <a:latin typeface="Montserrat" pitchFamily="2" charset="77"/>
              </a:rPr>
              <a:t>I   </a:t>
            </a:r>
            <a:r>
              <a:rPr lang="lv-LV" sz="1000" dirty="0">
                <a:solidFill>
                  <a:prstClr val="black">
                    <a:lumMod val="65000"/>
                    <a:lumOff val="35000"/>
                  </a:prstClr>
                </a:solidFill>
                <a:latin typeface="Montserrat" pitchFamily="2" charset="77"/>
              </a:rPr>
              <a:t>11.03</a:t>
            </a:r>
            <a:r>
              <a:rPr lang="en-US" sz="1000" dirty="0">
                <a:solidFill>
                  <a:prstClr val="black">
                    <a:lumMod val="65000"/>
                    <a:lumOff val="35000"/>
                  </a:prstClr>
                </a:solidFill>
                <a:latin typeface="Montserrat" pitchFamily="2" charset="77"/>
              </a:rPr>
              <a:t>.202</a:t>
            </a:r>
            <a:r>
              <a:rPr lang="lv-LV" sz="1000" dirty="0">
                <a:solidFill>
                  <a:prstClr val="black">
                    <a:lumMod val="65000"/>
                    <a:lumOff val="35000"/>
                  </a:prstClr>
                </a:solidFill>
                <a:latin typeface="Montserrat" pitchFamily="2" charset="77"/>
              </a:rPr>
              <a:t>6</a:t>
            </a:r>
            <a:r>
              <a:rPr lang="en-US" sz="1000" dirty="0">
                <a:solidFill>
                  <a:prstClr val="black">
                    <a:lumMod val="65000"/>
                    <a:lumOff val="35000"/>
                  </a:prstClr>
                </a:solidFill>
                <a:latin typeface="Montserrat" pitchFamily="2" charset="77"/>
              </a:rPr>
              <a:t>.</a:t>
            </a:r>
          </a:p>
        </p:txBody>
      </p:sp>
      <p:sp>
        <p:nvSpPr>
          <p:cNvPr id="5" name="Title 10">
            <a:extLst>
              <a:ext uri="{FF2B5EF4-FFF2-40B4-BE49-F238E27FC236}">
                <a16:creationId xmlns:a16="http://schemas.microsoft.com/office/drawing/2014/main" id="{43014C2B-DF39-D8B4-8F78-7FDB48C92773}"/>
              </a:ext>
            </a:extLst>
          </p:cNvPr>
          <p:cNvSpPr>
            <a:spLocks noGrp="1"/>
          </p:cNvSpPr>
          <p:nvPr>
            <p:ph type="title"/>
          </p:nvPr>
        </p:nvSpPr>
        <p:spPr>
          <a:xfrm>
            <a:off x="1033585" y="213140"/>
            <a:ext cx="10515600" cy="630359"/>
          </a:xfrm>
        </p:spPr>
        <p:txBody>
          <a:bodyPr>
            <a:normAutofit/>
          </a:bodyPr>
          <a:lstStyle/>
          <a:p>
            <a:pPr algn="ctr"/>
            <a:r>
              <a:rPr lang="lv-LV" sz="3600" b="1" dirty="0">
                <a:latin typeface="Montserrat" panose="00000500000000000000" pitchFamily="50" charset="-70"/>
              </a:rPr>
              <a:t>PRIEKŠLIKUMS Nr.4</a:t>
            </a:r>
          </a:p>
        </p:txBody>
      </p:sp>
      <p:sp>
        <p:nvSpPr>
          <p:cNvPr id="7" name="Content Placeholder 6">
            <a:extLst>
              <a:ext uri="{FF2B5EF4-FFF2-40B4-BE49-F238E27FC236}">
                <a16:creationId xmlns:a16="http://schemas.microsoft.com/office/drawing/2014/main" id="{171EA6C8-3861-3324-358D-0C658AB94807}"/>
              </a:ext>
            </a:extLst>
          </p:cNvPr>
          <p:cNvSpPr>
            <a:spLocks noGrp="1"/>
          </p:cNvSpPr>
          <p:nvPr>
            <p:ph idx="1"/>
          </p:nvPr>
        </p:nvSpPr>
        <p:spPr>
          <a:xfrm>
            <a:off x="60960" y="1129003"/>
            <a:ext cx="4190505" cy="5066523"/>
          </a:xfrm>
        </p:spPr>
        <p:txBody>
          <a:bodyPr>
            <a:normAutofit/>
          </a:bodyPr>
          <a:lstStyle/>
          <a:p>
            <a:pPr marL="0" indent="0" algn="just">
              <a:buNone/>
            </a:pPr>
            <a:r>
              <a:rPr lang="lv-LV" sz="2000" b="1" dirty="0"/>
              <a:t>Priekšlikums Nr.5 </a:t>
            </a:r>
            <a:r>
              <a:rPr lang="lv-LV" sz="2000" dirty="0"/>
              <a:t>paredz aizsargdambja posmu virzīt starp zemes gabaliem, bet tā pat skarot divus īpašumus, kas pieder īpašniekam, kas kategoriski iebilst pret to. Dambis turpinās līdz Priežu ielai. Tad tālāk 640m posmā tiek pacelta Priežu iela un pie zemes gabala ar </a:t>
            </a:r>
            <a:r>
              <a:rPr lang="lv-LV" sz="2000" dirty="0" err="1"/>
              <a:t>kad.Nr</a:t>
            </a:r>
            <a:r>
              <a:rPr lang="lv-LV" sz="2000" dirty="0"/>
              <a:t>. 80440080139 (</a:t>
            </a:r>
            <a:r>
              <a:rPr lang="lv-LV" sz="2000" dirty="0" err="1"/>
              <a:t>Nūrnieku</a:t>
            </a:r>
            <a:r>
              <a:rPr lang="lv-LV" sz="2000" dirty="0"/>
              <a:t> iela 1) turpinās aizsargdambis. </a:t>
            </a:r>
          </a:p>
          <a:p>
            <a:pPr marL="0" indent="0">
              <a:buNone/>
            </a:pPr>
            <a:r>
              <a:rPr lang="lv-LV" sz="2000" dirty="0"/>
              <a:t>Aizsargdambja kopgarums-  </a:t>
            </a:r>
            <a:r>
              <a:rPr lang="lv-LV" sz="2000" dirty="0">
                <a:solidFill>
                  <a:srgbClr val="FF0000"/>
                </a:solidFill>
              </a:rPr>
              <a:t>~ 3,13 km</a:t>
            </a:r>
          </a:p>
          <a:p>
            <a:pPr marL="0" indent="0">
              <a:buNone/>
            </a:pPr>
            <a:r>
              <a:rPr lang="lv-LV" sz="2000" dirty="0"/>
              <a:t>Ielas pacelšana – </a:t>
            </a:r>
            <a:r>
              <a:rPr lang="lv-LV" sz="2000" dirty="0">
                <a:solidFill>
                  <a:srgbClr val="FF0000"/>
                </a:solidFill>
              </a:rPr>
              <a:t>~ 0,640 km</a:t>
            </a:r>
          </a:p>
          <a:p>
            <a:pPr marL="0" indent="0">
              <a:buNone/>
            </a:pPr>
            <a:r>
              <a:rPr lang="lv-LV" sz="2000" dirty="0"/>
              <a:t>Pasargāto iedz.sk. - </a:t>
            </a:r>
            <a:r>
              <a:rPr lang="lv-LV" sz="2000" dirty="0">
                <a:solidFill>
                  <a:srgbClr val="FF0000"/>
                </a:solidFill>
              </a:rPr>
              <a:t>~2490</a:t>
            </a:r>
            <a:endParaRPr lang="lv-LV" sz="2000" dirty="0"/>
          </a:p>
        </p:txBody>
      </p:sp>
      <p:pic>
        <p:nvPicPr>
          <p:cNvPr id="8" name="Picture 7">
            <a:extLst>
              <a:ext uri="{FF2B5EF4-FFF2-40B4-BE49-F238E27FC236}">
                <a16:creationId xmlns:a16="http://schemas.microsoft.com/office/drawing/2014/main" id="{D01E1301-FACD-C0B8-93A6-466D6763A0D8}"/>
              </a:ext>
            </a:extLst>
          </p:cNvPr>
          <p:cNvPicPr>
            <a:picLocks noChangeAspect="1"/>
          </p:cNvPicPr>
          <p:nvPr/>
        </p:nvPicPr>
        <p:blipFill>
          <a:blip r:embed="rId3"/>
          <a:stretch>
            <a:fillRect/>
          </a:stretch>
        </p:blipFill>
        <p:spPr>
          <a:xfrm>
            <a:off x="4251465" y="752800"/>
            <a:ext cx="7583304" cy="5362588"/>
          </a:xfrm>
          <a:prstGeom prst="rect">
            <a:avLst/>
          </a:prstGeom>
        </p:spPr>
      </p:pic>
    </p:spTree>
    <p:extLst>
      <p:ext uri="{BB962C8B-B14F-4D97-AF65-F5344CB8AC3E}">
        <p14:creationId xmlns:p14="http://schemas.microsoft.com/office/powerpoint/2010/main" val="1252184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0D9C60C813EB46BBE1E60110B66861" ma:contentTypeVersion="0" ma:contentTypeDescription="Create a new document." ma:contentTypeScope="" ma:versionID="163c06e50924a046c8042680f44ce54a">
  <xsd:schema xmlns:xsd="http://www.w3.org/2001/XMLSchema" xmlns:xs="http://www.w3.org/2001/XMLSchema" xmlns:p="http://schemas.microsoft.com/office/2006/metadata/properties" targetNamespace="http://schemas.microsoft.com/office/2006/metadata/properties" ma:root="true" ma:fieldsID="36844c0d118ff8ded165e2b3180cbee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FE4A25-CD11-48C2-9E01-67275D5F21C4}">
  <ds:schemaRefs>
    <ds:schemaRef ds:uri="http://schemas.microsoft.com/office/2006/metadata/properties"/>
    <ds:schemaRef ds:uri="http://purl.org/dc/elements/1.1/"/>
    <ds:schemaRef ds:uri="http://www.w3.org/XML/1998/namespace"/>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http://purl.org/dc/terms/"/>
  </ds:schemaRefs>
</ds:datastoreItem>
</file>

<file path=customXml/itemProps2.xml><?xml version="1.0" encoding="utf-8"?>
<ds:datastoreItem xmlns:ds="http://schemas.openxmlformats.org/officeDocument/2006/customXml" ds:itemID="{66404388-E8D1-49A5-893B-E0BB1C4FF727}">
  <ds:schemaRefs>
    <ds:schemaRef ds:uri="http://schemas.microsoft.com/sharepoint/v3/contenttype/forms"/>
  </ds:schemaRefs>
</ds:datastoreItem>
</file>

<file path=customXml/itemProps3.xml><?xml version="1.0" encoding="utf-8"?>
<ds:datastoreItem xmlns:ds="http://schemas.openxmlformats.org/officeDocument/2006/customXml" ds:itemID="{85E24B9D-5AC3-47BF-8984-DF5B96A056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15521</TotalTime>
  <Words>843</Words>
  <Application>Microsoft Office PowerPoint</Application>
  <PresentationFormat>Widescreen</PresentationFormat>
  <Paragraphs>91</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Montserrat</vt:lpstr>
      <vt:lpstr>Montserrat Medium</vt:lpstr>
      <vt:lpstr>Office Theme</vt:lpstr>
      <vt:lpstr>PowerPoint Presentation</vt:lpstr>
      <vt:lpstr>PROJEKTA 1. ALTERNATĪVAIS RISINĀJUMS </vt:lpstr>
      <vt:lpstr>IEDZĪVOTĀJU IESNIEGUMI</vt:lpstr>
      <vt:lpstr>KO PIEPRASA?</vt:lpstr>
      <vt:lpstr>KOPSAVILKUMS</vt:lpstr>
      <vt:lpstr>PRIEKŠLIKUMS Nr.1</vt:lpstr>
      <vt:lpstr>PRIEKŠLIKUMS Nr.2</vt:lpstr>
      <vt:lpstr>PRIEKŠLIKUMS Nr.3</vt:lpstr>
      <vt:lpstr>PRIEKŠLIKUMS Nr.4</vt:lpstr>
      <vt:lpstr>AK lēmums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Siltumapgādes tarifs</dc:title>
  <dc:creator>CND Office10</dc:creator>
  <cp:lastModifiedBy>Ilze Vanka-Krilovska</cp:lastModifiedBy>
  <cp:revision>326</cp:revision>
  <cp:lastPrinted>2026-02-17T06:57:55Z</cp:lastPrinted>
  <dcterms:created xsi:type="dcterms:W3CDTF">2016-05-19T10:18:40Z</dcterms:created>
  <dcterms:modified xsi:type="dcterms:W3CDTF">2026-03-10T14:14:58Z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0x0101001A0D9C60C813EB46BBE1E60110B66861</vt:lpwstr>
  </property>
</Properties>
</file>