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8" r:id="rId4"/>
    <p:sldId id="265" r:id="rId5"/>
    <p:sldId id="262" r:id="rId6"/>
    <p:sldId id="264" r:id="rId7"/>
    <p:sldId id="261" r:id="rId8"/>
    <p:sldId id="269" r:id="rId9"/>
    <p:sldId id="271" r:id="rId10"/>
    <p:sldId id="281" r:id="rId11"/>
    <p:sldId id="266" r:id="rId12"/>
    <p:sldId id="272" r:id="rId13"/>
    <p:sldId id="274" r:id="rId14"/>
    <p:sldId id="275" r:id="rId15"/>
    <p:sldId id="276" r:id="rId16"/>
    <p:sldId id="273" r:id="rId17"/>
    <p:sldId id="277" r:id="rId18"/>
    <p:sldId id="279" r:id="rId19"/>
    <p:sldId id="280" r:id="rId20"/>
  </p:sldIdLst>
  <p:sldSz cx="12192000" cy="6858000"/>
  <p:notesSz cx="6858000" cy="9144000"/>
  <p:defaultTextStyle>
    <a:defPPr rtl="0"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Ādažu Bērnu un jaunatnes sporta skola" initials="ss" lastIdx="2" clrIdx="0">
    <p:extLst>
      <p:ext uri="{19B8F6BF-5375-455C-9EA6-DF929625EA0E}">
        <p15:presenceInfo xmlns:p15="http://schemas.microsoft.com/office/powerpoint/2012/main" userId="S::sporta.skola@Adazi.lv::e913ee7a-9f9a-442d-abd2-645c4b00a3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>
        <p:guide orient="horz" pos="2160"/>
        <p:guide orient="horz" pos="226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7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49-4060-B603-934FCA6E87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49-4060-B603-934FCA6E87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49-4060-B603-934FCA6E87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49-4060-B603-934FCA6E8704}"/>
              </c:ext>
            </c:extLst>
          </c:dPt>
          <c:cat>
            <c:numRef>
              <c:f>Sheet1!$A$2:$A$5</c:f>
              <c:numCache>
                <c:formatCode>0%</c:formatCode>
                <c:ptCount val="4"/>
                <c:pt idx="0">
                  <c:v>1</c:v>
                </c:pt>
                <c:pt idx="1">
                  <c:v>0.65</c:v>
                </c:pt>
                <c:pt idx="2">
                  <c:v>0.5</c:v>
                </c:pt>
                <c:pt idx="3">
                  <c:v>0.35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25</c:v>
                </c:pt>
                <c:pt idx="2">
                  <c:v>112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D7-4D93-A1BC-3ECBA1977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4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4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4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93D-4638-ACDA-50601B1C569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tint val="62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62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62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93D-4638-ACDA-50601B1C569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93D-4638-ACDA-50601B1C569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tint val="9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9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9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93D-4638-ACDA-50601B1C569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1">
                      <a:shade val="92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92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92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93D-4638-ACDA-50601B1C569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1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93D-4638-ACDA-50601B1C569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shade val="61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61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61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93D-4638-ACDA-50601B1C569A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1">
                      <a:shade val="4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4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4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93D-4638-ACDA-50601B1C569A}"/>
              </c:ext>
            </c:extLst>
          </c:dPt>
          <c:dLbls>
            <c:dLbl>
              <c:idx val="6"/>
              <c:layout>
                <c:manualLayout>
                  <c:x val="-9.3696762417195718E-3"/>
                  <c:y val="7.01069090296523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44914087169898"/>
                      <c:h val="0.106048485861516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E93D-4638-ACDA-50601B1C569A}"/>
                </c:ext>
              </c:extLst>
            </c:dLbl>
            <c:dLbl>
              <c:idx val="7"/>
              <c:layout>
                <c:manualLayout>
                  <c:x val="6.3831057728548843E-2"/>
                  <c:y val="1.5407131127603294E-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83553903443089"/>
                      <c:h val="9.47117786813924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E93D-4638-ACDA-50601B1C569A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Sheet1!$A$2:$A$9</c:f>
              <c:strCache>
                <c:ptCount val="8"/>
                <c:pt idx="0">
                  <c:v>Basketbols 118</c:v>
                </c:pt>
                <c:pt idx="1">
                  <c:v>Džudo 104</c:v>
                </c:pt>
                <c:pt idx="2">
                  <c:v>Vieglatlētika 129</c:v>
                </c:pt>
                <c:pt idx="3">
                  <c:v>Florbols 82</c:v>
                </c:pt>
                <c:pt idx="4">
                  <c:v>Peldēšana 47</c:v>
                </c:pt>
                <c:pt idx="5">
                  <c:v>Volejbols 56</c:v>
                </c:pt>
                <c:pt idx="6">
                  <c:v>Orientēšanās 39 </c:v>
                </c:pt>
                <c:pt idx="7">
                  <c:v>Grieķu-romiešu cīņa 45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118</c:v>
                </c:pt>
                <c:pt idx="1">
                  <c:v>104</c:v>
                </c:pt>
                <c:pt idx="2">
                  <c:v>129</c:v>
                </c:pt>
                <c:pt idx="3">
                  <c:v>82</c:v>
                </c:pt>
                <c:pt idx="4">
                  <c:v>47</c:v>
                </c:pt>
                <c:pt idx="5">
                  <c:v>56</c:v>
                </c:pt>
                <c:pt idx="6">
                  <c:v>39</c:v>
                </c:pt>
                <c:pt idx="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93D-4638-ACDA-50601B1C5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440191204628788"/>
          <c:w val="1"/>
          <c:h val="0.16241914242923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80079161678888E-2"/>
          <c:y val="2.6735242331572606E-2"/>
          <c:w val="0.92268557628120818"/>
          <c:h val="0.758187898426225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604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272-4726-AFD1-970CAF78FE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Calisto MT" panose="02040603050505030304" pitchFamily="18" charset="0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183</c:v>
                </c:pt>
                <c:pt idx="1">
                  <c:v>195</c:v>
                </c:pt>
                <c:pt idx="2">
                  <c:v>179</c:v>
                </c:pt>
                <c:pt idx="3">
                  <c:v>202</c:v>
                </c:pt>
                <c:pt idx="4">
                  <c:v>357</c:v>
                </c:pt>
                <c:pt idx="5">
                  <c:v>404</c:v>
                </c:pt>
                <c:pt idx="6">
                  <c:v>422</c:v>
                </c:pt>
                <c:pt idx="7">
                  <c:v>479</c:v>
                </c:pt>
                <c:pt idx="8">
                  <c:v>418</c:v>
                </c:pt>
                <c:pt idx="9">
                  <c:v>480</c:v>
                </c:pt>
                <c:pt idx="10">
                  <c:v>455</c:v>
                </c:pt>
                <c:pt idx="11">
                  <c:v>449</c:v>
                </c:pt>
                <c:pt idx="12">
                  <c:v>478</c:v>
                </c:pt>
                <c:pt idx="13">
                  <c:v>491</c:v>
                </c:pt>
                <c:pt idx="14">
                  <c:v>531</c:v>
                </c:pt>
                <c:pt idx="15">
                  <c:v>603</c:v>
                </c:pt>
                <c:pt idx="16">
                  <c:v>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D8-4834-B4F9-289F6DD987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Calisto MT" panose="02040603050505030304" pitchFamily="18" charset="0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0</c:v>
                </c:pt>
                <c:pt idx="1">
                  <c:v>21</c:v>
                </c:pt>
                <c:pt idx="2">
                  <c:v>14</c:v>
                </c:pt>
                <c:pt idx="3">
                  <c:v>1</c:v>
                </c:pt>
                <c:pt idx="4">
                  <c:v>0</c:v>
                </c:pt>
                <c:pt idx="5">
                  <c:v>35</c:v>
                </c:pt>
                <c:pt idx="6">
                  <c:v>0</c:v>
                </c:pt>
                <c:pt idx="7">
                  <c:v>31</c:v>
                </c:pt>
                <c:pt idx="8">
                  <c:v>29</c:v>
                </c:pt>
                <c:pt idx="9">
                  <c:v>77</c:v>
                </c:pt>
                <c:pt idx="10">
                  <c:v>28</c:v>
                </c:pt>
                <c:pt idx="11">
                  <c:v>35</c:v>
                </c:pt>
                <c:pt idx="12">
                  <c:v>65</c:v>
                </c:pt>
                <c:pt idx="13">
                  <c:v>62</c:v>
                </c:pt>
                <c:pt idx="14">
                  <c:v>40</c:v>
                </c:pt>
                <c:pt idx="15">
                  <c:v>71</c:v>
                </c:pt>
                <c:pt idx="16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ED8-4834-B4F9-289F6DD987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73802287"/>
        <c:axId val="1273791727"/>
      </c:lineChart>
      <c:catAx>
        <c:axId val="12738022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pPr>
            <a:endParaRPr lang="lv-LV"/>
          </a:p>
        </c:txPr>
        <c:crossAx val="1273791727"/>
        <c:crosses val="autoZero"/>
        <c:auto val="1"/>
        <c:lblAlgn val="ctr"/>
        <c:lblOffset val="100"/>
        <c:noMultiLvlLbl val="0"/>
      </c:catAx>
      <c:valAx>
        <c:axId val="1273791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pPr>
            <a:endParaRPr lang="lv-LV"/>
          </a:p>
        </c:txPr>
        <c:crossAx val="127380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absolventi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1B-4D7B-9801-19EED9AE44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11-4723-8553-CEA51E3145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11-4723-8553-CEA51E3145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11-4723-8553-CEA51E3145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2015-2020</c:v>
                </c:pt>
                <c:pt idx="1">
                  <c:v>2022/2023</c:v>
                </c:pt>
                <c:pt idx="2">
                  <c:v>2023/2024</c:v>
                </c:pt>
                <c:pt idx="3">
                  <c:v>2024/2025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</c:v>
                </c:pt>
                <c:pt idx="1">
                  <c:v>1</c:v>
                </c:pt>
                <c:pt idx="2">
                  <c:v>1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1B-4D7B-9801-19EED9AE44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11-4723-8553-CEA51E3145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211-4723-8553-CEA51E3145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211-4723-8553-CEA51E3145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211-4723-8553-CEA51E314532}"/>
              </c:ext>
            </c:extLst>
          </c:dPt>
          <c:cat>
            <c:strRef>
              <c:f>Sheet1!$A$2:$A$5</c:f>
              <c:strCache>
                <c:ptCount val="4"/>
                <c:pt idx="0">
                  <c:v>2015-2020</c:v>
                </c:pt>
                <c:pt idx="1">
                  <c:v>2022/2023</c:v>
                </c:pt>
                <c:pt idx="2">
                  <c:v>2023/2024</c:v>
                </c:pt>
                <c:pt idx="3">
                  <c:v>2024/2025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1B-4D7B-9801-19EED9AE4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EAD2C-7771-4D5E-8294-6EEFE4B4990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9FCEC612-5BDD-4A4D-B796-D08740BBD6EE}">
      <dgm:prSet phldrT="[Text]" custT="1"/>
      <dgm:spPr/>
      <dgm:t>
        <a:bodyPr/>
        <a:lstStyle/>
        <a:p>
          <a:r>
            <a:rPr lang="lv-LV" sz="2000" dirty="0"/>
            <a:t>Izglītības un zinātnes ministrija Sporta departaments</a:t>
          </a:r>
        </a:p>
      </dgm:t>
    </dgm:pt>
    <dgm:pt modelId="{9B173633-96A3-4360-9588-523F679F95F1}" type="parTrans" cxnId="{E335AA4A-C3DB-420E-9BE9-3543EF1B13D3}">
      <dgm:prSet/>
      <dgm:spPr/>
      <dgm:t>
        <a:bodyPr/>
        <a:lstStyle/>
        <a:p>
          <a:endParaRPr lang="lv-LV"/>
        </a:p>
      </dgm:t>
    </dgm:pt>
    <dgm:pt modelId="{30D604B8-C85F-4A3D-82CA-447FE87E6E53}" type="sibTrans" cxnId="{E335AA4A-C3DB-420E-9BE9-3543EF1B13D3}">
      <dgm:prSet/>
      <dgm:spPr/>
      <dgm:t>
        <a:bodyPr/>
        <a:lstStyle/>
        <a:p>
          <a:endParaRPr lang="lv-LV"/>
        </a:p>
      </dgm:t>
    </dgm:pt>
    <dgm:pt modelId="{B3694AAC-0724-4240-AC29-57941D2C1D6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lv-LV" sz="2000" dirty="0"/>
            <a:t>Ādažu novada pašvaldības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sz="2000" dirty="0"/>
            <a:t>Izglītības un jaunatnes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sz="2000" dirty="0"/>
            <a:t>lietu nodaļa</a:t>
          </a:r>
        </a:p>
      </dgm:t>
    </dgm:pt>
    <dgm:pt modelId="{BC89F2CA-D1F2-4E96-9784-3333A3128EF4}" type="parTrans" cxnId="{E63B8B60-73EF-42A7-869E-A7DB572AC999}">
      <dgm:prSet/>
      <dgm:spPr/>
      <dgm:t>
        <a:bodyPr/>
        <a:lstStyle/>
        <a:p>
          <a:endParaRPr lang="lv-LV"/>
        </a:p>
      </dgm:t>
    </dgm:pt>
    <dgm:pt modelId="{240187EA-FDB4-4878-B9AC-DB2515930565}" type="sibTrans" cxnId="{E63B8B60-73EF-42A7-869E-A7DB572AC999}">
      <dgm:prSet/>
      <dgm:spPr/>
      <dgm:t>
        <a:bodyPr/>
        <a:lstStyle/>
        <a:p>
          <a:endParaRPr lang="lv-LV"/>
        </a:p>
      </dgm:t>
    </dgm:pt>
    <dgm:pt modelId="{5D437D74-0C0F-4DE9-B9B7-B576E54A6B72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lv-LV" sz="2000" dirty="0"/>
            <a:t>Ādažu novada pašvaldības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lv-LV" sz="2000" dirty="0"/>
            <a:t>Sporta daļa</a:t>
          </a:r>
        </a:p>
      </dgm:t>
    </dgm:pt>
    <dgm:pt modelId="{E4D957CD-CAC2-4351-9D0F-23347163453A}" type="parTrans" cxnId="{B668B8CF-A868-41D5-A6E2-08F634AC19C3}">
      <dgm:prSet/>
      <dgm:spPr/>
      <dgm:t>
        <a:bodyPr/>
        <a:lstStyle/>
        <a:p>
          <a:endParaRPr lang="lv-LV"/>
        </a:p>
      </dgm:t>
    </dgm:pt>
    <dgm:pt modelId="{72065048-A866-4B44-A5DF-A31561FEA788}" type="sibTrans" cxnId="{B668B8CF-A868-41D5-A6E2-08F634AC19C3}">
      <dgm:prSet/>
      <dgm:spPr/>
      <dgm:t>
        <a:bodyPr/>
        <a:lstStyle/>
        <a:p>
          <a:endParaRPr lang="lv-LV"/>
        </a:p>
      </dgm:t>
    </dgm:pt>
    <dgm:pt modelId="{EEEDBC93-E2C1-41E3-AFFB-4D1D9556D30A}">
      <dgm:prSet phldrT="[Text]" custT="1"/>
      <dgm:spPr/>
      <dgm:t>
        <a:bodyPr/>
        <a:lstStyle/>
        <a:p>
          <a:r>
            <a:rPr lang="lv-LV" sz="2000" dirty="0"/>
            <a:t>Sporta federācijas</a:t>
          </a:r>
        </a:p>
      </dgm:t>
    </dgm:pt>
    <dgm:pt modelId="{232D574C-64F0-4474-9B50-64118342620A}" type="parTrans" cxnId="{FA0AC381-24C0-4735-8B9D-92824733B05E}">
      <dgm:prSet/>
      <dgm:spPr/>
      <dgm:t>
        <a:bodyPr/>
        <a:lstStyle/>
        <a:p>
          <a:endParaRPr lang="lv-LV"/>
        </a:p>
      </dgm:t>
    </dgm:pt>
    <dgm:pt modelId="{4F5E11B7-BC77-40E9-A46B-25EF19EE8574}" type="sibTrans" cxnId="{FA0AC381-24C0-4735-8B9D-92824733B05E}">
      <dgm:prSet/>
      <dgm:spPr/>
      <dgm:t>
        <a:bodyPr/>
        <a:lstStyle/>
        <a:p>
          <a:endParaRPr lang="lv-LV"/>
        </a:p>
      </dgm:t>
    </dgm:pt>
    <dgm:pt modelId="{C0BD5151-FC0E-4C6E-BE0D-8E03AAAD9CC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lv-LV" sz="2000" dirty="0"/>
            <a:t>Ādažu vidusskola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sz="2000" dirty="0"/>
            <a:t>Ādažu sākumskola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sz="2000" dirty="0"/>
            <a:t>PII Strautiņš</a:t>
          </a:r>
        </a:p>
      </dgm:t>
    </dgm:pt>
    <dgm:pt modelId="{76BAFAC5-30E4-4897-90DD-42230E7C7D61}" type="parTrans" cxnId="{AF84235C-F7A3-4022-8E23-4AE0FA513013}">
      <dgm:prSet/>
      <dgm:spPr/>
      <dgm:t>
        <a:bodyPr/>
        <a:lstStyle/>
        <a:p>
          <a:endParaRPr lang="lv-LV"/>
        </a:p>
      </dgm:t>
    </dgm:pt>
    <dgm:pt modelId="{EF252D66-D859-4D5A-AE91-FEAE0E3E366A}" type="sibTrans" cxnId="{AF84235C-F7A3-4022-8E23-4AE0FA513013}">
      <dgm:prSet/>
      <dgm:spPr/>
      <dgm:t>
        <a:bodyPr/>
        <a:lstStyle/>
        <a:p>
          <a:endParaRPr lang="lv-LV"/>
        </a:p>
      </dgm:t>
    </dgm:pt>
    <dgm:pt modelId="{FF189442-33E1-40FB-BAC3-85C525790A96}" type="pres">
      <dgm:prSet presAssocID="{28AEAD2C-7771-4D5E-8294-6EEFE4B49904}" presName="cycle" presStyleCnt="0">
        <dgm:presLayoutVars>
          <dgm:dir/>
          <dgm:resizeHandles val="exact"/>
        </dgm:presLayoutVars>
      </dgm:prSet>
      <dgm:spPr/>
    </dgm:pt>
    <dgm:pt modelId="{41A01E04-959E-4B10-88E1-61DE1A7384A6}" type="pres">
      <dgm:prSet presAssocID="{9FCEC612-5BDD-4A4D-B796-D08740BBD6EE}" presName="node" presStyleLbl="node1" presStyleIdx="0" presStyleCnt="5" custScaleX="155717" custScaleY="127256">
        <dgm:presLayoutVars>
          <dgm:bulletEnabled val="1"/>
        </dgm:presLayoutVars>
      </dgm:prSet>
      <dgm:spPr/>
    </dgm:pt>
    <dgm:pt modelId="{4B5DC965-0373-4592-9398-81710C18B570}" type="pres">
      <dgm:prSet presAssocID="{9FCEC612-5BDD-4A4D-B796-D08740BBD6EE}" presName="spNode" presStyleCnt="0"/>
      <dgm:spPr/>
    </dgm:pt>
    <dgm:pt modelId="{9C75101B-1C83-4845-A050-9DCAB4640DCB}" type="pres">
      <dgm:prSet presAssocID="{30D604B8-C85F-4A3D-82CA-447FE87E6E53}" presName="sibTrans" presStyleLbl="sibTrans1D1" presStyleIdx="0" presStyleCnt="5"/>
      <dgm:spPr/>
    </dgm:pt>
    <dgm:pt modelId="{5960649B-CAF8-4DA1-96AD-93D7E515A844}" type="pres">
      <dgm:prSet presAssocID="{B3694AAC-0724-4240-AC29-57941D2C1D6A}" presName="node" presStyleLbl="node1" presStyleIdx="1" presStyleCnt="5" custScaleX="185167" custScaleY="127776" custRadScaleRad="111121" custRadScaleInc="21865">
        <dgm:presLayoutVars>
          <dgm:bulletEnabled val="1"/>
        </dgm:presLayoutVars>
      </dgm:prSet>
      <dgm:spPr/>
    </dgm:pt>
    <dgm:pt modelId="{B6D500A0-D185-44F8-8166-160FAC2A4996}" type="pres">
      <dgm:prSet presAssocID="{B3694AAC-0724-4240-AC29-57941D2C1D6A}" presName="spNode" presStyleCnt="0"/>
      <dgm:spPr/>
    </dgm:pt>
    <dgm:pt modelId="{B16D49E7-BDB2-4925-BE11-5A9A37FC4FC0}" type="pres">
      <dgm:prSet presAssocID="{240187EA-FDB4-4878-B9AC-DB2515930565}" presName="sibTrans" presStyleLbl="sibTrans1D1" presStyleIdx="1" presStyleCnt="5"/>
      <dgm:spPr/>
    </dgm:pt>
    <dgm:pt modelId="{F721FDB6-71C0-4223-9002-552B339E332D}" type="pres">
      <dgm:prSet presAssocID="{5D437D74-0C0F-4DE9-B9B7-B576E54A6B72}" presName="node" presStyleLbl="node1" presStyleIdx="2" presStyleCnt="5" custScaleX="180532" custScaleY="115753" custRadScaleRad="111458" custRadScaleInc="-71132">
        <dgm:presLayoutVars>
          <dgm:bulletEnabled val="1"/>
        </dgm:presLayoutVars>
      </dgm:prSet>
      <dgm:spPr/>
    </dgm:pt>
    <dgm:pt modelId="{73D3482B-89E7-4514-B19B-B7AC77823DEA}" type="pres">
      <dgm:prSet presAssocID="{5D437D74-0C0F-4DE9-B9B7-B576E54A6B72}" presName="spNode" presStyleCnt="0"/>
      <dgm:spPr/>
    </dgm:pt>
    <dgm:pt modelId="{0B42980F-3811-4FE3-980D-7E6B1B90923B}" type="pres">
      <dgm:prSet presAssocID="{72065048-A866-4B44-A5DF-A31561FEA788}" presName="sibTrans" presStyleLbl="sibTrans1D1" presStyleIdx="2" presStyleCnt="5"/>
      <dgm:spPr/>
    </dgm:pt>
    <dgm:pt modelId="{7AD4A022-A535-43BA-A8FD-8C700580B220}" type="pres">
      <dgm:prSet presAssocID="{EEEDBC93-E2C1-41E3-AFFB-4D1D9556D30A}" presName="node" presStyleLbl="node1" presStyleIdx="3" presStyleCnt="5" custScaleX="171089" custScaleY="116545" custRadScaleRad="102962" custRadScaleInc="58299">
        <dgm:presLayoutVars>
          <dgm:bulletEnabled val="1"/>
        </dgm:presLayoutVars>
      </dgm:prSet>
      <dgm:spPr/>
    </dgm:pt>
    <dgm:pt modelId="{3BDF7A52-7B41-4237-AFF1-6CF22EE72436}" type="pres">
      <dgm:prSet presAssocID="{EEEDBC93-E2C1-41E3-AFFB-4D1D9556D30A}" presName="spNode" presStyleCnt="0"/>
      <dgm:spPr/>
    </dgm:pt>
    <dgm:pt modelId="{5E34EB8D-F01B-4205-A18D-C4E4776BAD5E}" type="pres">
      <dgm:prSet presAssocID="{4F5E11B7-BC77-40E9-A46B-25EF19EE8574}" presName="sibTrans" presStyleLbl="sibTrans1D1" presStyleIdx="3" presStyleCnt="5"/>
      <dgm:spPr/>
    </dgm:pt>
    <dgm:pt modelId="{6D32C7B3-B987-466D-A345-297727F9F7CA}" type="pres">
      <dgm:prSet presAssocID="{C0BD5151-FC0E-4C6E-BE0D-8E03AAAD9CCB}" presName="node" presStyleLbl="node1" presStyleIdx="4" presStyleCnt="5" custScaleX="174236" custScaleY="129123" custRadScaleRad="100887" custRadScaleInc="-29471">
        <dgm:presLayoutVars>
          <dgm:bulletEnabled val="1"/>
        </dgm:presLayoutVars>
      </dgm:prSet>
      <dgm:spPr/>
    </dgm:pt>
    <dgm:pt modelId="{60015F16-4A4F-4920-A063-B69324DA77A9}" type="pres">
      <dgm:prSet presAssocID="{C0BD5151-FC0E-4C6E-BE0D-8E03AAAD9CCB}" presName="spNode" presStyleCnt="0"/>
      <dgm:spPr/>
    </dgm:pt>
    <dgm:pt modelId="{1A0B4087-ADDD-4CCA-B693-6BFA7841A895}" type="pres">
      <dgm:prSet presAssocID="{EF252D66-D859-4D5A-AE91-FEAE0E3E366A}" presName="sibTrans" presStyleLbl="sibTrans1D1" presStyleIdx="4" presStyleCnt="5"/>
      <dgm:spPr/>
    </dgm:pt>
  </dgm:ptLst>
  <dgm:cxnLst>
    <dgm:cxn modelId="{FAB1EF37-A197-4733-8D62-B34B84424FCE}" type="presOf" srcId="{30D604B8-C85F-4A3D-82CA-447FE87E6E53}" destId="{9C75101B-1C83-4845-A050-9DCAB4640DCB}" srcOrd="0" destOrd="0" presId="urn:microsoft.com/office/officeart/2005/8/layout/cycle6"/>
    <dgm:cxn modelId="{AF84235C-F7A3-4022-8E23-4AE0FA513013}" srcId="{28AEAD2C-7771-4D5E-8294-6EEFE4B49904}" destId="{C0BD5151-FC0E-4C6E-BE0D-8E03AAAD9CCB}" srcOrd="4" destOrd="0" parTransId="{76BAFAC5-30E4-4897-90DD-42230E7C7D61}" sibTransId="{EF252D66-D859-4D5A-AE91-FEAE0E3E366A}"/>
    <dgm:cxn modelId="{C60F735E-8578-4A81-AE61-AB6E64006B8D}" type="presOf" srcId="{9FCEC612-5BDD-4A4D-B796-D08740BBD6EE}" destId="{41A01E04-959E-4B10-88E1-61DE1A7384A6}" srcOrd="0" destOrd="0" presId="urn:microsoft.com/office/officeart/2005/8/layout/cycle6"/>
    <dgm:cxn modelId="{E63B8B60-73EF-42A7-869E-A7DB572AC999}" srcId="{28AEAD2C-7771-4D5E-8294-6EEFE4B49904}" destId="{B3694AAC-0724-4240-AC29-57941D2C1D6A}" srcOrd="1" destOrd="0" parTransId="{BC89F2CA-D1F2-4E96-9784-3333A3128EF4}" sibTransId="{240187EA-FDB4-4878-B9AC-DB2515930565}"/>
    <dgm:cxn modelId="{E335AA4A-C3DB-420E-9BE9-3543EF1B13D3}" srcId="{28AEAD2C-7771-4D5E-8294-6EEFE4B49904}" destId="{9FCEC612-5BDD-4A4D-B796-D08740BBD6EE}" srcOrd="0" destOrd="0" parTransId="{9B173633-96A3-4360-9588-523F679F95F1}" sibTransId="{30D604B8-C85F-4A3D-82CA-447FE87E6E53}"/>
    <dgm:cxn modelId="{A02FF26A-984E-4610-B8AB-2A3BA19414BC}" type="presOf" srcId="{B3694AAC-0724-4240-AC29-57941D2C1D6A}" destId="{5960649B-CAF8-4DA1-96AD-93D7E515A844}" srcOrd="0" destOrd="0" presId="urn:microsoft.com/office/officeart/2005/8/layout/cycle6"/>
    <dgm:cxn modelId="{615C074B-0437-4074-96BD-BE9C4AA01E73}" type="presOf" srcId="{5D437D74-0C0F-4DE9-B9B7-B576E54A6B72}" destId="{F721FDB6-71C0-4223-9002-552B339E332D}" srcOrd="0" destOrd="0" presId="urn:microsoft.com/office/officeart/2005/8/layout/cycle6"/>
    <dgm:cxn modelId="{5B5FA44E-B5C9-4E14-845D-B289B2459880}" type="presOf" srcId="{28AEAD2C-7771-4D5E-8294-6EEFE4B49904}" destId="{FF189442-33E1-40FB-BAC3-85C525790A96}" srcOrd="0" destOrd="0" presId="urn:microsoft.com/office/officeart/2005/8/layout/cycle6"/>
    <dgm:cxn modelId="{093A9475-1ABB-4C9C-B456-547B4A5CC915}" type="presOf" srcId="{EF252D66-D859-4D5A-AE91-FEAE0E3E366A}" destId="{1A0B4087-ADDD-4CCA-B693-6BFA7841A895}" srcOrd="0" destOrd="0" presId="urn:microsoft.com/office/officeart/2005/8/layout/cycle6"/>
    <dgm:cxn modelId="{CD0DD076-427C-4F40-8127-3569C868A18D}" type="presOf" srcId="{72065048-A866-4B44-A5DF-A31561FEA788}" destId="{0B42980F-3811-4FE3-980D-7E6B1B90923B}" srcOrd="0" destOrd="0" presId="urn:microsoft.com/office/officeart/2005/8/layout/cycle6"/>
    <dgm:cxn modelId="{B9B21D58-D3D2-4318-B490-91B8EC8CE8E2}" type="presOf" srcId="{C0BD5151-FC0E-4C6E-BE0D-8E03AAAD9CCB}" destId="{6D32C7B3-B987-466D-A345-297727F9F7CA}" srcOrd="0" destOrd="0" presId="urn:microsoft.com/office/officeart/2005/8/layout/cycle6"/>
    <dgm:cxn modelId="{FA0AC381-24C0-4735-8B9D-92824733B05E}" srcId="{28AEAD2C-7771-4D5E-8294-6EEFE4B49904}" destId="{EEEDBC93-E2C1-41E3-AFFB-4D1D9556D30A}" srcOrd="3" destOrd="0" parTransId="{232D574C-64F0-4474-9B50-64118342620A}" sibTransId="{4F5E11B7-BC77-40E9-A46B-25EF19EE8574}"/>
    <dgm:cxn modelId="{19B760A1-49F9-4760-8659-C5A4E3E0E929}" type="presOf" srcId="{240187EA-FDB4-4878-B9AC-DB2515930565}" destId="{B16D49E7-BDB2-4925-BE11-5A9A37FC4FC0}" srcOrd="0" destOrd="0" presId="urn:microsoft.com/office/officeart/2005/8/layout/cycle6"/>
    <dgm:cxn modelId="{5D6821BD-2386-473E-B0E1-7DBFF6B5421A}" type="presOf" srcId="{4F5E11B7-BC77-40E9-A46B-25EF19EE8574}" destId="{5E34EB8D-F01B-4205-A18D-C4E4776BAD5E}" srcOrd="0" destOrd="0" presId="urn:microsoft.com/office/officeart/2005/8/layout/cycle6"/>
    <dgm:cxn modelId="{B668B8CF-A868-41D5-A6E2-08F634AC19C3}" srcId="{28AEAD2C-7771-4D5E-8294-6EEFE4B49904}" destId="{5D437D74-0C0F-4DE9-B9B7-B576E54A6B72}" srcOrd="2" destOrd="0" parTransId="{E4D957CD-CAC2-4351-9D0F-23347163453A}" sibTransId="{72065048-A866-4B44-A5DF-A31561FEA788}"/>
    <dgm:cxn modelId="{226A6FF8-464F-4382-8DDE-93BDDBAF074A}" type="presOf" srcId="{EEEDBC93-E2C1-41E3-AFFB-4D1D9556D30A}" destId="{7AD4A022-A535-43BA-A8FD-8C700580B220}" srcOrd="0" destOrd="0" presId="urn:microsoft.com/office/officeart/2005/8/layout/cycle6"/>
    <dgm:cxn modelId="{A102A957-7065-43FD-8CC0-941FDA6888B9}" type="presParOf" srcId="{FF189442-33E1-40FB-BAC3-85C525790A96}" destId="{41A01E04-959E-4B10-88E1-61DE1A7384A6}" srcOrd="0" destOrd="0" presId="urn:microsoft.com/office/officeart/2005/8/layout/cycle6"/>
    <dgm:cxn modelId="{89C598E5-D511-42F1-9948-9E82FC238134}" type="presParOf" srcId="{FF189442-33E1-40FB-BAC3-85C525790A96}" destId="{4B5DC965-0373-4592-9398-81710C18B570}" srcOrd="1" destOrd="0" presId="urn:microsoft.com/office/officeart/2005/8/layout/cycle6"/>
    <dgm:cxn modelId="{07CBBE39-2301-43E9-8FAE-22854D1E8CEC}" type="presParOf" srcId="{FF189442-33E1-40FB-BAC3-85C525790A96}" destId="{9C75101B-1C83-4845-A050-9DCAB4640DCB}" srcOrd="2" destOrd="0" presId="urn:microsoft.com/office/officeart/2005/8/layout/cycle6"/>
    <dgm:cxn modelId="{A2024B6F-5B87-49C3-8739-6835B73DDD19}" type="presParOf" srcId="{FF189442-33E1-40FB-BAC3-85C525790A96}" destId="{5960649B-CAF8-4DA1-96AD-93D7E515A844}" srcOrd="3" destOrd="0" presId="urn:microsoft.com/office/officeart/2005/8/layout/cycle6"/>
    <dgm:cxn modelId="{2BCCA8BC-8C35-480D-9B47-40C4EEEE6C9B}" type="presParOf" srcId="{FF189442-33E1-40FB-BAC3-85C525790A96}" destId="{B6D500A0-D185-44F8-8166-160FAC2A4996}" srcOrd="4" destOrd="0" presId="urn:microsoft.com/office/officeart/2005/8/layout/cycle6"/>
    <dgm:cxn modelId="{9CE24E68-043A-4755-A9D6-6E0907A9968A}" type="presParOf" srcId="{FF189442-33E1-40FB-BAC3-85C525790A96}" destId="{B16D49E7-BDB2-4925-BE11-5A9A37FC4FC0}" srcOrd="5" destOrd="0" presId="urn:microsoft.com/office/officeart/2005/8/layout/cycle6"/>
    <dgm:cxn modelId="{4EE99E48-0E43-4861-9C54-64657CC8F45E}" type="presParOf" srcId="{FF189442-33E1-40FB-BAC3-85C525790A96}" destId="{F721FDB6-71C0-4223-9002-552B339E332D}" srcOrd="6" destOrd="0" presId="urn:microsoft.com/office/officeart/2005/8/layout/cycle6"/>
    <dgm:cxn modelId="{28979117-70B8-476D-AA06-2815C37FC5E3}" type="presParOf" srcId="{FF189442-33E1-40FB-BAC3-85C525790A96}" destId="{73D3482B-89E7-4514-B19B-B7AC77823DEA}" srcOrd="7" destOrd="0" presId="urn:microsoft.com/office/officeart/2005/8/layout/cycle6"/>
    <dgm:cxn modelId="{9C6FE075-D2BB-45AF-BC4F-7F735AEC5C9A}" type="presParOf" srcId="{FF189442-33E1-40FB-BAC3-85C525790A96}" destId="{0B42980F-3811-4FE3-980D-7E6B1B90923B}" srcOrd="8" destOrd="0" presId="urn:microsoft.com/office/officeart/2005/8/layout/cycle6"/>
    <dgm:cxn modelId="{26718A9F-3989-429E-8F84-D422CA4EA6D1}" type="presParOf" srcId="{FF189442-33E1-40FB-BAC3-85C525790A96}" destId="{7AD4A022-A535-43BA-A8FD-8C700580B220}" srcOrd="9" destOrd="0" presId="urn:microsoft.com/office/officeart/2005/8/layout/cycle6"/>
    <dgm:cxn modelId="{EB13670E-3A6D-43C2-BA8D-813AB1A206C4}" type="presParOf" srcId="{FF189442-33E1-40FB-BAC3-85C525790A96}" destId="{3BDF7A52-7B41-4237-AFF1-6CF22EE72436}" srcOrd="10" destOrd="0" presId="urn:microsoft.com/office/officeart/2005/8/layout/cycle6"/>
    <dgm:cxn modelId="{CC8CD9A5-F1F4-4EEF-BE22-C169FDDA7B81}" type="presParOf" srcId="{FF189442-33E1-40FB-BAC3-85C525790A96}" destId="{5E34EB8D-F01B-4205-A18D-C4E4776BAD5E}" srcOrd="11" destOrd="0" presId="urn:microsoft.com/office/officeart/2005/8/layout/cycle6"/>
    <dgm:cxn modelId="{5248CB1E-0FD1-47A2-ACDB-3FBC63C85D2D}" type="presParOf" srcId="{FF189442-33E1-40FB-BAC3-85C525790A96}" destId="{6D32C7B3-B987-466D-A345-297727F9F7CA}" srcOrd="12" destOrd="0" presId="urn:microsoft.com/office/officeart/2005/8/layout/cycle6"/>
    <dgm:cxn modelId="{D650410C-C41D-4309-BECD-72A7F80A1A5F}" type="presParOf" srcId="{FF189442-33E1-40FB-BAC3-85C525790A96}" destId="{60015F16-4A4F-4920-A063-B69324DA77A9}" srcOrd="13" destOrd="0" presId="urn:microsoft.com/office/officeart/2005/8/layout/cycle6"/>
    <dgm:cxn modelId="{E06ABC58-009D-4A1E-9EB9-51D41E69C2BE}" type="presParOf" srcId="{FF189442-33E1-40FB-BAC3-85C525790A96}" destId="{1A0B4087-ADDD-4CCA-B693-6BFA7841A89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01E04-959E-4B10-88E1-61DE1A7384A6}">
      <dsp:nvSpPr>
        <dsp:cNvPr id="0" name=""/>
        <dsp:cNvSpPr/>
      </dsp:nvSpPr>
      <dsp:spPr>
        <a:xfrm>
          <a:off x="3662258" y="-79116"/>
          <a:ext cx="2523393" cy="13404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Izglītības un zinātnes ministrija Sporta departaments</a:t>
          </a:r>
        </a:p>
      </dsp:txBody>
      <dsp:txXfrm>
        <a:off x="3727692" y="-13682"/>
        <a:ext cx="2392525" cy="1209551"/>
      </dsp:txXfrm>
    </dsp:sp>
    <dsp:sp modelId="{9C75101B-1C83-4845-A050-9DCAB4640DCB}">
      <dsp:nvSpPr>
        <dsp:cNvPr id="0" name=""/>
        <dsp:cNvSpPr/>
      </dsp:nvSpPr>
      <dsp:spPr>
        <a:xfrm>
          <a:off x="3326866" y="871350"/>
          <a:ext cx="4208300" cy="4208300"/>
        </a:xfrm>
        <a:custGeom>
          <a:avLst/>
          <a:gdLst/>
          <a:ahLst/>
          <a:cxnLst/>
          <a:rect l="0" t="0" r="0" b="0"/>
          <a:pathLst>
            <a:path>
              <a:moveTo>
                <a:pt x="2867178" y="143223"/>
              </a:moveTo>
              <a:arcTo wR="2104150" hR="2104150" stAng="17475709" swAng="145214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0649B-CAF8-4DA1-96AD-93D7E515A844}">
      <dsp:nvSpPr>
        <dsp:cNvPr id="0" name=""/>
        <dsp:cNvSpPr/>
      </dsp:nvSpPr>
      <dsp:spPr>
        <a:xfrm>
          <a:off x="5704117" y="1506174"/>
          <a:ext cx="3000631" cy="13458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2000" kern="1200" dirty="0"/>
            <a:t>Ādažu novada pašvaldības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2000" kern="1200" dirty="0"/>
            <a:t>Izglītības un jaunatnes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2000" kern="1200" dirty="0"/>
            <a:t>lietu nodaļa</a:t>
          </a:r>
        </a:p>
      </dsp:txBody>
      <dsp:txXfrm>
        <a:off x="5769818" y="1571875"/>
        <a:ext cx="2869229" cy="1214494"/>
      </dsp:txXfrm>
    </dsp:sp>
    <dsp:sp modelId="{B16D49E7-BDB2-4925-BE11-5A9A37FC4FC0}">
      <dsp:nvSpPr>
        <dsp:cNvPr id="0" name=""/>
        <dsp:cNvSpPr/>
      </dsp:nvSpPr>
      <dsp:spPr>
        <a:xfrm>
          <a:off x="3050261" y="662874"/>
          <a:ext cx="4208300" cy="4208300"/>
        </a:xfrm>
        <a:custGeom>
          <a:avLst/>
          <a:gdLst/>
          <a:ahLst/>
          <a:cxnLst/>
          <a:rect l="0" t="0" r="0" b="0"/>
          <a:pathLst>
            <a:path>
              <a:moveTo>
                <a:pt x="4206305" y="2195743"/>
              </a:moveTo>
              <a:arcTo wR="2104150" hR="2104150" stAng="149693" swAng="105350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1FDB6-71C0-4223-9002-552B339E332D}">
      <dsp:nvSpPr>
        <dsp:cNvPr id="0" name=""/>
        <dsp:cNvSpPr/>
      </dsp:nvSpPr>
      <dsp:spPr>
        <a:xfrm>
          <a:off x="5335953" y="3494673"/>
          <a:ext cx="2925521" cy="1219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2000" kern="1200" dirty="0"/>
            <a:t>Ādažu novada pašvaldības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2000" kern="1200" dirty="0"/>
            <a:t>Sporta daļa</a:t>
          </a:r>
        </a:p>
      </dsp:txBody>
      <dsp:txXfrm>
        <a:off x="5395472" y="3554192"/>
        <a:ext cx="2806483" cy="1100217"/>
      </dsp:txXfrm>
    </dsp:sp>
    <dsp:sp modelId="{0B42980F-3811-4FE3-980D-7E6B1B90923B}">
      <dsp:nvSpPr>
        <dsp:cNvPr id="0" name=""/>
        <dsp:cNvSpPr/>
      </dsp:nvSpPr>
      <dsp:spPr>
        <a:xfrm>
          <a:off x="3019403" y="755303"/>
          <a:ext cx="4208300" cy="4208300"/>
        </a:xfrm>
        <a:custGeom>
          <a:avLst/>
          <a:gdLst/>
          <a:ahLst/>
          <a:cxnLst/>
          <a:rect l="0" t="0" r="0" b="0"/>
          <a:pathLst>
            <a:path>
              <a:moveTo>
                <a:pt x="3080551" y="3968040"/>
              </a:moveTo>
              <a:arcTo wR="2104150" hR="2104150" stAng="3741129" swAng="335900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4A022-A535-43BA-A8FD-8C700580B220}">
      <dsp:nvSpPr>
        <dsp:cNvPr id="0" name=""/>
        <dsp:cNvSpPr/>
      </dsp:nvSpPr>
      <dsp:spPr>
        <a:xfrm>
          <a:off x="1878290" y="3474266"/>
          <a:ext cx="2772497" cy="1227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Sporta federācijas</a:t>
          </a:r>
        </a:p>
      </dsp:txBody>
      <dsp:txXfrm>
        <a:off x="1938216" y="3534192"/>
        <a:ext cx="2652645" cy="1107745"/>
      </dsp:txXfrm>
    </dsp:sp>
    <dsp:sp modelId="{5E34EB8D-F01B-4205-A18D-C4E4776BAD5E}">
      <dsp:nvSpPr>
        <dsp:cNvPr id="0" name=""/>
        <dsp:cNvSpPr/>
      </dsp:nvSpPr>
      <dsp:spPr>
        <a:xfrm>
          <a:off x="2817429" y="778247"/>
          <a:ext cx="4208300" cy="4208300"/>
        </a:xfrm>
        <a:custGeom>
          <a:avLst/>
          <a:gdLst/>
          <a:ahLst/>
          <a:cxnLst/>
          <a:rect l="0" t="0" r="0" b="0"/>
          <a:pathLst>
            <a:path>
              <a:moveTo>
                <a:pt x="83533" y="2691140"/>
              </a:moveTo>
              <a:arcTo wR="2104150" hR="2104150" stAng="9828083" swAng="81572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2C7B3-B987-466D-A345-297727F9F7CA}">
      <dsp:nvSpPr>
        <dsp:cNvPr id="0" name=""/>
        <dsp:cNvSpPr/>
      </dsp:nvSpPr>
      <dsp:spPr>
        <a:xfrm>
          <a:off x="1427881" y="1612805"/>
          <a:ext cx="2823494" cy="1360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2000" kern="1200" dirty="0"/>
            <a:t>Ādažu vidusskola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2000" kern="1200" dirty="0"/>
            <a:t>Ādažu sākumskola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2000" kern="1200" dirty="0"/>
            <a:t>PII Strautiņš</a:t>
          </a:r>
        </a:p>
      </dsp:txBody>
      <dsp:txXfrm>
        <a:off x="1494275" y="1679199"/>
        <a:ext cx="2690706" cy="1227296"/>
      </dsp:txXfrm>
    </dsp:sp>
    <dsp:sp modelId="{1A0B4087-ADDD-4CCA-B693-6BFA7841A895}">
      <dsp:nvSpPr>
        <dsp:cNvPr id="0" name=""/>
        <dsp:cNvSpPr/>
      </dsp:nvSpPr>
      <dsp:spPr>
        <a:xfrm>
          <a:off x="2780528" y="619818"/>
          <a:ext cx="4208300" cy="4208300"/>
        </a:xfrm>
        <a:custGeom>
          <a:avLst/>
          <a:gdLst/>
          <a:ahLst/>
          <a:cxnLst/>
          <a:rect l="0" t="0" r="0" b="0"/>
          <a:pathLst>
            <a:path>
              <a:moveTo>
                <a:pt x="321688" y="985991"/>
              </a:moveTo>
              <a:arcTo wR="2104150" hR="2104150" stAng="12726032" swAng="132942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v-LV" dirty="0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DE0706-9CA6-4E6C-9039-BE6FB705C6E4}" type="datetime1">
              <a:rPr lang="lv-LV" smtClean="0"/>
              <a:t>24.02.2026</a:t>
            </a:fld>
            <a:endParaRPr lang="lv-LV" dirty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v-LV" dirty="0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02BA2C8-71FC-43D0-BD87-0547616971F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v-LV" noProof="0" dirty="0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BA96E-2FF9-4A37-A912-596500B9CA92}" type="datetime1">
              <a:rPr lang="lv-LV" smtClean="0"/>
              <a:pPr/>
              <a:t>24.02.2026</a:t>
            </a:fld>
            <a:endParaRPr lang="lv-LV" dirty="0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v-LV" noProof="0" dirty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v-LV" noProof="0" dirty="0"/>
              <a:t>Noklikšķiniet, lai rediģētu šablona tekstu stilus</a:t>
            </a:r>
          </a:p>
          <a:p>
            <a:pPr lvl="1" rtl="0"/>
            <a:r>
              <a:rPr lang="lv-LV" noProof="0" dirty="0"/>
              <a:t>Otrais līmenis</a:t>
            </a:r>
          </a:p>
          <a:p>
            <a:pPr lvl="2" rtl="0"/>
            <a:r>
              <a:rPr lang="lv-LV" noProof="0" dirty="0"/>
              <a:t>Trešais līmenis</a:t>
            </a:r>
          </a:p>
          <a:p>
            <a:pPr lvl="3" rtl="0"/>
            <a:r>
              <a:rPr lang="lv-LV" noProof="0" dirty="0"/>
              <a:t>Ceturtais līmenis</a:t>
            </a:r>
          </a:p>
          <a:p>
            <a:pPr lvl="4" rtl="0"/>
            <a:r>
              <a:rPr lang="lv-LV" noProof="0" dirty="0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v-LV" noProof="0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539446-6953-447E-A4E3-E7CFBF870046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lv-LV" smtClean="0"/>
              <a:t>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7367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lv-LV" smtClean="0"/>
              <a:t>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38988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lv-LV" smtClean="0"/>
              <a:t>4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8498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lv-LV" smtClean="0"/>
              <a:t>5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24221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lv-LV" smtClean="0"/>
              <a:t>6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79009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lv-LV" smtClean="0"/>
              <a:t>7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1376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lv-LV" smtClean="0"/>
              <a:t>11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2348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ūdens 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noProof="0" dirty="0"/>
          </a:p>
        </p:txBody>
      </p:sp>
      <p:sp>
        <p:nvSpPr>
          <p:cNvPr id="5" name="debesis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noProof="0" dirty="0"/>
          </a:p>
        </p:txBody>
      </p:sp>
      <p:pic>
        <p:nvPicPr>
          <p:cNvPr id="6" name="ūdens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ūdens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aisnstūris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noProof="0" dirty="0"/>
          </a:p>
        </p:txBody>
      </p:sp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rtlCol="0" anchor="b">
            <a:noAutofit/>
          </a:bodyPr>
          <a:lstStyle>
            <a:lvl1pPr algn="ctr">
              <a:defRPr sz="6000"/>
            </a:lvl1pPr>
          </a:lstStyle>
          <a:p>
            <a:pPr rtl="0"/>
            <a:r>
              <a:rPr lang="en-US" noProof="0"/>
              <a:t>Click to edit Master title style</a:t>
            </a:r>
            <a:endParaRPr lang="lv-LV" noProof="0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/>
              <a:t>Click to edit Master subtitle style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lv-LV" noProof="0" dirty="0"/>
          </a:p>
        </p:txBody>
      </p:sp>
      <p:sp>
        <p:nvSpPr>
          <p:cNvPr id="3" name="Vertikālā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lv-LV" noProof="0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 dirty="0"/>
              <a:t>Kājenes pievienošana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602B02-2B8A-4639-93E8-F62505CC434D}" type="datetime1">
              <a:rPr lang="lv-LV" noProof="0" smtClean="0"/>
              <a:t>24.02.2026</a:t>
            </a:fld>
            <a:endParaRPr lang="lv-LV" noProof="0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 rtlCol="0"/>
          <a:lstStyle/>
          <a:p>
            <a:pPr rtl="0"/>
            <a:r>
              <a:rPr lang="en-US" noProof="0"/>
              <a:t>Click to edit Master title style</a:t>
            </a:r>
            <a:endParaRPr lang="lv-LV" noProof="0" dirty="0"/>
          </a:p>
        </p:txBody>
      </p:sp>
      <p:sp>
        <p:nvSpPr>
          <p:cNvPr id="3" name="Vertikālā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lv-LV" noProof="0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 dirty="0"/>
              <a:t>Kājenes pievienošana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5FC4B4-2886-42CB-A825-BAA0E6CE17FD}" type="datetime1">
              <a:rPr lang="lv-LV" noProof="0" smtClean="0"/>
              <a:t>24.02.2026</a:t>
            </a:fld>
            <a:endParaRPr lang="lv-LV" noProof="0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lv-LV" noProof="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lv-LV" noProof="0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 dirty="0"/>
              <a:t>Kājenes pievienošana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7CC7B1-FCD8-4EA0-9B5C-CED561CD8400}" type="datetime1">
              <a:rPr lang="lv-LV" noProof="0" smtClean="0"/>
              <a:t>24.02.2026</a:t>
            </a:fld>
            <a:endParaRPr lang="lv-LV" noProof="0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ebesis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lv-LV" noProof="0" dirty="0"/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rtlCol="0" anchor="b">
            <a:normAutofit/>
          </a:bodyPr>
          <a:lstStyle>
            <a:lvl1pPr algn="ctr">
              <a:defRPr sz="6000" b="0"/>
            </a:lvl1pPr>
          </a:lstStyle>
          <a:p>
            <a:pPr rtl="0"/>
            <a:r>
              <a:rPr lang="en-US" noProof="0"/>
              <a:t>Click to edit Master title style</a:t>
            </a:r>
            <a:endParaRPr lang="lv-LV" noProof="0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 dirty="0"/>
              <a:t>Kājenes pievienošana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59C27A-3342-4457-BB0D-00E5607D721D}" type="datetime1">
              <a:rPr lang="lv-LV" noProof="0" smtClean="0"/>
              <a:t>24.02.2026</a:t>
            </a:fld>
            <a:endParaRPr lang="lv-LV" noProof="0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ele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lv-LV" noProof="0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lv-LV" noProof="0" dirty="0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lv-LV" noProof="0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 dirty="0"/>
              <a:t>Kājenes pievienošana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8FE4F5-AD2C-4445-8A16-733A2C3C06F9}" type="datetime1">
              <a:rPr lang="lv-LV" noProof="0" smtClean="0"/>
              <a:t>24.02.2026</a:t>
            </a:fld>
            <a:endParaRPr lang="lv-LV" noProof="0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irsraksts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lv-LV" noProof="0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lv-LV" noProof="0" dirty="0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lv-LV" noProof="0" dirty="0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 dirty="0"/>
              <a:t>Kājenes pievienošana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90655-E31A-4C4A-8E45-FDC7D49CE298}" type="datetime1">
              <a:rPr lang="lv-LV" noProof="0" smtClean="0"/>
              <a:t>24.02.2026</a:t>
            </a:fld>
            <a:endParaRPr lang="lv-LV" noProof="0" dirty="0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lv-LV" noProof="0" dirty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 dirty="0"/>
              <a:t>Kājenes pievienošana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7836B5-D028-4BFE-8124-1222AF0BC891}" type="datetime1">
              <a:rPr lang="lv-LV" noProof="0" smtClean="0"/>
              <a:t>24.02.2026</a:t>
            </a:fld>
            <a:endParaRPr lang="lv-LV" noProof="0" dirty="0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ebesis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lv-LV" noProof="0" dirty="0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 dirty="0"/>
              <a:t>Kājenes pievienošana</a:t>
            </a:r>
          </a:p>
        </p:txBody>
      </p:sp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DBECE0-2CD9-4D1C-9CA4-1FE39B8805A9}" type="datetime1">
              <a:rPr lang="lv-LV" noProof="0" smtClean="0"/>
              <a:t>24.02.2026</a:t>
            </a:fld>
            <a:endParaRPr lang="lv-LV" noProof="0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en-US" noProof="0"/>
              <a:t>Click to edit Master title style</a:t>
            </a:r>
            <a:endParaRPr lang="lv-LV" noProof="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lv-LV" noProof="0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 dirty="0"/>
              <a:t>Kājenes pievienošana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E5CE5F-9C7A-48B4-AAE9-2F0E0D20DA03}" type="datetime1">
              <a:rPr lang="lv-LV" noProof="0" smtClean="0"/>
              <a:t>24.02.2026</a:t>
            </a:fld>
            <a:endParaRPr lang="lv-LV" noProof="0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en-US" noProof="0"/>
              <a:t>Click to edit Master title style</a:t>
            </a:r>
            <a:endParaRPr lang="lv-LV" noProof="0" dirty="0"/>
          </a:p>
        </p:txBody>
      </p:sp>
      <p:sp>
        <p:nvSpPr>
          <p:cNvPr id="3" name="Attēla vietturis 2" descr="Tukšs vietturis attēla pievienošanai. Noklikšķiniet uz viettura un atlasiet pievienojamo attēlu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lv-LV" noProof="0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 dirty="0"/>
              <a:t>Kājenes pievienošana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60315A-3C3D-4DEC-8FD9-FFD2AB67B21E}" type="datetime1">
              <a:rPr lang="lv-LV" noProof="0" smtClean="0"/>
              <a:t>24.02.2026</a:t>
            </a:fld>
            <a:endParaRPr lang="lv-LV" noProof="0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ebesis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lv-LV" noProof="0" dirty="0"/>
          </a:p>
        </p:txBody>
      </p:sp>
      <p:sp>
        <p:nvSpPr>
          <p:cNvPr id="8" name="ūdens 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noProof="0" dirty="0"/>
          </a:p>
        </p:txBody>
      </p:sp>
      <p:pic>
        <p:nvPicPr>
          <p:cNvPr id="9" name="ūdens 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ūdens 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lv-LV" noProof="0" dirty="0"/>
              <a:t>Noklikšķiniet, lai rediģētu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lv-LV" noProof="0" dirty="0"/>
              <a:t>Noklikšķiniet, lai rediģētu šablona tekstu stilus</a:t>
            </a:r>
          </a:p>
          <a:p>
            <a:pPr lvl="1" rtl="0"/>
            <a:r>
              <a:rPr lang="lv-LV" noProof="0" dirty="0"/>
              <a:t>Otrais līmenis</a:t>
            </a:r>
          </a:p>
          <a:p>
            <a:pPr lvl="2" rtl="0"/>
            <a:r>
              <a:rPr lang="lv-LV" noProof="0" dirty="0"/>
              <a:t>Trešais līmenis</a:t>
            </a:r>
          </a:p>
          <a:p>
            <a:pPr lvl="3" rtl="0"/>
            <a:r>
              <a:rPr lang="lv-LV" noProof="0" dirty="0"/>
              <a:t>Ceturtais līmenis</a:t>
            </a:r>
          </a:p>
          <a:p>
            <a:pPr lvl="4" rtl="0"/>
            <a:r>
              <a:rPr lang="lv-LV" noProof="0" dirty="0"/>
              <a:t>Piektais līmenis</a:t>
            </a: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lv-LV" noProof="0" dirty="0"/>
              <a:t>Kājenes pievienošana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2E1BD3A4-E414-4288-B39D-B3AB445BC3FF}" type="datetime1">
              <a:rPr lang="lv-LV" noProof="0" smtClean="0"/>
              <a:t>24.02.2026</a:t>
            </a:fld>
            <a:endParaRPr lang="lv-LV" noProof="0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4FAB73BC-B049-4115-A692-8D63A059BFB8}" type="slidenum">
              <a:rPr lang="lv-LV" noProof="0" smtClean="0"/>
              <a:pPr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-83126" y="1309047"/>
            <a:ext cx="12145818" cy="1932918"/>
          </a:xfrm>
        </p:spPr>
        <p:txBody>
          <a:bodyPr rtlCol="0"/>
          <a:lstStyle/>
          <a:p>
            <a:pPr rtl="0"/>
            <a:r>
              <a:rPr lang="lv-LV" sz="4400" b="1" dirty="0">
                <a:solidFill>
                  <a:srgbClr val="002060"/>
                </a:solidFill>
                <a:latin typeface="Calisto MT" panose="02040603050505030304" pitchFamily="18" charset="0"/>
              </a:rPr>
              <a:t>ĀDAŽU BĒRNU UN JAUNATNES </a:t>
            </a:r>
            <a:br>
              <a:rPr lang="lv-LV" sz="4400" b="1" dirty="0">
                <a:solidFill>
                  <a:srgbClr val="002060"/>
                </a:solidFill>
                <a:latin typeface="Calisto MT" panose="02040603050505030304" pitchFamily="18" charset="0"/>
              </a:rPr>
            </a:br>
            <a:r>
              <a:rPr lang="lv-LV" sz="4400" b="1" dirty="0">
                <a:solidFill>
                  <a:srgbClr val="002060"/>
                </a:solidFill>
                <a:latin typeface="Calisto MT" panose="02040603050505030304" pitchFamily="18" charset="0"/>
              </a:rPr>
              <a:t>SPORTA SKOLA</a:t>
            </a:r>
            <a:endParaRPr lang="lv-LV" sz="4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05872" y="3971636"/>
            <a:ext cx="9601200" cy="420255"/>
          </a:xfrm>
        </p:spPr>
        <p:txBody>
          <a:bodyPr rtlCol="0">
            <a:normAutofit lnSpcReduction="10000"/>
          </a:bodyPr>
          <a:lstStyle/>
          <a:p>
            <a:pPr algn="ctr" eaLnBrk="1" hangingPunct="1"/>
            <a:r>
              <a:rPr lang="lv-LV" altLang="lv-LV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sto MT" panose="02040603050505030304" pitchFamily="18" charset="0"/>
              </a:rPr>
              <a:t>Gaujas iela 30, Ādaži, Ādažu novads, LV-2164</a:t>
            </a:r>
          </a:p>
          <a:p>
            <a:pPr rtl="0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E9CDD-AE09-9E3E-D1BA-1CCF367C4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b="1" dirty="0"/>
              <a:t>ĀBJSS absolventu saraksts, kuri turpinājuši mācības augstskolā.</a:t>
            </a:r>
            <a:endParaRPr lang="lv-LV" sz="28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7A04D4A-F3F9-2D4D-803A-B021A81F0F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5166621"/>
              </p:ext>
            </p:extLst>
          </p:nvPr>
        </p:nvGraphicFramePr>
        <p:xfrm>
          <a:off x="2910502" y="1528233"/>
          <a:ext cx="5528734" cy="380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24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975361" y="396240"/>
            <a:ext cx="10200640" cy="751840"/>
          </a:xfrm>
        </p:spPr>
        <p:txBody>
          <a:bodyPr rtlCol="0">
            <a:normAutofit/>
          </a:bodyPr>
          <a:lstStyle/>
          <a:p>
            <a:pPr algn="ctr" rtl="0"/>
            <a:r>
              <a:rPr lang="lv-LV" sz="4400" b="1" dirty="0">
                <a:solidFill>
                  <a:srgbClr val="C00000"/>
                </a:solidFill>
                <a:latin typeface="Calisto MT" panose="02040603050505030304" pitchFamily="18" charset="0"/>
              </a:rPr>
              <a:t>Lepojamies ar mūsu absolventiem:</a:t>
            </a:r>
            <a:endParaRPr lang="lv-LV" sz="4000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104640" y="2367279"/>
            <a:ext cx="7620000" cy="2418081"/>
          </a:xfrm>
        </p:spPr>
        <p:txBody>
          <a:bodyPr rtlCol="0">
            <a:normAutofit/>
          </a:bodyPr>
          <a:lstStyle/>
          <a:p>
            <a:r>
              <a:rPr lang="lv-LV" sz="3200" b="1" dirty="0">
                <a:solidFill>
                  <a:srgbClr val="C00000"/>
                </a:solidFill>
                <a:latin typeface="Calisto MT" panose="02040603050505030304" pitchFamily="18" charset="0"/>
              </a:rPr>
              <a:t>Linda Circene </a:t>
            </a:r>
            <a:r>
              <a:rPr lang="lv-LV" sz="3200" dirty="0">
                <a:solidFill>
                  <a:srgbClr val="C00000"/>
                </a:solidFill>
                <a:latin typeface="Calisto MT" panose="02040603050505030304" pitchFamily="18" charset="0"/>
              </a:rPr>
              <a:t>- </a:t>
            </a:r>
            <a:r>
              <a:rPr lang="lv-LV" sz="3200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džudo nodaļas absolvente, strādā sporta skolā kā džudo trenere</a:t>
            </a:r>
          </a:p>
          <a:p>
            <a:r>
              <a:rPr lang="lv-LV" sz="3200" dirty="0">
                <a:latin typeface="Calisto MT" panose="02040603050505030304" pitchFamily="18" charset="0"/>
                <a:ea typeface="Times New Roman" panose="02020603050405020304" pitchFamily="18" charset="0"/>
              </a:rPr>
              <a:t>V</a:t>
            </a:r>
            <a:r>
              <a:rPr lang="lv-LV" sz="3200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ienīgā sieviete Latvijā – starptautiskās kategorijas džudo tiesnese</a:t>
            </a:r>
            <a:r>
              <a:rPr lang="lv-LV" sz="2800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.</a:t>
            </a:r>
          </a:p>
          <a:p>
            <a:pPr rtl="0"/>
            <a:endParaRPr lang="lv-LV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38B3BE67-7FA2-0E65-850A-5543592B8B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9334" t="-1846" r="-39334" b="-1846"/>
          <a:stretch/>
        </p:blipFill>
        <p:spPr bwMode="auto">
          <a:xfrm>
            <a:off x="1266508" y="1677999"/>
            <a:ext cx="3377133" cy="3798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EFC46-8BFC-C092-877A-21CCED8D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521" y="985520"/>
            <a:ext cx="5618479" cy="1188720"/>
          </a:xfrm>
        </p:spPr>
        <p:txBody>
          <a:bodyPr>
            <a:normAutofit/>
          </a:bodyPr>
          <a:lstStyle/>
          <a:p>
            <a:r>
              <a:rPr lang="lv-LV" sz="4400" b="1" dirty="0">
                <a:solidFill>
                  <a:srgbClr val="C00000"/>
                </a:solidFill>
                <a:latin typeface="Calisto MT" panose="02040603050505030304" pitchFamily="18" charset="0"/>
              </a:rPr>
              <a:t>   Mārtiņš Lūkins  </a:t>
            </a:r>
            <a:br>
              <a:rPr lang="lv-LV" sz="3600" b="1" dirty="0">
                <a:solidFill>
                  <a:srgbClr val="C00000"/>
                </a:solidFill>
                <a:latin typeface="Calisto MT" panose="02040603050505030304" pitchFamily="18" charset="0"/>
              </a:rPr>
            </a:b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7164B-3ABE-C581-0300-878A105AA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60800" y="1473200"/>
            <a:ext cx="7691120" cy="2489200"/>
          </a:xfrm>
        </p:spPr>
        <p:txBody>
          <a:bodyPr>
            <a:normAutofit fontScale="70000" lnSpcReduction="20000"/>
          </a:bodyPr>
          <a:lstStyle/>
          <a:p>
            <a:r>
              <a:rPr lang="lv-LV" sz="4300" b="1" dirty="0">
                <a:solidFill>
                  <a:srgbClr val="C00000"/>
                </a:solidFill>
                <a:latin typeface="Calisto MT" panose="02040603050505030304" pitchFamily="18" charset="0"/>
              </a:rPr>
              <a:t>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4600" dirty="0">
                <a:latin typeface="Calisto MT" panose="02040603050505030304" pitchFamily="18" charset="0"/>
              </a:rPr>
              <a:t>2012.gada džudo nodaļas absolvents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4600" dirty="0">
                <a:latin typeface="Calisto MT" panose="02040603050505030304" pitchFamily="18" charset="0"/>
              </a:rPr>
              <a:t>pēc Latvijas Sporta pedagoģijas akadēmijas absolvēšanas strādāja ĀBJSS kā džudo treneris (2013.–2015.)</a:t>
            </a:r>
          </a:p>
        </p:txBody>
      </p:sp>
      <p:pic>
        <p:nvPicPr>
          <p:cNvPr id="5" name="Picture Placeholder 4" descr="Spēlētāji | EHL">
            <a:extLst>
              <a:ext uri="{FF2B5EF4-FFF2-40B4-BE49-F238E27FC236}">
                <a16:creationId xmlns:a16="http://schemas.microsoft.com/office/drawing/2014/main" id="{8D3F9278-BEE2-2F8B-2352-F0B42EB277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15" t="-4741" r="-14615" b="-4741"/>
          <a:stretch/>
        </p:blipFill>
        <p:spPr bwMode="auto">
          <a:xfrm>
            <a:off x="101955" y="985520"/>
            <a:ext cx="3602954" cy="416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96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56C15-F6A8-5FD7-FE5C-8534F187D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721360"/>
            <a:ext cx="7426959" cy="941392"/>
          </a:xfrm>
        </p:spPr>
        <p:txBody>
          <a:bodyPr>
            <a:normAutofit/>
          </a:bodyPr>
          <a:lstStyle/>
          <a:p>
            <a:r>
              <a:rPr lang="lv-LV" sz="5300" b="1" dirty="0">
                <a:solidFill>
                  <a:srgbClr val="C00000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      Evija Puķīte</a:t>
            </a: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9496C-220A-E011-808A-B6D83210F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4400" y="1662752"/>
            <a:ext cx="7426959" cy="415892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4500" dirty="0">
                <a:latin typeface="Calisto MT" panose="02040603050505030304" pitchFamily="18" charset="0"/>
              </a:rPr>
              <a:t>2012. gada džudo nodaļas absolvente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4500" dirty="0">
                <a:latin typeface="Calisto MT" panose="02040603050505030304" pitchFamily="18" charset="0"/>
              </a:rPr>
              <a:t>pēc Latvijas Sporta pedagoģijas akadēmijas </a:t>
            </a:r>
            <a:r>
              <a:rPr lang="lv-LV" sz="4500">
                <a:latin typeface="Calisto MT" panose="02040603050505030304" pitchFamily="18" charset="0"/>
              </a:rPr>
              <a:t>absolvēšanas strādāja </a:t>
            </a:r>
            <a:r>
              <a:rPr lang="lv-LV" sz="4500" dirty="0">
                <a:latin typeface="Calisto MT" panose="02040603050505030304" pitchFamily="18" charset="0"/>
              </a:rPr>
              <a:t>ĀBJSS kā džudo trenere (2012.–2013.)</a:t>
            </a:r>
            <a:endParaRPr lang="lv-LV" sz="1300" dirty="0">
              <a:effectLst/>
              <a:latin typeface="Calisto MT" panose="0204060305050503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4500" dirty="0">
                <a:latin typeface="Calisto MT" panose="02040603050505030304" pitchFamily="18" charset="0"/>
                <a:ea typeface="Times New Roman" panose="02020603050405020304" pitchFamily="18" charset="0"/>
              </a:rPr>
              <a:t>Vairākkārtēja </a:t>
            </a:r>
            <a:r>
              <a:rPr lang="lv-LV" sz="4500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Pasaules čempione </a:t>
            </a:r>
            <a:r>
              <a:rPr lang="lv-LV" sz="4500" dirty="0" err="1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sambo</a:t>
            </a:r>
            <a:r>
              <a:rPr lang="lv-LV" sz="4500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 cīņā pieaugušo konkurencē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4500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Eiropas džudo čempionāta bronzas medaļas ieguvēja džudo. </a:t>
            </a:r>
          </a:p>
          <a:p>
            <a:endParaRPr lang="lv-LV" dirty="0"/>
          </a:p>
        </p:txBody>
      </p:sp>
      <p:pic>
        <p:nvPicPr>
          <p:cNvPr id="5" name="Picture Placeholder 4" descr="Evija Pukite">
            <a:extLst>
              <a:ext uri="{FF2B5EF4-FFF2-40B4-BE49-F238E27FC236}">
                <a16:creationId xmlns:a16="http://schemas.microsoft.com/office/drawing/2014/main" id="{C0359B58-4F8B-DDD0-AC85-AC64AD88E24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4" b="7184"/>
          <a:stretch>
            <a:fillRect/>
          </a:stretch>
        </p:blipFill>
        <p:spPr bwMode="auto">
          <a:xfrm>
            <a:off x="687388" y="1662752"/>
            <a:ext cx="3884612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32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4C8E2-34A3-6B37-E589-977966889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841" y="762000"/>
            <a:ext cx="6180772" cy="731520"/>
          </a:xfrm>
        </p:spPr>
        <p:txBody>
          <a:bodyPr>
            <a:normAutofit/>
          </a:bodyPr>
          <a:lstStyle/>
          <a:p>
            <a:r>
              <a:rPr lang="lv-LV" sz="4400" b="1" dirty="0" err="1">
                <a:solidFill>
                  <a:srgbClr val="C00000"/>
                </a:solidFill>
                <a:latin typeface="Calisto MT" panose="02040603050505030304" pitchFamily="18" charset="0"/>
              </a:rPr>
              <a:t>Kendija</a:t>
            </a:r>
            <a:r>
              <a:rPr lang="lv-LV" sz="4400" b="1" dirty="0">
                <a:solidFill>
                  <a:srgbClr val="C00000"/>
                </a:solidFill>
                <a:latin typeface="Calisto MT" panose="02040603050505030304" pitchFamily="18" charset="0"/>
              </a:rPr>
              <a:t> Aparjode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FD432-F4D4-2091-252B-DB4A61573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2960" y="1788160"/>
            <a:ext cx="7355840" cy="2011680"/>
          </a:xfrm>
        </p:spPr>
        <p:txBody>
          <a:bodyPr>
            <a:normAutofit fontScale="92500" lnSpcReduction="20000"/>
          </a:bodyPr>
          <a:lstStyle/>
          <a:p>
            <a:r>
              <a:rPr lang="lv-LV" sz="2800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2015. gada orientēšanās nodaļas absolvente</a:t>
            </a:r>
            <a:r>
              <a:rPr lang="lv-LV" sz="2800" dirty="0">
                <a:solidFill>
                  <a:srgbClr val="2F334A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lv-LV" sz="2800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XXIII Ziemas Olimpisko spēļu 22.vietas ieguvēja kamaniņu sportā sieviešu vienspēlēs</a:t>
            </a:r>
          </a:p>
          <a:p>
            <a:r>
              <a:rPr lang="lv-LV" sz="2600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2026.gada XXV Ziemas Olimpisko spēļu 16.vietas ieguvēja</a:t>
            </a:r>
          </a:p>
          <a:p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136F5-9B88-191D-4259-854144B002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6" y="1676399"/>
            <a:ext cx="4138613" cy="3321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97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9E76D-CE4E-6BF6-8702-F689B4F6C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281" y="416560"/>
            <a:ext cx="6597332" cy="924560"/>
          </a:xfrm>
        </p:spPr>
        <p:txBody>
          <a:bodyPr>
            <a:normAutofit/>
          </a:bodyPr>
          <a:lstStyle/>
          <a:p>
            <a:r>
              <a:rPr lang="lv-LV" sz="4400" b="1" dirty="0" err="1">
                <a:solidFill>
                  <a:srgbClr val="C00000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Kristers</a:t>
            </a:r>
            <a:r>
              <a:rPr lang="lv-LV" sz="4400" b="1" dirty="0">
                <a:solidFill>
                  <a:srgbClr val="C00000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 Aparjods</a:t>
            </a:r>
            <a:endParaRPr lang="lv-LV" sz="4000" dirty="0">
              <a:solidFill>
                <a:srgbClr val="C00000"/>
              </a:solidFill>
              <a:latin typeface="Calisto MT" panose="02040603050505030304" pitchFamily="18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5353C27-03BE-081C-7CA7-F2F144188E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66" r="1466"/>
          <a:stretch>
            <a:fillRect/>
          </a:stretch>
        </p:blipFill>
        <p:spPr>
          <a:xfrm>
            <a:off x="200783" y="1452880"/>
            <a:ext cx="3490790" cy="480568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629A8C-8B25-C8F4-4BC1-9EF3940CD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0480" y="1341119"/>
            <a:ext cx="8351520" cy="47203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v-LV" sz="3000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2015. gada orientēšanās nodaļas absolvents - XXIII Ziemas Olimpisko spēļu 11. vietas ieguvējs kamaniņu sportā vīriešu vienspēlēs, 6.vietas ieguvējs komandu stafetē</a:t>
            </a:r>
          </a:p>
          <a:p>
            <a:r>
              <a:rPr lang="lv-LV" sz="3000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2016. gadā - Jaunatnes olimpiskajās spēlēs ieguva1.vietu vienspēlēs, 5.vietu komandu stafetēs</a:t>
            </a:r>
            <a:endParaRPr lang="lv-LV" sz="3000" dirty="0">
              <a:latin typeface="Calisto MT" panose="02040603050505030304" pitchFamily="18" charset="0"/>
              <a:ea typeface="Times New Roman" panose="02020603050405020304" pitchFamily="18" charset="0"/>
            </a:endParaRPr>
          </a:p>
          <a:p>
            <a:r>
              <a:rPr lang="lv-LV" sz="3000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2026.gada XXV Ziemas Olimpisko spēļu 4.vietas ieguvējs</a:t>
            </a:r>
          </a:p>
          <a:p>
            <a:endParaRPr lang="lv-LV" sz="3000" dirty="0">
              <a:effectLst/>
              <a:latin typeface="Calisto MT" panose="02040603050505030304" pitchFamily="18" charset="0"/>
              <a:ea typeface="Times New Roman" panose="02020603050405020304" pitchFamily="18" charset="0"/>
            </a:endParaRPr>
          </a:p>
          <a:p>
            <a:endParaRPr lang="lv-LV" sz="3000" dirty="0">
              <a:effectLst/>
              <a:latin typeface="Calisto MT" panose="02040603050505030304" pitchFamily="18" charset="0"/>
              <a:ea typeface="Times New Roman" panose="02020603050405020304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9066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25647-DBA8-636F-2AC0-6CB8CCE56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641" y="609600"/>
            <a:ext cx="5892799" cy="741680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rgbClr val="C00000"/>
                </a:solidFill>
                <a:latin typeface="Calisto MT" panose="02040603050505030304" pitchFamily="18" charset="0"/>
              </a:rPr>
              <a:t>            </a:t>
            </a:r>
            <a:r>
              <a:rPr lang="lv-LV" sz="4400" b="1" dirty="0">
                <a:solidFill>
                  <a:srgbClr val="C00000"/>
                </a:solidFill>
                <a:latin typeface="Calisto MT" panose="02040603050505030304" pitchFamily="18" charset="0"/>
              </a:rPr>
              <a:t>Mārcis Osis </a:t>
            </a:r>
            <a:r>
              <a:rPr lang="lv-LV" sz="4400" dirty="0">
                <a:solidFill>
                  <a:srgbClr val="C00000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 </a:t>
            </a: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10E76-7D79-011B-0F3D-503CE1F62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9120" y="1351280"/>
            <a:ext cx="7538720" cy="4622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lv-LV" sz="3600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2018. g</a:t>
            </a:r>
            <a:r>
              <a:rPr lang="lv-LV" sz="3600" dirty="0">
                <a:latin typeface="Calisto MT" panose="02040603050505030304" pitchFamily="18" charset="0"/>
                <a:ea typeface="Times New Roman" panose="02020603050405020304" pitchFamily="18" charset="0"/>
              </a:rPr>
              <a:t>ada basketbola nodaļas absolvents –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lv-LV" sz="3600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profesionāls 3x3 basketbolists, 2023. izcīnīja Eiropas kausa bronzas medaļu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lv-LV" dirty="0">
              <a:effectLst/>
              <a:latin typeface="Calisto MT" panose="0204060305050503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lv-LV" sz="3600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Pasaules 3x3 spēlētāju rangā (U-23) ieņem augsto 6. pozīciju.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3600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Atbalsta un </a:t>
            </a:r>
            <a:r>
              <a:rPr lang="lv-LV" sz="3600" dirty="0">
                <a:latin typeface="Calisto MT" panose="02040603050505030304" pitchFamily="18" charset="0"/>
                <a:ea typeface="Times New Roman" panose="02020603050405020304" pitchFamily="18" charset="0"/>
              </a:rPr>
              <a:t>motivē ĀBJSS basketbolistus</a:t>
            </a:r>
            <a:r>
              <a:rPr lang="lv-LV" sz="3600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, katru mēnesi piešķirot viņiem stipendiju,</a:t>
            </a:r>
            <a:r>
              <a:rPr lang="lv-LV" sz="3600" dirty="0">
                <a:latin typeface="Calisto MT" panose="02040603050505030304" pitchFamily="18" charset="0"/>
                <a:ea typeface="Times New Roman" panose="02020603050405020304" pitchFamily="18" charset="0"/>
              </a:rPr>
              <a:t> </a:t>
            </a:r>
            <a:r>
              <a:rPr lang="lv-LV" sz="3600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u</a:t>
            </a:r>
            <a:r>
              <a:rPr lang="lv-LV" sz="3600" dirty="0">
                <a:latin typeface="Calisto MT" panose="02040603050505030304" pitchFamily="18" charset="0"/>
                <a:ea typeface="Times New Roman" panose="02020603050405020304" pitchFamily="18" charset="0"/>
              </a:rPr>
              <a:t>z kuru </a:t>
            </a:r>
            <a:r>
              <a:rPr lang="lv-LV" sz="3600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var pretendēt tie, kas konkrētajā mēnesī uzrādījuši labākos sportiskākos rezultātus un labas sekmes mācībās.</a:t>
            </a:r>
          </a:p>
          <a:p>
            <a:endParaRPr lang="lv-LV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0282DC3-4D26-8269-81AD-FD36EDEDD3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5450"/>
          <a:stretch>
            <a:fillRect/>
          </a:stretch>
        </p:blipFill>
        <p:spPr bwMode="auto">
          <a:xfrm>
            <a:off x="463866" y="1869440"/>
            <a:ext cx="3823653" cy="2529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72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D1759-0D52-4720-8675-73F2543F5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>
                <a:solidFill>
                  <a:srgbClr val="C00000"/>
                </a:solidFill>
                <a:latin typeface="Calisto MT" panose="02040603050505030304" pitchFamily="18" charset="0"/>
              </a:rPr>
              <a:t>Pašreizējie skolas talantīgie audzēkņi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615E2-E81A-65FB-DD06-1239D0F4D21A}"/>
              </a:ext>
            </a:extLst>
          </p:cNvPr>
          <p:cNvSpPr txBox="1"/>
          <p:nvPr/>
        </p:nvSpPr>
        <p:spPr>
          <a:xfrm>
            <a:off x="375920" y="1497584"/>
            <a:ext cx="11714480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buNone/>
            </a:pPr>
            <a:r>
              <a:rPr lang="lv-LV" b="1" dirty="0">
                <a:solidFill>
                  <a:srgbClr val="C00000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                                          Laura Ozola</a:t>
            </a:r>
          </a:p>
          <a:p>
            <a:pPr>
              <a:buNone/>
            </a:pPr>
            <a:r>
              <a:rPr lang="lv-LV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1.vieta Latvijas vieglatlētikas čempionātā </a:t>
            </a:r>
            <a:r>
              <a:rPr lang="lv-LV" dirty="0">
                <a:latin typeface="Calisto MT" panose="02040603050505030304" pitchFamily="18" charset="0"/>
                <a:ea typeface="Times New Roman" panose="02020603050405020304" pitchFamily="18" charset="0"/>
              </a:rPr>
              <a:t>U18 </a:t>
            </a:r>
            <a:r>
              <a:rPr lang="lv-LV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telpās</a:t>
            </a:r>
          </a:p>
          <a:p>
            <a:pPr>
              <a:buNone/>
            </a:pPr>
            <a:r>
              <a:rPr lang="lv-LV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1.vieta Latvijas vieglatlētikas U18 čempionātā</a:t>
            </a:r>
          </a:p>
          <a:p>
            <a:r>
              <a:rPr lang="lv-LV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1.vieta Baltijas vieglatlētikas komandu čempionātā </a:t>
            </a:r>
            <a:r>
              <a:rPr lang="lv-LV" dirty="0">
                <a:latin typeface="Calisto MT" panose="02040603050505030304" pitchFamily="18" charset="0"/>
                <a:ea typeface="Times New Roman" panose="02020603050405020304" pitchFamily="18" charset="0"/>
              </a:rPr>
              <a:t>U18</a:t>
            </a:r>
          </a:p>
          <a:p>
            <a:r>
              <a:rPr lang="lv-LV" dirty="0">
                <a:latin typeface="Calisto MT" panose="02040603050505030304" pitchFamily="18" charset="0"/>
                <a:ea typeface="Times New Roman" panose="02020603050405020304" pitchFamily="18" charset="0"/>
              </a:rPr>
              <a:t>Eiropas čempionāta dalībniece U-20 vecuma grupā</a:t>
            </a:r>
          </a:p>
          <a:p>
            <a:pPr algn="ctr">
              <a:buNone/>
            </a:pPr>
            <a:endParaRPr lang="lv-LV" dirty="0">
              <a:latin typeface="Calisto MT" panose="0204060305050503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lv-LV" b="1" dirty="0">
                <a:solidFill>
                  <a:srgbClr val="C00000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                                        Kristaps </a:t>
            </a:r>
            <a:r>
              <a:rPr lang="lv-LV" b="1" dirty="0" err="1">
                <a:solidFill>
                  <a:srgbClr val="C00000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Čilipāns</a:t>
            </a:r>
            <a:endParaRPr lang="lv-LV" b="1" dirty="0">
              <a:solidFill>
                <a:srgbClr val="C00000"/>
              </a:solidFill>
              <a:effectLst/>
              <a:latin typeface="Calisto MT" panose="0204060305050503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lv-LV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Baltijas valstu peldēšanas čempionātā 1.vieta 50m brasā</a:t>
            </a:r>
          </a:p>
          <a:p>
            <a:r>
              <a:rPr lang="lv-LV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Latvijas čempionāts peldēšanā 1. vieta 50m brasā</a:t>
            </a:r>
          </a:p>
          <a:p>
            <a:pPr>
              <a:buNone/>
            </a:pPr>
            <a:r>
              <a:rPr lang="lv-LV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Latvijas jauniešu un junioru peldēšanas čempionātā:1.vietas 50m,100m un 200m brasā</a:t>
            </a:r>
          </a:p>
          <a:p>
            <a:r>
              <a:rPr lang="lv-LV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Latvijas rekords 50m brasā</a:t>
            </a:r>
          </a:p>
          <a:p>
            <a:r>
              <a:rPr lang="lv-LV" dirty="0">
                <a:latin typeface="Calisto MT" panose="02040603050505030304" pitchFamily="18" charset="0"/>
                <a:ea typeface="Times New Roman" panose="02020603050405020304" pitchFamily="18" charset="0"/>
              </a:rPr>
              <a:t>Eiropas čempionāts pieaugušajiem dalībnieks</a:t>
            </a:r>
          </a:p>
          <a:p>
            <a:r>
              <a:rPr lang="lv-LV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Latvijas izlases dalībnieks</a:t>
            </a:r>
          </a:p>
          <a:p>
            <a:endParaRPr lang="lv-LV" sz="2400" dirty="0">
              <a:effectLst/>
              <a:latin typeface="Calisto MT" panose="02040603050505030304" pitchFamily="18" charset="0"/>
              <a:ea typeface="Times New Roman" panose="02020603050405020304" pitchFamily="18" charset="0"/>
            </a:endParaRPr>
          </a:p>
          <a:p>
            <a:r>
              <a:rPr lang="lv-LV" b="1" dirty="0">
                <a:solidFill>
                  <a:srgbClr val="FF0000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		</a:t>
            </a:r>
            <a:r>
              <a:rPr lang="lv-LV" b="1" dirty="0">
                <a:solidFill>
                  <a:srgbClr val="C00000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Ēriks Veldre, Edvards Krūms, Gustavs </a:t>
            </a:r>
            <a:r>
              <a:rPr lang="lv-LV" b="1" dirty="0" err="1">
                <a:solidFill>
                  <a:srgbClr val="C00000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Pazars</a:t>
            </a:r>
            <a:r>
              <a:rPr lang="lv-LV" b="1" dirty="0">
                <a:solidFill>
                  <a:srgbClr val="C00000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, Adrians Jēkabsons</a:t>
            </a:r>
          </a:p>
          <a:p>
            <a:r>
              <a:rPr lang="lv-LV" dirty="0">
                <a:latin typeface="Calisto MT" panose="02040603050505030304" pitchFamily="18" charset="0"/>
                <a:ea typeface="Times New Roman" panose="02020603050405020304" pitchFamily="18" charset="0"/>
              </a:rPr>
              <a:t>4x100m stafete U16 Latvijas rekords</a:t>
            </a:r>
            <a:endParaRPr lang="lv-LV" dirty="0">
              <a:effectLst/>
              <a:latin typeface="Calisto MT" panose="02040603050505030304" pitchFamily="18" charset="0"/>
              <a:ea typeface="Times New Roman" panose="02020603050405020304" pitchFamily="18" charset="0"/>
            </a:endParaRPr>
          </a:p>
          <a:p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lv-LV" sz="2400" dirty="0">
              <a:latin typeface="Calisto MT" panose="02040603050505030304" pitchFamily="18" charset="0"/>
              <a:ea typeface="Times New Roman" panose="02020603050405020304" pitchFamily="18" charset="0"/>
            </a:endParaRPr>
          </a:p>
          <a:p>
            <a:endParaRPr lang="lv-LV" sz="2400" dirty="0">
              <a:effectLst/>
              <a:latin typeface="Calisto MT" panose="02040603050505030304" pitchFamily="18" charset="0"/>
              <a:ea typeface="Times New Roman" panose="02020603050405020304" pitchFamily="18" charset="0"/>
            </a:endParaRPr>
          </a:p>
          <a:p>
            <a:endParaRPr lang="lv-LV" sz="2400" dirty="0">
              <a:latin typeface="Calisto MT" panose="02040603050505030304" pitchFamily="18" charset="0"/>
              <a:ea typeface="Times New Roman" panose="02020603050405020304" pitchFamily="18" charset="0"/>
            </a:endParaRPr>
          </a:p>
          <a:p>
            <a:endParaRPr lang="lv-LV" sz="2400" dirty="0">
              <a:effectLst/>
              <a:latin typeface="Calisto MT" panose="020406030505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11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3D290-CA59-6412-7AB7-F85D49577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1339A-9C4E-4243-36E9-CCECE86F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675103"/>
          </a:xfrm>
        </p:spPr>
        <p:txBody>
          <a:bodyPr/>
          <a:lstStyle/>
          <a:p>
            <a:pPr algn="ctr"/>
            <a:r>
              <a:rPr lang="lv-LV" b="1" dirty="0">
                <a:solidFill>
                  <a:srgbClr val="C00000"/>
                </a:solidFill>
                <a:latin typeface="Calisto MT" panose="02040603050505030304" pitchFamily="18" charset="0"/>
              </a:rPr>
              <a:t>Skolas padomes nākotnes i</a:t>
            </a:r>
            <a:r>
              <a:rPr lang="en-US" b="1" dirty="0" err="1">
                <a:solidFill>
                  <a:srgbClr val="C00000"/>
                </a:solidFill>
                <a:latin typeface="Calisto MT" panose="02040603050505030304" pitchFamily="18" charset="0"/>
              </a:rPr>
              <a:t>dejas</a:t>
            </a:r>
            <a:r>
              <a:rPr lang="lv-LV" b="1" dirty="0">
                <a:solidFill>
                  <a:srgbClr val="C00000"/>
                </a:solidFill>
                <a:latin typeface="Calisto MT" panose="0204060305050503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92336-BDB9-030F-0531-8C9A38F4F40B}"/>
              </a:ext>
            </a:extLst>
          </p:cNvPr>
          <p:cNvSpPr txBox="1"/>
          <p:nvPr/>
        </p:nvSpPr>
        <p:spPr>
          <a:xfrm>
            <a:off x="375920" y="1497584"/>
            <a:ext cx="1171448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noProof="0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Ciešāka sadarbība ar vecākiem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latin typeface="Calisto MT" panose="02040603050505030304" pitchFamily="18" charset="0"/>
                <a:ea typeface="Times New Roman" panose="02020603050405020304" pitchFamily="18" charset="0"/>
              </a:rPr>
              <a:t>Atbalsts ES projektu sagatavošanā un digitālajā mārketingā</a:t>
            </a:r>
            <a:endParaRPr lang="lv-LV" sz="2400" noProof="0" dirty="0">
              <a:effectLst/>
              <a:latin typeface="Calisto MT" panose="0204060305050503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latin typeface="Calisto MT" panose="02040603050505030304" pitchFamily="18" charset="0"/>
                <a:ea typeface="Times New Roman" panose="02020603050405020304" pitchFamily="18" charset="0"/>
              </a:rPr>
              <a:t>Individuālās izaugsmes skola</a:t>
            </a:r>
            <a:r>
              <a:rPr lang="en-US" sz="2400" dirty="0">
                <a:latin typeface="Calisto MT" panose="0204060305050503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latin typeface="Calisto MT" panose="02040603050505030304" pitchFamily="18" charset="0"/>
                <a:ea typeface="Times New Roman" panose="02020603050405020304" pitchFamily="18" charset="0"/>
              </a:rPr>
              <a:t>Piesaistīts fizioterapeits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latin typeface="Calisto MT" panose="02040603050505030304" pitchFamily="18" charset="0"/>
                <a:ea typeface="Times New Roman" panose="02020603050405020304" pitchFamily="18" charset="0"/>
              </a:rPr>
              <a:t>Sponsoru piesaiste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latin typeface="Calisto MT" panose="02040603050505030304" pitchFamily="18" charset="0"/>
                <a:ea typeface="Times New Roman" panose="02020603050405020304" pitchFamily="18" charset="0"/>
              </a:rPr>
              <a:t>Sadarbība ar absolventiem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2400" dirty="0">
              <a:latin typeface="Calisto MT" panose="0204060305050503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2400" dirty="0">
              <a:latin typeface="Calisto MT" panose="02040603050505030304" pitchFamily="18" charset="0"/>
              <a:ea typeface="Times New Roman" panose="02020603050405020304" pitchFamily="18" charset="0"/>
            </a:endParaRPr>
          </a:p>
          <a:p>
            <a:endParaRPr lang="lv-LV" sz="2400" dirty="0">
              <a:effectLst/>
              <a:latin typeface="Calisto MT" panose="020406030505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3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3E8A235-874A-9628-284F-5AC4AD418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830" y="1"/>
            <a:ext cx="9600049" cy="664233"/>
          </a:xfrm>
        </p:spPr>
        <p:txBody>
          <a:bodyPr>
            <a:normAutofit/>
          </a:bodyPr>
          <a:lstStyle/>
          <a:p>
            <a:r>
              <a:rPr lang="lv-LV" dirty="0"/>
              <a:t>                </a:t>
            </a:r>
            <a:r>
              <a:rPr lang="lv-LV" b="1" dirty="0">
                <a:solidFill>
                  <a:srgbClr val="FF0000"/>
                </a:solidFill>
                <a:latin typeface="Calisto MT" panose="02040603050505030304" pitchFamily="18" charset="0"/>
              </a:rPr>
              <a:t>Skolas problēmas:</a:t>
            </a:r>
            <a:endParaRPr lang="lv-LV" dirty="0"/>
          </a:p>
        </p:txBody>
      </p:sp>
      <p:graphicFrame>
        <p:nvGraphicFramePr>
          <p:cNvPr id="3" name="Tabula 2">
            <a:extLst>
              <a:ext uri="{FF2B5EF4-FFF2-40B4-BE49-F238E27FC236}">
                <a16:creationId xmlns:a16="http://schemas.microsoft.com/office/drawing/2014/main" id="{9EEBE6D9-300F-1F87-980B-ABCEFB338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633905"/>
              </p:ext>
            </p:extLst>
          </p:nvPr>
        </p:nvGraphicFramePr>
        <p:xfrm>
          <a:off x="517585" y="1134036"/>
          <a:ext cx="10012393" cy="2815157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99594">
                  <a:extLst>
                    <a:ext uri="{9D8B030D-6E8A-4147-A177-3AD203B41FA5}">
                      <a16:colId xmlns:a16="http://schemas.microsoft.com/office/drawing/2014/main" val="1266142292"/>
                    </a:ext>
                  </a:extLst>
                </a:gridCol>
                <a:gridCol w="2274595">
                  <a:extLst>
                    <a:ext uri="{9D8B030D-6E8A-4147-A177-3AD203B41FA5}">
                      <a16:colId xmlns:a16="http://schemas.microsoft.com/office/drawing/2014/main" val="1626746869"/>
                    </a:ext>
                  </a:extLst>
                </a:gridCol>
                <a:gridCol w="1138686">
                  <a:extLst>
                    <a:ext uri="{9D8B030D-6E8A-4147-A177-3AD203B41FA5}">
                      <a16:colId xmlns:a16="http://schemas.microsoft.com/office/drawing/2014/main" val="2452587811"/>
                    </a:ext>
                  </a:extLst>
                </a:gridCol>
                <a:gridCol w="1138687">
                  <a:extLst>
                    <a:ext uri="{9D8B030D-6E8A-4147-A177-3AD203B41FA5}">
                      <a16:colId xmlns:a16="http://schemas.microsoft.com/office/drawing/2014/main" val="362757518"/>
                    </a:ext>
                  </a:extLst>
                </a:gridCol>
                <a:gridCol w="1164566">
                  <a:extLst>
                    <a:ext uri="{9D8B030D-6E8A-4147-A177-3AD203B41FA5}">
                      <a16:colId xmlns:a16="http://schemas.microsoft.com/office/drawing/2014/main" val="987385599"/>
                    </a:ext>
                  </a:extLst>
                </a:gridCol>
                <a:gridCol w="3896265">
                  <a:extLst>
                    <a:ext uri="{9D8B030D-6E8A-4147-A177-3AD203B41FA5}">
                      <a16:colId xmlns:a16="http://schemas.microsoft.com/office/drawing/2014/main" val="3405513061"/>
                    </a:ext>
                  </a:extLst>
                </a:gridCol>
              </a:tblGrid>
              <a:tr h="2116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 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Nodaļa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2022./2023.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>
                          <a:effectLst/>
                        </a:rPr>
                        <a:t>2023./2024.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2024./2025.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2025./2026.</a:t>
                      </a:r>
                      <a:r>
                        <a:rPr lang="lv-LV" sz="1100" b="1" kern="100" dirty="0">
                          <a:effectLst/>
                        </a:rPr>
                        <a:t>  </a:t>
                      </a:r>
                      <a:r>
                        <a:rPr lang="lv-LV" sz="1200" b="0" kern="100">
                          <a:effectLst/>
                        </a:rPr>
                        <a:t>uz 19.12.25.</a:t>
                      </a:r>
                      <a:endParaRPr lang="lv-LV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0809817"/>
                  </a:ext>
                </a:extLst>
              </a:tr>
              <a:tr h="266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b="0" kern="100" dirty="0">
                          <a:effectLst/>
                        </a:rPr>
                        <a:t>1</a:t>
                      </a:r>
                      <a:endParaRPr lang="lv-LV" sz="1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 dirty="0">
                          <a:effectLst/>
                        </a:rPr>
                        <a:t>Džudo</a:t>
                      </a:r>
                      <a:endParaRPr lang="lv-LV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22</a:t>
                      </a:r>
                      <a:endParaRPr lang="lv-LV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24</a:t>
                      </a:r>
                      <a:endParaRPr lang="lv-LV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18</a:t>
                      </a:r>
                      <a:endParaRPr lang="lv-LV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Regulāri tiek nodrošināta grupu pēctecība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8295150"/>
                  </a:ext>
                </a:extLst>
              </a:tr>
              <a:tr h="266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b="0" kern="100" dirty="0">
                          <a:effectLst/>
                        </a:rPr>
                        <a:t>2</a:t>
                      </a:r>
                      <a:endParaRPr lang="lv-LV" sz="1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 dirty="0">
                          <a:effectLst/>
                        </a:rPr>
                        <a:t>Peldēšana</a:t>
                      </a:r>
                      <a:endParaRPr lang="lv-LV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16</a:t>
                      </a:r>
                      <a:endParaRPr lang="lv-LV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15</a:t>
                      </a:r>
                      <a:endParaRPr lang="lv-LV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52</a:t>
                      </a:r>
                      <a:endParaRPr lang="lv-LV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 «aiz strīpas»</a:t>
                      </a:r>
                      <a:endParaRPr lang="lv-LV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3661289"/>
                  </a:ext>
                </a:extLst>
              </a:tr>
              <a:tr h="266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b="0" kern="100" dirty="0">
                          <a:effectLst/>
                        </a:rPr>
                        <a:t>3</a:t>
                      </a:r>
                      <a:endParaRPr lang="lv-LV" sz="1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 dirty="0">
                          <a:effectLst/>
                        </a:rPr>
                        <a:t>Basketbols</a:t>
                      </a:r>
                      <a:endParaRPr lang="lv-LV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 dirty="0">
                          <a:effectLst/>
                        </a:rPr>
                        <a:t>9</a:t>
                      </a:r>
                      <a:endParaRPr lang="lv-LV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 dirty="0">
                          <a:effectLst/>
                        </a:rPr>
                        <a:t>18</a:t>
                      </a:r>
                      <a:endParaRPr lang="lv-LV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15</a:t>
                      </a:r>
                      <a:endParaRPr lang="lv-LV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kern="100" dirty="0">
                          <a:effectLst/>
                        </a:rPr>
                        <a:t>42 «aiz strīpas»</a:t>
                      </a:r>
                      <a:endParaRPr lang="lv-LV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1771915"/>
                  </a:ext>
                </a:extLst>
              </a:tr>
              <a:tr h="266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b="0" kern="100" dirty="0">
                          <a:effectLst/>
                        </a:rPr>
                        <a:t>4</a:t>
                      </a:r>
                      <a:endParaRPr lang="lv-LV" sz="1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Grieķu-romiešu cīņa</a:t>
                      </a:r>
                      <a:endParaRPr lang="lv-LV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5</a:t>
                      </a:r>
                      <a:endParaRPr lang="lv-LV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 dirty="0">
                          <a:effectLst/>
                        </a:rPr>
                        <a:t>8</a:t>
                      </a:r>
                      <a:endParaRPr lang="lv-LV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 dirty="0">
                          <a:effectLst/>
                        </a:rPr>
                        <a:t>10</a:t>
                      </a:r>
                      <a:endParaRPr lang="lv-LV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Atvērām 1 papildus grupu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6706390"/>
                  </a:ext>
                </a:extLst>
              </a:tr>
              <a:tr h="266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b="0" kern="100" dirty="0">
                          <a:effectLst/>
                        </a:rPr>
                        <a:t>5</a:t>
                      </a:r>
                      <a:endParaRPr lang="lv-LV" sz="1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Volejbols</a:t>
                      </a:r>
                      <a:endParaRPr lang="lv-LV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21</a:t>
                      </a:r>
                      <a:endParaRPr lang="lv-LV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10</a:t>
                      </a:r>
                      <a:endParaRPr lang="lv-LV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 dirty="0">
                          <a:effectLst/>
                        </a:rPr>
                        <a:t>14</a:t>
                      </a:r>
                      <a:endParaRPr lang="lv-LV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Nākošajā </a:t>
                      </a:r>
                      <a:r>
                        <a:rPr lang="lv-LV" sz="14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m.g</a:t>
                      </a:r>
                      <a:r>
                        <a:rPr lang="lv-LV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tiek plānota vēl viena papildus grupa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4729135"/>
                  </a:ext>
                </a:extLst>
              </a:tr>
              <a:tr h="266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b="0" kern="100" dirty="0">
                          <a:effectLst/>
                        </a:rPr>
                        <a:t>6</a:t>
                      </a:r>
                      <a:endParaRPr lang="lv-LV" sz="1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Vieglatlētika</a:t>
                      </a:r>
                      <a:endParaRPr lang="lv-LV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6</a:t>
                      </a:r>
                      <a:endParaRPr lang="lv-LV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13</a:t>
                      </a:r>
                      <a:endParaRPr lang="lv-LV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26</a:t>
                      </a:r>
                      <a:endParaRPr lang="lv-LV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Atvērām 3 papildus grupas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4996917"/>
                  </a:ext>
                </a:extLst>
              </a:tr>
              <a:tr h="266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b="0" kern="100" dirty="0">
                          <a:effectLst/>
                        </a:rPr>
                        <a:t>7</a:t>
                      </a:r>
                      <a:endParaRPr lang="lv-LV" sz="1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Florbols</a:t>
                      </a:r>
                      <a:endParaRPr lang="lv-LV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14</a:t>
                      </a:r>
                      <a:endParaRPr lang="lv-LV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2</a:t>
                      </a:r>
                      <a:endParaRPr lang="lv-LV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4</a:t>
                      </a:r>
                      <a:endParaRPr lang="lv-LV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Atvērām 1 papildus grupu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1938661"/>
                  </a:ext>
                </a:extLst>
              </a:tr>
              <a:tr h="30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b="0" kern="100" dirty="0">
                          <a:effectLst/>
                        </a:rPr>
                        <a:t>8</a:t>
                      </a:r>
                      <a:endParaRPr lang="lv-LV" sz="12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Orientēšanās sports</a:t>
                      </a:r>
                      <a:endParaRPr lang="lv-LV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 </a:t>
                      </a:r>
                      <a:endParaRPr lang="lv-LV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 </a:t>
                      </a:r>
                      <a:endParaRPr lang="lv-LV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 dirty="0">
                          <a:effectLst/>
                        </a:rPr>
                        <a:t> </a:t>
                      </a:r>
                      <a:endParaRPr lang="lv-LV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bērni reģistrējušies interešu izglītībā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2167148"/>
                  </a:ext>
                </a:extLst>
              </a:tr>
              <a:tr h="3494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kern="100" dirty="0">
                          <a:effectLst/>
                        </a:rPr>
                        <a:t> 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 dirty="0">
                          <a:effectLst/>
                        </a:rPr>
                        <a:t>Kopā:</a:t>
                      </a:r>
                      <a:endParaRPr lang="lv-LV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93</a:t>
                      </a:r>
                      <a:endParaRPr lang="lv-LV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90</a:t>
                      </a:r>
                      <a:endParaRPr lang="lv-LV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>
                          <a:effectLst/>
                        </a:rPr>
                        <a:t>139</a:t>
                      </a:r>
                      <a:endParaRPr lang="lv-LV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 dirty="0">
                          <a:effectLst/>
                        </a:rPr>
                        <a:t> </a:t>
                      </a:r>
                      <a:endParaRPr lang="lv-LV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265795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98D0FEF-5544-CB04-CBAB-5C66C5BB28AF}"/>
              </a:ext>
            </a:extLst>
          </p:cNvPr>
          <p:cNvSpPr txBox="1"/>
          <p:nvPr/>
        </p:nvSpPr>
        <p:spPr>
          <a:xfrm>
            <a:off x="1049548" y="664234"/>
            <a:ext cx="2978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/>
              <a:t>1. Bērnu rindas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106E53-3AFF-ED40-4656-FD52B352A8D9}"/>
              </a:ext>
            </a:extLst>
          </p:cNvPr>
          <p:cNvSpPr txBox="1"/>
          <p:nvPr/>
        </p:nvSpPr>
        <p:spPr>
          <a:xfrm>
            <a:off x="891397" y="4219387"/>
            <a:ext cx="96385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/>
              <a:t>2. Nepietiekoša infrastruktūra – tiek īrētas papildus telpas Ādažos  un      Rīgā (šiem pasākumiem ĀBJSS budžetā paredzēti 11 000 </a:t>
            </a:r>
            <a:r>
              <a:rPr lang="lv-LV" sz="2400" dirty="0" err="1"/>
              <a:t>euro</a:t>
            </a:r>
            <a:r>
              <a:rPr lang="lv-LV" sz="2400" dirty="0"/>
              <a:t>)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8516D3-4D65-C672-4454-9CF7BF3C2F8E}"/>
              </a:ext>
            </a:extLst>
          </p:cNvPr>
          <p:cNvSpPr txBox="1"/>
          <p:nvPr/>
        </p:nvSpPr>
        <p:spPr>
          <a:xfrm>
            <a:off x="891397" y="5066610"/>
            <a:ext cx="963858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lv-LV" sz="800" dirty="0"/>
          </a:p>
          <a:p>
            <a:r>
              <a:rPr lang="lv-LV" sz="2400" dirty="0"/>
              <a:t>3. Treneru pārslodze (100% pedagogu strādā divās/trijās darbavietās) </a:t>
            </a:r>
          </a:p>
          <a:p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97364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341120" y="265175"/>
            <a:ext cx="9509759" cy="919885"/>
          </a:xfrm>
        </p:spPr>
        <p:txBody>
          <a:bodyPr rtlCol="0">
            <a:normAutofit/>
          </a:bodyPr>
          <a:lstStyle/>
          <a:p>
            <a:pPr algn="ctr" rtl="0"/>
            <a:r>
              <a:rPr lang="lv-LV" sz="4000" b="1" dirty="0">
                <a:solidFill>
                  <a:srgbClr val="C00000"/>
                </a:solidFill>
                <a:latin typeface="Calisto MT" panose="02040603050505030304" pitchFamily="18" charset="0"/>
              </a:rPr>
              <a:t>Mērķis 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341120" y="1185060"/>
            <a:ext cx="9509760" cy="1133267"/>
          </a:xfrm>
        </p:spPr>
        <p:txBody>
          <a:bodyPr rtlCol="0">
            <a:normAutofit/>
          </a:bodyPr>
          <a:lstStyle/>
          <a:p>
            <a:pPr marL="45720" indent="0" algn="ctr" rtl="0">
              <a:buNone/>
            </a:pPr>
            <a:r>
              <a:rPr lang="lv-LV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Veidot </a:t>
            </a:r>
            <a:r>
              <a:rPr lang="lv-LV" sz="2800" dirty="0">
                <a:solidFill>
                  <a:schemeClr val="accent1">
                    <a:lumMod val="7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izglītības vidi, kas nodrošina veselas, fiziski, garīgi un emocionāli attīstītas personības veidošanu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3892C7-BD52-B339-7F26-3AEC229E6684}"/>
              </a:ext>
            </a:extLst>
          </p:cNvPr>
          <p:cNvSpPr txBox="1"/>
          <p:nvPr/>
        </p:nvSpPr>
        <p:spPr>
          <a:xfrm>
            <a:off x="1267229" y="2104945"/>
            <a:ext cx="958365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3600" b="1" dirty="0">
                <a:solidFill>
                  <a:srgbClr val="C00000"/>
                </a:solidFill>
                <a:latin typeface="Calisto MT" panose="02040603050505030304" pitchFamily="18" charset="0"/>
              </a:rPr>
              <a:t>Uzdevumi</a:t>
            </a:r>
          </a:p>
          <a:p>
            <a:pPr lvl="1">
              <a:spcBef>
                <a:spcPts val="600"/>
              </a:spcBef>
            </a:pPr>
            <a:r>
              <a:rPr lang="lv-LV" sz="2800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Ī</a:t>
            </a:r>
            <a:r>
              <a:rPr lang="lv-LV" sz="2800" dirty="0">
                <a:solidFill>
                  <a:schemeClr val="accent1">
                    <a:lumMod val="75000"/>
                  </a:schemeClr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stenot profesionālās ievirzes sporta izglītības programmas</a:t>
            </a:r>
          </a:p>
          <a:p>
            <a:pPr lvl="1">
              <a:spcBef>
                <a:spcPts val="600"/>
              </a:spcBef>
            </a:pPr>
            <a:endParaRPr lang="lv-LV" sz="1200" dirty="0">
              <a:solidFill>
                <a:schemeClr val="accent1">
                  <a:lumMod val="75000"/>
                </a:schemeClr>
              </a:solidFill>
              <a:effectLst/>
              <a:latin typeface="Calisto MT" panose="0204060305050503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lv-LV" sz="2800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N</a:t>
            </a:r>
            <a:r>
              <a:rPr lang="lv-LV" sz="2800" dirty="0">
                <a:solidFill>
                  <a:schemeClr val="accent1">
                    <a:lumMod val="75000"/>
                  </a:schemeClr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odrošināt talantīgajiem izglītojamajiem sporta meistarības pilnveidošanas iespējas</a:t>
            </a:r>
          </a:p>
          <a:p>
            <a:pPr algn="ctr"/>
            <a:endParaRPr lang="lv-LV" sz="1200" b="1" dirty="0">
              <a:solidFill>
                <a:schemeClr val="accent1">
                  <a:lumMod val="75000"/>
                </a:schemeClr>
              </a:solidFill>
              <a:latin typeface="Calisto MT" panose="02040603050505030304" pitchFamily="18" charset="0"/>
            </a:endParaRPr>
          </a:p>
          <a:p>
            <a:r>
              <a:rPr lang="lv-LV" sz="2000" dirty="0">
                <a:latin typeface="Calisto MT" panose="02040603050505030304" pitchFamily="18" charset="0"/>
              </a:rPr>
              <a:t>        </a:t>
            </a:r>
            <a:r>
              <a:rPr lang="lv-LV" sz="2800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</a:rPr>
              <a:t>P</a:t>
            </a:r>
            <a:r>
              <a:rPr lang="lv-LV" sz="2800" dirty="0">
                <a:solidFill>
                  <a:schemeClr val="accent1">
                    <a:lumMod val="75000"/>
                  </a:schemeClr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opularizēt sportu un veselīgu dzīvesveidu</a:t>
            </a:r>
          </a:p>
          <a:p>
            <a:endParaRPr lang="lv-LV" sz="1200" dirty="0">
              <a:solidFill>
                <a:schemeClr val="accent1">
                  <a:lumMod val="75000"/>
                </a:schemeClr>
              </a:solidFill>
              <a:latin typeface="Calisto MT" panose="02040603050505030304" pitchFamily="18" charset="0"/>
            </a:endParaRPr>
          </a:p>
          <a:p>
            <a:r>
              <a:rPr lang="lv-LV" sz="2000" dirty="0">
                <a:latin typeface="Calisto MT" panose="02040603050505030304" pitchFamily="18" charset="0"/>
                <a:ea typeface="Times New Roman" panose="02020603050405020304" pitchFamily="18" charset="0"/>
              </a:rPr>
              <a:t>        </a:t>
            </a:r>
            <a:r>
              <a:rPr lang="lv-LV" sz="2800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V</a:t>
            </a:r>
            <a:r>
              <a:rPr lang="lv-LV" sz="2800" dirty="0">
                <a:solidFill>
                  <a:schemeClr val="accent1">
                    <a:lumMod val="75000"/>
                  </a:schemeClr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eicināt pedagogu  tālākizglītību</a:t>
            </a:r>
            <a:endParaRPr lang="lv-LV" sz="2800" dirty="0">
              <a:solidFill>
                <a:schemeClr val="accent1">
                  <a:lumMod val="75000"/>
                </a:schemeClr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3E6F5-A475-6193-5E60-DA1A9B0ED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769297"/>
          </a:xfrm>
        </p:spPr>
        <p:txBody>
          <a:bodyPr>
            <a:normAutofit/>
          </a:bodyPr>
          <a:lstStyle/>
          <a:p>
            <a:pPr algn="ctr"/>
            <a:r>
              <a:rPr lang="lv-LV" sz="4400" b="1" dirty="0">
                <a:solidFill>
                  <a:srgbClr val="C00000"/>
                </a:solidFill>
                <a:latin typeface="Calisto MT" panose="02040603050505030304" pitchFamily="18" charset="0"/>
              </a:rPr>
              <a:t>Skolas sadarbība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0570C479-3462-ABD1-ED4A-93FBEDA7CE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7303376"/>
              </p:ext>
            </p:extLst>
          </p:nvPr>
        </p:nvGraphicFramePr>
        <p:xfrm>
          <a:off x="914400" y="1348508"/>
          <a:ext cx="9936479" cy="493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849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96238" y="375920"/>
            <a:ext cx="11643361" cy="721360"/>
          </a:xfrm>
        </p:spPr>
        <p:txBody>
          <a:bodyPr rtlCol="0">
            <a:normAutofit/>
          </a:bodyPr>
          <a:lstStyle/>
          <a:p>
            <a:pPr algn="ctr"/>
            <a:r>
              <a:rPr lang="lv-LV" b="1" dirty="0">
                <a:solidFill>
                  <a:srgbClr val="C00000"/>
                </a:solidFill>
                <a:latin typeface="Calisto MT" panose="02040603050505030304" pitchFamily="18" charset="0"/>
              </a:rPr>
              <a:t>Līdzfinansējuma atlaides </a:t>
            </a:r>
          </a:p>
        </p:txBody>
      </p:sp>
      <p:sp>
        <p:nvSpPr>
          <p:cNvPr id="6" name="Teksta vietturis 5"/>
          <p:cNvSpPr>
            <a:spLocks noGrp="1"/>
          </p:cNvSpPr>
          <p:nvPr>
            <p:ph type="body" sz="half" idx="2"/>
          </p:nvPr>
        </p:nvSpPr>
        <p:spPr>
          <a:xfrm>
            <a:off x="5019040" y="1097280"/>
            <a:ext cx="6929121" cy="5648960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lv-LV" sz="2200" kern="1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Ādažu novada pa</a:t>
            </a:r>
            <a:r>
              <a:rPr lang="lv-LV" sz="2200" kern="1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Calisto MT" panose="02040603050505030304" pitchFamily="18" charset="0"/>
              </a:rPr>
              <a:t>š</a:t>
            </a:r>
            <a:r>
              <a:rPr lang="lv-LV" sz="2200" kern="1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valdības saistošie noteikumi nosaka, ka no septembra līdz maijam ĀBJSS līdzfinansējuma maksa par mācībām skolā ir 20 </a:t>
            </a:r>
            <a:r>
              <a:rPr lang="lv-LV" sz="2200" i="1" kern="100" dirty="0" err="1"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euro</a:t>
            </a:r>
            <a:r>
              <a:rPr lang="lv-LV" sz="2200" i="1" kern="1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2200" kern="1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mēnesī  </a:t>
            </a:r>
          </a:p>
          <a:p>
            <a:pPr>
              <a:lnSpc>
                <a:spcPct val="100000"/>
              </a:lnSpc>
            </a:pPr>
            <a:r>
              <a:rPr lang="lv-LV" sz="2000" kern="100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SMP-1, SMP-2, SMP-3 un ASM grupas ir atbrīvotas no mācību maksas (līdzfinansējuma)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lv-LV" sz="2000" kern="1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Līdzfinansējuma maksas atlaides atlaidi (35%, 50%, 65% vai 100%)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lv-LV" sz="2000" kern="100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35% - divi bērni mācās sporta skolā (88 bērni)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lv-LV" sz="2000" kern="1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50% - </a:t>
            </a:r>
            <a:r>
              <a:rPr lang="lv-LV" sz="2000" kern="100" dirty="0" err="1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daudzbērnu</a:t>
            </a:r>
            <a:r>
              <a:rPr lang="lv-LV" sz="2000" kern="1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ģimene</a:t>
            </a:r>
            <a:r>
              <a:rPr lang="lv-LV" sz="2000" kern="100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kurā vien bērns mācas sporta skolā (112 bērni)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lv-LV" sz="2000" kern="1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65% - </a:t>
            </a:r>
            <a:r>
              <a:rPr lang="lv-LV" sz="2000" kern="100" dirty="0" err="1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daudzbērnu</a:t>
            </a:r>
            <a:r>
              <a:rPr lang="lv-LV" sz="2000" kern="1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ģimene, kurā vismaz divi bērni mācās sporta skolā (25 bērni)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lv-LV" sz="2000" kern="100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100% - maznodrošinātais statuss vai invaliditāte</a:t>
            </a:r>
            <a:r>
              <a:rPr lang="lv-LV" sz="2000" kern="1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(8 bērni)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8DFEF78-9D6C-21DC-B579-24B5C870A8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474968"/>
              </p:ext>
            </p:extLst>
          </p:nvPr>
        </p:nvGraphicFramePr>
        <p:xfrm>
          <a:off x="396239" y="1197204"/>
          <a:ext cx="4241750" cy="4060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80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5"/>
          <p:cNvSpPr>
            <a:spLocks noGrp="1"/>
          </p:cNvSpPr>
          <p:nvPr>
            <p:ph type="title"/>
          </p:nvPr>
        </p:nvSpPr>
        <p:spPr>
          <a:xfrm>
            <a:off x="1341120" y="265175"/>
            <a:ext cx="9509759" cy="1161843"/>
          </a:xfrm>
        </p:spPr>
        <p:txBody>
          <a:bodyPr rtlCol="0">
            <a:normAutofit/>
          </a:bodyPr>
          <a:lstStyle/>
          <a:p>
            <a:pPr algn="ctr" rtl="0"/>
            <a:r>
              <a:rPr lang="lv-LV" sz="4000" b="1" dirty="0">
                <a:solidFill>
                  <a:srgbClr val="C00000"/>
                </a:solidFill>
                <a:latin typeface="Calisto MT" panose="02040603050505030304" pitchFamily="18" charset="0"/>
              </a:rPr>
              <a:t>Skolas mācību programmas </a:t>
            </a:r>
          </a:p>
        </p:txBody>
      </p:sp>
      <p:sp>
        <p:nvSpPr>
          <p:cNvPr id="7" name="Teksta vietturis 6"/>
          <p:cNvSpPr>
            <a:spLocks noGrp="1"/>
          </p:cNvSpPr>
          <p:nvPr>
            <p:ph type="body" idx="1"/>
          </p:nvPr>
        </p:nvSpPr>
        <p:spPr>
          <a:xfrm>
            <a:off x="1108364" y="1487054"/>
            <a:ext cx="4226560" cy="858982"/>
          </a:xfrm>
        </p:spPr>
        <p:txBody>
          <a:bodyPr rtlCol="0">
            <a:normAutofit/>
          </a:bodyPr>
          <a:lstStyle/>
          <a:p>
            <a:pPr algn="ctr" rtl="0"/>
            <a:r>
              <a:rPr lang="lv-LV" b="1" dirty="0">
                <a:latin typeface="Calisto MT" panose="02040603050505030304" pitchFamily="18" charset="0"/>
              </a:rPr>
              <a:t>20 V 813 00 1</a:t>
            </a:r>
          </a:p>
          <a:p>
            <a:pPr algn="ctr" rtl="0"/>
            <a:r>
              <a:rPr lang="lv-LV" b="1" dirty="0">
                <a:latin typeface="Calisto MT" panose="02040603050505030304" pitchFamily="18" charset="0"/>
              </a:rPr>
              <a:t>(pamatskola)</a:t>
            </a:r>
          </a:p>
        </p:txBody>
      </p:sp>
      <p:sp>
        <p:nvSpPr>
          <p:cNvPr id="8" name="Satura vietturis 7"/>
          <p:cNvSpPr>
            <a:spLocks noGrp="1"/>
          </p:cNvSpPr>
          <p:nvPr>
            <p:ph sz="half" idx="2"/>
          </p:nvPr>
        </p:nvSpPr>
        <p:spPr>
          <a:xfrm>
            <a:off x="424873" y="2262908"/>
            <a:ext cx="5551055" cy="3168073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lv-LV" sz="2200" b="1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0"/>
              </a:rPr>
              <a:t>SSG</a:t>
            </a:r>
            <a:r>
              <a:rPr lang="lv-LV" sz="2200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0"/>
              </a:rPr>
              <a:t>      Sākuma sagatavošanas grupa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lv-LV" sz="2200" b="1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0"/>
              </a:rPr>
              <a:t>MT- 1   </a:t>
            </a:r>
            <a:r>
              <a:rPr lang="lv-LV" sz="2200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0"/>
              </a:rPr>
              <a:t>Mācību treniņu 1. apmācības gads 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lv-LV" sz="2200" b="1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0"/>
              </a:rPr>
              <a:t>MT- 2   </a:t>
            </a:r>
            <a:r>
              <a:rPr lang="lv-LV" sz="2200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0"/>
              </a:rPr>
              <a:t>Mācību treniņu 2. apmācības gads 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lv-LV" sz="2200" b="1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0"/>
              </a:rPr>
              <a:t>MT- 3   </a:t>
            </a:r>
            <a:r>
              <a:rPr lang="lv-LV" sz="2200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0"/>
              </a:rPr>
              <a:t>Mācību treniņu 3. apmācības gads 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lv-LV" sz="2200" b="1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0"/>
              </a:rPr>
              <a:t>MT- 4   </a:t>
            </a:r>
            <a:r>
              <a:rPr lang="lv-LV" sz="2200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0"/>
              </a:rPr>
              <a:t>Mācību treniņu 4. apmācības gads 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lv-LV" sz="2200" b="1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0"/>
              </a:rPr>
              <a:t>MT- 5   </a:t>
            </a:r>
            <a:r>
              <a:rPr lang="lv-LV" sz="2200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0"/>
              </a:rPr>
              <a:t>Mācību treniņu 5. apmācības gads 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lv-LV" sz="2200" b="1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0"/>
              </a:rPr>
              <a:t>MT- 6   </a:t>
            </a:r>
            <a:r>
              <a:rPr lang="lv-LV" sz="2200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0"/>
              </a:rPr>
              <a:t>Mācību treniņu 6. apmācības gads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lv-LV" sz="2200" b="1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0"/>
              </a:rPr>
              <a:t>MT- 7   </a:t>
            </a:r>
            <a:r>
              <a:rPr lang="lv-LV" sz="2200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0"/>
              </a:rPr>
              <a:t>Mācību treniņu 7. apmācības gads</a:t>
            </a:r>
          </a:p>
        </p:txBody>
      </p:sp>
      <p:sp>
        <p:nvSpPr>
          <p:cNvPr id="9" name="Teksta vietturis 8"/>
          <p:cNvSpPr>
            <a:spLocks noGrp="1"/>
          </p:cNvSpPr>
          <p:nvPr>
            <p:ph type="body" sz="quarter" idx="3"/>
          </p:nvPr>
        </p:nvSpPr>
        <p:spPr>
          <a:xfrm>
            <a:off x="6278880" y="1487054"/>
            <a:ext cx="4572000" cy="1062182"/>
          </a:xfrm>
        </p:spPr>
        <p:txBody>
          <a:bodyPr rtlCol="0">
            <a:normAutofit/>
          </a:bodyPr>
          <a:lstStyle/>
          <a:p>
            <a:endParaRPr lang="lv-LV" dirty="0"/>
          </a:p>
          <a:p>
            <a:pPr algn="ctr"/>
            <a:r>
              <a:rPr lang="lv-LV" b="1" dirty="0"/>
              <a:t> </a:t>
            </a:r>
            <a:r>
              <a:rPr lang="lv-LV" b="1" dirty="0">
                <a:latin typeface="Calisto MT" panose="02040603050505030304" pitchFamily="18" charset="0"/>
              </a:rPr>
              <a:t>30 V 813 00 1</a:t>
            </a:r>
          </a:p>
          <a:p>
            <a:pPr algn="ctr"/>
            <a:r>
              <a:rPr lang="lv-LV" b="1" dirty="0">
                <a:latin typeface="Calisto MT" panose="02040603050505030304" pitchFamily="18" charset="0"/>
              </a:rPr>
              <a:t>(vidusskola)</a:t>
            </a:r>
          </a:p>
          <a:p>
            <a:pPr algn="ctr"/>
            <a:endParaRPr lang="lv-LV" b="1" dirty="0">
              <a:latin typeface="Calisto MT" panose="02040603050505030304" pitchFamily="18" charset="0"/>
            </a:endParaRPr>
          </a:p>
          <a:p>
            <a:pPr rtl="0"/>
            <a:endParaRPr lang="lv-LV" dirty="0"/>
          </a:p>
        </p:txBody>
      </p:sp>
      <p:sp>
        <p:nvSpPr>
          <p:cNvPr id="10" name="Satura vietturis 9"/>
          <p:cNvSpPr>
            <a:spLocks noGrp="1"/>
          </p:cNvSpPr>
          <p:nvPr>
            <p:ph sz="quarter" idx="4"/>
          </p:nvPr>
        </p:nvSpPr>
        <p:spPr>
          <a:xfrm>
            <a:off x="5975928" y="2346036"/>
            <a:ext cx="5994400" cy="2503055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2200" b="1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0"/>
              </a:rPr>
              <a:t>SMP-1</a:t>
            </a:r>
            <a:r>
              <a:rPr lang="lv-LV" sz="2200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0"/>
              </a:rPr>
              <a:t>  Sporta meistarības 1.apmācības gads 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lv-LV" sz="2200" b="1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0"/>
              </a:rPr>
              <a:t>SMP-2</a:t>
            </a:r>
            <a:r>
              <a:rPr lang="lv-LV" sz="2200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0"/>
              </a:rPr>
              <a:t>  Sporta meistarības 2.apmācības gads 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lv-LV" sz="2200" b="1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0"/>
              </a:rPr>
              <a:t>SMP-3</a:t>
            </a:r>
            <a:r>
              <a:rPr lang="lv-LV" sz="2200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0"/>
              </a:rPr>
              <a:t>  Sporta meistarības 3.apmācības gads 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lv-LV" sz="2200" b="1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0"/>
              </a:rPr>
              <a:t>ASM</a:t>
            </a:r>
            <a:r>
              <a:rPr lang="lv-LV" sz="2200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0"/>
              </a:rPr>
              <a:t>     Augstākās sporta meistarības grupa</a:t>
            </a:r>
          </a:p>
        </p:txBody>
      </p:sp>
    </p:spTree>
    <p:extLst>
      <p:ext uri="{BB962C8B-B14F-4D97-AF65-F5344CB8AC3E}">
        <p14:creationId xmlns:p14="http://schemas.microsoft.com/office/powerpoint/2010/main" val="2127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56110-5AAD-9EB5-E3B5-D41953CADAB9}"/>
              </a:ext>
            </a:extLst>
          </p:cNvPr>
          <p:cNvSpPr txBox="1">
            <a:spLocks/>
          </p:cNvSpPr>
          <p:nvPr/>
        </p:nvSpPr>
        <p:spPr>
          <a:xfrm>
            <a:off x="267855" y="323274"/>
            <a:ext cx="11490036" cy="5818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800" b="1" dirty="0">
                <a:solidFill>
                  <a:srgbClr val="C00000"/>
                </a:solidFill>
                <a:latin typeface="Calisto MT" panose="02040603050505030304" pitchFamily="18" charset="0"/>
              </a:rPr>
              <a:t>2025./2026. </a:t>
            </a:r>
            <a:r>
              <a:rPr lang="lv-LV" sz="2800" b="1" dirty="0" err="1">
                <a:solidFill>
                  <a:srgbClr val="C00000"/>
                </a:solidFill>
                <a:latin typeface="Calisto MT" panose="02040603050505030304" pitchFamily="18" charset="0"/>
              </a:rPr>
              <a:t>m.g</a:t>
            </a:r>
            <a:r>
              <a:rPr lang="lv-LV" sz="3200" dirty="0">
                <a:solidFill>
                  <a:srgbClr val="C00000"/>
                </a:solidFill>
                <a:latin typeface="Calisto MT" panose="02040603050505030304" pitchFamily="18" charset="0"/>
              </a:rPr>
              <a:t>.</a:t>
            </a:r>
            <a:r>
              <a:rPr lang="lv-LV" sz="3200" b="1" dirty="0">
                <a:solidFill>
                  <a:srgbClr val="C00000"/>
                </a:solidFill>
                <a:latin typeface="Calisto MT" panose="02040603050505030304" pitchFamily="18" charset="0"/>
              </a:rPr>
              <a:t> </a:t>
            </a:r>
            <a:r>
              <a:rPr lang="lv-LV" sz="2800" b="1" dirty="0">
                <a:solidFill>
                  <a:srgbClr val="C00000"/>
                </a:solidFill>
                <a:latin typeface="Calisto MT" panose="02040603050505030304" pitchFamily="18" charset="0"/>
              </a:rPr>
              <a:t>skolā 8 nodaļas 23 pedagogs un 592 audzēkņi</a:t>
            </a:r>
            <a:endParaRPr lang="lv-LV" sz="3200" b="1" dirty="0">
              <a:solidFill>
                <a:srgbClr val="C00000"/>
              </a:solidFill>
              <a:latin typeface="Calisto MT" panose="02040603050505030304" pitchFamily="18" charset="0"/>
            </a:endParaRP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FC720ADF-2E9E-FC15-D281-1F3C6491F5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023486"/>
              </p:ext>
            </p:extLst>
          </p:nvPr>
        </p:nvGraphicFramePr>
        <p:xfrm>
          <a:off x="378691" y="905164"/>
          <a:ext cx="11490036" cy="575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2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93813" y="554182"/>
            <a:ext cx="9383423" cy="1060013"/>
          </a:xfrm>
        </p:spPr>
        <p:txBody>
          <a:bodyPr rtlCol="0">
            <a:normAutofit/>
          </a:bodyPr>
          <a:lstStyle/>
          <a:p>
            <a:pPr rtl="0"/>
            <a:r>
              <a:rPr lang="lv-LV" sz="3600" b="1" dirty="0">
                <a:solidFill>
                  <a:srgbClr val="C00000"/>
                </a:solidFill>
                <a:latin typeface="Calisto MT" panose="02040603050505030304" pitchFamily="18" charset="0"/>
              </a:rPr>
              <a:t>ĀBJSS</a:t>
            </a:r>
            <a:r>
              <a:rPr lang="lv-LV" sz="4000" b="1" dirty="0">
                <a:solidFill>
                  <a:srgbClr val="C00000"/>
                </a:solidFill>
                <a:latin typeface="Calisto MT" panose="02040603050505030304" pitchFamily="18" charset="0"/>
              </a:rPr>
              <a:t> pedagogi </a:t>
            </a:r>
            <a:r>
              <a:rPr lang="lv-LV" sz="3100" b="1" dirty="0">
                <a:solidFill>
                  <a:srgbClr val="C00000"/>
                </a:solidFill>
                <a:latin typeface="Calisto MT" panose="02040603050505030304" pitchFamily="18" charset="0"/>
              </a:rPr>
              <a:t>2025./2026. </a:t>
            </a:r>
            <a:r>
              <a:rPr lang="lv-LV" sz="2200" b="1" dirty="0" err="1">
                <a:solidFill>
                  <a:srgbClr val="C00000"/>
                </a:solidFill>
                <a:latin typeface="Calisto MT" panose="02040603050505030304" pitchFamily="18" charset="0"/>
              </a:rPr>
              <a:t>m.g</a:t>
            </a:r>
            <a:r>
              <a:rPr lang="lv-LV" sz="2400" dirty="0">
                <a:solidFill>
                  <a:srgbClr val="C00000"/>
                </a:solidFill>
                <a:latin typeface="Calisto MT" panose="02040603050505030304" pitchFamily="18" charset="0"/>
              </a:rPr>
              <a:t>. </a:t>
            </a:r>
            <a:br>
              <a:rPr lang="lv-LV" sz="2400" dirty="0">
                <a:solidFill>
                  <a:srgbClr val="C00000"/>
                </a:solidFill>
                <a:latin typeface="Calisto MT" panose="02040603050505030304" pitchFamily="18" charset="0"/>
              </a:rPr>
            </a:br>
            <a:r>
              <a:rPr lang="lv-LV" sz="2400" dirty="0">
                <a:solidFill>
                  <a:srgbClr val="C00000"/>
                </a:solidFill>
                <a:latin typeface="Calisto MT" panose="02040603050505030304" pitchFamily="18" charset="0"/>
              </a:rPr>
              <a:t>Visi skolas pedagogi ir sertificēti savas jomas speciālisti</a:t>
            </a:r>
            <a:endParaRPr lang="lv-LV" sz="3600" dirty="0">
              <a:solidFill>
                <a:srgbClr val="C00000"/>
              </a:solidFill>
              <a:latin typeface="Calisto MT" panose="02040603050505030304" pitchFamily="18" charset="0"/>
            </a:endParaRPr>
          </a:p>
        </p:txBody>
      </p:sp>
      <p:sp>
        <p:nvSpPr>
          <p:cNvPr id="4" name="Teksta vietturis 3"/>
          <p:cNvSpPr>
            <a:spLocks noGrp="1"/>
          </p:cNvSpPr>
          <p:nvPr>
            <p:ph type="body" idx="1"/>
          </p:nvPr>
        </p:nvSpPr>
        <p:spPr>
          <a:xfrm>
            <a:off x="674255" y="1025236"/>
            <a:ext cx="10206181" cy="5578764"/>
          </a:xfrm>
        </p:spPr>
        <p:txBody>
          <a:bodyPr rtlCol="0"/>
          <a:lstStyle/>
          <a:p>
            <a:pPr rtl="0"/>
            <a:endParaRPr lang="lv-LV" dirty="0"/>
          </a:p>
          <a:p>
            <a:pPr rtl="0"/>
            <a:endParaRPr lang="lv-LV" dirty="0"/>
          </a:p>
          <a:p>
            <a:pPr rtl="0"/>
            <a:endParaRPr lang="lv-LV" dirty="0"/>
          </a:p>
          <a:p>
            <a:pPr rtl="0"/>
            <a:endParaRPr lang="lv-LV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8ECC6E-03BD-DA79-7B42-DFAED9E5C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876638"/>
              </p:ext>
            </p:extLst>
          </p:nvPr>
        </p:nvGraphicFramePr>
        <p:xfrm>
          <a:off x="2493818" y="1828801"/>
          <a:ext cx="7158183" cy="467463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535055">
                  <a:extLst>
                    <a:ext uri="{9D8B030D-6E8A-4147-A177-3AD203B41FA5}">
                      <a16:colId xmlns:a16="http://schemas.microsoft.com/office/drawing/2014/main" val="3101972450"/>
                    </a:ext>
                  </a:extLst>
                </a:gridCol>
                <a:gridCol w="2623128">
                  <a:extLst>
                    <a:ext uri="{9D8B030D-6E8A-4147-A177-3AD203B41FA5}">
                      <a16:colId xmlns:a16="http://schemas.microsoft.com/office/drawing/2014/main" val="733947510"/>
                    </a:ext>
                  </a:extLst>
                </a:gridCol>
              </a:tblGrid>
              <a:tr h="449799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Sporta nodaļa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Skaits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641278"/>
                  </a:ext>
                </a:extLst>
              </a:tr>
              <a:tr h="469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lv-LV" sz="20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Simple Indust Shaded" panose="02010400000000000000" pitchFamily="2" charset="-78"/>
                        </a:rPr>
                        <a:t>Džudo</a:t>
                      </a:r>
                      <a:endParaRPr lang="lv-LV" sz="32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Simple Indust Shaded" panose="0201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309370"/>
                  </a:ext>
                </a:extLst>
              </a:tr>
              <a:tr h="469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lv-LV" sz="20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Simple Indust Shaded" panose="02010400000000000000" pitchFamily="2" charset="-78"/>
                        </a:rPr>
                        <a:t>Orientēšanās sports</a:t>
                      </a:r>
                      <a:endParaRPr lang="lv-LV" sz="32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Simple Indust Shaded" panose="0201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69121"/>
                  </a:ext>
                </a:extLst>
              </a:tr>
              <a:tr h="469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lv-LV" sz="20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Simple Indust Shaded" panose="02010400000000000000" pitchFamily="2" charset="-78"/>
                        </a:rPr>
                        <a:t>Peldēšana</a:t>
                      </a:r>
                      <a:endParaRPr lang="lv-LV" sz="32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Simple Indust Shaded" panose="0201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533895"/>
                  </a:ext>
                </a:extLst>
              </a:tr>
              <a:tr h="469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lv-LV" sz="20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Simple Indust Shaded" panose="02010400000000000000" pitchFamily="2" charset="-78"/>
                        </a:rPr>
                        <a:t>Volejbols</a:t>
                      </a:r>
                      <a:endParaRPr lang="lv-LV" sz="32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Simple Indust Shaded" panose="0201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188641"/>
                  </a:ext>
                </a:extLst>
              </a:tr>
              <a:tr h="469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lv-LV" sz="20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Simple Indust Shaded" panose="02010400000000000000" pitchFamily="2" charset="-78"/>
                        </a:rPr>
                        <a:t>Basketbols</a:t>
                      </a:r>
                      <a:endParaRPr lang="lv-LV" sz="32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Simple Indust Shaded" panose="0201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626389"/>
                  </a:ext>
                </a:extLst>
              </a:tr>
              <a:tr h="469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lv-LV" sz="20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Simple Indust Shaded" panose="02010400000000000000" pitchFamily="2" charset="-78"/>
                        </a:rPr>
                        <a:t>Florbols</a:t>
                      </a:r>
                      <a:endParaRPr lang="lv-LV" sz="32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Simple Indust Shaded" panose="0201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021004"/>
                  </a:ext>
                </a:extLst>
              </a:tr>
              <a:tr h="469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lv-LV" sz="20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Simple Indust Shaded" panose="02010400000000000000" pitchFamily="2" charset="-78"/>
                        </a:rPr>
                        <a:t>Grieķu-romiešu cīņa</a:t>
                      </a:r>
                      <a:endParaRPr lang="lv-LV" sz="32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Simple Indust Shaded" panose="0201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282846"/>
                  </a:ext>
                </a:extLst>
              </a:tr>
              <a:tr h="469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lv-LV" sz="2000" b="1" kern="1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Simple Indust Shaded" panose="02010400000000000000" pitchFamily="2" charset="-78"/>
                        </a:rPr>
                        <a:t>Vieglatlētika</a:t>
                      </a:r>
                      <a:endParaRPr lang="lv-LV" sz="3200" b="1" kern="1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Simple Indust Shaded" panose="0201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30943"/>
                  </a:ext>
                </a:extLst>
              </a:tr>
              <a:tr h="469426">
                <a:tc>
                  <a:txBody>
                    <a:bodyPr/>
                    <a:lstStyle/>
                    <a:p>
                      <a:r>
                        <a:rPr lang="lv-LV" sz="20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Vispārējā fiziskā sagatavotība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812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0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2A6A5-2129-D0FA-F639-D62EE6D97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3" y="230910"/>
            <a:ext cx="10621817" cy="817418"/>
          </a:xfrm>
        </p:spPr>
        <p:txBody>
          <a:bodyPr>
            <a:noAutofit/>
          </a:bodyPr>
          <a:lstStyle/>
          <a:p>
            <a:pPr algn="ctr"/>
            <a:r>
              <a:rPr lang="lv-LV" sz="4000" b="1" dirty="0">
                <a:solidFill>
                  <a:srgbClr val="C00000"/>
                </a:solidFill>
                <a:latin typeface="Calisto MT" panose="02040603050505030304" pitchFamily="18" charset="0"/>
              </a:rPr>
              <a:t>Audzēkņu un absolventu skaits 2010. – 2026.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1178508-CE6A-345F-5E64-A13BD497A2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961330"/>
              </p:ext>
            </p:extLst>
          </p:nvPr>
        </p:nvGraphicFramePr>
        <p:xfrm>
          <a:off x="738909" y="1450109"/>
          <a:ext cx="10455564" cy="435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935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A7FE5-FACB-AB3D-D0E7-6D242B2F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891" y="554181"/>
            <a:ext cx="7361382" cy="785091"/>
          </a:xfrm>
        </p:spPr>
        <p:txBody>
          <a:bodyPr>
            <a:normAutofit/>
          </a:bodyPr>
          <a:lstStyle/>
          <a:p>
            <a:pPr algn="ctr"/>
            <a:r>
              <a:rPr lang="lv-LV" sz="4400" b="1" dirty="0">
                <a:solidFill>
                  <a:srgbClr val="C00000"/>
                </a:solidFill>
                <a:latin typeface="Calisto MT" panose="02040603050505030304" pitchFamily="18" charset="0"/>
              </a:rPr>
              <a:t>Skolas tradīcijas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85D56-E334-D564-1A08-DF93B0BEBE88}"/>
              </a:ext>
            </a:extLst>
          </p:cNvPr>
          <p:cNvSpPr txBox="1"/>
          <p:nvPr/>
        </p:nvSpPr>
        <p:spPr>
          <a:xfrm>
            <a:off x="1099127" y="1553872"/>
            <a:ext cx="10631056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457200" algn="just">
              <a:buFont typeface="Arial" panose="020B0604020202020204" pitchFamily="34" charset="0"/>
              <a:buChar char="•"/>
            </a:pPr>
            <a:r>
              <a:rPr lang="lv-LV" sz="2800" b="1" dirty="0">
                <a:solidFill>
                  <a:schemeClr val="accent1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Skolas izlaidums</a:t>
            </a:r>
          </a:p>
          <a:p>
            <a:pPr marL="914400" indent="-457200" algn="just">
              <a:buFont typeface="Arial" panose="020B0604020202020204" pitchFamily="34" charset="0"/>
              <a:buChar char="•"/>
            </a:pPr>
            <a:r>
              <a:rPr lang="lv-LV" sz="2800" b="1" dirty="0">
                <a:solidFill>
                  <a:schemeClr val="accent1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Sporta diena</a:t>
            </a:r>
          </a:p>
          <a:p>
            <a:pPr marL="914400" indent="-457200" algn="just">
              <a:buFont typeface="Arial" panose="020B0604020202020204" pitchFamily="34" charset="0"/>
              <a:buChar char="•"/>
            </a:pPr>
            <a:r>
              <a:rPr lang="lv-LV" sz="2800" b="1" dirty="0">
                <a:solidFill>
                  <a:schemeClr val="accent1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Pieredzes apmaiņas braucien</a:t>
            </a:r>
            <a:r>
              <a:rPr lang="lv-LV" sz="2800" b="1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s</a:t>
            </a:r>
            <a:endParaRPr lang="lv-LV" sz="2800" b="1" dirty="0">
              <a:solidFill>
                <a:schemeClr val="accent1">
                  <a:lumMod val="50000"/>
                </a:schemeClr>
              </a:solidFill>
              <a:effectLst/>
              <a:latin typeface="Calisto MT" panose="02040603050505030304" pitchFamily="18" charset="0"/>
              <a:ea typeface="Times New Roman" panose="02020603050405020304" pitchFamily="18" charset="0"/>
            </a:endParaRPr>
          </a:p>
          <a:p>
            <a:pPr marL="914400" indent="-457200" algn="just">
              <a:buFont typeface="Arial" panose="020B0604020202020204" pitchFamily="34" charset="0"/>
              <a:buChar char="•"/>
            </a:pPr>
            <a:r>
              <a:rPr lang="lv-LV" sz="2800" b="1" dirty="0">
                <a:solidFill>
                  <a:schemeClr val="accent1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Pedagogu saliedēšanās pasākumi</a:t>
            </a:r>
          </a:p>
          <a:p>
            <a:pPr marL="914400" indent="-457200" algn="just">
              <a:buFont typeface="Arial" panose="020B0604020202020204" pitchFamily="34" charset="0"/>
              <a:buChar char="•"/>
            </a:pPr>
            <a:r>
              <a:rPr lang="lv-LV" sz="2800" b="1" dirty="0">
                <a:solidFill>
                  <a:schemeClr val="accent1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Starptautiskais džudo turnīrs «Zelta rudens»</a:t>
            </a:r>
            <a:endParaRPr lang="lv-LV" sz="2800" b="1" dirty="0">
              <a:solidFill>
                <a:schemeClr val="accent1">
                  <a:lumMod val="50000"/>
                </a:schemeClr>
              </a:solidFill>
              <a:latin typeface="Calisto MT" panose="02040603050505030304" pitchFamily="18" charset="0"/>
              <a:ea typeface="Times New Roman" panose="02020603050405020304" pitchFamily="18" charset="0"/>
            </a:endParaRPr>
          </a:p>
          <a:p>
            <a:pPr marL="914400" indent="-457200" algn="just">
              <a:buFont typeface="Arial" panose="020B0604020202020204" pitchFamily="34" charset="0"/>
              <a:buChar char="•"/>
            </a:pPr>
            <a:r>
              <a:rPr lang="lv-LV" sz="2800" b="1" dirty="0">
                <a:solidFill>
                  <a:schemeClr val="accent1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Dalība Gaujas svētkos</a:t>
            </a:r>
          </a:p>
          <a:p>
            <a:pPr marL="914400" indent="-457200" algn="just">
              <a:buFont typeface="Arial" panose="020B0604020202020204" pitchFamily="34" charset="0"/>
              <a:buChar char="•"/>
            </a:pPr>
            <a:r>
              <a:rPr lang="lv-LV" sz="2800" b="1" dirty="0">
                <a:solidFill>
                  <a:schemeClr val="accent1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Pašvaldības darbinieku saliedēšanās pasākumu organizēšana</a:t>
            </a:r>
          </a:p>
          <a:p>
            <a:pPr marL="914400" indent="-457200" algn="just">
              <a:buFont typeface="Arial" panose="020B0604020202020204" pitchFamily="34" charset="0"/>
              <a:buChar char="•"/>
            </a:pPr>
            <a:r>
              <a:rPr lang="lv-LV" sz="2800" b="1" dirty="0">
                <a:solidFill>
                  <a:schemeClr val="accent1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Latvijas čempionātu organizēšana (cīņas sports)</a:t>
            </a:r>
          </a:p>
          <a:p>
            <a:pPr marL="914400" indent="-457200" algn="just">
              <a:buFont typeface="Arial" panose="020B0604020202020204" pitchFamily="34" charset="0"/>
              <a:buChar char="•"/>
            </a:pPr>
            <a:r>
              <a:rPr lang="lv-LV" sz="2800" b="1" dirty="0">
                <a:solidFill>
                  <a:schemeClr val="accent1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Gada noslēguma treniņi (sadarbībā ar vecākiem)</a:t>
            </a:r>
          </a:p>
          <a:p>
            <a:pPr marL="914400" indent="-457200" algn="just">
              <a:buFont typeface="Arial" panose="020B0604020202020204" pitchFamily="34" charset="0"/>
              <a:buChar char="•"/>
            </a:pPr>
            <a:r>
              <a:rPr lang="lv-LV" sz="2800" b="1" dirty="0">
                <a:solidFill>
                  <a:srgbClr val="00B050"/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Skolas «Sporta laureāts»</a:t>
            </a:r>
          </a:p>
          <a:p>
            <a:pPr marL="914400" indent="-457200" algn="just">
              <a:buFont typeface="Arial" panose="020B0604020202020204" pitchFamily="34" charset="0"/>
              <a:buChar char="•"/>
            </a:pPr>
            <a:r>
              <a:rPr lang="lv-LV" sz="2800" b="1" dirty="0">
                <a:solidFill>
                  <a:srgbClr val="00B050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Mēneša sportists</a:t>
            </a:r>
          </a:p>
          <a:p>
            <a:pPr marL="914400" indent="-457200" algn="just">
              <a:buFont typeface="Arial" panose="020B0604020202020204" pitchFamily="34" charset="0"/>
              <a:buChar char="•"/>
            </a:pPr>
            <a:r>
              <a:rPr lang="lv-LV" sz="2800" b="1" dirty="0">
                <a:solidFill>
                  <a:srgbClr val="00B050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«Veselības skrējiens» visu sporta nodaļu piedalīšanās</a:t>
            </a:r>
          </a:p>
          <a:p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6220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keāns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752_TF02895256" id="{40E0D315-F4DC-4262-9C60-146EA04DA801}" vid="{66618DFE-7AEE-4880-A0AA-584656A2CF88}"/>
    </a:ext>
  </a:extLst>
</a:theme>
</file>

<file path=ppt/theme/theme2.xml><?xml version="1.0" encoding="utf-8"?>
<a:theme xmlns:a="http://schemas.openxmlformats.org/drawingml/2006/main" name="Office dizains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dizains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</TotalTime>
  <Words>980</Words>
  <Application>Microsoft Office PowerPoint</Application>
  <PresentationFormat>Platekrāna</PresentationFormat>
  <Paragraphs>219</Paragraphs>
  <Slides>19</Slides>
  <Notes>7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Calisto MT</vt:lpstr>
      <vt:lpstr>Georgia</vt:lpstr>
      <vt:lpstr>Times New Roman</vt:lpstr>
      <vt:lpstr>Okeāns 16x9</vt:lpstr>
      <vt:lpstr>ĀDAŽU BĒRNU UN JAUNATNES  SPORTA SKOLA</vt:lpstr>
      <vt:lpstr>Mērķis </vt:lpstr>
      <vt:lpstr>Skolas sadarbība</vt:lpstr>
      <vt:lpstr>Līdzfinansējuma atlaides </vt:lpstr>
      <vt:lpstr>Skolas mācību programmas </vt:lpstr>
      <vt:lpstr>PowerPoint prezentācija</vt:lpstr>
      <vt:lpstr>ĀBJSS pedagogi 2025./2026. m.g.  Visi skolas pedagogi ir sertificēti savas jomas speciālisti</vt:lpstr>
      <vt:lpstr>Audzēkņu un absolventu skaits 2010. – 2026.</vt:lpstr>
      <vt:lpstr>Skolas tradīcijas </vt:lpstr>
      <vt:lpstr>ĀBJSS absolventu saraksts, kuri turpinājuši mācības augstskolā.</vt:lpstr>
      <vt:lpstr>Lepojamies ar mūsu absolventiem:</vt:lpstr>
      <vt:lpstr>   Mārtiņš Lūkins   </vt:lpstr>
      <vt:lpstr>      Evija Puķīte</vt:lpstr>
      <vt:lpstr>Kendija Aparjode</vt:lpstr>
      <vt:lpstr>Kristers Aparjods</vt:lpstr>
      <vt:lpstr>            Mārcis Osis  </vt:lpstr>
      <vt:lpstr>Pašreizējie skolas talantīgie audzēkņi</vt:lpstr>
      <vt:lpstr>Skolas padomes nākotnes idejas </vt:lpstr>
      <vt:lpstr>                Skolas problēmas: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ĀDAŽU BĒRNU UN JAUNATNES  SPORTA SKOLA</dc:title>
  <dc:creator>Ādažu Bērnu un jaunatnes sporta skola</dc:creator>
  <cp:lastModifiedBy>Sintija Tenisa</cp:lastModifiedBy>
  <cp:revision>66</cp:revision>
  <dcterms:created xsi:type="dcterms:W3CDTF">2025-04-02T12:03:10Z</dcterms:created>
  <dcterms:modified xsi:type="dcterms:W3CDTF">2026-02-24T17:07:54Z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