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59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7E2"/>
    <a:srgbClr val="538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B3249-8643-41C2-A023-867F54F57275}" v="18" dt="2026-02-10T09:29:00.93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each and sea at sunset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rezentaciju_bilde.png" descr="Prezentaciju_bil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2026"/>
          <p:cNvSpPr txBox="1">
            <a:spLocks noGrp="1"/>
          </p:cNvSpPr>
          <p:nvPr>
            <p:ph type="body" idx="21"/>
          </p:nvPr>
        </p:nvSpPr>
        <p:spPr>
          <a:xfrm>
            <a:off x="7314148" y="11986162"/>
            <a:ext cx="15850651" cy="605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2026</a:t>
            </a:r>
          </a:p>
        </p:txBody>
      </p:sp>
      <p:sp>
        <p:nvSpPr>
          <p:cNvPr id="173" name="Prezentācijas tēma"/>
          <p:cNvSpPr txBox="1">
            <a:spLocks noGrp="1"/>
          </p:cNvSpPr>
          <p:nvPr>
            <p:ph type="ctrTitle"/>
          </p:nvPr>
        </p:nvSpPr>
        <p:spPr>
          <a:xfrm>
            <a:off x="1219199" y="2434166"/>
            <a:ext cx="21945601" cy="4267201"/>
          </a:xfrm>
          <a:prstGeom prst="rect">
            <a:avLst/>
          </a:prstGeom>
        </p:spPr>
        <p:txBody>
          <a:bodyPr/>
          <a:lstStyle>
            <a:lvl1pPr>
              <a:defRPr sz="10000" b="1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Informatīvais ziņojums</a:t>
            </a:r>
            <a:br>
              <a:rPr lang="lv-LV" dirty="0"/>
            </a:br>
            <a:r>
              <a:rPr lang="lv-LV" dirty="0"/>
              <a:t> “Pārskats par SIA “Ādažu ūdens” darbu”</a:t>
            </a:r>
            <a:endParaRPr dirty="0"/>
          </a:p>
        </p:txBody>
      </p:sp>
      <p:sp>
        <p:nvSpPr>
          <p:cNvPr id="174" name="Papildus informācija, kas saistīta…"/>
          <p:cNvSpPr txBox="1">
            <a:spLocks noGrp="1"/>
          </p:cNvSpPr>
          <p:nvPr>
            <p:ph type="subTitle" sz="quarter" idx="1"/>
          </p:nvPr>
        </p:nvSpPr>
        <p:spPr>
          <a:xfrm>
            <a:off x="7326937" y="8412480"/>
            <a:ext cx="15149015" cy="2670048"/>
          </a:xfrm>
          <a:prstGeom prst="snip1Rect">
            <a:avLst/>
          </a:prstGeom>
          <a:gradFill flip="none" rotWithShape="1">
            <a:gsLst>
              <a:gs pos="0">
                <a:srgbClr val="94B7E2">
                  <a:tint val="66000"/>
                  <a:satMod val="160000"/>
                </a:srgbClr>
              </a:gs>
              <a:gs pos="50000">
                <a:srgbClr val="94B7E2">
                  <a:tint val="44500"/>
                  <a:satMod val="160000"/>
                </a:srgbClr>
              </a:gs>
              <a:gs pos="100000">
                <a:srgbClr val="94B7E2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27000"/>
          </a:effectLst>
        </p:spPr>
        <p:txBody>
          <a:bodyPr>
            <a:normAutofit fontScale="85000" lnSpcReduction="10000"/>
          </a:bodyPr>
          <a:lstStyle/>
          <a:p>
            <a:r>
              <a:rPr lang="lv-LV" dirty="0"/>
              <a:t>SIA “Ādažu ūdens” (turpmāk – Sabiedrība) </a:t>
            </a:r>
          </a:p>
          <a:p>
            <a:r>
              <a:rPr lang="lv-LV" dirty="0"/>
              <a:t>informē par būtiskākajiem notikumiem tās darbībā 2025.gada IV ceturksnī un plānoto 2026.gada I ceturksnī:</a:t>
            </a:r>
            <a:endParaRPr lang="en-US" dirty="0"/>
          </a:p>
        </p:txBody>
      </p:sp>
      <p:pic>
        <p:nvPicPr>
          <p:cNvPr id="175" name="Logo_H_T.png" descr="Logo_H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5792" y="190301"/>
            <a:ext cx="4225619" cy="2482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ogo_T.png" descr="Logo_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879" y="190301"/>
            <a:ext cx="2482082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aida tēma"/>
          <p:cNvSpPr txBox="1">
            <a:spLocks noGrp="1"/>
          </p:cNvSpPr>
          <p:nvPr>
            <p:ph type="title" idx="4294967295"/>
          </p:nvPr>
        </p:nvSpPr>
        <p:spPr>
          <a:xfrm>
            <a:off x="1117600" y="491066"/>
            <a:ext cx="16186746" cy="4267201"/>
          </a:xfrm>
          <a:prstGeom prst="rect">
            <a:avLst/>
          </a:prstGeom>
        </p:spPr>
        <p:txBody>
          <a:bodyPr anchor="b"/>
          <a:lstStyle>
            <a:lvl1pPr algn="l">
              <a:defRPr sz="8000" b="1" spc="-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lv-LV" dirty="0"/>
              <a:t>Deleģētās funkcijas un citi nozīmīgākie darbības virzieni:</a:t>
            </a:r>
            <a:endParaRPr lang="en-US" dirty="0"/>
          </a:p>
        </p:txBody>
      </p:sp>
      <p:sp>
        <p:nvSpPr>
          <p:cNvPr id="179" name="Informācija, kas saistīta ar konkrēto slaidu."/>
          <p:cNvSpPr txBox="1">
            <a:spLocks noGrp="1"/>
          </p:cNvSpPr>
          <p:nvPr>
            <p:ph type="body" sz="quarter" idx="4294967295"/>
          </p:nvPr>
        </p:nvSpPr>
        <p:spPr>
          <a:xfrm>
            <a:off x="1053136" y="5732702"/>
            <a:ext cx="20618143" cy="7014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spc="-3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Sabiedrība veic šādas deleģētās funkcijas: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Sabiedrisko ūdenssaimniecības pakalpojumu sniegšanu visā Ādažu novadā, Ādažu novada pašvaldības un Sabiedrības 2017. gada 11. oktobra līguma JUR 2017-10/797 “Par sabiedrisko pakalpojumu sniegšanu” ietvaros;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Sabiedrisko ūdenssaimniecības pakalpojumu sniegšanu daļēji Ropažu novadā, Ropažu novada pašvaldības un Sabiedrības 2024. gada 20. augusta līguma 8.1/2024/263 “Par sabiedrisko ūdenssaimniecības pakalpojumu sniegšanu” ietvaros.</a:t>
            </a:r>
            <a:endParaRPr lang="en-US" dirty="0"/>
          </a:p>
          <a:p>
            <a:r>
              <a:rPr lang="lv-LV" dirty="0"/>
              <a:t> </a:t>
            </a:r>
            <a:endParaRPr lang="en-US" dirty="0"/>
          </a:p>
          <a:p>
            <a:r>
              <a:rPr lang="lv-LV" dirty="0"/>
              <a:t>Papildus deleģēto funkciju veikšanai, sabiedrība veic asenizācijas pakalpojumu nodrošināšanu.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2FE4A-7490-B209-3AEC-2E083D4A9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ogo_T.png" descr="Logo_T.png">
            <a:extLst>
              <a:ext uri="{FF2B5EF4-FFF2-40B4-BE49-F238E27FC236}">
                <a16:creationId xmlns:a16="http://schemas.microsoft.com/office/drawing/2014/main" id="{3542AABF-CCFC-87F4-0B00-2E5B3B57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879" y="190301"/>
            <a:ext cx="2482082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aida tēma">
            <a:extLst>
              <a:ext uri="{FF2B5EF4-FFF2-40B4-BE49-F238E27FC236}">
                <a16:creationId xmlns:a16="http://schemas.microsoft.com/office/drawing/2014/main" id="{69EECA3C-9E34-868C-A1F5-6CF4A19CCE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7600" y="491066"/>
            <a:ext cx="16186746" cy="4267201"/>
          </a:xfrm>
          <a:prstGeom prst="rect">
            <a:avLst/>
          </a:prstGeom>
        </p:spPr>
        <p:txBody>
          <a:bodyPr anchor="b"/>
          <a:lstStyle>
            <a:lvl1pPr algn="l">
              <a:defRPr sz="8000" b="1" spc="-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lv-LV" dirty="0"/>
              <a:t>Pārskata periodā uzsāktās un pabeigtās nozīmīgākās darbības:</a:t>
            </a:r>
            <a:endParaRPr lang="en-US" dirty="0"/>
          </a:p>
        </p:txBody>
      </p:sp>
      <p:sp>
        <p:nvSpPr>
          <p:cNvPr id="179" name="Informācija, kas saistīta ar konkrēto slaidu.">
            <a:extLst>
              <a:ext uri="{FF2B5EF4-FFF2-40B4-BE49-F238E27FC236}">
                <a16:creationId xmlns:a16="http://schemas.microsoft.com/office/drawing/2014/main" id="{865D01AD-DA7D-6A8E-FA13-450BA07623E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3136" y="5732702"/>
            <a:ext cx="19027088" cy="7492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spc="-3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lv-LV" dirty="0"/>
              <a:t>Notikušas 3 Sabiedrības dalībnieku ārkārtas sapulces, kurās pieņemti lēmumi par:</a:t>
            </a:r>
            <a:endParaRPr lang="en-US" dirty="0"/>
          </a:p>
          <a:p>
            <a:r>
              <a:rPr lang="lv-LV" dirty="0"/>
              <a:t> 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Sabiedrības pamatkapitāla palielināšanu, saistībā ar zemesgabala daļas </a:t>
            </a:r>
            <a:r>
              <a:rPr lang="lv-LV" dirty="0" err="1"/>
              <a:t>Katlapu</a:t>
            </a:r>
            <a:r>
              <a:rPr lang="lv-LV" dirty="0"/>
              <a:t> ceļi 6 EUR 6000,- vērtībā ieguldīšanu;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Atļauju slēgt līgumu ar Sabiedrību ar ierobežotu atbildību “NM Construction” par pakalpojumu “Kanalizācijas </a:t>
            </a:r>
            <a:r>
              <a:rPr lang="lv-LV" dirty="0" err="1"/>
              <a:t>spiedvada</a:t>
            </a:r>
            <a:r>
              <a:rPr lang="lv-LV" dirty="0"/>
              <a:t> izbūve posmā no Ūbeļu ielas, </a:t>
            </a:r>
            <a:r>
              <a:rPr lang="lv-LV" dirty="0" err="1"/>
              <a:t>Kalngalē</a:t>
            </a:r>
            <a:r>
              <a:rPr lang="lv-LV" dirty="0"/>
              <a:t> līdz Ataru ceļam, </a:t>
            </a:r>
            <a:r>
              <a:rPr lang="lv-LV" dirty="0" err="1"/>
              <a:t>Stapriņos</a:t>
            </a:r>
            <a:r>
              <a:rPr lang="lv-LV" dirty="0"/>
              <a:t>, Ādažu novadā” par kopējo līguma summu EUR 437 992.84,- bez PVN;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Līguma slēgšanu par “Saimniecības ēkas būvniecību Smilgu ielā 26, Ādažos, Ādažu novadā” ar Sabiedrību ar ierobežotu atbildību “VOKA” par kopējo līguma summu EUR 162 213.34,-  bez PVN;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Sabiedrības 2026.gada iepirkuma plāna pieņemšanu zināšanai.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591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ED778D-EA02-B416-83F2-375A35C0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ogo_T.png" descr="Logo_T.png">
            <a:extLst>
              <a:ext uri="{FF2B5EF4-FFF2-40B4-BE49-F238E27FC236}">
                <a16:creationId xmlns:a16="http://schemas.microsoft.com/office/drawing/2014/main" id="{8D7066F3-3B7B-E7B7-029F-2E41C4F4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879" y="190301"/>
            <a:ext cx="2482082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aida tēma">
            <a:extLst>
              <a:ext uri="{FF2B5EF4-FFF2-40B4-BE49-F238E27FC236}">
                <a16:creationId xmlns:a16="http://schemas.microsoft.com/office/drawing/2014/main" id="{7C538C81-AD71-D9F1-773C-F648574DBD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7600" y="491066"/>
            <a:ext cx="16186746" cy="4267201"/>
          </a:xfrm>
          <a:prstGeom prst="rect">
            <a:avLst/>
          </a:prstGeom>
        </p:spPr>
        <p:txBody>
          <a:bodyPr anchor="b"/>
          <a:lstStyle>
            <a:lvl1pPr algn="l">
              <a:defRPr sz="8000" b="1" spc="-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lv-LV" dirty="0"/>
              <a:t>Pārskata periodā uzsāktās un pabeigtās nozīmīgākās darbības:</a:t>
            </a:r>
            <a:endParaRPr lang="en-US" dirty="0"/>
          </a:p>
        </p:txBody>
      </p:sp>
      <p:sp>
        <p:nvSpPr>
          <p:cNvPr id="179" name="Informācija, kas saistīta ar konkrēto slaidu.">
            <a:extLst>
              <a:ext uri="{FF2B5EF4-FFF2-40B4-BE49-F238E27FC236}">
                <a16:creationId xmlns:a16="http://schemas.microsoft.com/office/drawing/2014/main" id="{86B3C1E6-DA7F-EA30-4600-E40DABD8286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3136" y="5732702"/>
            <a:ext cx="19027088" cy="7492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spc="-3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lv-LV" dirty="0"/>
              <a:t>Ārpus Sabiedrības dalībnieku sapulcēm:</a:t>
            </a:r>
            <a:endParaRPr lang="en-US" dirty="0"/>
          </a:p>
          <a:p>
            <a:r>
              <a:rPr lang="lv-LV" dirty="0"/>
              <a:t> 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Iecelts </a:t>
            </a:r>
            <a:r>
              <a:rPr lang="lv-LV" dirty="0" err="1"/>
              <a:t>kiberdrošības</a:t>
            </a:r>
            <a:r>
              <a:rPr lang="lv-LV" dirty="0"/>
              <a:t> pārvaldnieks;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Iegādāta attālināti nolasāmu ūdens patēriņa skaitītāju testa partija;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Izstrādāts un apstiprināts ĀND lēmums, ar kuru novadā ir noteiktas ūdenssaimniecības aglomerāciju robežas;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Izvērtēta un apstiprināta pašvaldības līdzdalība Sabiedrībā;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Noslēgts līgums ar LIAA par Sabiedrības </a:t>
            </a:r>
            <a:r>
              <a:rPr lang="lv-LV" dirty="0" err="1"/>
              <a:t>digitalizācijas</a:t>
            </a:r>
            <a:r>
              <a:rPr lang="lv-LV" dirty="0"/>
              <a:t> procesu un mākslīgā intelekta risinājumu atbalstu;  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Pabeigta īpašuma attiecību sakārtošana ar ĀND saistībā ar nomu un bezatlīdzības lietošanu ūdenssaimniecības objektiem.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032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765FC-4D4A-E96E-6CBA-B47205D2D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ogo_T.png" descr="Logo_T.png">
            <a:extLst>
              <a:ext uri="{FF2B5EF4-FFF2-40B4-BE49-F238E27FC236}">
                <a16:creationId xmlns:a16="http://schemas.microsoft.com/office/drawing/2014/main" id="{F917FFA3-4641-65C7-D215-FECA87F6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879" y="190301"/>
            <a:ext cx="2482082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aida tēma">
            <a:extLst>
              <a:ext uri="{FF2B5EF4-FFF2-40B4-BE49-F238E27FC236}">
                <a16:creationId xmlns:a16="http://schemas.microsoft.com/office/drawing/2014/main" id="{014BC128-8BC3-1F61-ADA6-4A6F0132B3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7600" y="491066"/>
            <a:ext cx="16186746" cy="4267201"/>
          </a:xfrm>
          <a:prstGeom prst="rect">
            <a:avLst/>
          </a:prstGeom>
        </p:spPr>
        <p:txBody>
          <a:bodyPr anchor="b"/>
          <a:lstStyle>
            <a:lvl1pPr algn="l">
              <a:defRPr sz="8000" b="1" spc="-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lv-LV" dirty="0"/>
              <a:t>Pārskata periodā veikto iepirkumu gaita un rezultāti:	</a:t>
            </a:r>
            <a:endParaRPr lang="en-US" dirty="0"/>
          </a:p>
        </p:txBody>
      </p:sp>
      <p:sp>
        <p:nvSpPr>
          <p:cNvPr id="179" name="Informācija, kas saistīta ar konkrēto slaidu.">
            <a:extLst>
              <a:ext uri="{FF2B5EF4-FFF2-40B4-BE49-F238E27FC236}">
                <a16:creationId xmlns:a16="http://schemas.microsoft.com/office/drawing/2014/main" id="{C15095F9-61CB-679B-BE0A-7E67313FE40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3136" y="5732702"/>
            <a:ext cx="19027088" cy="7492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spc="-3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 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Kanalizācijas </a:t>
            </a:r>
            <a:r>
              <a:rPr lang="lv-LV" dirty="0" err="1"/>
              <a:t>spiedvada</a:t>
            </a:r>
            <a:r>
              <a:rPr lang="lv-LV" dirty="0"/>
              <a:t> izbūve posmā no </a:t>
            </a:r>
            <a:r>
              <a:rPr lang="lv-LV" dirty="0" err="1"/>
              <a:t>Lejupes</a:t>
            </a:r>
            <a:r>
              <a:rPr lang="lv-LV" dirty="0"/>
              <a:t> ielas Ādažos līdz Lazdu ielai Garkalnē  (izbeigts);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Saimniecības ēkas izbūve Smilgu ielā 26, Ādažos (pabeigts, līgums noslēgts);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Būvprojekta izstrāde, autoruzraudzība un būvdarbi notekūdeņu un dūņu apsaimniekošanas sistēmas attīstībai piesārņojuma samazināšanai un jaudas palielināšanai Ādažu NAI (izbeigts);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Būvprojekta izstrāde, autoruzraudzība un būvdarbi Carnikavas NAI tehnoloģiskai pārbūvei (izsludināts, iesniegšana 24.02.2026.).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201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16694-9B48-7B73-7A30-EB369DBF2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ogo_T.png" descr="Logo_T.png">
            <a:extLst>
              <a:ext uri="{FF2B5EF4-FFF2-40B4-BE49-F238E27FC236}">
                <a16:creationId xmlns:a16="http://schemas.microsoft.com/office/drawing/2014/main" id="{DA06EEFB-5B8B-9735-FD6E-BFE95E80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879" y="190301"/>
            <a:ext cx="2482082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aida tēma">
            <a:extLst>
              <a:ext uri="{FF2B5EF4-FFF2-40B4-BE49-F238E27FC236}">
                <a16:creationId xmlns:a16="http://schemas.microsoft.com/office/drawing/2014/main" id="{81404288-253D-A97F-EE97-ABD5D21980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7600" y="491066"/>
            <a:ext cx="16186746" cy="4267201"/>
          </a:xfrm>
          <a:prstGeom prst="rect">
            <a:avLst/>
          </a:prstGeom>
        </p:spPr>
        <p:txBody>
          <a:bodyPr anchor="b"/>
          <a:lstStyle>
            <a:lvl1pPr algn="l">
              <a:defRPr sz="8000" b="1" spc="-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Paredzamie būtiskākie notikumi turpmākajos trīs mēnešos </a:t>
            </a:r>
            <a:br>
              <a:rPr lang="lv-LV" dirty="0"/>
            </a:br>
            <a:r>
              <a:rPr lang="lv-LV" dirty="0"/>
              <a:t>(2026. gada I cet.):	</a:t>
            </a:r>
            <a:endParaRPr lang="en-US" dirty="0"/>
          </a:p>
        </p:txBody>
      </p:sp>
      <p:sp>
        <p:nvSpPr>
          <p:cNvPr id="179" name="Informācija, kas saistīta ar konkrēto slaidu.">
            <a:extLst>
              <a:ext uri="{FF2B5EF4-FFF2-40B4-BE49-F238E27FC236}">
                <a16:creationId xmlns:a16="http://schemas.microsoft.com/office/drawing/2014/main" id="{F2E1C197-2188-DE2E-C9C6-5FE6A24FDB0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3136" y="5468112"/>
            <a:ext cx="19978064" cy="77568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spc="-3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 err="1"/>
              <a:t>Energosertifikāta</a:t>
            </a:r>
            <a:r>
              <a:rPr lang="lv-LV" dirty="0"/>
              <a:t> ISO 50001 darbības pagarināšana (pagarināts);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Kanalizācijas </a:t>
            </a:r>
            <a:r>
              <a:rPr lang="lv-LV" dirty="0" err="1"/>
              <a:t>spiedvada</a:t>
            </a:r>
            <a:r>
              <a:rPr lang="lv-LV" dirty="0"/>
              <a:t> izbūve posmā no </a:t>
            </a:r>
            <a:r>
              <a:rPr lang="lv-LV" dirty="0" err="1"/>
              <a:t>Lejupes</a:t>
            </a:r>
            <a:r>
              <a:rPr lang="lv-LV" dirty="0"/>
              <a:t> ielas Ādažos līdz Lazdu ielai Garkalnē (izsludināts);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Būvprojekta izstrāde, autoruzraudzība un būvdarbi notekūdeņu un dūņu apsaimniekošanas sistēmas attīstībai piesārņojuma samazināšanai un jaudas palielināšanai Ādažu NAI (izsludināts)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Sabiedrības gada pārskata pabeigšana un apstiprināšana dalībnieku sapulcē (februāra beigas, marta sākums);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Jauna tarifu projekta iesniegšana SPRK (1.marts);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Piedalīšanās CFLA izsludinātajā projektu konkursā ar Carnikavas NAI tehnoloģiskās pārbūves projektu (2.marts);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Hidrodinamiskās mašīnas iepirkuma izsludināšana (I cet.);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Attālināti nolasāmu ūdens patēriņa skaitītāju iepirkuma izsludināšana (I cet.);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Grozījumu saistošajos noteikumos “Sabiedrisko ūdenssaimniecības pakalpojumu kārtība Ādažu novadā” iesniegšana.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387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F3D22A-5C1A-20C4-2BB8-EC6C46DF5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ogo_T.png" descr="Logo_T.png">
            <a:extLst>
              <a:ext uri="{FF2B5EF4-FFF2-40B4-BE49-F238E27FC236}">
                <a16:creationId xmlns:a16="http://schemas.microsoft.com/office/drawing/2014/main" id="{BBAEEEAA-D99E-A678-BBD2-E6D0B6F4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879" y="190301"/>
            <a:ext cx="2482082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aida tēma">
            <a:extLst>
              <a:ext uri="{FF2B5EF4-FFF2-40B4-BE49-F238E27FC236}">
                <a16:creationId xmlns:a16="http://schemas.microsoft.com/office/drawing/2014/main" id="{7290360F-01D9-73C8-7523-D73D8E8261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7600" y="491066"/>
            <a:ext cx="16186746" cy="4267201"/>
          </a:xfrm>
          <a:prstGeom prst="rect">
            <a:avLst/>
          </a:prstGeom>
        </p:spPr>
        <p:txBody>
          <a:bodyPr anchor="b"/>
          <a:lstStyle>
            <a:lvl1pPr algn="l">
              <a:defRPr sz="8000" b="1" spc="-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Paredzamie riski uzdevumu izpildei vai uzņēmuma finanšu stāvoklim:</a:t>
            </a:r>
            <a:endParaRPr lang="en-US" dirty="0"/>
          </a:p>
        </p:txBody>
      </p:sp>
      <p:sp>
        <p:nvSpPr>
          <p:cNvPr id="179" name="Informācija, kas saistīta ar konkrēto slaidu.">
            <a:extLst>
              <a:ext uri="{FF2B5EF4-FFF2-40B4-BE49-F238E27FC236}">
                <a16:creationId xmlns:a16="http://schemas.microsoft.com/office/drawing/2014/main" id="{B053C237-5AB9-7C31-2AE7-B5AB4F76BD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3136" y="5468112"/>
            <a:ext cx="19978064" cy="7756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000" spc="-3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2024. un 2025.gada finanšu dati rāda, ka Sabiedrībai ir prognozējami un stabili ieņēmumi;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Uzdevumu izpildes (termiņā) riskus var radīt iepirkumu norises kavēšanās (pārsūdzības, nepieciešamība mainīt specifikāciju </a:t>
            </a:r>
            <a:r>
              <a:rPr lang="lv-LV" dirty="0" err="1"/>
              <a:t>utml</a:t>
            </a:r>
            <a:r>
              <a:rPr lang="lv-LV" dirty="0"/>
              <a:t>..);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lv-LV" dirty="0"/>
              <a:t>Finanšu riskus var radīt neparedzēts sadārdzinājums.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918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Logo_T.png" descr="Logo_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178" y="190301"/>
            <a:ext cx="2482082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Paldies par uzmanību!"/>
          <p:cNvSpPr txBox="1">
            <a:spLocks noGrp="1"/>
          </p:cNvSpPr>
          <p:nvPr>
            <p:ph type="title" idx="4294967295"/>
          </p:nvPr>
        </p:nvSpPr>
        <p:spPr>
          <a:xfrm>
            <a:off x="1463040" y="6132575"/>
            <a:ext cx="21945600" cy="4267201"/>
          </a:xfrm>
          <a:prstGeom prst="rect">
            <a:avLst/>
          </a:prstGeom>
        </p:spPr>
        <p:txBody>
          <a:bodyPr anchor="b"/>
          <a:lstStyle>
            <a:lvl1pPr>
              <a:defRPr sz="8000" b="1" spc="-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Lūdzam Attīstības komitejai pieņemt zināšanai Ziņojumā ietverto informāciju!</a:t>
            </a:r>
            <a:endParaRPr lang="en-US" dirty="0"/>
          </a:p>
        </p:txBody>
      </p:sp>
      <p:sp>
        <p:nvSpPr>
          <p:cNvPr id="2" name="Paldies par uzmanību!">
            <a:extLst>
              <a:ext uri="{FF2B5EF4-FFF2-40B4-BE49-F238E27FC236}">
                <a16:creationId xmlns:a16="http://schemas.microsoft.com/office/drawing/2014/main" id="{9DB65507-014B-2D9A-53F7-0B667FD69482}"/>
              </a:ext>
            </a:extLst>
          </p:cNvPr>
          <p:cNvSpPr txBox="1">
            <a:spLocks/>
          </p:cNvSpPr>
          <p:nvPr/>
        </p:nvSpPr>
        <p:spPr>
          <a:xfrm>
            <a:off x="-1133856" y="2202519"/>
            <a:ext cx="16843248" cy="359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-79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2pPr>
            <a:lvl3pPr marL="0" marR="0" indent="91440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3pPr>
            <a:lvl4pPr marL="0" marR="0" indent="137160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4pPr>
            <a:lvl5pPr marL="0" marR="0" indent="182880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5pPr>
            <a:lvl6pPr marL="0" marR="0" indent="228600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6pPr>
            <a:lvl7pPr marL="0" marR="0" indent="274320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7pPr>
            <a:lvl8pPr marL="0" marR="0" indent="320040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8pPr>
            <a:lvl9pPr marL="0" marR="0" indent="3657600" algn="ctr" defTabSz="2438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8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nela Bold"/>
              </a:defRPr>
            </a:lvl9pPr>
          </a:lstStyle>
          <a:p>
            <a:pPr hangingPunct="1"/>
            <a:r>
              <a:rPr lang="en-US" dirty="0" err="1"/>
              <a:t>Paldies</a:t>
            </a:r>
            <a:r>
              <a:rPr lang="en-US" dirty="0"/>
              <a:t> par </a:t>
            </a:r>
            <a:r>
              <a:rPr lang="en-US" dirty="0" err="1"/>
              <a:t>uzmanību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C4A329D024E4DB0FB175EDE2C6529" ma:contentTypeVersion="9" ma:contentTypeDescription="Create a new document." ma:contentTypeScope="" ma:versionID="81aa523f1ab801d938a96a3b8c003ea6">
  <xsd:schema xmlns:xsd="http://www.w3.org/2001/XMLSchema" xmlns:xs="http://www.w3.org/2001/XMLSchema" xmlns:p="http://schemas.microsoft.com/office/2006/metadata/properties" xmlns:ns3="57f3d36d-704b-41f0-be02-5908c114fd3e" targetNamespace="http://schemas.microsoft.com/office/2006/metadata/properties" ma:root="true" ma:fieldsID="89cae9674b53a9675517c4b2442fad42" ns3:_="">
    <xsd:import namespace="57f3d36d-704b-41f0-be02-5908c114fd3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3d36d-704b-41f0-be02-5908c114fd3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EF2F2D-0F36-4FB9-85C4-079C09C436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CC3ADB-6F27-49C4-A385-5FFA38943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3d36d-704b-41f0-be02-5908c114fd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91278-0446-4C9E-97F0-4A97A2E0641C}">
  <ds:schemaRefs>
    <ds:schemaRef ds:uri="http://purl.org/dc/terms/"/>
    <ds:schemaRef ds:uri="http://schemas.microsoft.com/office/2006/documentManagement/types"/>
    <ds:schemaRef ds:uri="http://purl.org/dc/elements/1.1/"/>
    <ds:schemaRef ds:uri="57f3d36d-704b-41f0-be02-5908c114fd3e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610</Words>
  <Application>Microsoft Office PowerPoint</Application>
  <PresentationFormat>Pielāgots</PresentationFormat>
  <Paragraphs>48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8" baseType="lpstr">
      <vt:lpstr>Arial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Informatīvais ziņojums  “Pārskats par SIA “Ādažu ūdens” darbu”</vt:lpstr>
      <vt:lpstr>Deleģētās funkcijas un citi nozīmīgākie darbības virzieni:</vt:lpstr>
      <vt:lpstr>Pārskata periodā uzsāktās un pabeigtās nozīmīgākās darbības:</vt:lpstr>
      <vt:lpstr>Pārskata periodā uzsāktās un pabeigtās nozīmīgākās darbības:</vt:lpstr>
      <vt:lpstr>Pārskata periodā veikto iepirkumu gaita un rezultāti: </vt:lpstr>
      <vt:lpstr>Paredzamie būtiskākie notikumi turpmākajos trīs mēnešos  (2026. gada I cet.): </vt:lpstr>
      <vt:lpstr>Paredzamie riski uzdevumu izpildei vai uzņēmuma finanšu stāvoklim:</vt:lpstr>
      <vt:lpstr>Lūdzam Attīstības komitejai pieņemt zināšanai Ziņojumā ietverto informāciju!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Informatīvais ziņojums  “Pārskats par SIA “Ādažu ūdens” darbu”</dc:title>
  <dc:creator>Kristīne</dc:creator>
  <cp:lastModifiedBy>Sintija Tenisa</cp:lastModifiedBy>
  <cp:revision>4</cp:revision>
  <dcterms:modified xsi:type="dcterms:W3CDTF">2026-02-24T17:10:03Z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0x010100189C4A329D024E4DB0FB175EDE2C6529</vt:lpwstr>
  </property>
</Properties>
</file>