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4" r:id="rId4"/>
    <p:sldId id="265" r:id="rId5"/>
    <p:sldId id="266" r:id="rId6"/>
    <p:sldId id="268" r:id="rId7"/>
    <p:sldId id="269" r:id="rId8"/>
  </p:sldIdLst>
  <p:sldSz cx="18288000" cy="10287000"/>
  <p:notesSz cx="6858000" cy="9144000"/>
  <p:embeddedFontLst>
    <p:embeddedFont>
      <p:font typeface="Garet" panose="020B0604020202020204" charset="-70"/>
      <p:regular r:id="rId10"/>
    </p:embeddedFont>
    <p:embeddedFont>
      <p:font typeface="Garet Bold" panose="020B0604020202020204" charset="-70"/>
      <p:regular r:id="rId11"/>
    </p:embeddedFont>
    <p:embeddedFont>
      <p:font typeface="Poppins Light" panose="020B0502040204020203" pitchFamily="2" charset="-7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5A5"/>
    <a:srgbClr val="B4DA82"/>
    <a:srgbClr val="A3D164"/>
    <a:srgbClr val="C1E197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2798" autoAdjust="0"/>
  </p:normalViewPr>
  <p:slideViewPr>
    <p:cSldViewPr>
      <p:cViewPr varScale="1">
        <p:scale>
          <a:sx n="50" d="100"/>
          <a:sy n="50" d="100"/>
        </p:scale>
        <p:origin x="475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14FA5-54F5-4663-B384-C34B94F1A5F7}" type="datetimeFigureOut">
              <a:rPr lang="lv-LV" smtClean="0"/>
              <a:t>24.02.2026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710F2-E7BD-4B0C-B9FD-779C1D51A0F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9659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710F2-E7BD-4B0C-B9FD-779C1D51A0F0}" type="slidenum">
              <a:rPr lang="lv-LV" smtClean="0"/>
              <a:t>1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35581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F4224-D80B-7B7A-DD75-CFE785B21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A31404-69BE-7E02-7C78-01C4D64646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90F579-74D8-3570-112B-4076239AAC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F09A0-A64C-8F03-1195-D35303498F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710F2-E7BD-4B0C-B9FD-779C1D51A0F0}" type="slidenum">
              <a:rPr lang="lv-LV" smtClean="0"/>
              <a:t>7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79826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100000">
            <a:off x="1644465" y="5984954"/>
            <a:ext cx="9553608" cy="784025"/>
          </a:xfrm>
          <a:custGeom>
            <a:avLst/>
            <a:gdLst/>
            <a:ahLst/>
            <a:cxnLst/>
            <a:rect l="l" t="t" r="r" b="b"/>
            <a:pathLst>
              <a:path w="9553608" h="784025">
                <a:moveTo>
                  <a:pt x="0" y="0"/>
                </a:moveTo>
                <a:lnTo>
                  <a:pt x="9553608" y="0"/>
                </a:lnTo>
                <a:lnTo>
                  <a:pt x="9553608" y="784025"/>
                </a:lnTo>
                <a:lnTo>
                  <a:pt x="0" y="7840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99"/>
            </a:blip>
            <a:stretch>
              <a:fillRect t="-90372" b="-22317"/>
            </a:stretch>
          </a:blipFill>
        </p:spPr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8A548C2B-E1A9-BC88-828F-BD5F91040BCD}"/>
              </a:ext>
            </a:extLst>
          </p:cNvPr>
          <p:cNvSpPr/>
          <p:nvPr/>
        </p:nvSpPr>
        <p:spPr>
          <a:xfrm rot="10800000">
            <a:off x="-27034" y="0"/>
            <a:ext cx="9662691" cy="9635798"/>
          </a:xfrm>
          <a:custGeom>
            <a:avLst/>
            <a:gdLst>
              <a:gd name="csX0" fmla="*/ 9662691 w 9662691"/>
              <a:gd name="csY0" fmla="*/ 9635798 h 9635798"/>
              <a:gd name="csX1" fmla="*/ 2826764 w 9662691"/>
              <a:gd name="csY1" fmla="*/ 9635798 h 9635798"/>
              <a:gd name="csX2" fmla="*/ 156236 w 9662691"/>
              <a:gd name="csY2" fmla="*/ 6965269 h 9635798"/>
              <a:gd name="csX3" fmla="*/ 0 w 9662691"/>
              <a:gd name="csY3" fmla="*/ 6588092 h 9635798"/>
              <a:gd name="csX4" fmla="*/ 156236 w 9662691"/>
              <a:gd name="csY4" fmla="*/ 6210915 h 9635798"/>
              <a:gd name="csX5" fmla="*/ 6210914 w 9662691"/>
              <a:gd name="csY5" fmla="*/ 156236 h 9635798"/>
              <a:gd name="csX6" fmla="*/ 6588092 w 9662691"/>
              <a:gd name="csY6" fmla="*/ 0 h 9635798"/>
              <a:gd name="csX7" fmla="*/ 6965269 w 9662691"/>
              <a:gd name="csY7" fmla="*/ 156236 h 9635798"/>
              <a:gd name="csX8" fmla="*/ 9662691 w 9662691"/>
              <a:gd name="csY8" fmla="*/ 2853658 h 963579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9662691" h="9635798">
                <a:moveTo>
                  <a:pt x="9662691" y="9635798"/>
                </a:moveTo>
                <a:lnTo>
                  <a:pt x="2826764" y="9635798"/>
                </a:lnTo>
                <a:lnTo>
                  <a:pt x="156236" y="6965269"/>
                </a:lnTo>
                <a:cubicBezTo>
                  <a:pt x="56195" y="6865228"/>
                  <a:pt x="0" y="6729550"/>
                  <a:pt x="0" y="6588092"/>
                </a:cubicBezTo>
                <a:cubicBezTo>
                  <a:pt x="0" y="6446634"/>
                  <a:pt x="56195" y="6310956"/>
                  <a:pt x="156236" y="6210915"/>
                </a:cubicBezTo>
                <a:lnTo>
                  <a:pt x="6210914" y="156236"/>
                </a:lnTo>
                <a:cubicBezTo>
                  <a:pt x="6310956" y="56195"/>
                  <a:pt x="6446634" y="0"/>
                  <a:pt x="6588092" y="0"/>
                </a:cubicBezTo>
                <a:cubicBezTo>
                  <a:pt x="6729550" y="0"/>
                  <a:pt x="6865229" y="56195"/>
                  <a:pt x="6965269" y="156236"/>
                </a:cubicBezTo>
                <a:lnTo>
                  <a:pt x="9662691" y="2853658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5" name="TextBox 5"/>
          <p:cNvSpPr txBox="1"/>
          <p:nvPr/>
        </p:nvSpPr>
        <p:spPr>
          <a:xfrm rot="10800000">
            <a:off x="-1420864" y="-1420723"/>
            <a:ext cx="8936857" cy="9575204"/>
          </a:xfrm>
          <a:prstGeom prst="rect">
            <a:avLst/>
          </a:prstGeom>
        </p:spPr>
        <p:txBody>
          <a:bodyPr lIns="55757" tIns="55757" rIns="55757" bIns="55757" rtlCol="0" anchor="ctr"/>
          <a:lstStyle/>
          <a:p>
            <a:pPr algn="ctr">
              <a:lnSpc>
                <a:spcPts val="3359"/>
              </a:lnSpc>
            </a:pPr>
            <a:endParaRPr dirty="0"/>
          </a:p>
        </p:txBody>
      </p:sp>
      <p:sp>
        <p:nvSpPr>
          <p:cNvPr id="6" name="Freeform 6"/>
          <p:cNvSpPr/>
          <p:nvPr/>
        </p:nvSpPr>
        <p:spPr>
          <a:xfrm>
            <a:off x="-27034" y="8214"/>
            <a:ext cx="5010891" cy="2040972"/>
          </a:xfrm>
          <a:custGeom>
            <a:avLst/>
            <a:gdLst/>
            <a:ahLst/>
            <a:cxnLst/>
            <a:rect l="l" t="t" r="r" b="b"/>
            <a:pathLst>
              <a:path w="5010891" h="2040972">
                <a:moveTo>
                  <a:pt x="0" y="0"/>
                </a:moveTo>
                <a:lnTo>
                  <a:pt x="5010892" y="0"/>
                </a:lnTo>
                <a:lnTo>
                  <a:pt x="5010892" y="2040972"/>
                </a:lnTo>
                <a:lnTo>
                  <a:pt x="0" y="20409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CF7034D-F249-7470-4AB2-499FF7545390}"/>
              </a:ext>
            </a:extLst>
          </p:cNvPr>
          <p:cNvSpPr/>
          <p:nvPr/>
        </p:nvSpPr>
        <p:spPr>
          <a:xfrm rot="2518158">
            <a:off x="13156006" y="347687"/>
            <a:ext cx="5797533" cy="13615804"/>
          </a:xfrm>
          <a:custGeom>
            <a:avLst/>
            <a:gdLst>
              <a:gd name="csX0" fmla="*/ 701552 w 5797533"/>
              <a:gd name="csY0" fmla="*/ 0 h 13615804"/>
              <a:gd name="csX1" fmla="*/ 5797533 w 5797533"/>
              <a:gd name="csY1" fmla="*/ 5665761 h 13615804"/>
              <a:gd name="csX2" fmla="*/ 5649735 w 5797533"/>
              <a:gd name="csY2" fmla="*/ 8534239 h 13615804"/>
              <a:gd name="csX3" fmla="*/ 0 w 5797533"/>
              <a:gd name="csY3" fmla="*/ 13615804 h 136158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5797533" h="13615804">
                <a:moveTo>
                  <a:pt x="701552" y="0"/>
                </a:moveTo>
                <a:lnTo>
                  <a:pt x="5797533" y="5665761"/>
                </a:lnTo>
                <a:lnTo>
                  <a:pt x="5649735" y="8534239"/>
                </a:lnTo>
                <a:lnTo>
                  <a:pt x="0" y="13615804"/>
                </a:lnTo>
                <a:close/>
              </a:path>
            </a:pathLst>
          </a:custGeom>
          <a:solidFill>
            <a:srgbClr val="A3D164"/>
          </a:solidFill>
        </p:spPr>
      </p:sp>
      <p:sp>
        <p:nvSpPr>
          <p:cNvPr id="9" name="TextBox 9"/>
          <p:cNvSpPr txBox="1"/>
          <p:nvPr/>
        </p:nvSpPr>
        <p:spPr>
          <a:xfrm rot="2518158">
            <a:off x="13108073" y="50973"/>
            <a:ext cx="5387909" cy="1511849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2B7E6A4-751E-753E-0209-640CD6E290FB}"/>
              </a:ext>
            </a:extLst>
          </p:cNvPr>
          <p:cNvSpPr/>
          <p:nvPr/>
        </p:nvSpPr>
        <p:spPr>
          <a:xfrm rot="8100000">
            <a:off x="12593222" y="-2131118"/>
            <a:ext cx="3132841" cy="9894862"/>
          </a:xfrm>
          <a:custGeom>
            <a:avLst/>
            <a:gdLst>
              <a:gd name="csX0" fmla="*/ 2530983 w 3132841"/>
              <a:gd name="csY0" fmla="*/ 9894862 h 9894862"/>
              <a:gd name="csX1" fmla="*/ 0 w 3132841"/>
              <a:gd name="csY1" fmla="*/ 7363878 h 9894862"/>
              <a:gd name="csX2" fmla="*/ 447910 w 3132841"/>
              <a:gd name="csY2" fmla="*/ 0 h 9894862"/>
              <a:gd name="csX3" fmla="*/ 3132841 w 3132841"/>
              <a:gd name="csY3" fmla="*/ 1 h 989486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132841" h="9894862">
                <a:moveTo>
                  <a:pt x="2530983" y="9894862"/>
                </a:moveTo>
                <a:lnTo>
                  <a:pt x="0" y="7363878"/>
                </a:lnTo>
                <a:lnTo>
                  <a:pt x="447910" y="0"/>
                </a:lnTo>
                <a:lnTo>
                  <a:pt x="3132841" y="1"/>
                </a:lnTo>
                <a:close/>
              </a:path>
            </a:pathLst>
          </a:custGeom>
          <a:solidFill>
            <a:srgbClr val="A3D164"/>
          </a:solidFill>
        </p:spPr>
      </p:sp>
      <p:sp>
        <p:nvSpPr>
          <p:cNvPr id="12" name="TextBox 12"/>
          <p:cNvSpPr txBox="1"/>
          <p:nvPr/>
        </p:nvSpPr>
        <p:spPr>
          <a:xfrm rot="8100000">
            <a:off x="11996533" y="-4647628"/>
            <a:ext cx="2684931" cy="1282893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 dirty="0"/>
          </a:p>
        </p:txBody>
      </p:sp>
      <p:sp>
        <p:nvSpPr>
          <p:cNvPr id="13" name="Freeform 13"/>
          <p:cNvSpPr/>
          <p:nvPr/>
        </p:nvSpPr>
        <p:spPr>
          <a:xfrm rot="-8100000">
            <a:off x="9068140" y="4791031"/>
            <a:ext cx="6163205" cy="1200452"/>
          </a:xfrm>
          <a:custGeom>
            <a:avLst/>
            <a:gdLst/>
            <a:ahLst/>
            <a:cxnLst/>
            <a:rect l="l" t="t" r="r" b="b"/>
            <a:pathLst>
              <a:path w="6163205" h="1200452">
                <a:moveTo>
                  <a:pt x="0" y="0"/>
                </a:moveTo>
                <a:lnTo>
                  <a:pt x="6163204" y="0"/>
                </a:lnTo>
                <a:lnTo>
                  <a:pt x="6163204" y="1200452"/>
                </a:lnTo>
                <a:lnTo>
                  <a:pt x="0" y="12004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7000"/>
            </a:blip>
            <a:stretch>
              <a:fillRect l="-21357" t="-4375" b="-4375"/>
            </a:stretch>
          </a:blipFill>
        </p:spPr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A6386B3A-AEE7-A616-118A-10BD00CDA23B}"/>
              </a:ext>
            </a:extLst>
          </p:cNvPr>
          <p:cNvSpPr/>
          <p:nvPr/>
        </p:nvSpPr>
        <p:spPr>
          <a:xfrm rot="-2700000">
            <a:off x="8950979" y="1024961"/>
            <a:ext cx="5343536" cy="1200453"/>
          </a:xfrm>
          <a:custGeom>
            <a:avLst/>
            <a:gdLst>
              <a:gd name="csX0" fmla="*/ 4412488 w 5343536"/>
              <a:gd name="csY0" fmla="*/ 0 h 1200453"/>
              <a:gd name="csX1" fmla="*/ 5343536 w 5343536"/>
              <a:gd name="csY1" fmla="*/ 931048 h 1200453"/>
              <a:gd name="csX2" fmla="*/ 5343536 w 5343536"/>
              <a:gd name="csY2" fmla="*/ 1200453 h 1200453"/>
              <a:gd name="csX3" fmla="*/ 0 w 5343536"/>
              <a:gd name="csY3" fmla="*/ 1200453 h 1200453"/>
              <a:gd name="csX4" fmla="*/ 0 w 5343536"/>
              <a:gd name="csY4" fmla="*/ 0 h 12004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5343536" h="1200453">
                <a:moveTo>
                  <a:pt x="4412488" y="0"/>
                </a:moveTo>
                <a:lnTo>
                  <a:pt x="5343536" y="931048"/>
                </a:lnTo>
                <a:lnTo>
                  <a:pt x="5343536" y="1200453"/>
                </a:lnTo>
                <a:lnTo>
                  <a:pt x="0" y="12004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7000"/>
            </a:blip>
            <a:stretch>
              <a:fillRect t="-7391" r="-47734" b="-7391"/>
            </a:stretch>
          </a:blipFill>
        </p:spPr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3D793E41-18DC-4F6D-4A3A-AAA26BF91193}"/>
              </a:ext>
            </a:extLst>
          </p:cNvPr>
          <p:cNvSpPr/>
          <p:nvPr/>
        </p:nvSpPr>
        <p:spPr>
          <a:xfrm>
            <a:off x="10077544" y="0"/>
            <a:ext cx="8896256" cy="9231439"/>
          </a:xfrm>
          <a:custGeom>
            <a:avLst/>
            <a:gdLst>
              <a:gd name="csX0" fmla="*/ 3027774 w 8896256"/>
              <a:gd name="csY0" fmla="*/ 0 h 9231439"/>
              <a:gd name="csX1" fmla="*/ 8896256 w 8896256"/>
              <a:gd name="csY1" fmla="*/ 0 h 9231439"/>
              <a:gd name="csX2" fmla="*/ 8896256 w 8896256"/>
              <a:gd name="csY2" fmla="*/ 6538848 h 9231439"/>
              <a:gd name="csX3" fmla="*/ 6359886 w 8896256"/>
              <a:gd name="csY3" fmla="*/ 9075218 h 9231439"/>
              <a:gd name="csX4" fmla="*/ 5982720 w 8896256"/>
              <a:gd name="csY4" fmla="*/ 9231439 h 9231439"/>
              <a:gd name="csX5" fmla="*/ 5605555 w 8896256"/>
              <a:gd name="csY5" fmla="*/ 9075218 h 9231439"/>
              <a:gd name="csX6" fmla="*/ 156221 w 8896256"/>
              <a:gd name="csY6" fmla="*/ 3625884 h 9231439"/>
              <a:gd name="csX7" fmla="*/ 0 w 8896256"/>
              <a:gd name="csY7" fmla="*/ 3248719 h 9231439"/>
              <a:gd name="csX8" fmla="*/ 156221 w 8896256"/>
              <a:gd name="csY8" fmla="*/ 2871553 h 92314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896256" h="9231439">
                <a:moveTo>
                  <a:pt x="3027774" y="0"/>
                </a:moveTo>
                <a:lnTo>
                  <a:pt x="8896256" y="0"/>
                </a:lnTo>
                <a:lnTo>
                  <a:pt x="8896256" y="6538848"/>
                </a:lnTo>
                <a:lnTo>
                  <a:pt x="6359886" y="9075218"/>
                </a:lnTo>
                <a:cubicBezTo>
                  <a:pt x="6259855" y="9175249"/>
                  <a:pt x="6124180" y="9231439"/>
                  <a:pt x="5982720" y="9231439"/>
                </a:cubicBezTo>
                <a:cubicBezTo>
                  <a:pt x="5841260" y="9231439"/>
                  <a:pt x="5705586" y="9175249"/>
                  <a:pt x="5605555" y="9075218"/>
                </a:cubicBezTo>
                <a:lnTo>
                  <a:pt x="156221" y="3625884"/>
                </a:lnTo>
                <a:cubicBezTo>
                  <a:pt x="56190" y="3525853"/>
                  <a:pt x="0" y="3390179"/>
                  <a:pt x="0" y="3248719"/>
                </a:cubicBezTo>
                <a:cubicBezTo>
                  <a:pt x="0" y="3107259"/>
                  <a:pt x="56190" y="2971584"/>
                  <a:pt x="156221" y="2871553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17" name="TextBox 17"/>
          <p:cNvSpPr txBox="1"/>
          <p:nvPr/>
        </p:nvSpPr>
        <p:spPr>
          <a:xfrm>
            <a:off x="11989109" y="-1404031"/>
            <a:ext cx="8142310" cy="872390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 dirty="0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BBED95FE-7D47-462F-B0A0-3691E553EC47}"/>
              </a:ext>
            </a:extLst>
          </p:cNvPr>
          <p:cNvSpPr/>
          <p:nvPr/>
        </p:nvSpPr>
        <p:spPr>
          <a:xfrm>
            <a:off x="10365114" y="-50090"/>
            <a:ext cx="8653810" cy="8224903"/>
          </a:xfrm>
          <a:custGeom>
            <a:avLst/>
            <a:gdLst>
              <a:gd name="csX0" fmla="*/ 3054664 w 8653810"/>
              <a:gd name="csY0" fmla="*/ 0 h 8224903"/>
              <a:gd name="csX1" fmla="*/ 6843926 w 8653810"/>
              <a:gd name="csY1" fmla="*/ 0 h 8224903"/>
              <a:gd name="csX2" fmla="*/ 8653810 w 8653810"/>
              <a:gd name="csY2" fmla="*/ 1809884 h 8224903"/>
              <a:gd name="csX3" fmla="*/ 8653810 w 8653810"/>
              <a:gd name="csY3" fmla="*/ 4741333 h 8224903"/>
              <a:gd name="csX4" fmla="*/ 5326466 w 8653810"/>
              <a:gd name="csY4" fmla="*/ 8068676 h 8224903"/>
              <a:gd name="csX5" fmla="*/ 4949295 w 8653810"/>
              <a:gd name="csY5" fmla="*/ 8224903 h 8224903"/>
              <a:gd name="csX6" fmla="*/ 4572124 w 8653810"/>
              <a:gd name="csY6" fmla="*/ 8068676 h 8224903"/>
              <a:gd name="csX7" fmla="*/ 156227 w 8653810"/>
              <a:gd name="csY7" fmla="*/ 3652779 h 8224903"/>
              <a:gd name="csX8" fmla="*/ 0 w 8653810"/>
              <a:gd name="csY8" fmla="*/ 3275608 h 8224903"/>
              <a:gd name="csX9" fmla="*/ 156227 w 8653810"/>
              <a:gd name="csY9" fmla="*/ 2898438 h 822490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8653810" h="8224903">
                <a:moveTo>
                  <a:pt x="3054664" y="0"/>
                </a:moveTo>
                <a:lnTo>
                  <a:pt x="6843926" y="0"/>
                </a:lnTo>
                <a:lnTo>
                  <a:pt x="8653810" y="1809884"/>
                </a:lnTo>
                <a:lnTo>
                  <a:pt x="8653810" y="4741333"/>
                </a:lnTo>
                <a:lnTo>
                  <a:pt x="5326466" y="8068676"/>
                </a:lnTo>
                <a:cubicBezTo>
                  <a:pt x="5226432" y="8168710"/>
                  <a:pt x="5090764" y="8224903"/>
                  <a:pt x="4949295" y="8224903"/>
                </a:cubicBezTo>
                <a:cubicBezTo>
                  <a:pt x="4807826" y="8224903"/>
                  <a:pt x="4672158" y="8168710"/>
                  <a:pt x="4572124" y="8068676"/>
                </a:cubicBezTo>
                <a:lnTo>
                  <a:pt x="156227" y="3652779"/>
                </a:lnTo>
                <a:cubicBezTo>
                  <a:pt x="56193" y="3552745"/>
                  <a:pt x="0" y="3417077"/>
                  <a:pt x="0" y="3275608"/>
                </a:cubicBezTo>
                <a:cubicBezTo>
                  <a:pt x="0" y="3134139"/>
                  <a:pt x="56193" y="2998471"/>
                  <a:pt x="156227" y="2898438"/>
                </a:cubicBezTo>
                <a:close/>
              </a:path>
            </a:pathLst>
          </a:custGeom>
          <a:blipFill>
            <a:blip r:embed="rId5"/>
            <a:stretch>
              <a:fillRect l="-166" t="-1916" r="-56169" b="-1916"/>
            </a:stretch>
          </a:blipFill>
        </p:spPr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356A728D-4F97-5343-0C19-C1B9DC563335}"/>
              </a:ext>
            </a:extLst>
          </p:cNvPr>
          <p:cNvSpPr/>
          <p:nvPr/>
        </p:nvSpPr>
        <p:spPr>
          <a:xfrm rot="-8100000">
            <a:off x="12780282" y="7387300"/>
            <a:ext cx="771811" cy="3716904"/>
          </a:xfrm>
          <a:custGeom>
            <a:avLst/>
            <a:gdLst>
              <a:gd name="csX0" fmla="*/ 771811 w 771811"/>
              <a:gd name="csY0" fmla="*/ 3716904 h 3716904"/>
              <a:gd name="csX1" fmla="*/ 0 w 771811"/>
              <a:gd name="csY1" fmla="*/ 3716904 h 3716904"/>
              <a:gd name="csX2" fmla="*/ 0 w 771811"/>
              <a:gd name="csY2" fmla="*/ 771812 h 3716904"/>
              <a:gd name="csX3" fmla="*/ 771811 w 771811"/>
              <a:gd name="csY3" fmla="*/ 0 h 37169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771811" h="3716904">
                <a:moveTo>
                  <a:pt x="771811" y="3716904"/>
                </a:moveTo>
                <a:lnTo>
                  <a:pt x="0" y="3716904"/>
                </a:lnTo>
                <a:lnTo>
                  <a:pt x="0" y="771812"/>
                </a:lnTo>
                <a:lnTo>
                  <a:pt x="771811" y="0"/>
                </a:lnTo>
                <a:close/>
              </a:path>
            </a:pathLst>
          </a:custGeom>
          <a:blipFill>
            <a:blip r:embed="rId6"/>
            <a:stretch>
              <a:fillRect l="-105286" r="-14595"/>
            </a:stretch>
          </a:blipFill>
        </p:spPr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3FE2CFB-F1BD-5171-40A3-D7E9D182C078}"/>
              </a:ext>
            </a:extLst>
          </p:cNvPr>
          <p:cNvSpPr/>
          <p:nvPr/>
        </p:nvSpPr>
        <p:spPr>
          <a:xfrm rot="2518158">
            <a:off x="14900265" y="3061912"/>
            <a:ext cx="3935255" cy="9797407"/>
          </a:xfrm>
          <a:custGeom>
            <a:avLst/>
            <a:gdLst>
              <a:gd name="csX0" fmla="*/ 454668 w 3935255"/>
              <a:gd name="csY0" fmla="*/ 0 h 9797407"/>
              <a:gd name="csX1" fmla="*/ 3935255 w 3935255"/>
              <a:gd name="csY1" fmla="*/ 3869752 h 9797407"/>
              <a:gd name="csX2" fmla="*/ 3838039 w 3935255"/>
              <a:gd name="csY2" fmla="*/ 5964639 h 9797407"/>
              <a:gd name="csX3" fmla="*/ 0 w 3935255"/>
              <a:gd name="csY3" fmla="*/ 9797407 h 97974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935255" h="9797407">
                <a:moveTo>
                  <a:pt x="454668" y="0"/>
                </a:moveTo>
                <a:lnTo>
                  <a:pt x="3935255" y="3869752"/>
                </a:lnTo>
                <a:lnTo>
                  <a:pt x="3838039" y="5964639"/>
                </a:lnTo>
                <a:lnTo>
                  <a:pt x="0" y="9797407"/>
                </a:lnTo>
                <a:close/>
              </a:path>
            </a:pathLst>
          </a:custGeom>
          <a:solidFill>
            <a:srgbClr val="B4DA82"/>
          </a:solidFill>
        </p:spPr>
      </p:sp>
      <p:sp>
        <p:nvSpPr>
          <p:cNvPr id="23" name="TextBox 23"/>
          <p:cNvSpPr txBox="1"/>
          <p:nvPr/>
        </p:nvSpPr>
        <p:spPr>
          <a:xfrm rot="2518158">
            <a:off x="14440332" y="3583430"/>
            <a:ext cx="3660172" cy="1027045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 dirty="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7B03F5EC-70E0-F9DD-B70D-97E2E86113DF}"/>
              </a:ext>
            </a:extLst>
          </p:cNvPr>
          <p:cNvSpPr/>
          <p:nvPr/>
        </p:nvSpPr>
        <p:spPr>
          <a:xfrm rot="-2700000">
            <a:off x="14078519" y="8154965"/>
            <a:ext cx="5477895" cy="1200454"/>
          </a:xfrm>
          <a:custGeom>
            <a:avLst/>
            <a:gdLst>
              <a:gd name="csX0" fmla="*/ 5477895 w 5477895"/>
              <a:gd name="csY0" fmla="*/ 1 h 1200454"/>
              <a:gd name="csX1" fmla="*/ 5477894 w 5477895"/>
              <a:gd name="csY1" fmla="*/ 1200453 h 1200454"/>
              <a:gd name="csX2" fmla="*/ 1172870 w 5477895"/>
              <a:gd name="csY2" fmla="*/ 1200454 h 1200454"/>
              <a:gd name="csX3" fmla="*/ 0 w 5477895"/>
              <a:gd name="csY3" fmla="*/ 27584 h 1200454"/>
              <a:gd name="csX4" fmla="*/ 0 w 5477895"/>
              <a:gd name="csY4" fmla="*/ 0 h 12004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5477895" h="1200454">
                <a:moveTo>
                  <a:pt x="5477895" y="1"/>
                </a:moveTo>
                <a:lnTo>
                  <a:pt x="5477894" y="1200453"/>
                </a:lnTo>
                <a:lnTo>
                  <a:pt x="1172870" y="1200454"/>
                </a:lnTo>
                <a:lnTo>
                  <a:pt x="0" y="275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7000"/>
            </a:blip>
            <a:stretch>
              <a:fillRect l="-22095" r="-3456"/>
            </a:stretch>
          </a:blipFill>
        </p:spPr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6CE251E-4938-56AC-9FA0-09C7FDE6E63B}"/>
              </a:ext>
            </a:extLst>
          </p:cNvPr>
          <p:cNvSpPr/>
          <p:nvPr/>
        </p:nvSpPr>
        <p:spPr>
          <a:xfrm rot="2518158">
            <a:off x="16630015" y="6580455"/>
            <a:ext cx="2799629" cy="5325652"/>
          </a:xfrm>
          <a:custGeom>
            <a:avLst/>
            <a:gdLst>
              <a:gd name="csX0" fmla="*/ 274403 w 2799629"/>
              <a:gd name="csY0" fmla="*/ 0 h 5325652"/>
              <a:gd name="csX1" fmla="*/ 2799629 w 2799629"/>
              <a:gd name="csY1" fmla="*/ 2807570 h 5325652"/>
              <a:gd name="csX2" fmla="*/ 0 w 2799629"/>
              <a:gd name="csY2" fmla="*/ 5325652 h 532565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2799629" h="5325652">
                <a:moveTo>
                  <a:pt x="274403" y="0"/>
                </a:moveTo>
                <a:lnTo>
                  <a:pt x="2799629" y="2807570"/>
                </a:lnTo>
                <a:lnTo>
                  <a:pt x="0" y="5325652"/>
                </a:lnTo>
                <a:close/>
              </a:path>
            </a:pathLst>
          </a:custGeom>
          <a:solidFill>
            <a:srgbClr val="CAE5A5"/>
          </a:solidFill>
        </p:spPr>
      </p:sp>
      <p:sp>
        <p:nvSpPr>
          <p:cNvPr id="27" name="TextBox 27"/>
          <p:cNvSpPr txBox="1"/>
          <p:nvPr/>
        </p:nvSpPr>
        <p:spPr>
          <a:xfrm rot="2518158">
            <a:off x="16655047" y="5398195"/>
            <a:ext cx="2869240" cy="805109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 dirty="0"/>
          </a:p>
        </p:txBody>
      </p:sp>
      <p:sp>
        <p:nvSpPr>
          <p:cNvPr id="28" name="Freeform 28"/>
          <p:cNvSpPr/>
          <p:nvPr/>
        </p:nvSpPr>
        <p:spPr>
          <a:xfrm>
            <a:off x="10502529" y="5941584"/>
            <a:ext cx="1193734" cy="1043974"/>
          </a:xfrm>
          <a:custGeom>
            <a:avLst/>
            <a:gdLst/>
            <a:ahLst/>
            <a:cxnLst/>
            <a:rect l="l" t="t" r="r" b="b"/>
            <a:pathLst>
              <a:path w="1193734" h="1043974">
                <a:moveTo>
                  <a:pt x="0" y="0"/>
                </a:moveTo>
                <a:lnTo>
                  <a:pt x="1193734" y="0"/>
                </a:lnTo>
                <a:lnTo>
                  <a:pt x="1193734" y="1043974"/>
                </a:lnTo>
                <a:lnTo>
                  <a:pt x="0" y="10439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135103" y="2980438"/>
            <a:ext cx="9281871" cy="20107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15"/>
              </a:lnSpc>
            </a:pPr>
            <a:r>
              <a:rPr lang="lv-LV" sz="7932" b="1" noProof="0" dirty="0">
                <a:solidFill>
                  <a:srgbClr val="047650"/>
                </a:solidFill>
                <a:latin typeface="Garet Bold"/>
                <a:ea typeface="Garet Bold"/>
                <a:cs typeface="Garet Bold"/>
                <a:sym typeface="Garet Bold"/>
              </a:rPr>
              <a:t>INFORMATĪVAIS ZIŅOJUMS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56929" y="9633983"/>
            <a:ext cx="4443667" cy="397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69"/>
              </a:lnSpc>
            </a:pPr>
            <a:r>
              <a:rPr lang="en-US" sz="2335" dirty="0">
                <a:solidFill>
                  <a:srgbClr val="047650"/>
                </a:solidFill>
                <a:latin typeface="Garet"/>
                <a:ea typeface="Garet"/>
                <a:cs typeface="Garet"/>
                <a:sym typeface="Garet"/>
              </a:rPr>
              <a:t>www.adazuslimnica.lv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09599" y="5695891"/>
            <a:ext cx="9108367" cy="3588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39"/>
              </a:lnSpc>
              <a:spcBef>
                <a:spcPct val="0"/>
              </a:spcBef>
            </a:pPr>
            <a:r>
              <a:rPr lang="en-US" sz="4456" b="1" dirty="0">
                <a:solidFill>
                  <a:srgbClr val="047650"/>
                </a:solidFill>
                <a:latin typeface="Garet Bold"/>
                <a:ea typeface="Garet Bold"/>
                <a:cs typeface="Garet Bold"/>
                <a:sym typeface="Garet Bold"/>
              </a:rPr>
              <a:t>PĀRSKATS PAR PAŠVALDĪBAS SIA “ĀDAŽU SLIMNĪCA” DARBU</a:t>
            </a:r>
          </a:p>
          <a:p>
            <a:pPr algn="ctr">
              <a:lnSpc>
                <a:spcPts val="4139"/>
              </a:lnSpc>
              <a:spcBef>
                <a:spcPct val="0"/>
              </a:spcBef>
            </a:pPr>
            <a:endParaRPr lang="en-US" sz="4456" b="1" dirty="0">
              <a:solidFill>
                <a:srgbClr val="047650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ctr">
              <a:lnSpc>
                <a:spcPts val="4139"/>
              </a:lnSpc>
              <a:spcBef>
                <a:spcPct val="0"/>
              </a:spcBef>
            </a:pPr>
            <a:endParaRPr lang="en-US" sz="4456" b="1" dirty="0">
              <a:solidFill>
                <a:srgbClr val="047650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ctr">
              <a:lnSpc>
                <a:spcPts val="4139"/>
              </a:lnSpc>
              <a:spcBef>
                <a:spcPct val="0"/>
              </a:spcBef>
            </a:pPr>
            <a:r>
              <a:rPr lang="en-US" sz="2956" b="1" dirty="0">
                <a:solidFill>
                  <a:srgbClr val="047650"/>
                </a:solidFill>
                <a:latin typeface="Garet Bold"/>
                <a:ea typeface="Garet Bold"/>
                <a:cs typeface="Garet Bold"/>
                <a:sym typeface="Garet Bold"/>
              </a:rPr>
              <a:t>PĀRSKATA PERIODS: 2025. GADS</a:t>
            </a:r>
          </a:p>
          <a:p>
            <a:pPr algn="ctr">
              <a:lnSpc>
                <a:spcPts val="3204"/>
              </a:lnSpc>
              <a:spcBef>
                <a:spcPct val="0"/>
              </a:spcBef>
            </a:pPr>
            <a:endParaRPr lang="en-US" sz="2956" b="1" dirty="0">
              <a:solidFill>
                <a:srgbClr val="047650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700000">
            <a:off x="-2217109" y="4580489"/>
            <a:ext cx="10591742" cy="1317596"/>
          </a:xfrm>
          <a:custGeom>
            <a:avLst/>
            <a:gdLst/>
            <a:ahLst/>
            <a:cxnLst/>
            <a:rect l="l" t="t" r="r" b="b"/>
            <a:pathLst>
              <a:path w="10591742" h="1317596">
                <a:moveTo>
                  <a:pt x="0" y="0"/>
                </a:moveTo>
                <a:lnTo>
                  <a:pt x="10591742" y="0"/>
                </a:lnTo>
                <a:lnTo>
                  <a:pt x="10591742" y="1317596"/>
                </a:lnTo>
                <a:lnTo>
                  <a:pt x="0" y="1317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</a:blip>
            <a:stretch>
              <a:fillRect t="-20155" b="-20155"/>
            </a:stretch>
          </a:blipFill>
        </p:spPr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81F7C61-204C-8053-E0B2-7BCDF055F038}"/>
              </a:ext>
            </a:extLst>
          </p:cNvPr>
          <p:cNvSpPr/>
          <p:nvPr/>
        </p:nvSpPr>
        <p:spPr>
          <a:xfrm rot="8100000">
            <a:off x="3949162" y="8782543"/>
            <a:ext cx="3709483" cy="1317595"/>
          </a:xfrm>
          <a:custGeom>
            <a:avLst/>
            <a:gdLst>
              <a:gd name="csX0" fmla="*/ 0 w 3709483"/>
              <a:gd name="csY0" fmla="*/ 1317595 h 1317595"/>
              <a:gd name="csX1" fmla="*/ 0 w 3709483"/>
              <a:gd name="csY1" fmla="*/ 0 h 1317595"/>
              <a:gd name="csX2" fmla="*/ 2391888 w 3709483"/>
              <a:gd name="csY2" fmla="*/ 0 h 1317595"/>
              <a:gd name="csX3" fmla="*/ 3709483 w 3709483"/>
              <a:gd name="csY3" fmla="*/ 1317595 h 131759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709483" h="1317595">
                <a:moveTo>
                  <a:pt x="0" y="1317595"/>
                </a:moveTo>
                <a:lnTo>
                  <a:pt x="0" y="0"/>
                </a:lnTo>
                <a:lnTo>
                  <a:pt x="2391888" y="0"/>
                </a:lnTo>
                <a:lnTo>
                  <a:pt x="3709483" y="1317595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t="-7391" r="-47734" b="-7391"/>
            </a:stretch>
          </a:blipFill>
        </p:spPr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3DC3C1E-EC77-669D-232F-6599CA909570}"/>
              </a:ext>
            </a:extLst>
          </p:cNvPr>
          <p:cNvSpPr/>
          <p:nvPr/>
        </p:nvSpPr>
        <p:spPr>
          <a:xfrm rot="10800000">
            <a:off x="0" y="2057916"/>
            <a:ext cx="6667639" cy="8229084"/>
          </a:xfrm>
          <a:custGeom>
            <a:avLst/>
            <a:gdLst>
              <a:gd name="csX0" fmla="*/ 6588092 w 6667639"/>
              <a:gd name="csY0" fmla="*/ 8229084 h 8229084"/>
              <a:gd name="csX1" fmla="*/ 6210914 w 6667639"/>
              <a:gd name="csY1" fmla="*/ 8072848 h 8229084"/>
              <a:gd name="csX2" fmla="*/ 156236 w 6667639"/>
              <a:gd name="csY2" fmla="*/ 2018169 h 8229084"/>
              <a:gd name="csX3" fmla="*/ 0 w 6667639"/>
              <a:gd name="csY3" fmla="*/ 1640992 h 8229084"/>
              <a:gd name="csX4" fmla="*/ 156236 w 6667639"/>
              <a:gd name="csY4" fmla="*/ 1263814 h 8229084"/>
              <a:gd name="csX5" fmla="*/ 1420050 w 6667639"/>
              <a:gd name="csY5" fmla="*/ 0 h 8229084"/>
              <a:gd name="csX6" fmla="*/ 6667639 w 6667639"/>
              <a:gd name="csY6" fmla="*/ 0 h 8229084"/>
              <a:gd name="csX7" fmla="*/ 6667639 w 6667639"/>
              <a:gd name="csY7" fmla="*/ 8221213 h 82290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6667639" h="8229084">
                <a:moveTo>
                  <a:pt x="6588092" y="8229084"/>
                </a:moveTo>
                <a:cubicBezTo>
                  <a:pt x="6446634" y="8229084"/>
                  <a:pt x="6310956" y="8172889"/>
                  <a:pt x="6210914" y="8072848"/>
                </a:cubicBezTo>
                <a:lnTo>
                  <a:pt x="156236" y="2018169"/>
                </a:lnTo>
                <a:cubicBezTo>
                  <a:pt x="56195" y="1918128"/>
                  <a:pt x="0" y="1782450"/>
                  <a:pt x="0" y="1640992"/>
                </a:cubicBezTo>
                <a:cubicBezTo>
                  <a:pt x="0" y="1499534"/>
                  <a:pt x="56195" y="1363856"/>
                  <a:pt x="156236" y="1263814"/>
                </a:cubicBezTo>
                <a:lnTo>
                  <a:pt x="1420050" y="0"/>
                </a:lnTo>
                <a:lnTo>
                  <a:pt x="6667639" y="0"/>
                </a:lnTo>
                <a:lnTo>
                  <a:pt x="6667639" y="8221213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 rot="10800000">
            <a:off x="-4388882" y="4177579"/>
            <a:ext cx="8936857" cy="9575204"/>
          </a:xfrm>
          <a:prstGeom prst="rect">
            <a:avLst/>
          </a:prstGeom>
        </p:spPr>
        <p:txBody>
          <a:bodyPr lIns="55757" tIns="55757" rIns="55757" bIns="55757" rtlCol="0" anchor="ctr"/>
          <a:lstStyle/>
          <a:p>
            <a:pPr algn="ctr">
              <a:lnSpc>
                <a:spcPts val="3359"/>
              </a:lnSpc>
            </a:pPr>
            <a:endParaRPr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72E06F0-C307-4A12-11F3-FE593B420594}"/>
              </a:ext>
            </a:extLst>
          </p:cNvPr>
          <p:cNvSpPr/>
          <p:nvPr/>
        </p:nvSpPr>
        <p:spPr>
          <a:xfrm rot="2518158">
            <a:off x="14343503" y="4049035"/>
            <a:ext cx="4711661" cy="8962857"/>
          </a:xfrm>
          <a:custGeom>
            <a:avLst/>
            <a:gdLst>
              <a:gd name="csX0" fmla="*/ 461810 w 4711661"/>
              <a:gd name="csY0" fmla="*/ 0 h 8962857"/>
              <a:gd name="csX1" fmla="*/ 4711661 w 4711661"/>
              <a:gd name="csY1" fmla="*/ 4725027 h 8962857"/>
              <a:gd name="csX2" fmla="*/ 0 w 4711661"/>
              <a:gd name="csY2" fmla="*/ 8962857 h 89628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4711661" h="8962857">
                <a:moveTo>
                  <a:pt x="461810" y="0"/>
                </a:moveTo>
                <a:lnTo>
                  <a:pt x="4711661" y="4725027"/>
                </a:lnTo>
                <a:lnTo>
                  <a:pt x="0" y="8962857"/>
                </a:lnTo>
                <a:close/>
              </a:path>
            </a:pathLst>
          </a:custGeom>
          <a:solidFill>
            <a:srgbClr val="A3D164"/>
          </a:solidFill>
        </p:spPr>
      </p:sp>
      <p:sp>
        <p:nvSpPr>
          <p:cNvPr id="9" name="TextBox 9"/>
          <p:cNvSpPr txBox="1"/>
          <p:nvPr/>
        </p:nvSpPr>
        <p:spPr>
          <a:xfrm rot="2518158">
            <a:off x="14436651" y="1338252"/>
            <a:ext cx="5387909" cy="1511849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619E175-2068-6EAA-E3F2-2F810A6ECC20}"/>
              </a:ext>
            </a:extLst>
          </p:cNvPr>
          <p:cNvSpPr/>
          <p:nvPr/>
        </p:nvSpPr>
        <p:spPr>
          <a:xfrm rot="-8100000">
            <a:off x="15372035" y="4293354"/>
            <a:ext cx="1043919" cy="7454399"/>
          </a:xfrm>
          <a:custGeom>
            <a:avLst/>
            <a:gdLst>
              <a:gd name="csX0" fmla="*/ 1043919 w 1043919"/>
              <a:gd name="csY0" fmla="*/ 7454399 h 7454399"/>
              <a:gd name="csX1" fmla="*/ 863525 w 1043919"/>
              <a:gd name="csY1" fmla="*/ 7454399 h 7454399"/>
              <a:gd name="csX2" fmla="*/ 0 w 1043919"/>
              <a:gd name="csY2" fmla="*/ 6590874 h 7454399"/>
              <a:gd name="csX3" fmla="*/ 0 w 1043919"/>
              <a:gd name="csY3" fmla="*/ 1043918 h 7454399"/>
              <a:gd name="csX4" fmla="*/ 1043919 w 1043919"/>
              <a:gd name="csY4" fmla="*/ 0 h 74543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043919" h="7454399">
                <a:moveTo>
                  <a:pt x="1043919" y="7454399"/>
                </a:moveTo>
                <a:lnTo>
                  <a:pt x="863525" y="7454399"/>
                </a:lnTo>
                <a:lnTo>
                  <a:pt x="0" y="6590874"/>
                </a:lnTo>
                <a:lnTo>
                  <a:pt x="0" y="1043918"/>
                </a:lnTo>
                <a:lnTo>
                  <a:pt x="1043919" y="0"/>
                </a:lnTo>
                <a:close/>
              </a:path>
            </a:pathLst>
          </a:custGeom>
          <a:blipFill>
            <a:blip r:embed="rId3"/>
            <a:stretch>
              <a:fillRect l="-105286" r="-14595"/>
            </a:stretch>
          </a:blipFill>
        </p:spPr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2433FAF3-8FB8-5DBB-567B-6FD530BD5943}"/>
              </a:ext>
            </a:extLst>
          </p:cNvPr>
          <p:cNvSpPr/>
          <p:nvPr/>
        </p:nvSpPr>
        <p:spPr>
          <a:xfrm rot="2518158">
            <a:off x="15525374" y="5955433"/>
            <a:ext cx="3271721" cy="6223701"/>
          </a:xfrm>
          <a:custGeom>
            <a:avLst/>
            <a:gdLst>
              <a:gd name="csX0" fmla="*/ 320675 w 3271721"/>
              <a:gd name="csY0" fmla="*/ 0 h 6223701"/>
              <a:gd name="csX1" fmla="*/ 3271721 w 3271721"/>
              <a:gd name="csY1" fmla="*/ 3281003 h 6223701"/>
              <a:gd name="csX2" fmla="*/ 0 w 3271721"/>
              <a:gd name="csY2" fmla="*/ 6223701 h 622370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271721" h="6223701">
                <a:moveTo>
                  <a:pt x="320675" y="0"/>
                </a:moveTo>
                <a:lnTo>
                  <a:pt x="3271721" y="3281003"/>
                </a:lnTo>
                <a:lnTo>
                  <a:pt x="0" y="6223701"/>
                </a:lnTo>
                <a:close/>
              </a:path>
            </a:pathLst>
          </a:custGeom>
          <a:solidFill>
            <a:srgbClr val="B4DA82"/>
          </a:solidFill>
        </p:spPr>
        <p:txBody>
          <a:bodyPr/>
          <a:lstStyle/>
          <a:p>
            <a:endParaRPr lang="lv-LV" dirty="0"/>
          </a:p>
        </p:txBody>
      </p:sp>
      <p:sp>
        <p:nvSpPr>
          <p:cNvPr id="13" name="TextBox 13"/>
          <p:cNvSpPr txBox="1"/>
          <p:nvPr/>
        </p:nvSpPr>
        <p:spPr>
          <a:xfrm rot="2518158">
            <a:off x="15285009" y="4476217"/>
            <a:ext cx="3660172" cy="1027045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E68BEC0-DE7D-7BBE-9813-7B43EAC5FD83}"/>
              </a:ext>
            </a:extLst>
          </p:cNvPr>
          <p:cNvSpPr/>
          <p:nvPr/>
        </p:nvSpPr>
        <p:spPr>
          <a:xfrm rot="-2700000">
            <a:off x="14087170" y="8175850"/>
            <a:ext cx="5418823" cy="1200454"/>
          </a:xfrm>
          <a:custGeom>
            <a:avLst/>
            <a:gdLst>
              <a:gd name="csX0" fmla="*/ 5418823 w 5418823"/>
              <a:gd name="csY0" fmla="*/ 0 h 1200454"/>
              <a:gd name="csX1" fmla="*/ 4218370 w 5418823"/>
              <a:gd name="csY1" fmla="*/ 1200453 h 1200454"/>
              <a:gd name="csX2" fmla="*/ 1172871 w 5418823"/>
              <a:gd name="csY2" fmla="*/ 1200454 h 1200454"/>
              <a:gd name="csX3" fmla="*/ 0 w 5418823"/>
              <a:gd name="csY3" fmla="*/ 27583 h 1200454"/>
              <a:gd name="csX4" fmla="*/ 0 w 5418823"/>
              <a:gd name="csY4" fmla="*/ 0 h 12004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5418823" h="1200454">
                <a:moveTo>
                  <a:pt x="5418823" y="0"/>
                </a:moveTo>
                <a:lnTo>
                  <a:pt x="4218370" y="1200453"/>
                </a:lnTo>
                <a:lnTo>
                  <a:pt x="1172871" y="1200454"/>
                </a:lnTo>
                <a:lnTo>
                  <a:pt x="0" y="275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</a:blip>
            <a:stretch>
              <a:fillRect l="-22095" r="-3456"/>
            </a:stretch>
          </a:blipFill>
        </p:spPr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D1EBCEB3-52C5-21C5-1AC5-95F6912C8E8E}"/>
              </a:ext>
            </a:extLst>
          </p:cNvPr>
          <p:cNvSpPr/>
          <p:nvPr/>
        </p:nvSpPr>
        <p:spPr>
          <a:xfrm rot="2518158">
            <a:off x="16665557" y="7721213"/>
            <a:ext cx="1937992" cy="3686585"/>
          </a:xfrm>
          <a:custGeom>
            <a:avLst/>
            <a:gdLst>
              <a:gd name="csX0" fmla="*/ 189951 w 1937992"/>
              <a:gd name="csY0" fmla="*/ 0 h 3686585"/>
              <a:gd name="csX1" fmla="*/ 1937992 w 1937992"/>
              <a:gd name="csY1" fmla="*/ 1943490 h 3686585"/>
              <a:gd name="csX2" fmla="*/ 0 w 1937992"/>
              <a:gd name="csY2" fmla="*/ 3686585 h 36865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1937992" h="3686585">
                <a:moveTo>
                  <a:pt x="189951" y="0"/>
                </a:moveTo>
                <a:lnTo>
                  <a:pt x="1937992" y="1943490"/>
                </a:lnTo>
                <a:lnTo>
                  <a:pt x="0" y="3686585"/>
                </a:lnTo>
                <a:close/>
              </a:path>
            </a:pathLst>
          </a:custGeom>
          <a:solidFill>
            <a:srgbClr val="CAE5A5"/>
          </a:solidFill>
        </p:spPr>
      </p:sp>
      <p:sp>
        <p:nvSpPr>
          <p:cNvPr id="17" name="TextBox 17"/>
          <p:cNvSpPr txBox="1"/>
          <p:nvPr/>
        </p:nvSpPr>
        <p:spPr>
          <a:xfrm rot="2518158">
            <a:off x="16933092" y="5593791"/>
            <a:ext cx="2869240" cy="805109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 dirty="0"/>
          </a:p>
        </p:txBody>
      </p:sp>
      <p:sp>
        <p:nvSpPr>
          <p:cNvPr id="18" name="Freeform 18"/>
          <p:cNvSpPr/>
          <p:nvPr/>
        </p:nvSpPr>
        <p:spPr>
          <a:xfrm>
            <a:off x="255807" y="8478848"/>
            <a:ext cx="4028882" cy="1640992"/>
          </a:xfrm>
          <a:custGeom>
            <a:avLst/>
            <a:gdLst/>
            <a:ahLst/>
            <a:cxnLst/>
            <a:rect l="l" t="t" r="r" b="b"/>
            <a:pathLst>
              <a:path w="4028882" h="1640992">
                <a:moveTo>
                  <a:pt x="0" y="0"/>
                </a:moveTo>
                <a:lnTo>
                  <a:pt x="4028881" y="0"/>
                </a:lnTo>
                <a:lnTo>
                  <a:pt x="4028881" y="1640992"/>
                </a:lnTo>
                <a:lnTo>
                  <a:pt x="0" y="16409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339309" y="751504"/>
            <a:ext cx="16286653" cy="1684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68"/>
              </a:lnSpc>
            </a:pPr>
            <a:r>
              <a:rPr lang="en-US" sz="6026" b="1" dirty="0">
                <a:solidFill>
                  <a:srgbClr val="047650"/>
                </a:solidFill>
                <a:latin typeface="Garet Bold"/>
                <a:ea typeface="Garet Bold"/>
                <a:cs typeface="Garet Bold"/>
                <a:sym typeface="Garet Bold"/>
              </a:rPr>
              <a:t>PAŠVALDĪBAS DELEĢĒTĀS FUNKCIJAS UN CITI NOZĪMĪGĀKIE DARBĪBAS VIRZIENI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39309" y="2613291"/>
            <a:ext cx="16932819" cy="5346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18"/>
              </a:lnSpc>
            </a:pPr>
            <a:r>
              <a:rPr lang="lv-LV" sz="2727" b="1" noProof="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 Pašvaldības SIA “Ādažu slimnīca” nodrošina un sniedz veselības aprūpes pakalpojumus, tai skaitā:</a:t>
            </a:r>
          </a:p>
          <a:p>
            <a:pPr marL="588795" lvl="1" indent="-294397" algn="l">
              <a:lnSpc>
                <a:spcPts val="5454"/>
              </a:lnSpc>
              <a:buFont typeface="Arial"/>
              <a:buChar char="•"/>
            </a:pPr>
            <a:r>
              <a:rPr lang="lv-LV" sz="2727" noProof="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ambulatoro veselības aprūpes pakalpojumu sniegšanu Ādažu novada iedzīvotājiem;</a:t>
            </a:r>
          </a:p>
          <a:p>
            <a:pPr marL="588795" lvl="1" indent="-294397" algn="l">
              <a:lnSpc>
                <a:spcPts val="5454"/>
              </a:lnSpc>
              <a:buFont typeface="Arial"/>
              <a:buChar char="•"/>
            </a:pPr>
            <a:r>
              <a:rPr lang="lv-LV" sz="2727" noProof="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dienas stacionāra atveseļošanās pakalpojumus atbilstoši iestādes profilam;</a:t>
            </a:r>
          </a:p>
          <a:p>
            <a:pPr marL="588795" lvl="1" indent="-294397" algn="l">
              <a:lnSpc>
                <a:spcPts val="5454"/>
              </a:lnSpc>
              <a:buFont typeface="Arial"/>
              <a:buChar char="•"/>
            </a:pPr>
            <a:r>
              <a:rPr lang="lv-LV" sz="2727" noProof="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sadarbību ar Nacionālo veselības dienestu valsts apmaksāto pakalpojumu nodrošināšanā.</a:t>
            </a:r>
          </a:p>
          <a:p>
            <a:pPr marL="294398" lvl="1" algn="l">
              <a:lnSpc>
                <a:spcPts val="5454"/>
              </a:lnSpc>
            </a:pPr>
            <a:r>
              <a:rPr lang="lv-LV" sz="2727" b="1" noProof="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Papildus tiek īstenoti citi darbības virzieni:</a:t>
            </a:r>
          </a:p>
          <a:p>
            <a:pPr marL="588795" lvl="1" indent="-294397" algn="l">
              <a:lnSpc>
                <a:spcPts val="5454"/>
              </a:lnSpc>
              <a:buFont typeface="Arial"/>
              <a:buChar char="•"/>
            </a:pPr>
            <a:r>
              <a:rPr lang="lv-LV" sz="2727" noProof="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maksas medicīniskie pakalpojumi;</a:t>
            </a:r>
          </a:p>
          <a:p>
            <a:pPr marL="588795" lvl="1" indent="-294397" algn="l">
              <a:lnSpc>
                <a:spcPts val="5454"/>
              </a:lnSpc>
              <a:buFont typeface="Arial"/>
              <a:buChar char="•"/>
            </a:pPr>
            <a:r>
              <a:rPr lang="lv-LV" sz="2727" noProof="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sadarbība ar ģimenes ārstiem un citām ārstniecības iestādēm.</a:t>
            </a:r>
          </a:p>
          <a:p>
            <a:pPr algn="l">
              <a:lnSpc>
                <a:spcPts val="5454"/>
              </a:lnSpc>
            </a:pPr>
            <a:endParaRPr lang="en-US" sz="2727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B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3798A5-D64E-2059-15BC-7329D4AC4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579059B-4755-025B-34E2-40302F6F0885}"/>
              </a:ext>
            </a:extLst>
          </p:cNvPr>
          <p:cNvSpPr/>
          <p:nvPr/>
        </p:nvSpPr>
        <p:spPr>
          <a:xfrm rot="2700000">
            <a:off x="-2217109" y="4580489"/>
            <a:ext cx="10591742" cy="1317596"/>
          </a:xfrm>
          <a:custGeom>
            <a:avLst/>
            <a:gdLst/>
            <a:ahLst/>
            <a:cxnLst/>
            <a:rect l="l" t="t" r="r" b="b"/>
            <a:pathLst>
              <a:path w="10591742" h="1317596">
                <a:moveTo>
                  <a:pt x="0" y="0"/>
                </a:moveTo>
                <a:lnTo>
                  <a:pt x="10591742" y="0"/>
                </a:lnTo>
                <a:lnTo>
                  <a:pt x="10591742" y="1317596"/>
                </a:lnTo>
                <a:lnTo>
                  <a:pt x="0" y="1317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</a:blip>
            <a:stretch>
              <a:fillRect t="-20155" b="-20155"/>
            </a:stretch>
          </a:blipFill>
        </p:spPr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2E5A4C7-58F8-88FE-69F2-3B7934AFFFA4}"/>
              </a:ext>
            </a:extLst>
          </p:cNvPr>
          <p:cNvSpPr/>
          <p:nvPr/>
        </p:nvSpPr>
        <p:spPr>
          <a:xfrm rot="8100000">
            <a:off x="3949162" y="8782543"/>
            <a:ext cx="3709483" cy="1317595"/>
          </a:xfrm>
          <a:custGeom>
            <a:avLst/>
            <a:gdLst>
              <a:gd name="csX0" fmla="*/ 0 w 3709483"/>
              <a:gd name="csY0" fmla="*/ 1317595 h 1317595"/>
              <a:gd name="csX1" fmla="*/ 0 w 3709483"/>
              <a:gd name="csY1" fmla="*/ 0 h 1317595"/>
              <a:gd name="csX2" fmla="*/ 2391888 w 3709483"/>
              <a:gd name="csY2" fmla="*/ 0 h 1317595"/>
              <a:gd name="csX3" fmla="*/ 3709483 w 3709483"/>
              <a:gd name="csY3" fmla="*/ 1317595 h 131759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709483" h="1317595">
                <a:moveTo>
                  <a:pt x="0" y="1317595"/>
                </a:moveTo>
                <a:lnTo>
                  <a:pt x="0" y="0"/>
                </a:lnTo>
                <a:lnTo>
                  <a:pt x="2391888" y="0"/>
                </a:lnTo>
                <a:lnTo>
                  <a:pt x="3709483" y="1317595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t="-7391" r="-47734" b="-7391"/>
            </a:stretch>
          </a:blipFill>
        </p:spPr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E896E72-EA8E-7393-139A-4787D12F81FC}"/>
              </a:ext>
            </a:extLst>
          </p:cNvPr>
          <p:cNvSpPr/>
          <p:nvPr/>
        </p:nvSpPr>
        <p:spPr>
          <a:xfrm rot="10800000">
            <a:off x="0" y="2057916"/>
            <a:ext cx="6667639" cy="8229084"/>
          </a:xfrm>
          <a:custGeom>
            <a:avLst/>
            <a:gdLst>
              <a:gd name="csX0" fmla="*/ 6588092 w 6667639"/>
              <a:gd name="csY0" fmla="*/ 8229084 h 8229084"/>
              <a:gd name="csX1" fmla="*/ 6210914 w 6667639"/>
              <a:gd name="csY1" fmla="*/ 8072848 h 8229084"/>
              <a:gd name="csX2" fmla="*/ 156236 w 6667639"/>
              <a:gd name="csY2" fmla="*/ 2018169 h 8229084"/>
              <a:gd name="csX3" fmla="*/ 0 w 6667639"/>
              <a:gd name="csY3" fmla="*/ 1640992 h 8229084"/>
              <a:gd name="csX4" fmla="*/ 156236 w 6667639"/>
              <a:gd name="csY4" fmla="*/ 1263814 h 8229084"/>
              <a:gd name="csX5" fmla="*/ 1420050 w 6667639"/>
              <a:gd name="csY5" fmla="*/ 0 h 8229084"/>
              <a:gd name="csX6" fmla="*/ 6667639 w 6667639"/>
              <a:gd name="csY6" fmla="*/ 0 h 8229084"/>
              <a:gd name="csX7" fmla="*/ 6667639 w 6667639"/>
              <a:gd name="csY7" fmla="*/ 8221213 h 82290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6667639" h="8229084">
                <a:moveTo>
                  <a:pt x="6588092" y="8229084"/>
                </a:moveTo>
                <a:cubicBezTo>
                  <a:pt x="6446634" y="8229084"/>
                  <a:pt x="6310956" y="8172889"/>
                  <a:pt x="6210914" y="8072848"/>
                </a:cubicBezTo>
                <a:lnTo>
                  <a:pt x="156236" y="2018169"/>
                </a:lnTo>
                <a:cubicBezTo>
                  <a:pt x="56195" y="1918128"/>
                  <a:pt x="0" y="1782450"/>
                  <a:pt x="0" y="1640992"/>
                </a:cubicBezTo>
                <a:cubicBezTo>
                  <a:pt x="0" y="1499534"/>
                  <a:pt x="56195" y="1363856"/>
                  <a:pt x="156236" y="1263814"/>
                </a:cubicBezTo>
                <a:lnTo>
                  <a:pt x="1420050" y="0"/>
                </a:lnTo>
                <a:lnTo>
                  <a:pt x="6667639" y="0"/>
                </a:lnTo>
                <a:lnTo>
                  <a:pt x="6667639" y="8221213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C371379-5693-7A40-0A68-4622A08553A1}"/>
              </a:ext>
            </a:extLst>
          </p:cNvPr>
          <p:cNvSpPr txBox="1"/>
          <p:nvPr/>
        </p:nvSpPr>
        <p:spPr>
          <a:xfrm rot="10800000">
            <a:off x="-4388882" y="4177579"/>
            <a:ext cx="8936857" cy="9575204"/>
          </a:xfrm>
          <a:prstGeom prst="rect">
            <a:avLst/>
          </a:prstGeom>
        </p:spPr>
        <p:txBody>
          <a:bodyPr lIns="55757" tIns="55757" rIns="55757" bIns="55757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67910C7-2A3A-97DB-049D-77A9A43C3720}"/>
              </a:ext>
            </a:extLst>
          </p:cNvPr>
          <p:cNvSpPr/>
          <p:nvPr/>
        </p:nvSpPr>
        <p:spPr>
          <a:xfrm rot="2518158">
            <a:off x="14343503" y="4049035"/>
            <a:ext cx="4711661" cy="8962857"/>
          </a:xfrm>
          <a:custGeom>
            <a:avLst/>
            <a:gdLst>
              <a:gd name="csX0" fmla="*/ 461810 w 4711661"/>
              <a:gd name="csY0" fmla="*/ 0 h 8962857"/>
              <a:gd name="csX1" fmla="*/ 4711661 w 4711661"/>
              <a:gd name="csY1" fmla="*/ 4725027 h 8962857"/>
              <a:gd name="csX2" fmla="*/ 0 w 4711661"/>
              <a:gd name="csY2" fmla="*/ 8962857 h 89628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4711661" h="8962857">
                <a:moveTo>
                  <a:pt x="461810" y="0"/>
                </a:moveTo>
                <a:lnTo>
                  <a:pt x="4711661" y="4725027"/>
                </a:lnTo>
                <a:lnTo>
                  <a:pt x="0" y="8962857"/>
                </a:lnTo>
                <a:close/>
              </a:path>
            </a:pathLst>
          </a:custGeom>
          <a:solidFill>
            <a:srgbClr val="A3D164"/>
          </a:solidFill>
        </p:spPr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11885978-B5B9-889A-9231-E7B36DBED587}"/>
              </a:ext>
            </a:extLst>
          </p:cNvPr>
          <p:cNvSpPr txBox="1"/>
          <p:nvPr/>
        </p:nvSpPr>
        <p:spPr>
          <a:xfrm rot="2518158">
            <a:off x="14436651" y="1338252"/>
            <a:ext cx="5387909" cy="1511849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7E70736-5F40-E5E4-6055-A035BD5212D3}"/>
              </a:ext>
            </a:extLst>
          </p:cNvPr>
          <p:cNvSpPr/>
          <p:nvPr/>
        </p:nvSpPr>
        <p:spPr>
          <a:xfrm rot="-8100000">
            <a:off x="14463852" y="6485906"/>
            <a:ext cx="1043919" cy="4885664"/>
          </a:xfrm>
          <a:custGeom>
            <a:avLst/>
            <a:gdLst>
              <a:gd name="csX0" fmla="*/ 1043919 w 1043919"/>
              <a:gd name="csY0" fmla="*/ 4885664 h 4885664"/>
              <a:gd name="csX1" fmla="*/ 0 w 1043919"/>
              <a:gd name="csY1" fmla="*/ 4885664 h 4885664"/>
              <a:gd name="csX2" fmla="*/ 0 w 1043919"/>
              <a:gd name="csY2" fmla="*/ 1043918 h 4885664"/>
              <a:gd name="csX3" fmla="*/ 1043919 w 1043919"/>
              <a:gd name="csY3" fmla="*/ 0 h 48856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043919" h="4885664">
                <a:moveTo>
                  <a:pt x="1043919" y="4885664"/>
                </a:moveTo>
                <a:lnTo>
                  <a:pt x="0" y="4885664"/>
                </a:lnTo>
                <a:lnTo>
                  <a:pt x="0" y="1043918"/>
                </a:lnTo>
                <a:lnTo>
                  <a:pt x="1043919" y="0"/>
                </a:lnTo>
                <a:close/>
              </a:path>
            </a:pathLst>
          </a:custGeom>
          <a:blipFill>
            <a:blip r:embed="rId3"/>
            <a:stretch>
              <a:fillRect l="-105286" r="-14595"/>
            </a:stretch>
          </a:blipFill>
        </p:spPr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BAF69BA-5DC8-E2CA-889C-B52F366EE4EE}"/>
              </a:ext>
            </a:extLst>
          </p:cNvPr>
          <p:cNvSpPr/>
          <p:nvPr/>
        </p:nvSpPr>
        <p:spPr>
          <a:xfrm rot="2518158">
            <a:off x="15525374" y="5955433"/>
            <a:ext cx="3271721" cy="6223701"/>
          </a:xfrm>
          <a:custGeom>
            <a:avLst/>
            <a:gdLst>
              <a:gd name="csX0" fmla="*/ 320675 w 3271721"/>
              <a:gd name="csY0" fmla="*/ 0 h 6223701"/>
              <a:gd name="csX1" fmla="*/ 3271721 w 3271721"/>
              <a:gd name="csY1" fmla="*/ 3281003 h 6223701"/>
              <a:gd name="csX2" fmla="*/ 0 w 3271721"/>
              <a:gd name="csY2" fmla="*/ 6223701 h 622370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271721" h="6223701">
                <a:moveTo>
                  <a:pt x="320675" y="0"/>
                </a:moveTo>
                <a:lnTo>
                  <a:pt x="3271721" y="3281003"/>
                </a:lnTo>
                <a:lnTo>
                  <a:pt x="0" y="6223701"/>
                </a:lnTo>
                <a:close/>
              </a:path>
            </a:pathLst>
          </a:custGeom>
          <a:solidFill>
            <a:srgbClr val="B4DA82"/>
          </a:solidFill>
        </p:spPr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D5167AC3-F880-DA7D-EAD6-FF28B3C15207}"/>
              </a:ext>
            </a:extLst>
          </p:cNvPr>
          <p:cNvSpPr txBox="1"/>
          <p:nvPr/>
        </p:nvSpPr>
        <p:spPr>
          <a:xfrm rot="2518158">
            <a:off x="15285009" y="4476217"/>
            <a:ext cx="3660172" cy="1027045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A33F0558-A88A-C473-4D35-EB8172B02B4E}"/>
              </a:ext>
            </a:extLst>
          </p:cNvPr>
          <p:cNvSpPr/>
          <p:nvPr/>
        </p:nvSpPr>
        <p:spPr>
          <a:xfrm rot="-2700000">
            <a:off x="14087169" y="8175851"/>
            <a:ext cx="5418823" cy="1200454"/>
          </a:xfrm>
          <a:custGeom>
            <a:avLst/>
            <a:gdLst>
              <a:gd name="csX0" fmla="*/ 5418823 w 5418823"/>
              <a:gd name="csY0" fmla="*/ 0 h 1200454"/>
              <a:gd name="csX1" fmla="*/ 4218371 w 5418823"/>
              <a:gd name="csY1" fmla="*/ 1200453 h 1200454"/>
              <a:gd name="csX2" fmla="*/ 1172871 w 5418823"/>
              <a:gd name="csY2" fmla="*/ 1200454 h 1200454"/>
              <a:gd name="csX3" fmla="*/ 0 w 5418823"/>
              <a:gd name="csY3" fmla="*/ 27584 h 1200454"/>
              <a:gd name="csX4" fmla="*/ 1 w 5418823"/>
              <a:gd name="csY4" fmla="*/ 0 h 12004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5418823" h="1200454">
                <a:moveTo>
                  <a:pt x="5418823" y="0"/>
                </a:moveTo>
                <a:lnTo>
                  <a:pt x="4218371" y="1200453"/>
                </a:lnTo>
                <a:lnTo>
                  <a:pt x="1172871" y="1200454"/>
                </a:lnTo>
                <a:lnTo>
                  <a:pt x="0" y="27584"/>
                </a:lnTo>
                <a:lnTo>
                  <a:pt x="1" y="0"/>
                </a:lnTo>
                <a:close/>
              </a:path>
            </a:pathLst>
          </a:custGeom>
          <a:blipFill>
            <a:blip r:embed="rId2">
              <a:alphaModFix amt="27000"/>
            </a:blip>
            <a:stretch>
              <a:fillRect l="-22095" r="-3456"/>
            </a:stretch>
          </a:blipFill>
        </p:spPr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BDA322F-F101-4518-E237-5F507960140E}"/>
              </a:ext>
            </a:extLst>
          </p:cNvPr>
          <p:cNvSpPr/>
          <p:nvPr/>
        </p:nvSpPr>
        <p:spPr>
          <a:xfrm rot="2518158">
            <a:off x="16665557" y="7721213"/>
            <a:ext cx="1937992" cy="3686585"/>
          </a:xfrm>
          <a:custGeom>
            <a:avLst/>
            <a:gdLst>
              <a:gd name="csX0" fmla="*/ 189951 w 1937992"/>
              <a:gd name="csY0" fmla="*/ 0 h 3686585"/>
              <a:gd name="csX1" fmla="*/ 1937992 w 1937992"/>
              <a:gd name="csY1" fmla="*/ 1943490 h 3686585"/>
              <a:gd name="csX2" fmla="*/ 0 w 1937992"/>
              <a:gd name="csY2" fmla="*/ 3686585 h 36865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1937992" h="3686585">
                <a:moveTo>
                  <a:pt x="189951" y="0"/>
                </a:moveTo>
                <a:lnTo>
                  <a:pt x="1937992" y="1943490"/>
                </a:lnTo>
                <a:lnTo>
                  <a:pt x="0" y="3686585"/>
                </a:lnTo>
                <a:close/>
              </a:path>
            </a:pathLst>
          </a:custGeom>
          <a:solidFill>
            <a:srgbClr val="CAE5A5"/>
          </a:solidFill>
        </p:spPr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53E898C8-143F-46A2-F486-060C14E6F593}"/>
              </a:ext>
            </a:extLst>
          </p:cNvPr>
          <p:cNvSpPr txBox="1"/>
          <p:nvPr/>
        </p:nvSpPr>
        <p:spPr>
          <a:xfrm rot="2518158">
            <a:off x="16933092" y="5593791"/>
            <a:ext cx="2869240" cy="805109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C05F9189-2D5C-6BBC-D975-7F451C8E2C6D}"/>
              </a:ext>
            </a:extLst>
          </p:cNvPr>
          <p:cNvSpPr/>
          <p:nvPr/>
        </p:nvSpPr>
        <p:spPr>
          <a:xfrm>
            <a:off x="255807" y="8478848"/>
            <a:ext cx="4028882" cy="1640992"/>
          </a:xfrm>
          <a:custGeom>
            <a:avLst/>
            <a:gdLst/>
            <a:ahLst/>
            <a:cxnLst/>
            <a:rect l="l" t="t" r="r" b="b"/>
            <a:pathLst>
              <a:path w="4028882" h="1640992">
                <a:moveTo>
                  <a:pt x="0" y="0"/>
                </a:moveTo>
                <a:lnTo>
                  <a:pt x="4028881" y="0"/>
                </a:lnTo>
                <a:lnTo>
                  <a:pt x="4028881" y="1640992"/>
                </a:lnTo>
                <a:lnTo>
                  <a:pt x="0" y="16409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DAC53315-7A71-815D-A125-C380EE46A8C7}"/>
              </a:ext>
            </a:extLst>
          </p:cNvPr>
          <p:cNvSpPr txBox="1"/>
          <p:nvPr/>
        </p:nvSpPr>
        <p:spPr>
          <a:xfrm>
            <a:off x="339309" y="751504"/>
            <a:ext cx="16286653" cy="1712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68"/>
              </a:lnSpc>
            </a:pPr>
            <a:r>
              <a:rPr lang="en-US" sz="6026" b="1" dirty="0">
                <a:solidFill>
                  <a:srgbClr val="047650"/>
                </a:solidFill>
                <a:latin typeface="Garet Bold"/>
                <a:ea typeface="Garet Bold"/>
                <a:cs typeface="Garet Bold"/>
                <a:sym typeface="Garet Bold"/>
              </a:rPr>
              <a:t>PĀRSKATA PERIODĀ UZSĀKTĀS UN PABEIGTĀS NOZĪMĪGĀKĀS DARBĪBAS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8F90BABC-A1C4-72BA-94C0-7D4E9417B429}"/>
              </a:ext>
            </a:extLst>
          </p:cNvPr>
          <p:cNvSpPr txBox="1"/>
          <p:nvPr/>
        </p:nvSpPr>
        <p:spPr>
          <a:xfrm>
            <a:off x="339309" y="2613291"/>
            <a:ext cx="16932819" cy="764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8795" lvl="1" indent="-294397" algn="just">
              <a:buFont typeface="Arial"/>
              <a:buChar char="•"/>
            </a:pPr>
            <a:r>
              <a:rPr lang="lv-LV" sz="2727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N</a:t>
            </a:r>
            <a:r>
              <a:rPr lang="lv-LV" sz="2727" noProof="0" dirty="0" err="1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odrošināta</a:t>
            </a:r>
            <a:r>
              <a:rPr lang="lv-LV" sz="2727" noProof="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nepārtraukta veselības aprūpes pakalpojumu sniegšana - sadarbība ar Nacionālo veselības dienestu valsts apmaksāto pakalpojumu nodrošināšanā</a:t>
            </a:r>
            <a:r>
              <a:rPr lang="lv-LV" sz="2727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;</a:t>
            </a:r>
          </a:p>
          <a:p>
            <a:pPr marL="588795" lvl="1" indent="-294397" algn="just">
              <a:lnSpc>
                <a:spcPts val="5454"/>
              </a:lnSpc>
              <a:buFont typeface="Arial"/>
              <a:buChar char="•"/>
            </a:pPr>
            <a:r>
              <a:rPr lang="lv-LV" sz="2727" noProof="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2025.gada pamatdarbības ieņēmumi </a:t>
            </a:r>
            <a:r>
              <a:rPr lang="lv-LV" sz="2727" b="1" noProof="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EUR 2 073 208</a:t>
            </a:r>
          </a:p>
          <a:p>
            <a:pPr marL="1045995" lvl="2" indent="-294397" algn="just">
              <a:buFont typeface="Arial"/>
              <a:buChar char="•"/>
            </a:pPr>
            <a:r>
              <a:rPr lang="lv-LV" sz="2727" noProof="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Medicīnas pakalpojumi – 1 955 361</a:t>
            </a:r>
          </a:p>
          <a:p>
            <a:pPr marL="1503195" lvl="3" indent="-294397" algn="just">
              <a:buFont typeface="Arial"/>
              <a:buChar char="•"/>
            </a:pPr>
            <a:r>
              <a:rPr lang="lv-LV" sz="2727" noProof="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t.sk. NVD kvotas izpilde– 1 322 664</a:t>
            </a:r>
          </a:p>
          <a:p>
            <a:pPr marL="1503195" lvl="3" indent="-294397" algn="just">
              <a:buFont typeface="Arial"/>
              <a:buChar char="•"/>
            </a:pPr>
            <a:r>
              <a:rPr lang="lv-LV" sz="2727" noProof="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maksas medicīnas pakalpojumi – 632 697</a:t>
            </a:r>
          </a:p>
          <a:p>
            <a:pPr marL="1045995" lvl="2" indent="-294397" algn="just">
              <a:buFont typeface="Arial"/>
              <a:buChar char="•"/>
            </a:pPr>
            <a:r>
              <a:rPr lang="lv-LV" sz="2727" noProof="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Telpu noma un nomnieku komunālo pakalpojumu apmaksa – 112 118;</a:t>
            </a:r>
          </a:p>
          <a:p>
            <a:pPr marL="751598" lvl="2" algn="just"/>
            <a:endParaRPr lang="lv-LV" sz="2727" noProof="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588795" lvl="1" indent="-294397" algn="just">
              <a:buFont typeface="Arial"/>
              <a:buChar char="•"/>
            </a:pPr>
            <a:r>
              <a:rPr lang="lv-LV" sz="2727" noProof="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Pabeigti būvniecības darbi - “Ādažu medicīnas centra ventilācijas sistēmas un pacēlāju izbūve” - 2025.gada 12.decembrī parakstīts darbu pieņemšanas nodošanas akts</a:t>
            </a:r>
            <a:r>
              <a:rPr lang="lv-LV" sz="2727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, kopējās izmaksas EUR 291 150 (t.sk. PVN), CFLA saņemtais finansējums 100 998;</a:t>
            </a:r>
            <a:endParaRPr lang="lv-LV" sz="2727" noProof="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588795" lvl="1" indent="-294397" algn="just">
              <a:lnSpc>
                <a:spcPts val="5454"/>
              </a:lnSpc>
              <a:buFont typeface="Arial"/>
              <a:buChar char="•"/>
            </a:pPr>
            <a:r>
              <a:rPr lang="lv-LV" sz="2727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Uzstādīts ĢENERATORS CAT &gt;14kVA elektroenerģijas piegādes nepārtrauktības </a:t>
            </a:r>
            <a:r>
              <a:rPr lang="lv-LV" sz="2727" dirty="0" err="1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nodroš</a:t>
            </a:r>
            <a:r>
              <a:rPr lang="lv-LV" sz="2727" noProof="0" dirty="0" err="1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ināšanai</a:t>
            </a:r>
            <a:r>
              <a:rPr lang="lv-LV" sz="2727" noProof="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;</a:t>
            </a:r>
          </a:p>
          <a:p>
            <a:pPr marL="588795" lvl="1" indent="-294397" algn="just">
              <a:lnSpc>
                <a:spcPts val="5454"/>
              </a:lnSpc>
              <a:buFont typeface="Arial"/>
              <a:buChar char="•"/>
            </a:pPr>
            <a:r>
              <a:rPr lang="lv-LV" sz="2727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Nodota ekspluatācijā ēkas ā</a:t>
            </a:r>
            <a:r>
              <a:rPr lang="pt-BR" sz="2727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rējo lietus ūdens novada sistēma</a:t>
            </a:r>
            <a:r>
              <a:rPr lang="lv-LV" sz="2727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;</a:t>
            </a:r>
            <a:endParaRPr lang="lv-LV" sz="2727" noProof="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588795" lvl="1" indent="-294397" algn="just">
              <a:lnSpc>
                <a:spcPts val="5454"/>
              </a:lnSpc>
              <a:buFont typeface="Arial"/>
              <a:buChar char="•"/>
            </a:pPr>
            <a:r>
              <a:rPr lang="lv-LV" sz="2727" noProof="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īstenoti personāla piesaistes pasākumi – darbu uzsāka urologs.</a:t>
            </a:r>
          </a:p>
          <a:p>
            <a:pPr algn="l">
              <a:lnSpc>
                <a:spcPts val="5454"/>
              </a:lnSpc>
            </a:pPr>
            <a:endParaRPr lang="en-US" sz="2727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018085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B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EC1B4B-DE05-D116-D4BC-8E9DF66C7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52A50C5-57E3-CB44-D309-DE0C56E830B3}"/>
              </a:ext>
            </a:extLst>
          </p:cNvPr>
          <p:cNvSpPr/>
          <p:nvPr/>
        </p:nvSpPr>
        <p:spPr>
          <a:xfrm rot="2700000">
            <a:off x="-2217109" y="4580489"/>
            <a:ext cx="10591742" cy="1317596"/>
          </a:xfrm>
          <a:custGeom>
            <a:avLst/>
            <a:gdLst/>
            <a:ahLst/>
            <a:cxnLst/>
            <a:rect l="l" t="t" r="r" b="b"/>
            <a:pathLst>
              <a:path w="10591742" h="1317596">
                <a:moveTo>
                  <a:pt x="0" y="0"/>
                </a:moveTo>
                <a:lnTo>
                  <a:pt x="10591742" y="0"/>
                </a:lnTo>
                <a:lnTo>
                  <a:pt x="10591742" y="1317596"/>
                </a:lnTo>
                <a:lnTo>
                  <a:pt x="0" y="1317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</a:blip>
            <a:stretch>
              <a:fillRect t="-20155" b="-20155"/>
            </a:stretch>
          </a:blipFill>
        </p:spPr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165FF99-05CC-197E-5250-A0C79DD454AC}"/>
              </a:ext>
            </a:extLst>
          </p:cNvPr>
          <p:cNvSpPr/>
          <p:nvPr/>
        </p:nvSpPr>
        <p:spPr>
          <a:xfrm rot="8100000">
            <a:off x="3949162" y="8782543"/>
            <a:ext cx="3709483" cy="1317595"/>
          </a:xfrm>
          <a:custGeom>
            <a:avLst/>
            <a:gdLst>
              <a:gd name="csX0" fmla="*/ 0 w 3709483"/>
              <a:gd name="csY0" fmla="*/ 1317595 h 1317595"/>
              <a:gd name="csX1" fmla="*/ 0 w 3709483"/>
              <a:gd name="csY1" fmla="*/ 0 h 1317595"/>
              <a:gd name="csX2" fmla="*/ 2391888 w 3709483"/>
              <a:gd name="csY2" fmla="*/ 0 h 1317595"/>
              <a:gd name="csX3" fmla="*/ 3709483 w 3709483"/>
              <a:gd name="csY3" fmla="*/ 1317595 h 131759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709483" h="1317595">
                <a:moveTo>
                  <a:pt x="0" y="1317595"/>
                </a:moveTo>
                <a:lnTo>
                  <a:pt x="0" y="0"/>
                </a:lnTo>
                <a:lnTo>
                  <a:pt x="2391888" y="0"/>
                </a:lnTo>
                <a:lnTo>
                  <a:pt x="3709483" y="1317595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t="-7391" r="-47734" b="-7391"/>
            </a:stretch>
          </a:blipFill>
        </p:spPr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FB352D4-8C92-A7C6-CA21-2D8E9D50DA19}"/>
              </a:ext>
            </a:extLst>
          </p:cNvPr>
          <p:cNvSpPr/>
          <p:nvPr/>
        </p:nvSpPr>
        <p:spPr>
          <a:xfrm rot="10800000">
            <a:off x="0" y="2057916"/>
            <a:ext cx="6667639" cy="8229084"/>
          </a:xfrm>
          <a:custGeom>
            <a:avLst/>
            <a:gdLst>
              <a:gd name="csX0" fmla="*/ 6588092 w 6667639"/>
              <a:gd name="csY0" fmla="*/ 8229084 h 8229084"/>
              <a:gd name="csX1" fmla="*/ 6210914 w 6667639"/>
              <a:gd name="csY1" fmla="*/ 8072848 h 8229084"/>
              <a:gd name="csX2" fmla="*/ 156236 w 6667639"/>
              <a:gd name="csY2" fmla="*/ 2018169 h 8229084"/>
              <a:gd name="csX3" fmla="*/ 0 w 6667639"/>
              <a:gd name="csY3" fmla="*/ 1640992 h 8229084"/>
              <a:gd name="csX4" fmla="*/ 156236 w 6667639"/>
              <a:gd name="csY4" fmla="*/ 1263814 h 8229084"/>
              <a:gd name="csX5" fmla="*/ 1420050 w 6667639"/>
              <a:gd name="csY5" fmla="*/ 0 h 8229084"/>
              <a:gd name="csX6" fmla="*/ 6667639 w 6667639"/>
              <a:gd name="csY6" fmla="*/ 0 h 8229084"/>
              <a:gd name="csX7" fmla="*/ 6667639 w 6667639"/>
              <a:gd name="csY7" fmla="*/ 8221213 h 82290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6667639" h="8229084">
                <a:moveTo>
                  <a:pt x="6588092" y="8229084"/>
                </a:moveTo>
                <a:cubicBezTo>
                  <a:pt x="6446634" y="8229084"/>
                  <a:pt x="6310956" y="8172889"/>
                  <a:pt x="6210914" y="8072848"/>
                </a:cubicBezTo>
                <a:lnTo>
                  <a:pt x="156236" y="2018169"/>
                </a:lnTo>
                <a:cubicBezTo>
                  <a:pt x="56195" y="1918128"/>
                  <a:pt x="0" y="1782450"/>
                  <a:pt x="0" y="1640992"/>
                </a:cubicBezTo>
                <a:cubicBezTo>
                  <a:pt x="0" y="1499534"/>
                  <a:pt x="56195" y="1363856"/>
                  <a:pt x="156236" y="1263814"/>
                </a:cubicBezTo>
                <a:lnTo>
                  <a:pt x="1420050" y="0"/>
                </a:lnTo>
                <a:lnTo>
                  <a:pt x="6667639" y="0"/>
                </a:lnTo>
                <a:lnTo>
                  <a:pt x="6667639" y="8221213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DC4A929-190E-60BB-7AFC-2A5D3C7688CC}"/>
              </a:ext>
            </a:extLst>
          </p:cNvPr>
          <p:cNvSpPr txBox="1"/>
          <p:nvPr/>
        </p:nvSpPr>
        <p:spPr>
          <a:xfrm rot="10800000">
            <a:off x="-4388882" y="4177579"/>
            <a:ext cx="8936857" cy="9575204"/>
          </a:xfrm>
          <a:prstGeom prst="rect">
            <a:avLst/>
          </a:prstGeom>
        </p:spPr>
        <p:txBody>
          <a:bodyPr lIns="55757" tIns="55757" rIns="55757" bIns="55757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BD3F774E-9361-C2A7-BC99-5441AFF1508C}"/>
              </a:ext>
            </a:extLst>
          </p:cNvPr>
          <p:cNvSpPr/>
          <p:nvPr/>
        </p:nvSpPr>
        <p:spPr>
          <a:xfrm rot="2518158">
            <a:off x="14343503" y="4049035"/>
            <a:ext cx="4711661" cy="8962857"/>
          </a:xfrm>
          <a:custGeom>
            <a:avLst/>
            <a:gdLst>
              <a:gd name="csX0" fmla="*/ 461810 w 4711661"/>
              <a:gd name="csY0" fmla="*/ 0 h 8962857"/>
              <a:gd name="csX1" fmla="*/ 4711661 w 4711661"/>
              <a:gd name="csY1" fmla="*/ 4725027 h 8962857"/>
              <a:gd name="csX2" fmla="*/ 0 w 4711661"/>
              <a:gd name="csY2" fmla="*/ 8962857 h 89628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4711661" h="8962857">
                <a:moveTo>
                  <a:pt x="461810" y="0"/>
                </a:moveTo>
                <a:lnTo>
                  <a:pt x="4711661" y="4725027"/>
                </a:lnTo>
                <a:lnTo>
                  <a:pt x="0" y="8962857"/>
                </a:lnTo>
                <a:close/>
              </a:path>
            </a:pathLst>
          </a:custGeom>
          <a:solidFill>
            <a:srgbClr val="A3D164"/>
          </a:solidFill>
        </p:spPr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2AC876BA-0194-054C-9DAE-B611C4A38F8C}"/>
              </a:ext>
            </a:extLst>
          </p:cNvPr>
          <p:cNvSpPr txBox="1"/>
          <p:nvPr/>
        </p:nvSpPr>
        <p:spPr>
          <a:xfrm rot="2518158">
            <a:off x="14436651" y="1338252"/>
            <a:ext cx="5387909" cy="1511849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7B1654F-F3C0-C044-4B04-B1BD68E7CDCD}"/>
              </a:ext>
            </a:extLst>
          </p:cNvPr>
          <p:cNvSpPr/>
          <p:nvPr/>
        </p:nvSpPr>
        <p:spPr>
          <a:xfrm rot="-8100000">
            <a:off x="14463852" y="6485906"/>
            <a:ext cx="1043919" cy="4885664"/>
          </a:xfrm>
          <a:custGeom>
            <a:avLst/>
            <a:gdLst>
              <a:gd name="csX0" fmla="*/ 1043919 w 1043919"/>
              <a:gd name="csY0" fmla="*/ 4885664 h 4885664"/>
              <a:gd name="csX1" fmla="*/ 0 w 1043919"/>
              <a:gd name="csY1" fmla="*/ 4885664 h 4885664"/>
              <a:gd name="csX2" fmla="*/ 0 w 1043919"/>
              <a:gd name="csY2" fmla="*/ 1043918 h 4885664"/>
              <a:gd name="csX3" fmla="*/ 1043919 w 1043919"/>
              <a:gd name="csY3" fmla="*/ 0 h 48856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043919" h="4885664">
                <a:moveTo>
                  <a:pt x="1043919" y="4885664"/>
                </a:moveTo>
                <a:lnTo>
                  <a:pt x="0" y="4885664"/>
                </a:lnTo>
                <a:lnTo>
                  <a:pt x="0" y="1043918"/>
                </a:lnTo>
                <a:lnTo>
                  <a:pt x="1043919" y="0"/>
                </a:lnTo>
                <a:close/>
              </a:path>
            </a:pathLst>
          </a:custGeom>
          <a:blipFill>
            <a:blip r:embed="rId3"/>
            <a:stretch>
              <a:fillRect l="-105286" r="-14595"/>
            </a:stretch>
          </a:blipFill>
        </p:spPr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CAB95E16-4637-73CC-FE18-31F433F2C4A7}"/>
              </a:ext>
            </a:extLst>
          </p:cNvPr>
          <p:cNvSpPr/>
          <p:nvPr/>
        </p:nvSpPr>
        <p:spPr>
          <a:xfrm rot="2518158">
            <a:off x="15525374" y="5955433"/>
            <a:ext cx="3271721" cy="6223701"/>
          </a:xfrm>
          <a:custGeom>
            <a:avLst/>
            <a:gdLst>
              <a:gd name="csX0" fmla="*/ 320675 w 3271721"/>
              <a:gd name="csY0" fmla="*/ 0 h 6223701"/>
              <a:gd name="csX1" fmla="*/ 3271721 w 3271721"/>
              <a:gd name="csY1" fmla="*/ 3281003 h 6223701"/>
              <a:gd name="csX2" fmla="*/ 0 w 3271721"/>
              <a:gd name="csY2" fmla="*/ 6223701 h 622370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271721" h="6223701">
                <a:moveTo>
                  <a:pt x="320675" y="0"/>
                </a:moveTo>
                <a:lnTo>
                  <a:pt x="3271721" y="3281003"/>
                </a:lnTo>
                <a:lnTo>
                  <a:pt x="0" y="6223701"/>
                </a:lnTo>
                <a:close/>
              </a:path>
            </a:pathLst>
          </a:custGeom>
          <a:solidFill>
            <a:srgbClr val="B4DA82"/>
          </a:solidFill>
        </p:spPr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B1EECA57-7070-BCBC-B090-B1D688372D4B}"/>
              </a:ext>
            </a:extLst>
          </p:cNvPr>
          <p:cNvSpPr txBox="1"/>
          <p:nvPr/>
        </p:nvSpPr>
        <p:spPr>
          <a:xfrm rot="2518158">
            <a:off x="15285009" y="4476217"/>
            <a:ext cx="3660172" cy="1027045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52DA377-494F-BCC3-241C-EC4BEDD393E5}"/>
              </a:ext>
            </a:extLst>
          </p:cNvPr>
          <p:cNvSpPr/>
          <p:nvPr/>
        </p:nvSpPr>
        <p:spPr>
          <a:xfrm rot="-2700000">
            <a:off x="14087169" y="8175851"/>
            <a:ext cx="5418823" cy="1200454"/>
          </a:xfrm>
          <a:custGeom>
            <a:avLst/>
            <a:gdLst>
              <a:gd name="csX0" fmla="*/ 5418823 w 5418823"/>
              <a:gd name="csY0" fmla="*/ 0 h 1200454"/>
              <a:gd name="csX1" fmla="*/ 4218371 w 5418823"/>
              <a:gd name="csY1" fmla="*/ 1200453 h 1200454"/>
              <a:gd name="csX2" fmla="*/ 1172871 w 5418823"/>
              <a:gd name="csY2" fmla="*/ 1200454 h 1200454"/>
              <a:gd name="csX3" fmla="*/ 0 w 5418823"/>
              <a:gd name="csY3" fmla="*/ 27584 h 1200454"/>
              <a:gd name="csX4" fmla="*/ 1 w 5418823"/>
              <a:gd name="csY4" fmla="*/ 0 h 12004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5418823" h="1200454">
                <a:moveTo>
                  <a:pt x="5418823" y="0"/>
                </a:moveTo>
                <a:lnTo>
                  <a:pt x="4218371" y="1200453"/>
                </a:lnTo>
                <a:lnTo>
                  <a:pt x="1172871" y="1200454"/>
                </a:lnTo>
                <a:lnTo>
                  <a:pt x="0" y="27584"/>
                </a:lnTo>
                <a:lnTo>
                  <a:pt x="1" y="0"/>
                </a:lnTo>
                <a:close/>
              </a:path>
            </a:pathLst>
          </a:custGeom>
          <a:blipFill>
            <a:blip r:embed="rId2">
              <a:alphaModFix amt="27000"/>
            </a:blip>
            <a:stretch>
              <a:fillRect l="-22095" r="-3456"/>
            </a:stretch>
          </a:blipFill>
        </p:spPr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29CC4F5F-551C-1323-9E66-59DF69BC47E2}"/>
              </a:ext>
            </a:extLst>
          </p:cNvPr>
          <p:cNvSpPr/>
          <p:nvPr/>
        </p:nvSpPr>
        <p:spPr>
          <a:xfrm rot="2518158">
            <a:off x="16665557" y="7721213"/>
            <a:ext cx="1937992" cy="3686585"/>
          </a:xfrm>
          <a:custGeom>
            <a:avLst/>
            <a:gdLst>
              <a:gd name="csX0" fmla="*/ 189951 w 1937992"/>
              <a:gd name="csY0" fmla="*/ 0 h 3686585"/>
              <a:gd name="csX1" fmla="*/ 1937992 w 1937992"/>
              <a:gd name="csY1" fmla="*/ 1943490 h 3686585"/>
              <a:gd name="csX2" fmla="*/ 0 w 1937992"/>
              <a:gd name="csY2" fmla="*/ 3686585 h 36865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1937992" h="3686585">
                <a:moveTo>
                  <a:pt x="189951" y="0"/>
                </a:moveTo>
                <a:lnTo>
                  <a:pt x="1937992" y="1943490"/>
                </a:lnTo>
                <a:lnTo>
                  <a:pt x="0" y="3686585"/>
                </a:lnTo>
                <a:close/>
              </a:path>
            </a:pathLst>
          </a:custGeom>
          <a:solidFill>
            <a:srgbClr val="CAE5A5"/>
          </a:solidFill>
        </p:spPr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0DDFCA95-A6DB-0FCC-E7BC-223EF0D7462E}"/>
              </a:ext>
            </a:extLst>
          </p:cNvPr>
          <p:cNvSpPr txBox="1"/>
          <p:nvPr/>
        </p:nvSpPr>
        <p:spPr>
          <a:xfrm rot="2518158">
            <a:off x="16933092" y="5593791"/>
            <a:ext cx="2869240" cy="805109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D0ABBB82-A423-E40B-4CE8-CFEE95ACB604}"/>
              </a:ext>
            </a:extLst>
          </p:cNvPr>
          <p:cNvSpPr/>
          <p:nvPr/>
        </p:nvSpPr>
        <p:spPr>
          <a:xfrm>
            <a:off x="255807" y="8478848"/>
            <a:ext cx="4028882" cy="1640992"/>
          </a:xfrm>
          <a:custGeom>
            <a:avLst/>
            <a:gdLst/>
            <a:ahLst/>
            <a:cxnLst/>
            <a:rect l="l" t="t" r="r" b="b"/>
            <a:pathLst>
              <a:path w="4028882" h="1640992">
                <a:moveTo>
                  <a:pt x="0" y="0"/>
                </a:moveTo>
                <a:lnTo>
                  <a:pt x="4028881" y="0"/>
                </a:lnTo>
                <a:lnTo>
                  <a:pt x="4028881" y="1640992"/>
                </a:lnTo>
                <a:lnTo>
                  <a:pt x="0" y="16409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E7E67D5F-E768-B83D-4C66-502DF2DCA64C}"/>
              </a:ext>
            </a:extLst>
          </p:cNvPr>
          <p:cNvSpPr txBox="1"/>
          <p:nvPr/>
        </p:nvSpPr>
        <p:spPr>
          <a:xfrm>
            <a:off x="339309" y="751504"/>
            <a:ext cx="16286653" cy="1712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68"/>
              </a:lnSpc>
            </a:pPr>
            <a:r>
              <a:rPr lang="en-US" sz="6026" b="1" dirty="0">
                <a:solidFill>
                  <a:srgbClr val="047650"/>
                </a:solidFill>
                <a:latin typeface="Garet Bold"/>
                <a:ea typeface="Garet Bold"/>
                <a:cs typeface="Garet Bold"/>
                <a:sym typeface="Garet Bold"/>
              </a:rPr>
              <a:t>PĀRSKATA PERIODĀ VEIKTO IEPIRKUMU  GAITA UN REZULTĀTI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7233CEEF-852B-E4FA-AAF3-072260A3CB7B}"/>
              </a:ext>
            </a:extLst>
          </p:cNvPr>
          <p:cNvSpPr txBox="1"/>
          <p:nvPr/>
        </p:nvSpPr>
        <p:spPr>
          <a:xfrm>
            <a:off x="339309" y="2613291"/>
            <a:ext cx="16932819" cy="4320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8795" lvl="1" indent="-294397" algn="just">
              <a:lnSpc>
                <a:spcPts val="5454"/>
              </a:lnSpc>
              <a:buFont typeface="Arial"/>
              <a:buChar char="•"/>
            </a:pPr>
            <a:r>
              <a:rPr lang="lv-LV" sz="2727" noProof="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Tuvojas noslēgumam Eiropas Savienības Atveseļošanas un noturības mehānisma fonda projekts Nr.4.1.1.3.i.0/1/23/I/CFLA/032 - Pašvaldības SIA "Ādažu slimnīca" veselības aprūpes infrastruktūras stiprināšana” “Ādažu medicīnas centra ventilācijas sistēmas un pacēlāju izbūve”;</a:t>
            </a:r>
          </a:p>
          <a:p>
            <a:pPr marL="588795" lvl="1" indent="-294397" algn="just">
              <a:lnSpc>
                <a:spcPts val="6817"/>
              </a:lnSpc>
              <a:buFont typeface="Arial"/>
              <a:buChar char="•"/>
            </a:pPr>
            <a:r>
              <a:rPr lang="lv-LV" sz="2727" noProof="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pārskata periodā jaunas iepirkuma procedūras nav uzsāktas.</a:t>
            </a:r>
          </a:p>
          <a:p>
            <a:pPr algn="l">
              <a:lnSpc>
                <a:spcPts val="5454"/>
              </a:lnSpc>
            </a:pPr>
            <a:endParaRPr lang="en-US" sz="2727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269769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B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6DBFF5-3A25-2C6B-FD2A-3300E8D2D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DBB16AF-7FDA-234A-E419-7396C9D96D59}"/>
              </a:ext>
            </a:extLst>
          </p:cNvPr>
          <p:cNvSpPr/>
          <p:nvPr/>
        </p:nvSpPr>
        <p:spPr>
          <a:xfrm rot="2700000">
            <a:off x="-2217109" y="4580489"/>
            <a:ext cx="10591742" cy="1317596"/>
          </a:xfrm>
          <a:custGeom>
            <a:avLst/>
            <a:gdLst/>
            <a:ahLst/>
            <a:cxnLst/>
            <a:rect l="l" t="t" r="r" b="b"/>
            <a:pathLst>
              <a:path w="10591742" h="1317596">
                <a:moveTo>
                  <a:pt x="0" y="0"/>
                </a:moveTo>
                <a:lnTo>
                  <a:pt x="10591742" y="0"/>
                </a:lnTo>
                <a:lnTo>
                  <a:pt x="10591742" y="1317596"/>
                </a:lnTo>
                <a:lnTo>
                  <a:pt x="0" y="1317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</a:blip>
            <a:stretch>
              <a:fillRect t="-20155" b="-20155"/>
            </a:stretch>
          </a:blipFill>
        </p:spPr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DA0E6A4-6D3D-B355-B343-4CD600614D5C}"/>
              </a:ext>
            </a:extLst>
          </p:cNvPr>
          <p:cNvSpPr/>
          <p:nvPr/>
        </p:nvSpPr>
        <p:spPr>
          <a:xfrm rot="8100000">
            <a:off x="3949162" y="8782543"/>
            <a:ext cx="3709483" cy="1317595"/>
          </a:xfrm>
          <a:custGeom>
            <a:avLst/>
            <a:gdLst>
              <a:gd name="csX0" fmla="*/ 0 w 3709483"/>
              <a:gd name="csY0" fmla="*/ 1317595 h 1317595"/>
              <a:gd name="csX1" fmla="*/ 0 w 3709483"/>
              <a:gd name="csY1" fmla="*/ 0 h 1317595"/>
              <a:gd name="csX2" fmla="*/ 2391888 w 3709483"/>
              <a:gd name="csY2" fmla="*/ 0 h 1317595"/>
              <a:gd name="csX3" fmla="*/ 3709483 w 3709483"/>
              <a:gd name="csY3" fmla="*/ 1317595 h 131759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709483" h="1317595">
                <a:moveTo>
                  <a:pt x="0" y="1317595"/>
                </a:moveTo>
                <a:lnTo>
                  <a:pt x="0" y="0"/>
                </a:lnTo>
                <a:lnTo>
                  <a:pt x="2391888" y="0"/>
                </a:lnTo>
                <a:lnTo>
                  <a:pt x="3709483" y="1317595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t="-7391" r="-47734" b="-7391"/>
            </a:stretch>
          </a:blipFill>
        </p:spPr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8971632-DB60-D391-B182-4CD7023DD6B6}"/>
              </a:ext>
            </a:extLst>
          </p:cNvPr>
          <p:cNvSpPr/>
          <p:nvPr/>
        </p:nvSpPr>
        <p:spPr>
          <a:xfrm rot="10800000">
            <a:off x="0" y="2057916"/>
            <a:ext cx="6667639" cy="8229084"/>
          </a:xfrm>
          <a:custGeom>
            <a:avLst/>
            <a:gdLst>
              <a:gd name="csX0" fmla="*/ 6588092 w 6667639"/>
              <a:gd name="csY0" fmla="*/ 8229084 h 8229084"/>
              <a:gd name="csX1" fmla="*/ 6210914 w 6667639"/>
              <a:gd name="csY1" fmla="*/ 8072848 h 8229084"/>
              <a:gd name="csX2" fmla="*/ 156236 w 6667639"/>
              <a:gd name="csY2" fmla="*/ 2018169 h 8229084"/>
              <a:gd name="csX3" fmla="*/ 0 w 6667639"/>
              <a:gd name="csY3" fmla="*/ 1640992 h 8229084"/>
              <a:gd name="csX4" fmla="*/ 156236 w 6667639"/>
              <a:gd name="csY4" fmla="*/ 1263814 h 8229084"/>
              <a:gd name="csX5" fmla="*/ 1420050 w 6667639"/>
              <a:gd name="csY5" fmla="*/ 0 h 8229084"/>
              <a:gd name="csX6" fmla="*/ 6667639 w 6667639"/>
              <a:gd name="csY6" fmla="*/ 0 h 8229084"/>
              <a:gd name="csX7" fmla="*/ 6667639 w 6667639"/>
              <a:gd name="csY7" fmla="*/ 8221213 h 82290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6667639" h="8229084">
                <a:moveTo>
                  <a:pt x="6588092" y="8229084"/>
                </a:moveTo>
                <a:cubicBezTo>
                  <a:pt x="6446634" y="8229084"/>
                  <a:pt x="6310956" y="8172889"/>
                  <a:pt x="6210914" y="8072848"/>
                </a:cubicBezTo>
                <a:lnTo>
                  <a:pt x="156236" y="2018169"/>
                </a:lnTo>
                <a:cubicBezTo>
                  <a:pt x="56195" y="1918128"/>
                  <a:pt x="0" y="1782450"/>
                  <a:pt x="0" y="1640992"/>
                </a:cubicBezTo>
                <a:cubicBezTo>
                  <a:pt x="0" y="1499534"/>
                  <a:pt x="56195" y="1363856"/>
                  <a:pt x="156236" y="1263814"/>
                </a:cubicBezTo>
                <a:lnTo>
                  <a:pt x="1420050" y="0"/>
                </a:lnTo>
                <a:lnTo>
                  <a:pt x="6667639" y="0"/>
                </a:lnTo>
                <a:lnTo>
                  <a:pt x="6667639" y="8221213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51C3C49-0FB6-8E25-D4CE-785BF71FBFE3}"/>
              </a:ext>
            </a:extLst>
          </p:cNvPr>
          <p:cNvSpPr txBox="1"/>
          <p:nvPr/>
        </p:nvSpPr>
        <p:spPr>
          <a:xfrm rot="10800000">
            <a:off x="-4388882" y="4177579"/>
            <a:ext cx="8936857" cy="9575204"/>
          </a:xfrm>
          <a:prstGeom prst="rect">
            <a:avLst/>
          </a:prstGeom>
        </p:spPr>
        <p:txBody>
          <a:bodyPr lIns="55757" tIns="55757" rIns="55757" bIns="55757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A29AB49-4DF4-3E87-8843-4730E2FE431A}"/>
              </a:ext>
            </a:extLst>
          </p:cNvPr>
          <p:cNvSpPr/>
          <p:nvPr/>
        </p:nvSpPr>
        <p:spPr>
          <a:xfrm rot="2518158">
            <a:off x="14343503" y="4049035"/>
            <a:ext cx="4711661" cy="8962857"/>
          </a:xfrm>
          <a:custGeom>
            <a:avLst/>
            <a:gdLst>
              <a:gd name="csX0" fmla="*/ 461810 w 4711661"/>
              <a:gd name="csY0" fmla="*/ 0 h 8962857"/>
              <a:gd name="csX1" fmla="*/ 4711661 w 4711661"/>
              <a:gd name="csY1" fmla="*/ 4725027 h 8962857"/>
              <a:gd name="csX2" fmla="*/ 0 w 4711661"/>
              <a:gd name="csY2" fmla="*/ 8962857 h 89628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4711661" h="8962857">
                <a:moveTo>
                  <a:pt x="461810" y="0"/>
                </a:moveTo>
                <a:lnTo>
                  <a:pt x="4711661" y="4725027"/>
                </a:lnTo>
                <a:lnTo>
                  <a:pt x="0" y="8962857"/>
                </a:lnTo>
                <a:close/>
              </a:path>
            </a:pathLst>
          </a:custGeom>
          <a:solidFill>
            <a:srgbClr val="A3D164"/>
          </a:solidFill>
        </p:spPr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54E93DF-7F47-6C8C-22C6-E01C654C19CE}"/>
              </a:ext>
            </a:extLst>
          </p:cNvPr>
          <p:cNvSpPr txBox="1"/>
          <p:nvPr/>
        </p:nvSpPr>
        <p:spPr>
          <a:xfrm rot="2518158">
            <a:off x="14436651" y="1338252"/>
            <a:ext cx="5387909" cy="1511849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BAEA3A6-479D-B01A-D576-8AD03A5BC116}"/>
              </a:ext>
            </a:extLst>
          </p:cNvPr>
          <p:cNvSpPr/>
          <p:nvPr/>
        </p:nvSpPr>
        <p:spPr>
          <a:xfrm rot="-8100000">
            <a:off x="14463852" y="6485906"/>
            <a:ext cx="1043919" cy="4885664"/>
          </a:xfrm>
          <a:custGeom>
            <a:avLst/>
            <a:gdLst>
              <a:gd name="csX0" fmla="*/ 1043919 w 1043919"/>
              <a:gd name="csY0" fmla="*/ 4885664 h 4885664"/>
              <a:gd name="csX1" fmla="*/ 0 w 1043919"/>
              <a:gd name="csY1" fmla="*/ 4885664 h 4885664"/>
              <a:gd name="csX2" fmla="*/ 0 w 1043919"/>
              <a:gd name="csY2" fmla="*/ 1043918 h 4885664"/>
              <a:gd name="csX3" fmla="*/ 1043919 w 1043919"/>
              <a:gd name="csY3" fmla="*/ 0 h 48856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043919" h="4885664">
                <a:moveTo>
                  <a:pt x="1043919" y="4885664"/>
                </a:moveTo>
                <a:lnTo>
                  <a:pt x="0" y="4885664"/>
                </a:lnTo>
                <a:lnTo>
                  <a:pt x="0" y="1043918"/>
                </a:lnTo>
                <a:lnTo>
                  <a:pt x="1043919" y="0"/>
                </a:lnTo>
                <a:close/>
              </a:path>
            </a:pathLst>
          </a:custGeom>
          <a:blipFill>
            <a:blip r:embed="rId3"/>
            <a:stretch>
              <a:fillRect l="-105286" r="-14595"/>
            </a:stretch>
          </a:blipFill>
        </p:spPr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EE08F15-15BD-D4D9-48D3-A0E6DBF9169A}"/>
              </a:ext>
            </a:extLst>
          </p:cNvPr>
          <p:cNvSpPr/>
          <p:nvPr/>
        </p:nvSpPr>
        <p:spPr>
          <a:xfrm rot="2518158">
            <a:off x="15525374" y="5955433"/>
            <a:ext cx="3271721" cy="6223701"/>
          </a:xfrm>
          <a:custGeom>
            <a:avLst/>
            <a:gdLst>
              <a:gd name="csX0" fmla="*/ 320675 w 3271721"/>
              <a:gd name="csY0" fmla="*/ 0 h 6223701"/>
              <a:gd name="csX1" fmla="*/ 3271721 w 3271721"/>
              <a:gd name="csY1" fmla="*/ 3281003 h 6223701"/>
              <a:gd name="csX2" fmla="*/ 0 w 3271721"/>
              <a:gd name="csY2" fmla="*/ 6223701 h 622370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271721" h="6223701">
                <a:moveTo>
                  <a:pt x="320675" y="0"/>
                </a:moveTo>
                <a:lnTo>
                  <a:pt x="3271721" y="3281003"/>
                </a:lnTo>
                <a:lnTo>
                  <a:pt x="0" y="6223701"/>
                </a:lnTo>
                <a:close/>
              </a:path>
            </a:pathLst>
          </a:custGeom>
          <a:solidFill>
            <a:srgbClr val="B4DA82"/>
          </a:solidFill>
        </p:spPr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211673AA-2E98-8C72-B915-19A404E884E3}"/>
              </a:ext>
            </a:extLst>
          </p:cNvPr>
          <p:cNvSpPr txBox="1"/>
          <p:nvPr/>
        </p:nvSpPr>
        <p:spPr>
          <a:xfrm rot="2518158">
            <a:off x="15285009" y="4476217"/>
            <a:ext cx="3660172" cy="1027045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3453020F-B2A5-E113-D28F-B8137C3B2A7B}"/>
              </a:ext>
            </a:extLst>
          </p:cNvPr>
          <p:cNvSpPr/>
          <p:nvPr/>
        </p:nvSpPr>
        <p:spPr>
          <a:xfrm rot="-2700000">
            <a:off x="14087169" y="8175851"/>
            <a:ext cx="5418823" cy="1200454"/>
          </a:xfrm>
          <a:custGeom>
            <a:avLst/>
            <a:gdLst>
              <a:gd name="csX0" fmla="*/ 5418823 w 5418823"/>
              <a:gd name="csY0" fmla="*/ 0 h 1200454"/>
              <a:gd name="csX1" fmla="*/ 4218371 w 5418823"/>
              <a:gd name="csY1" fmla="*/ 1200453 h 1200454"/>
              <a:gd name="csX2" fmla="*/ 1172871 w 5418823"/>
              <a:gd name="csY2" fmla="*/ 1200454 h 1200454"/>
              <a:gd name="csX3" fmla="*/ 0 w 5418823"/>
              <a:gd name="csY3" fmla="*/ 27584 h 1200454"/>
              <a:gd name="csX4" fmla="*/ 1 w 5418823"/>
              <a:gd name="csY4" fmla="*/ 0 h 12004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5418823" h="1200454">
                <a:moveTo>
                  <a:pt x="5418823" y="0"/>
                </a:moveTo>
                <a:lnTo>
                  <a:pt x="4218371" y="1200453"/>
                </a:lnTo>
                <a:lnTo>
                  <a:pt x="1172871" y="1200454"/>
                </a:lnTo>
                <a:lnTo>
                  <a:pt x="0" y="27584"/>
                </a:lnTo>
                <a:lnTo>
                  <a:pt x="1" y="0"/>
                </a:lnTo>
                <a:close/>
              </a:path>
            </a:pathLst>
          </a:custGeom>
          <a:blipFill>
            <a:blip r:embed="rId2">
              <a:alphaModFix amt="27000"/>
            </a:blip>
            <a:stretch>
              <a:fillRect l="-22095" r="-3456"/>
            </a:stretch>
          </a:blipFill>
        </p:spPr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D2C3A37-25E6-11E2-2BA3-738EB9AE31E9}"/>
              </a:ext>
            </a:extLst>
          </p:cNvPr>
          <p:cNvSpPr/>
          <p:nvPr/>
        </p:nvSpPr>
        <p:spPr>
          <a:xfrm rot="2518158">
            <a:off x="16665557" y="7721213"/>
            <a:ext cx="1937992" cy="3686585"/>
          </a:xfrm>
          <a:custGeom>
            <a:avLst/>
            <a:gdLst>
              <a:gd name="csX0" fmla="*/ 189951 w 1937992"/>
              <a:gd name="csY0" fmla="*/ 0 h 3686585"/>
              <a:gd name="csX1" fmla="*/ 1937992 w 1937992"/>
              <a:gd name="csY1" fmla="*/ 1943490 h 3686585"/>
              <a:gd name="csX2" fmla="*/ 0 w 1937992"/>
              <a:gd name="csY2" fmla="*/ 3686585 h 36865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1937992" h="3686585">
                <a:moveTo>
                  <a:pt x="189951" y="0"/>
                </a:moveTo>
                <a:lnTo>
                  <a:pt x="1937992" y="1943490"/>
                </a:lnTo>
                <a:lnTo>
                  <a:pt x="0" y="3686585"/>
                </a:lnTo>
                <a:close/>
              </a:path>
            </a:pathLst>
          </a:custGeom>
          <a:solidFill>
            <a:srgbClr val="CAE5A5"/>
          </a:solidFill>
        </p:spPr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F8E28089-2182-517E-9E56-5E523976540F}"/>
              </a:ext>
            </a:extLst>
          </p:cNvPr>
          <p:cNvSpPr txBox="1"/>
          <p:nvPr/>
        </p:nvSpPr>
        <p:spPr>
          <a:xfrm rot="2518158">
            <a:off x="16933092" y="5593791"/>
            <a:ext cx="2869240" cy="805109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3217C1D9-A034-7397-B454-779846EEBFAB}"/>
              </a:ext>
            </a:extLst>
          </p:cNvPr>
          <p:cNvSpPr/>
          <p:nvPr/>
        </p:nvSpPr>
        <p:spPr>
          <a:xfrm>
            <a:off x="79546" y="9140969"/>
            <a:ext cx="2449107" cy="1084705"/>
          </a:xfrm>
          <a:custGeom>
            <a:avLst/>
            <a:gdLst/>
            <a:ahLst/>
            <a:cxnLst/>
            <a:rect l="l" t="t" r="r" b="b"/>
            <a:pathLst>
              <a:path w="4028882" h="1640992">
                <a:moveTo>
                  <a:pt x="0" y="0"/>
                </a:moveTo>
                <a:lnTo>
                  <a:pt x="4028881" y="0"/>
                </a:lnTo>
                <a:lnTo>
                  <a:pt x="4028881" y="1640992"/>
                </a:lnTo>
                <a:lnTo>
                  <a:pt x="0" y="16409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B3154A2F-E692-A8E7-69A3-DDE65A647DE8}"/>
              </a:ext>
            </a:extLst>
          </p:cNvPr>
          <p:cNvSpPr txBox="1"/>
          <p:nvPr/>
        </p:nvSpPr>
        <p:spPr>
          <a:xfrm>
            <a:off x="277847" y="498532"/>
            <a:ext cx="16286653" cy="1712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68"/>
              </a:lnSpc>
            </a:pPr>
            <a:r>
              <a:rPr lang="en-US" sz="4800" b="1" dirty="0">
                <a:solidFill>
                  <a:srgbClr val="047650"/>
                </a:solidFill>
                <a:latin typeface="Garet Bold"/>
                <a:ea typeface="Garet Bold"/>
                <a:cs typeface="Garet Bold"/>
                <a:sym typeface="Garet Bold"/>
              </a:rPr>
              <a:t>PAREDZAMIE RISKI UZDEVUMU IZPILDEI VAI UZŅĒMUMA FINANŠU STĀVOKLIM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51C3DD50-472B-BAFB-62E4-CA650DDEB698}"/>
              </a:ext>
            </a:extLst>
          </p:cNvPr>
          <p:cNvSpPr txBox="1"/>
          <p:nvPr/>
        </p:nvSpPr>
        <p:spPr>
          <a:xfrm>
            <a:off x="795583" y="2328609"/>
            <a:ext cx="16286653" cy="2960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90"/>
              </a:lnSpc>
            </a:pPr>
            <a:r>
              <a:rPr lang="lv-LV" sz="2727" noProof="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Identificētie riski:</a:t>
            </a:r>
          </a:p>
          <a:p>
            <a:pPr marL="588795" lvl="1" indent="-294397" algn="just">
              <a:lnSpc>
                <a:spcPts val="4690"/>
              </a:lnSpc>
              <a:buFont typeface="Arial"/>
              <a:buChar char="•"/>
            </a:pPr>
            <a:r>
              <a:rPr lang="lv-LV" sz="2727" noProof="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personāla risks – ārstniecības un atbalsta personāla trūkums;</a:t>
            </a:r>
          </a:p>
          <a:p>
            <a:pPr marL="588795" lvl="1" indent="-294397" algn="just">
              <a:lnSpc>
                <a:spcPts val="4690"/>
              </a:lnSpc>
              <a:buFont typeface="Arial"/>
              <a:buChar char="•"/>
            </a:pPr>
            <a:r>
              <a:rPr lang="lv-LV" sz="2727" noProof="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finanšu risks – izmaksu pieaugums (energoresursi);</a:t>
            </a:r>
          </a:p>
          <a:p>
            <a:pPr marL="588795" lvl="1" indent="-294397" algn="just">
              <a:lnSpc>
                <a:spcPts val="4690"/>
              </a:lnSpc>
              <a:buFont typeface="Arial"/>
              <a:buChar char="•"/>
            </a:pPr>
            <a:r>
              <a:rPr lang="lv-LV" sz="2727" noProof="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operacionālais risks – medicīniskā aprīkojuma nolietojums vai neparedzēti bojājumi;</a:t>
            </a:r>
          </a:p>
          <a:p>
            <a:pPr marL="588795" lvl="1" indent="-294397" algn="just">
              <a:lnSpc>
                <a:spcPts val="4690"/>
              </a:lnSpc>
              <a:buFont typeface="Arial"/>
              <a:buChar char="•"/>
            </a:pPr>
            <a:r>
              <a:rPr lang="lv-LV" sz="2727" noProof="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ārējie riski – normatīvo aktu izmaiņas veselības aprūpes jomā.</a:t>
            </a:r>
            <a:endParaRPr lang="en-US" sz="2727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ECA29048-4F0F-7DAB-8D87-99AD7659F1AF}"/>
              </a:ext>
            </a:extLst>
          </p:cNvPr>
          <p:cNvSpPr txBox="1"/>
          <p:nvPr/>
        </p:nvSpPr>
        <p:spPr>
          <a:xfrm>
            <a:off x="795583" y="6676989"/>
            <a:ext cx="17248901" cy="23581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8795" lvl="1" indent="-294397">
              <a:lnSpc>
                <a:spcPts val="4690"/>
              </a:lnSpc>
              <a:buFont typeface="Arial"/>
              <a:buChar char="•"/>
            </a:pPr>
            <a:r>
              <a:rPr lang="lv-LV" sz="2727" noProof="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Regulāra finanšu uzraudzība;</a:t>
            </a:r>
          </a:p>
          <a:p>
            <a:pPr marL="588795" lvl="1" indent="-294397">
              <a:lnSpc>
                <a:spcPts val="4690"/>
              </a:lnSpc>
              <a:buFont typeface="Arial"/>
              <a:buChar char="•"/>
            </a:pPr>
            <a:r>
              <a:rPr lang="lv-LV" sz="2727" noProof="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Personāla piesaistes pasākumu turpināšana;</a:t>
            </a:r>
          </a:p>
          <a:p>
            <a:pPr marL="588795" lvl="1" indent="-294397">
              <a:lnSpc>
                <a:spcPts val="4690"/>
              </a:lnSpc>
              <a:buFont typeface="Arial"/>
              <a:buChar char="•"/>
            </a:pPr>
            <a:r>
              <a:rPr lang="lv-LV" sz="2727" noProof="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Infrastruktūras uzlabošana;</a:t>
            </a:r>
          </a:p>
          <a:p>
            <a:pPr marL="588795" lvl="1" indent="-294397">
              <a:lnSpc>
                <a:spcPts val="4690"/>
              </a:lnSpc>
              <a:buFont typeface="Arial"/>
              <a:buChar char="•"/>
            </a:pPr>
            <a:r>
              <a:rPr lang="lv-LV" sz="2727" noProof="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Stratēģiska plānošana un sadarbība ar partneriem.</a:t>
            </a: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3C22E2EC-D9A9-368F-2B7E-E4EBB39DB4F5}"/>
              </a:ext>
            </a:extLst>
          </p:cNvPr>
          <p:cNvSpPr txBox="1"/>
          <p:nvPr/>
        </p:nvSpPr>
        <p:spPr>
          <a:xfrm>
            <a:off x="0" y="5732726"/>
            <a:ext cx="16286653" cy="81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68"/>
              </a:lnSpc>
            </a:pPr>
            <a:r>
              <a:rPr lang="en-US" sz="4800" b="1" dirty="0">
                <a:solidFill>
                  <a:srgbClr val="047650"/>
                </a:solidFill>
                <a:latin typeface="Garet Bold"/>
                <a:ea typeface="Garet Bold"/>
                <a:cs typeface="Garet Bold"/>
                <a:sym typeface="Garet Bold"/>
              </a:rPr>
              <a:t>RISKA MAZINĀŠANAS PASĀKUMI</a:t>
            </a:r>
          </a:p>
        </p:txBody>
      </p:sp>
    </p:spTree>
    <p:extLst>
      <p:ext uri="{BB962C8B-B14F-4D97-AF65-F5344CB8AC3E}">
        <p14:creationId xmlns:p14="http://schemas.microsoft.com/office/powerpoint/2010/main" val="685308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B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7A7EFE-5DD0-45C2-AA3D-ED6FB7720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346F5F5-680C-F552-4C5F-0FAB7AFCD057}"/>
              </a:ext>
            </a:extLst>
          </p:cNvPr>
          <p:cNvSpPr/>
          <p:nvPr/>
        </p:nvSpPr>
        <p:spPr>
          <a:xfrm rot="2700000">
            <a:off x="-2217109" y="4580489"/>
            <a:ext cx="10591742" cy="1317596"/>
          </a:xfrm>
          <a:custGeom>
            <a:avLst/>
            <a:gdLst/>
            <a:ahLst/>
            <a:cxnLst/>
            <a:rect l="l" t="t" r="r" b="b"/>
            <a:pathLst>
              <a:path w="10591742" h="1317596">
                <a:moveTo>
                  <a:pt x="0" y="0"/>
                </a:moveTo>
                <a:lnTo>
                  <a:pt x="10591742" y="0"/>
                </a:lnTo>
                <a:lnTo>
                  <a:pt x="10591742" y="1317596"/>
                </a:lnTo>
                <a:lnTo>
                  <a:pt x="0" y="1317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</a:blip>
            <a:stretch>
              <a:fillRect t="-20155" b="-20155"/>
            </a:stretch>
          </a:blipFill>
        </p:spPr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45C49A7-D261-9BEF-A513-A51C686B2880}"/>
              </a:ext>
            </a:extLst>
          </p:cNvPr>
          <p:cNvSpPr/>
          <p:nvPr/>
        </p:nvSpPr>
        <p:spPr>
          <a:xfrm rot="8100000">
            <a:off x="3949162" y="8782543"/>
            <a:ext cx="3709483" cy="1317595"/>
          </a:xfrm>
          <a:custGeom>
            <a:avLst/>
            <a:gdLst>
              <a:gd name="csX0" fmla="*/ 0 w 3709483"/>
              <a:gd name="csY0" fmla="*/ 1317595 h 1317595"/>
              <a:gd name="csX1" fmla="*/ 0 w 3709483"/>
              <a:gd name="csY1" fmla="*/ 0 h 1317595"/>
              <a:gd name="csX2" fmla="*/ 2391888 w 3709483"/>
              <a:gd name="csY2" fmla="*/ 0 h 1317595"/>
              <a:gd name="csX3" fmla="*/ 3709483 w 3709483"/>
              <a:gd name="csY3" fmla="*/ 1317595 h 131759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709483" h="1317595">
                <a:moveTo>
                  <a:pt x="0" y="1317595"/>
                </a:moveTo>
                <a:lnTo>
                  <a:pt x="0" y="0"/>
                </a:lnTo>
                <a:lnTo>
                  <a:pt x="2391888" y="0"/>
                </a:lnTo>
                <a:lnTo>
                  <a:pt x="3709483" y="1317595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t="-7391" r="-47734" b="-7391"/>
            </a:stretch>
          </a:blipFill>
        </p:spPr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D84A806-FF08-35E5-D40B-283A8F46E6FF}"/>
              </a:ext>
            </a:extLst>
          </p:cNvPr>
          <p:cNvSpPr/>
          <p:nvPr/>
        </p:nvSpPr>
        <p:spPr>
          <a:xfrm rot="10800000">
            <a:off x="0" y="2057916"/>
            <a:ext cx="6667639" cy="8229084"/>
          </a:xfrm>
          <a:custGeom>
            <a:avLst/>
            <a:gdLst>
              <a:gd name="csX0" fmla="*/ 6588092 w 6667639"/>
              <a:gd name="csY0" fmla="*/ 8229084 h 8229084"/>
              <a:gd name="csX1" fmla="*/ 6210914 w 6667639"/>
              <a:gd name="csY1" fmla="*/ 8072848 h 8229084"/>
              <a:gd name="csX2" fmla="*/ 156236 w 6667639"/>
              <a:gd name="csY2" fmla="*/ 2018169 h 8229084"/>
              <a:gd name="csX3" fmla="*/ 0 w 6667639"/>
              <a:gd name="csY3" fmla="*/ 1640992 h 8229084"/>
              <a:gd name="csX4" fmla="*/ 156236 w 6667639"/>
              <a:gd name="csY4" fmla="*/ 1263814 h 8229084"/>
              <a:gd name="csX5" fmla="*/ 1420050 w 6667639"/>
              <a:gd name="csY5" fmla="*/ 0 h 8229084"/>
              <a:gd name="csX6" fmla="*/ 6667639 w 6667639"/>
              <a:gd name="csY6" fmla="*/ 0 h 8229084"/>
              <a:gd name="csX7" fmla="*/ 6667639 w 6667639"/>
              <a:gd name="csY7" fmla="*/ 8221213 h 82290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6667639" h="8229084">
                <a:moveTo>
                  <a:pt x="6588092" y="8229084"/>
                </a:moveTo>
                <a:cubicBezTo>
                  <a:pt x="6446634" y="8229084"/>
                  <a:pt x="6310956" y="8172889"/>
                  <a:pt x="6210914" y="8072848"/>
                </a:cubicBezTo>
                <a:lnTo>
                  <a:pt x="156236" y="2018169"/>
                </a:lnTo>
                <a:cubicBezTo>
                  <a:pt x="56195" y="1918128"/>
                  <a:pt x="0" y="1782450"/>
                  <a:pt x="0" y="1640992"/>
                </a:cubicBezTo>
                <a:cubicBezTo>
                  <a:pt x="0" y="1499534"/>
                  <a:pt x="56195" y="1363856"/>
                  <a:pt x="156236" y="1263814"/>
                </a:cubicBezTo>
                <a:lnTo>
                  <a:pt x="1420050" y="0"/>
                </a:lnTo>
                <a:lnTo>
                  <a:pt x="6667639" y="0"/>
                </a:lnTo>
                <a:lnTo>
                  <a:pt x="6667639" y="8221213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E53AE21-0CB1-8545-E93A-E1E788C3A0A9}"/>
              </a:ext>
            </a:extLst>
          </p:cNvPr>
          <p:cNvSpPr txBox="1"/>
          <p:nvPr/>
        </p:nvSpPr>
        <p:spPr>
          <a:xfrm rot="10800000">
            <a:off x="-4388882" y="4177579"/>
            <a:ext cx="8936857" cy="9575204"/>
          </a:xfrm>
          <a:prstGeom prst="rect">
            <a:avLst/>
          </a:prstGeom>
        </p:spPr>
        <p:txBody>
          <a:bodyPr lIns="55757" tIns="55757" rIns="55757" bIns="55757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5D430E7-8E28-61B7-1C56-06DB18D6E131}"/>
              </a:ext>
            </a:extLst>
          </p:cNvPr>
          <p:cNvSpPr/>
          <p:nvPr/>
        </p:nvSpPr>
        <p:spPr>
          <a:xfrm rot="2518158">
            <a:off x="14343503" y="4049035"/>
            <a:ext cx="4711661" cy="8962857"/>
          </a:xfrm>
          <a:custGeom>
            <a:avLst/>
            <a:gdLst>
              <a:gd name="csX0" fmla="*/ 461810 w 4711661"/>
              <a:gd name="csY0" fmla="*/ 0 h 8962857"/>
              <a:gd name="csX1" fmla="*/ 4711661 w 4711661"/>
              <a:gd name="csY1" fmla="*/ 4725027 h 8962857"/>
              <a:gd name="csX2" fmla="*/ 0 w 4711661"/>
              <a:gd name="csY2" fmla="*/ 8962857 h 89628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4711661" h="8962857">
                <a:moveTo>
                  <a:pt x="461810" y="0"/>
                </a:moveTo>
                <a:lnTo>
                  <a:pt x="4711661" y="4725027"/>
                </a:lnTo>
                <a:lnTo>
                  <a:pt x="0" y="8962857"/>
                </a:lnTo>
                <a:close/>
              </a:path>
            </a:pathLst>
          </a:custGeom>
          <a:solidFill>
            <a:srgbClr val="A3D164"/>
          </a:solidFill>
        </p:spPr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9742408-A229-A338-56D1-ED40E34BCEFE}"/>
              </a:ext>
            </a:extLst>
          </p:cNvPr>
          <p:cNvSpPr txBox="1"/>
          <p:nvPr/>
        </p:nvSpPr>
        <p:spPr>
          <a:xfrm rot="2518158">
            <a:off x="14436651" y="1338252"/>
            <a:ext cx="5387909" cy="1511849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331A275-9920-3B15-A824-3ABA8D924B16}"/>
              </a:ext>
            </a:extLst>
          </p:cNvPr>
          <p:cNvSpPr/>
          <p:nvPr/>
        </p:nvSpPr>
        <p:spPr>
          <a:xfrm rot="-8100000">
            <a:off x="14463852" y="6485906"/>
            <a:ext cx="1043919" cy="4885664"/>
          </a:xfrm>
          <a:custGeom>
            <a:avLst/>
            <a:gdLst>
              <a:gd name="csX0" fmla="*/ 1043919 w 1043919"/>
              <a:gd name="csY0" fmla="*/ 4885664 h 4885664"/>
              <a:gd name="csX1" fmla="*/ 0 w 1043919"/>
              <a:gd name="csY1" fmla="*/ 4885664 h 4885664"/>
              <a:gd name="csX2" fmla="*/ 0 w 1043919"/>
              <a:gd name="csY2" fmla="*/ 1043918 h 4885664"/>
              <a:gd name="csX3" fmla="*/ 1043919 w 1043919"/>
              <a:gd name="csY3" fmla="*/ 0 h 48856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043919" h="4885664">
                <a:moveTo>
                  <a:pt x="1043919" y="4885664"/>
                </a:moveTo>
                <a:lnTo>
                  <a:pt x="0" y="4885664"/>
                </a:lnTo>
                <a:lnTo>
                  <a:pt x="0" y="1043918"/>
                </a:lnTo>
                <a:lnTo>
                  <a:pt x="1043919" y="0"/>
                </a:lnTo>
                <a:close/>
              </a:path>
            </a:pathLst>
          </a:custGeom>
          <a:blipFill>
            <a:blip r:embed="rId3"/>
            <a:stretch>
              <a:fillRect l="-105286" r="-14595"/>
            </a:stretch>
          </a:blipFill>
        </p:spPr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08CDE14-68C5-BE52-91ED-AAC5BE6C290A}"/>
              </a:ext>
            </a:extLst>
          </p:cNvPr>
          <p:cNvSpPr/>
          <p:nvPr/>
        </p:nvSpPr>
        <p:spPr>
          <a:xfrm rot="2518158">
            <a:off x="15525374" y="5955433"/>
            <a:ext cx="3271721" cy="6223701"/>
          </a:xfrm>
          <a:custGeom>
            <a:avLst/>
            <a:gdLst>
              <a:gd name="csX0" fmla="*/ 320675 w 3271721"/>
              <a:gd name="csY0" fmla="*/ 0 h 6223701"/>
              <a:gd name="csX1" fmla="*/ 3271721 w 3271721"/>
              <a:gd name="csY1" fmla="*/ 3281003 h 6223701"/>
              <a:gd name="csX2" fmla="*/ 0 w 3271721"/>
              <a:gd name="csY2" fmla="*/ 6223701 h 622370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271721" h="6223701">
                <a:moveTo>
                  <a:pt x="320675" y="0"/>
                </a:moveTo>
                <a:lnTo>
                  <a:pt x="3271721" y="3281003"/>
                </a:lnTo>
                <a:lnTo>
                  <a:pt x="0" y="6223701"/>
                </a:lnTo>
                <a:close/>
              </a:path>
            </a:pathLst>
          </a:custGeom>
          <a:solidFill>
            <a:srgbClr val="B4DA82"/>
          </a:solidFill>
        </p:spPr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D317B542-09ED-9620-6EFF-544D6957567B}"/>
              </a:ext>
            </a:extLst>
          </p:cNvPr>
          <p:cNvSpPr txBox="1"/>
          <p:nvPr/>
        </p:nvSpPr>
        <p:spPr>
          <a:xfrm rot="2518158">
            <a:off x="15285009" y="4476217"/>
            <a:ext cx="3660172" cy="1027045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4BDB57D5-B6F6-FAB1-5A04-6DA6C2C58316}"/>
              </a:ext>
            </a:extLst>
          </p:cNvPr>
          <p:cNvSpPr/>
          <p:nvPr/>
        </p:nvSpPr>
        <p:spPr>
          <a:xfrm rot="-2700000">
            <a:off x="14087169" y="8175851"/>
            <a:ext cx="5418823" cy="1200454"/>
          </a:xfrm>
          <a:custGeom>
            <a:avLst/>
            <a:gdLst>
              <a:gd name="csX0" fmla="*/ 5418823 w 5418823"/>
              <a:gd name="csY0" fmla="*/ 0 h 1200454"/>
              <a:gd name="csX1" fmla="*/ 4218371 w 5418823"/>
              <a:gd name="csY1" fmla="*/ 1200453 h 1200454"/>
              <a:gd name="csX2" fmla="*/ 1172871 w 5418823"/>
              <a:gd name="csY2" fmla="*/ 1200454 h 1200454"/>
              <a:gd name="csX3" fmla="*/ 0 w 5418823"/>
              <a:gd name="csY3" fmla="*/ 27584 h 1200454"/>
              <a:gd name="csX4" fmla="*/ 1 w 5418823"/>
              <a:gd name="csY4" fmla="*/ 0 h 12004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5418823" h="1200454">
                <a:moveTo>
                  <a:pt x="5418823" y="0"/>
                </a:moveTo>
                <a:lnTo>
                  <a:pt x="4218371" y="1200453"/>
                </a:lnTo>
                <a:lnTo>
                  <a:pt x="1172871" y="1200454"/>
                </a:lnTo>
                <a:lnTo>
                  <a:pt x="0" y="27584"/>
                </a:lnTo>
                <a:lnTo>
                  <a:pt x="1" y="0"/>
                </a:lnTo>
                <a:close/>
              </a:path>
            </a:pathLst>
          </a:custGeom>
          <a:blipFill>
            <a:blip r:embed="rId2">
              <a:alphaModFix amt="27000"/>
            </a:blip>
            <a:stretch>
              <a:fillRect l="-22095" r="-3456"/>
            </a:stretch>
          </a:blipFill>
        </p:spPr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B099250-46D8-716F-7711-43267A68B713}"/>
              </a:ext>
            </a:extLst>
          </p:cNvPr>
          <p:cNvSpPr/>
          <p:nvPr/>
        </p:nvSpPr>
        <p:spPr>
          <a:xfrm rot="2518158">
            <a:off x="16665557" y="7721213"/>
            <a:ext cx="1937992" cy="3686585"/>
          </a:xfrm>
          <a:custGeom>
            <a:avLst/>
            <a:gdLst>
              <a:gd name="csX0" fmla="*/ 189951 w 1937992"/>
              <a:gd name="csY0" fmla="*/ 0 h 3686585"/>
              <a:gd name="csX1" fmla="*/ 1937992 w 1937992"/>
              <a:gd name="csY1" fmla="*/ 1943490 h 3686585"/>
              <a:gd name="csX2" fmla="*/ 0 w 1937992"/>
              <a:gd name="csY2" fmla="*/ 3686585 h 36865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1937992" h="3686585">
                <a:moveTo>
                  <a:pt x="189951" y="0"/>
                </a:moveTo>
                <a:lnTo>
                  <a:pt x="1937992" y="1943490"/>
                </a:lnTo>
                <a:lnTo>
                  <a:pt x="0" y="3686585"/>
                </a:lnTo>
                <a:close/>
              </a:path>
            </a:pathLst>
          </a:custGeom>
          <a:solidFill>
            <a:srgbClr val="CAE5A5"/>
          </a:solidFill>
        </p:spPr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9CF8DC26-49CA-9A49-3A90-CF4B0D928173}"/>
              </a:ext>
            </a:extLst>
          </p:cNvPr>
          <p:cNvSpPr txBox="1"/>
          <p:nvPr/>
        </p:nvSpPr>
        <p:spPr>
          <a:xfrm rot="2518158">
            <a:off x="16933092" y="5593791"/>
            <a:ext cx="2869240" cy="805109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386858FB-B7A7-2D85-9701-DE7E5F15E6C6}"/>
              </a:ext>
            </a:extLst>
          </p:cNvPr>
          <p:cNvSpPr/>
          <p:nvPr/>
        </p:nvSpPr>
        <p:spPr>
          <a:xfrm>
            <a:off x="255807" y="8478848"/>
            <a:ext cx="4028882" cy="1640992"/>
          </a:xfrm>
          <a:custGeom>
            <a:avLst/>
            <a:gdLst/>
            <a:ahLst/>
            <a:cxnLst/>
            <a:rect l="l" t="t" r="r" b="b"/>
            <a:pathLst>
              <a:path w="4028882" h="1640992">
                <a:moveTo>
                  <a:pt x="0" y="0"/>
                </a:moveTo>
                <a:lnTo>
                  <a:pt x="4028881" y="0"/>
                </a:lnTo>
                <a:lnTo>
                  <a:pt x="4028881" y="1640992"/>
                </a:lnTo>
                <a:lnTo>
                  <a:pt x="0" y="16409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165E1361-9A98-CEEB-85A4-512B191D0228}"/>
              </a:ext>
            </a:extLst>
          </p:cNvPr>
          <p:cNvSpPr txBox="1"/>
          <p:nvPr/>
        </p:nvSpPr>
        <p:spPr>
          <a:xfrm>
            <a:off x="339309" y="751504"/>
            <a:ext cx="16286653" cy="1712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68"/>
              </a:lnSpc>
            </a:pPr>
            <a:r>
              <a:rPr lang="en-US" sz="6026" b="1" dirty="0">
                <a:solidFill>
                  <a:srgbClr val="047650"/>
                </a:solidFill>
                <a:latin typeface="Garet Bold"/>
                <a:ea typeface="Garet Bold"/>
                <a:cs typeface="Garet Bold"/>
                <a:sym typeface="Garet Bold"/>
              </a:rPr>
              <a:t>PAREDZAMIE BŪTISKĀKIE NOTIKUMI TURPMĀKAJOS 3 MĒNEŠOS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F4315ADA-5BBB-025F-F5FD-887D2F89AE7A}"/>
              </a:ext>
            </a:extLst>
          </p:cNvPr>
          <p:cNvSpPr txBox="1"/>
          <p:nvPr/>
        </p:nvSpPr>
        <p:spPr>
          <a:xfrm>
            <a:off x="339309" y="2613291"/>
            <a:ext cx="16932819" cy="657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8795" lvl="1" indent="-294397" algn="just">
              <a:lnSpc>
                <a:spcPts val="4690"/>
              </a:lnSpc>
              <a:buFont typeface="Arial"/>
              <a:buChar char="•"/>
            </a:pPr>
            <a:r>
              <a:rPr lang="lv-LV" sz="2727" noProof="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turpināt veselības aprūpes pakalpojumu sniegšanu plānotajā apjomā;</a:t>
            </a:r>
          </a:p>
          <a:p>
            <a:pPr marL="588795" lvl="1" indent="-294397" algn="just">
              <a:lnSpc>
                <a:spcPts val="4690"/>
              </a:lnSpc>
              <a:buFont typeface="Arial"/>
              <a:buChar char="•"/>
            </a:pPr>
            <a:r>
              <a:rPr lang="lv-LV" sz="2727" noProof="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jaunu pakalpojumu ieviešana vai esošo paplašināšana;</a:t>
            </a:r>
          </a:p>
          <a:p>
            <a:pPr marL="588795" lvl="1" indent="-294397" algn="just">
              <a:lnSpc>
                <a:spcPts val="4690"/>
              </a:lnSpc>
              <a:buFont typeface="Arial"/>
              <a:buChar char="•"/>
            </a:pPr>
            <a:r>
              <a:rPr lang="lv-LV" sz="2727" noProof="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2025.gada pārskata apstiprināšana;</a:t>
            </a:r>
          </a:p>
          <a:p>
            <a:pPr marL="588795" lvl="1" indent="-294397" algn="just">
              <a:lnSpc>
                <a:spcPts val="4690"/>
              </a:lnSpc>
              <a:buFont typeface="Arial"/>
              <a:buChar char="•"/>
            </a:pPr>
            <a:r>
              <a:rPr lang="lv-LV" sz="2727" noProof="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turpināt pārrunas par Pašvaldības SIA “Ādažu slimnīca” dalības lietderīgumu SIA “Ādažu </a:t>
            </a:r>
            <a:r>
              <a:rPr lang="lv-LV" sz="2727" noProof="0" dirty="0" err="1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privātslimnīca</a:t>
            </a:r>
            <a:r>
              <a:rPr lang="lv-LV" sz="2727" noProof="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”;</a:t>
            </a:r>
          </a:p>
          <a:p>
            <a:pPr marL="588795" lvl="1" indent="-294397" algn="just">
              <a:lnSpc>
                <a:spcPts val="4690"/>
              </a:lnSpc>
              <a:buFont typeface="Arial"/>
              <a:buChar char="•"/>
            </a:pPr>
            <a:r>
              <a:rPr lang="lv-LV" sz="2727" noProof="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turpināt pārrunas ar SIA “Vizuālā diagnostika” par telpu iznomāšanu un jauna pakalpojuma nodrošināšanu;  </a:t>
            </a:r>
          </a:p>
          <a:p>
            <a:pPr marL="588795" lvl="1" indent="-294397" algn="just">
              <a:lnSpc>
                <a:spcPts val="4690"/>
              </a:lnSpc>
              <a:buFont typeface="Arial"/>
              <a:buChar char="•"/>
            </a:pPr>
            <a:r>
              <a:rPr lang="lv-LV" sz="2727" noProof="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darbinieku atpūtas telpas labiekārtošanas darbu veikšana;</a:t>
            </a:r>
          </a:p>
          <a:p>
            <a:pPr marL="588795" lvl="1" indent="-294397" algn="just">
              <a:lnSpc>
                <a:spcPts val="4690"/>
              </a:lnSpc>
              <a:buFont typeface="Arial"/>
              <a:buChar char="•"/>
            </a:pPr>
            <a:r>
              <a:rPr lang="lv-LV" sz="2727" noProof="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ēkas iekšpagalma fasādes daļas remontdarbu tāmes izstrāde un iepirkuma procedūras uzsākšana.</a:t>
            </a:r>
          </a:p>
          <a:p>
            <a:pPr>
              <a:lnSpc>
                <a:spcPts val="4690"/>
              </a:lnSpc>
            </a:pPr>
            <a:endParaRPr lang="en-US" sz="2727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989169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B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3B565F-6EBB-948E-B377-BECF32906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140BEFB-9007-C09C-95F1-2A8BCB4EDDD2}"/>
              </a:ext>
            </a:extLst>
          </p:cNvPr>
          <p:cNvSpPr/>
          <p:nvPr/>
        </p:nvSpPr>
        <p:spPr>
          <a:xfrm rot="8100000">
            <a:off x="1644465" y="5984954"/>
            <a:ext cx="9553608" cy="784025"/>
          </a:xfrm>
          <a:custGeom>
            <a:avLst/>
            <a:gdLst/>
            <a:ahLst/>
            <a:cxnLst/>
            <a:rect l="l" t="t" r="r" b="b"/>
            <a:pathLst>
              <a:path w="9553608" h="784025">
                <a:moveTo>
                  <a:pt x="0" y="0"/>
                </a:moveTo>
                <a:lnTo>
                  <a:pt x="9553608" y="0"/>
                </a:lnTo>
                <a:lnTo>
                  <a:pt x="9553608" y="784025"/>
                </a:lnTo>
                <a:lnTo>
                  <a:pt x="0" y="7840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99"/>
            </a:blip>
            <a:stretch>
              <a:fillRect t="-90372" b="-22317"/>
            </a:stretch>
          </a:blipFill>
        </p:spPr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2EAC031-BB7D-1D1E-CB9E-64C31998A45B}"/>
              </a:ext>
            </a:extLst>
          </p:cNvPr>
          <p:cNvSpPr/>
          <p:nvPr/>
        </p:nvSpPr>
        <p:spPr>
          <a:xfrm rot="10800000">
            <a:off x="-27034" y="0"/>
            <a:ext cx="9662691" cy="9635798"/>
          </a:xfrm>
          <a:custGeom>
            <a:avLst/>
            <a:gdLst>
              <a:gd name="csX0" fmla="*/ 9662691 w 9662691"/>
              <a:gd name="csY0" fmla="*/ 9635798 h 9635798"/>
              <a:gd name="csX1" fmla="*/ 2826764 w 9662691"/>
              <a:gd name="csY1" fmla="*/ 9635798 h 9635798"/>
              <a:gd name="csX2" fmla="*/ 156236 w 9662691"/>
              <a:gd name="csY2" fmla="*/ 6965269 h 9635798"/>
              <a:gd name="csX3" fmla="*/ 0 w 9662691"/>
              <a:gd name="csY3" fmla="*/ 6588092 h 9635798"/>
              <a:gd name="csX4" fmla="*/ 156236 w 9662691"/>
              <a:gd name="csY4" fmla="*/ 6210915 h 9635798"/>
              <a:gd name="csX5" fmla="*/ 6210914 w 9662691"/>
              <a:gd name="csY5" fmla="*/ 156236 h 9635798"/>
              <a:gd name="csX6" fmla="*/ 6588092 w 9662691"/>
              <a:gd name="csY6" fmla="*/ 0 h 9635798"/>
              <a:gd name="csX7" fmla="*/ 6965269 w 9662691"/>
              <a:gd name="csY7" fmla="*/ 156236 h 9635798"/>
              <a:gd name="csX8" fmla="*/ 9662691 w 9662691"/>
              <a:gd name="csY8" fmla="*/ 2853658 h 963579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9662691" h="9635798">
                <a:moveTo>
                  <a:pt x="9662691" y="9635798"/>
                </a:moveTo>
                <a:lnTo>
                  <a:pt x="2826764" y="9635798"/>
                </a:lnTo>
                <a:lnTo>
                  <a:pt x="156236" y="6965269"/>
                </a:lnTo>
                <a:cubicBezTo>
                  <a:pt x="56195" y="6865228"/>
                  <a:pt x="0" y="6729550"/>
                  <a:pt x="0" y="6588092"/>
                </a:cubicBezTo>
                <a:cubicBezTo>
                  <a:pt x="0" y="6446634"/>
                  <a:pt x="56195" y="6310956"/>
                  <a:pt x="156236" y="6210915"/>
                </a:cubicBezTo>
                <a:lnTo>
                  <a:pt x="6210914" y="156236"/>
                </a:lnTo>
                <a:cubicBezTo>
                  <a:pt x="6310956" y="56195"/>
                  <a:pt x="6446634" y="0"/>
                  <a:pt x="6588092" y="0"/>
                </a:cubicBezTo>
                <a:cubicBezTo>
                  <a:pt x="6729550" y="0"/>
                  <a:pt x="6865229" y="56195"/>
                  <a:pt x="6965269" y="156236"/>
                </a:cubicBezTo>
                <a:lnTo>
                  <a:pt x="9662691" y="2853658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4B0983C-C709-524E-B031-831E6E373721}"/>
              </a:ext>
            </a:extLst>
          </p:cNvPr>
          <p:cNvSpPr txBox="1"/>
          <p:nvPr/>
        </p:nvSpPr>
        <p:spPr>
          <a:xfrm rot="10800000">
            <a:off x="-1420864" y="-1420723"/>
            <a:ext cx="8936857" cy="9575204"/>
          </a:xfrm>
          <a:prstGeom prst="rect">
            <a:avLst/>
          </a:prstGeom>
        </p:spPr>
        <p:txBody>
          <a:bodyPr lIns="55757" tIns="55757" rIns="55757" bIns="55757" rtlCol="0" anchor="ctr"/>
          <a:lstStyle/>
          <a:p>
            <a:pPr algn="ctr">
              <a:lnSpc>
                <a:spcPts val="3359"/>
              </a:lnSpc>
            </a:pPr>
            <a:endParaRPr dirty="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33D45594-35A8-F04A-59D4-648D9B4943EB}"/>
              </a:ext>
            </a:extLst>
          </p:cNvPr>
          <p:cNvSpPr/>
          <p:nvPr/>
        </p:nvSpPr>
        <p:spPr>
          <a:xfrm>
            <a:off x="-27034" y="8214"/>
            <a:ext cx="5010891" cy="2040972"/>
          </a:xfrm>
          <a:custGeom>
            <a:avLst/>
            <a:gdLst/>
            <a:ahLst/>
            <a:cxnLst/>
            <a:rect l="l" t="t" r="r" b="b"/>
            <a:pathLst>
              <a:path w="5010891" h="2040972">
                <a:moveTo>
                  <a:pt x="0" y="0"/>
                </a:moveTo>
                <a:lnTo>
                  <a:pt x="5010892" y="0"/>
                </a:lnTo>
                <a:lnTo>
                  <a:pt x="5010892" y="2040972"/>
                </a:lnTo>
                <a:lnTo>
                  <a:pt x="0" y="20409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0DB8A58A-92A7-C305-41D0-629144FA75D8}"/>
              </a:ext>
            </a:extLst>
          </p:cNvPr>
          <p:cNvSpPr/>
          <p:nvPr/>
        </p:nvSpPr>
        <p:spPr>
          <a:xfrm rot="2518158">
            <a:off x="13156006" y="347687"/>
            <a:ext cx="5797533" cy="13615804"/>
          </a:xfrm>
          <a:custGeom>
            <a:avLst/>
            <a:gdLst>
              <a:gd name="csX0" fmla="*/ 701552 w 5797533"/>
              <a:gd name="csY0" fmla="*/ 0 h 13615804"/>
              <a:gd name="csX1" fmla="*/ 5797533 w 5797533"/>
              <a:gd name="csY1" fmla="*/ 5665761 h 13615804"/>
              <a:gd name="csX2" fmla="*/ 5649735 w 5797533"/>
              <a:gd name="csY2" fmla="*/ 8534239 h 13615804"/>
              <a:gd name="csX3" fmla="*/ 0 w 5797533"/>
              <a:gd name="csY3" fmla="*/ 13615804 h 136158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5797533" h="13615804">
                <a:moveTo>
                  <a:pt x="701552" y="0"/>
                </a:moveTo>
                <a:lnTo>
                  <a:pt x="5797533" y="5665761"/>
                </a:lnTo>
                <a:lnTo>
                  <a:pt x="5649735" y="8534239"/>
                </a:lnTo>
                <a:lnTo>
                  <a:pt x="0" y="13615804"/>
                </a:lnTo>
                <a:close/>
              </a:path>
            </a:pathLst>
          </a:custGeom>
          <a:solidFill>
            <a:srgbClr val="A3D164"/>
          </a:solidFill>
        </p:spPr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52F1D249-9A36-416D-EF78-F59EB75ADB58}"/>
              </a:ext>
            </a:extLst>
          </p:cNvPr>
          <p:cNvSpPr txBox="1"/>
          <p:nvPr/>
        </p:nvSpPr>
        <p:spPr>
          <a:xfrm rot="2518158">
            <a:off x="13108073" y="50973"/>
            <a:ext cx="5387909" cy="1511849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CEB985C3-CD1C-7BB4-AF13-EAF39662DBA6}"/>
              </a:ext>
            </a:extLst>
          </p:cNvPr>
          <p:cNvSpPr/>
          <p:nvPr/>
        </p:nvSpPr>
        <p:spPr>
          <a:xfrm rot="8100000">
            <a:off x="12593222" y="-2131118"/>
            <a:ext cx="3132841" cy="9894862"/>
          </a:xfrm>
          <a:custGeom>
            <a:avLst/>
            <a:gdLst>
              <a:gd name="csX0" fmla="*/ 2530983 w 3132841"/>
              <a:gd name="csY0" fmla="*/ 9894862 h 9894862"/>
              <a:gd name="csX1" fmla="*/ 0 w 3132841"/>
              <a:gd name="csY1" fmla="*/ 7363878 h 9894862"/>
              <a:gd name="csX2" fmla="*/ 447910 w 3132841"/>
              <a:gd name="csY2" fmla="*/ 0 h 9894862"/>
              <a:gd name="csX3" fmla="*/ 3132841 w 3132841"/>
              <a:gd name="csY3" fmla="*/ 1 h 989486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132841" h="9894862">
                <a:moveTo>
                  <a:pt x="2530983" y="9894862"/>
                </a:moveTo>
                <a:lnTo>
                  <a:pt x="0" y="7363878"/>
                </a:lnTo>
                <a:lnTo>
                  <a:pt x="447910" y="0"/>
                </a:lnTo>
                <a:lnTo>
                  <a:pt x="3132841" y="1"/>
                </a:lnTo>
                <a:close/>
              </a:path>
            </a:pathLst>
          </a:custGeom>
          <a:solidFill>
            <a:srgbClr val="A3D164"/>
          </a:solidFill>
        </p:spPr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4A627691-AAF7-D52B-88BC-890B943637E3}"/>
              </a:ext>
            </a:extLst>
          </p:cNvPr>
          <p:cNvSpPr txBox="1"/>
          <p:nvPr/>
        </p:nvSpPr>
        <p:spPr>
          <a:xfrm rot="8100000">
            <a:off x="11996533" y="-4647628"/>
            <a:ext cx="2684931" cy="1282893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 dirty="0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ECBE872D-E801-C73D-5AAF-0E25FA252E1B}"/>
              </a:ext>
            </a:extLst>
          </p:cNvPr>
          <p:cNvSpPr/>
          <p:nvPr/>
        </p:nvSpPr>
        <p:spPr>
          <a:xfrm rot="-8100000">
            <a:off x="9068140" y="4791031"/>
            <a:ext cx="6163205" cy="1200452"/>
          </a:xfrm>
          <a:custGeom>
            <a:avLst/>
            <a:gdLst/>
            <a:ahLst/>
            <a:cxnLst/>
            <a:rect l="l" t="t" r="r" b="b"/>
            <a:pathLst>
              <a:path w="6163205" h="1200452">
                <a:moveTo>
                  <a:pt x="0" y="0"/>
                </a:moveTo>
                <a:lnTo>
                  <a:pt x="6163204" y="0"/>
                </a:lnTo>
                <a:lnTo>
                  <a:pt x="6163204" y="1200452"/>
                </a:lnTo>
                <a:lnTo>
                  <a:pt x="0" y="12004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7000"/>
            </a:blip>
            <a:stretch>
              <a:fillRect l="-21357" t="-4375" b="-4375"/>
            </a:stretch>
          </a:blipFill>
        </p:spPr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3B8FD5A-275E-C3AD-7B1E-E8CC4AB28F08}"/>
              </a:ext>
            </a:extLst>
          </p:cNvPr>
          <p:cNvSpPr/>
          <p:nvPr/>
        </p:nvSpPr>
        <p:spPr>
          <a:xfrm rot="-2700000">
            <a:off x="8950979" y="1024961"/>
            <a:ext cx="5343536" cy="1200453"/>
          </a:xfrm>
          <a:custGeom>
            <a:avLst/>
            <a:gdLst>
              <a:gd name="csX0" fmla="*/ 4412488 w 5343536"/>
              <a:gd name="csY0" fmla="*/ 0 h 1200453"/>
              <a:gd name="csX1" fmla="*/ 5343536 w 5343536"/>
              <a:gd name="csY1" fmla="*/ 931048 h 1200453"/>
              <a:gd name="csX2" fmla="*/ 5343536 w 5343536"/>
              <a:gd name="csY2" fmla="*/ 1200453 h 1200453"/>
              <a:gd name="csX3" fmla="*/ 0 w 5343536"/>
              <a:gd name="csY3" fmla="*/ 1200453 h 1200453"/>
              <a:gd name="csX4" fmla="*/ 0 w 5343536"/>
              <a:gd name="csY4" fmla="*/ 0 h 12004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5343536" h="1200453">
                <a:moveTo>
                  <a:pt x="4412488" y="0"/>
                </a:moveTo>
                <a:lnTo>
                  <a:pt x="5343536" y="931048"/>
                </a:lnTo>
                <a:lnTo>
                  <a:pt x="5343536" y="1200453"/>
                </a:lnTo>
                <a:lnTo>
                  <a:pt x="0" y="12004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7000"/>
            </a:blip>
            <a:stretch>
              <a:fillRect t="-7391" r="-47734" b="-7391"/>
            </a:stretch>
          </a:blipFill>
        </p:spPr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B2321234-C62C-9E9E-F910-11F09CBA8D4A}"/>
              </a:ext>
            </a:extLst>
          </p:cNvPr>
          <p:cNvSpPr/>
          <p:nvPr/>
        </p:nvSpPr>
        <p:spPr>
          <a:xfrm>
            <a:off x="10077544" y="0"/>
            <a:ext cx="8896256" cy="9231439"/>
          </a:xfrm>
          <a:custGeom>
            <a:avLst/>
            <a:gdLst>
              <a:gd name="csX0" fmla="*/ 3027774 w 8896256"/>
              <a:gd name="csY0" fmla="*/ 0 h 9231439"/>
              <a:gd name="csX1" fmla="*/ 8896256 w 8896256"/>
              <a:gd name="csY1" fmla="*/ 0 h 9231439"/>
              <a:gd name="csX2" fmla="*/ 8896256 w 8896256"/>
              <a:gd name="csY2" fmla="*/ 6538848 h 9231439"/>
              <a:gd name="csX3" fmla="*/ 6359886 w 8896256"/>
              <a:gd name="csY3" fmla="*/ 9075218 h 9231439"/>
              <a:gd name="csX4" fmla="*/ 5982720 w 8896256"/>
              <a:gd name="csY4" fmla="*/ 9231439 h 9231439"/>
              <a:gd name="csX5" fmla="*/ 5605555 w 8896256"/>
              <a:gd name="csY5" fmla="*/ 9075218 h 9231439"/>
              <a:gd name="csX6" fmla="*/ 156221 w 8896256"/>
              <a:gd name="csY6" fmla="*/ 3625884 h 9231439"/>
              <a:gd name="csX7" fmla="*/ 0 w 8896256"/>
              <a:gd name="csY7" fmla="*/ 3248719 h 9231439"/>
              <a:gd name="csX8" fmla="*/ 156221 w 8896256"/>
              <a:gd name="csY8" fmla="*/ 2871553 h 92314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896256" h="9231439">
                <a:moveTo>
                  <a:pt x="3027774" y="0"/>
                </a:moveTo>
                <a:lnTo>
                  <a:pt x="8896256" y="0"/>
                </a:lnTo>
                <a:lnTo>
                  <a:pt x="8896256" y="6538848"/>
                </a:lnTo>
                <a:lnTo>
                  <a:pt x="6359886" y="9075218"/>
                </a:lnTo>
                <a:cubicBezTo>
                  <a:pt x="6259855" y="9175249"/>
                  <a:pt x="6124180" y="9231439"/>
                  <a:pt x="5982720" y="9231439"/>
                </a:cubicBezTo>
                <a:cubicBezTo>
                  <a:pt x="5841260" y="9231439"/>
                  <a:pt x="5705586" y="9175249"/>
                  <a:pt x="5605555" y="9075218"/>
                </a:cubicBezTo>
                <a:lnTo>
                  <a:pt x="156221" y="3625884"/>
                </a:lnTo>
                <a:cubicBezTo>
                  <a:pt x="56190" y="3525853"/>
                  <a:pt x="0" y="3390179"/>
                  <a:pt x="0" y="3248719"/>
                </a:cubicBezTo>
                <a:cubicBezTo>
                  <a:pt x="0" y="3107259"/>
                  <a:pt x="56190" y="2971584"/>
                  <a:pt x="156221" y="2871553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93526523-5235-B221-6AB7-385268F2B200}"/>
              </a:ext>
            </a:extLst>
          </p:cNvPr>
          <p:cNvSpPr txBox="1"/>
          <p:nvPr/>
        </p:nvSpPr>
        <p:spPr>
          <a:xfrm>
            <a:off x="11989109" y="-1404031"/>
            <a:ext cx="8142310" cy="872390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 dirty="0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308C8BF0-15F6-2E33-1692-4E21E160851E}"/>
              </a:ext>
            </a:extLst>
          </p:cNvPr>
          <p:cNvSpPr/>
          <p:nvPr/>
        </p:nvSpPr>
        <p:spPr>
          <a:xfrm>
            <a:off x="10365114" y="-50090"/>
            <a:ext cx="8653810" cy="8224903"/>
          </a:xfrm>
          <a:custGeom>
            <a:avLst/>
            <a:gdLst>
              <a:gd name="csX0" fmla="*/ 3054664 w 8653810"/>
              <a:gd name="csY0" fmla="*/ 0 h 8224903"/>
              <a:gd name="csX1" fmla="*/ 6843926 w 8653810"/>
              <a:gd name="csY1" fmla="*/ 0 h 8224903"/>
              <a:gd name="csX2" fmla="*/ 8653810 w 8653810"/>
              <a:gd name="csY2" fmla="*/ 1809884 h 8224903"/>
              <a:gd name="csX3" fmla="*/ 8653810 w 8653810"/>
              <a:gd name="csY3" fmla="*/ 4741333 h 8224903"/>
              <a:gd name="csX4" fmla="*/ 5326466 w 8653810"/>
              <a:gd name="csY4" fmla="*/ 8068676 h 8224903"/>
              <a:gd name="csX5" fmla="*/ 4949295 w 8653810"/>
              <a:gd name="csY5" fmla="*/ 8224903 h 8224903"/>
              <a:gd name="csX6" fmla="*/ 4572124 w 8653810"/>
              <a:gd name="csY6" fmla="*/ 8068676 h 8224903"/>
              <a:gd name="csX7" fmla="*/ 156227 w 8653810"/>
              <a:gd name="csY7" fmla="*/ 3652779 h 8224903"/>
              <a:gd name="csX8" fmla="*/ 0 w 8653810"/>
              <a:gd name="csY8" fmla="*/ 3275608 h 8224903"/>
              <a:gd name="csX9" fmla="*/ 156227 w 8653810"/>
              <a:gd name="csY9" fmla="*/ 2898438 h 822490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8653810" h="8224903">
                <a:moveTo>
                  <a:pt x="3054664" y="0"/>
                </a:moveTo>
                <a:lnTo>
                  <a:pt x="6843926" y="0"/>
                </a:lnTo>
                <a:lnTo>
                  <a:pt x="8653810" y="1809884"/>
                </a:lnTo>
                <a:lnTo>
                  <a:pt x="8653810" y="4741333"/>
                </a:lnTo>
                <a:lnTo>
                  <a:pt x="5326466" y="8068676"/>
                </a:lnTo>
                <a:cubicBezTo>
                  <a:pt x="5226432" y="8168710"/>
                  <a:pt x="5090764" y="8224903"/>
                  <a:pt x="4949295" y="8224903"/>
                </a:cubicBezTo>
                <a:cubicBezTo>
                  <a:pt x="4807826" y="8224903"/>
                  <a:pt x="4672158" y="8168710"/>
                  <a:pt x="4572124" y="8068676"/>
                </a:cubicBezTo>
                <a:lnTo>
                  <a:pt x="156227" y="3652779"/>
                </a:lnTo>
                <a:cubicBezTo>
                  <a:pt x="56193" y="3552745"/>
                  <a:pt x="0" y="3417077"/>
                  <a:pt x="0" y="3275608"/>
                </a:cubicBezTo>
                <a:cubicBezTo>
                  <a:pt x="0" y="3134139"/>
                  <a:pt x="56193" y="2998471"/>
                  <a:pt x="156227" y="2898438"/>
                </a:cubicBezTo>
                <a:close/>
              </a:path>
            </a:pathLst>
          </a:custGeom>
          <a:blipFill>
            <a:blip r:embed="rId5"/>
            <a:stretch>
              <a:fillRect l="-166" t="-1916" r="-56169" b="-1916"/>
            </a:stretch>
          </a:blipFill>
        </p:spPr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D2EDFD17-1D5F-DA49-27BF-5F74810FBEC8}"/>
              </a:ext>
            </a:extLst>
          </p:cNvPr>
          <p:cNvSpPr/>
          <p:nvPr/>
        </p:nvSpPr>
        <p:spPr>
          <a:xfrm rot="-8100000">
            <a:off x="12780282" y="7387300"/>
            <a:ext cx="771811" cy="3716904"/>
          </a:xfrm>
          <a:custGeom>
            <a:avLst/>
            <a:gdLst>
              <a:gd name="csX0" fmla="*/ 771811 w 771811"/>
              <a:gd name="csY0" fmla="*/ 3716904 h 3716904"/>
              <a:gd name="csX1" fmla="*/ 0 w 771811"/>
              <a:gd name="csY1" fmla="*/ 3716904 h 3716904"/>
              <a:gd name="csX2" fmla="*/ 0 w 771811"/>
              <a:gd name="csY2" fmla="*/ 771812 h 3716904"/>
              <a:gd name="csX3" fmla="*/ 771811 w 771811"/>
              <a:gd name="csY3" fmla="*/ 0 h 37169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771811" h="3716904">
                <a:moveTo>
                  <a:pt x="771811" y="3716904"/>
                </a:moveTo>
                <a:lnTo>
                  <a:pt x="0" y="3716904"/>
                </a:lnTo>
                <a:lnTo>
                  <a:pt x="0" y="771812"/>
                </a:lnTo>
                <a:lnTo>
                  <a:pt x="771811" y="0"/>
                </a:lnTo>
                <a:close/>
              </a:path>
            </a:pathLst>
          </a:custGeom>
          <a:blipFill>
            <a:blip r:embed="rId6"/>
            <a:stretch>
              <a:fillRect l="-105286" r="-14595"/>
            </a:stretch>
          </a:blipFill>
        </p:spPr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CB345B9-19C3-8DA8-0A27-D0CAAC5385C9}"/>
              </a:ext>
            </a:extLst>
          </p:cNvPr>
          <p:cNvSpPr/>
          <p:nvPr/>
        </p:nvSpPr>
        <p:spPr>
          <a:xfrm rot="2518158">
            <a:off x="14903159" y="3054363"/>
            <a:ext cx="3931358" cy="9804572"/>
          </a:xfrm>
          <a:custGeom>
            <a:avLst/>
            <a:gdLst>
              <a:gd name="csX0" fmla="*/ 448225 w 3931358"/>
              <a:gd name="csY0" fmla="*/ 0 h 9804572"/>
              <a:gd name="csX1" fmla="*/ 3931358 w 3931358"/>
              <a:gd name="csY1" fmla="*/ 3872583 h 9804572"/>
              <a:gd name="csX2" fmla="*/ 3838038 w 3931358"/>
              <a:gd name="csY2" fmla="*/ 5913864 h 9804572"/>
              <a:gd name="csX3" fmla="*/ 0 w 3931358"/>
              <a:gd name="csY3" fmla="*/ 9804572 h 98045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931358" h="9804572">
                <a:moveTo>
                  <a:pt x="448225" y="0"/>
                </a:moveTo>
                <a:lnTo>
                  <a:pt x="3931358" y="3872583"/>
                </a:lnTo>
                <a:lnTo>
                  <a:pt x="3838038" y="5913864"/>
                </a:lnTo>
                <a:lnTo>
                  <a:pt x="0" y="9804572"/>
                </a:lnTo>
                <a:close/>
              </a:path>
            </a:pathLst>
          </a:custGeom>
          <a:solidFill>
            <a:srgbClr val="B4DA82"/>
          </a:solidFill>
        </p:spPr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6FBA16CD-3A66-2732-74D6-5A422F98A62F}"/>
              </a:ext>
            </a:extLst>
          </p:cNvPr>
          <p:cNvSpPr txBox="1"/>
          <p:nvPr/>
        </p:nvSpPr>
        <p:spPr>
          <a:xfrm rot="2518158">
            <a:off x="14440332" y="3583430"/>
            <a:ext cx="3660172" cy="1027045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 dirty="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B6C6401-9392-120E-16E3-3CA33391BCBD}"/>
              </a:ext>
            </a:extLst>
          </p:cNvPr>
          <p:cNvSpPr/>
          <p:nvPr/>
        </p:nvSpPr>
        <p:spPr>
          <a:xfrm rot="-2700000">
            <a:off x="14078519" y="8154965"/>
            <a:ext cx="5477895" cy="1200454"/>
          </a:xfrm>
          <a:custGeom>
            <a:avLst/>
            <a:gdLst>
              <a:gd name="csX0" fmla="*/ 5477895 w 5477895"/>
              <a:gd name="csY0" fmla="*/ 1 h 1200454"/>
              <a:gd name="csX1" fmla="*/ 5477894 w 5477895"/>
              <a:gd name="csY1" fmla="*/ 1200453 h 1200454"/>
              <a:gd name="csX2" fmla="*/ 1172870 w 5477895"/>
              <a:gd name="csY2" fmla="*/ 1200454 h 1200454"/>
              <a:gd name="csX3" fmla="*/ 0 w 5477895"/>
              <a:gd name="csY3" fmla="*/ 27584 h 1200454"/>
              <a:gd name="csX4" fmla="*/ 0 w 5477895"/>
              <a:gd name="csY4" fmla="*/ 0 h 12004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5477895" h="1200454">
                <a:moveTo>
                  <a:pt x="5477895" y="1"/>
                </a:moveTo>
                <a:lnTo>
                  <a:pt x="5477894" y="1200453"/>
                </a:lnTo>
                <a:lnTo>
                  <a:pt x="1172870" y="1200454"/>
                </a:lnTo>
                <a:lnTo>
                  <a:pt x="0" y="275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7000"/>
            </a:blip>
            <a:stretch>
              <a:fillRect l="-22095" r="-3456"/>
            </a:stretch>
          </a:blipFill>
        </p:spPr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34342CD7-2292-3118-F46F-5AAEA13C0A97}"/>
              </a:ext>
            </a:extLst>
          </p:cNvPr>
          <p:cNvSpPr/>
          <p:nvPr/>
        </p:nvSpPr>
        <p:spPr>
          <a:xfrm rot="2518158">
            <a:off x="16630015" y="6580455"/>
            <a:ext cx="2799629" cy="5325652"/>
          </a:xfrm>
          <a:custGeom>
            <a:avLst/>
            <a:gdLst>
              <a:gd name="csX0" fmla="*/ 274403 w 2799629"/>
              <a:gd name="csY0" fmla="*/ 0 h 5325652"/>
              <a:gd name="csX1" fmla="*/ 2799629 w 2799629"/>
              <a:gd name="csY1" fmla="*/ 2807570 h 5325652"/>
              <a:gd name="csX2" fmla="*/ 0 w 2799629"/>
              <a:gd name="csY2" fmla="*/ 5325652 h 532565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2799629" h="5325652">
                <a:moveTo>
                  <a:pt x="274403" y="0"/>
                </a:moveTo>
                <a:lnTo>
                  <a:pt x="2799629" y="2807570"/>
                </a:lnTo>
                <a:lnTo>
                  <a:pt x="0" y="5325652"/>
                </a:lnTo>
                <a:close/>
              </a:path>
            </a:pathLst>
          </a:custGeom>
          <a:solidFill>
            <a:srgbClr val="CAE5A5"/>
          </a:solidFill>
        </p:spPr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4C7EBBD3-2E7A-7AAF-1143-201471F856D6}"/>
              </a:ext>
            </a:extLst>
          </p:cNvPr>
          <p:cNvSpPr txBox="1"/>
          <p:nvPr/>
        </p:nvSpPr>
        <p:spPr>
          <a:xfrm rot="2518158">
            <a:off x="16655047" y="5398195"/>
            <a:ext cx="2869240" cy="805109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 dirty="0"/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09B5248F-A056-6D6C-F44D-BFCF6C910F8D}"/>
              </a:ext>
            </a:extLst>
          </p:cNvPr>
          <p:cNvSpPr txBox="1"/>
          <p:nvPr/>
        </p:nvSpPr>
        <p:spPr>
          <a:xfrm>
            <a:off x="1396425" y="3317780"/>
            <a:ext cx="12097155" cy="2641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418"/>
              </a:lnSpc>
            </a:pPr>
            <a:r>
              <a:rPr lang="lv-LV" sz="8000" b="1" noProof="0" dirty="0">
                <a:solidFill>
                  <a:srgbClr val="047650"/>
                </a:solidFill>
                <a:latin typeface="Garet Bold"/>
                <a:ea typeface="Garet Bold"/>
                <a:cs typeface="Garet Bold"/>
                <a:sym typeface="Garet Bold"/>
              </a:rPr>
              <a:t>PALDIES PAR UZMANĪBU!</a:t>
            </a: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483F9317-E1B8-0FF1-4CFD-C8EBAF36E8C2}"/>
              </a:ext>
            </a:extLst>
          </p:cNvPr>
          <p:cNvSpPr txBox="1"/>
          <p:nvPr/>
        </p:nvSpPr>
        <p:spPr>
          <a:xfrm>
            <a:off x="856929" y="9633983"/>
            <a:ext cx="4443667" cy="397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69"/>
              </a:lnSpc>
            </a:pPr>
            <a:r>
              <a:rPr lang="en-US" sz="2335" dirty="0">
                <a:solidFill>
                  <a:srgbClr val="047650"/>
                </a:solidFill>
                <a:latin typeface="Garet"/>
                <a:ea typeface="Garet"/>
                <a:cs typeface="Garet"/>
                <a:sym typeface="Garet"/>
              </a:rPr>
              <a:t>www.adazuslimnica.lv</a:t>
            </a:r>
          </a:p>
        </p:txBody>
      </p:sp>
    </p:spTree>
    <p:extLst>
      <p:ext uri="{BB962C8B-B14F-4D97-AF65-F5344CB8AC3E}">
        <p14:creationId xmlns:p14="http://schemas.microsoft.com/office/powerpoint/2010/main" val="937829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4677</TotalTime>
  <Words>454</Words>
  <Application>Microsoft Office PowerPoint</Application>
  <PresentationFormat>Pielāgots</PresentationFormat>
  <Paragraphs>52</Paragraphs>
  <Slides>7</Slides>
  <Notes>2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7</vt:i4>
      </vt:variant>
    </vt:vector>
  </HeadingPairs>
  <TitlesOfParts>
    <vt:vector size="13" baseType="lpstr">
      <vt:lpstr>Arial</vt:lpstr>
      <vt:lpstr>Garet Bold</vt:lpstr>
      <vt:lpstr>Poppins Light</vt:lpstr>
      <vt:lpstr>Calibri</vt:lpstr>
      <vt:lpstr>Garet</vt:lpstr>
      <vt:lpstr>Office Theme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White Modern Company Profile Presentation</dc:title>
  <dc:creator>Līga</dc:creator>
  <cp:lastModifiedBy>Sintija Tenisa</cp:lastModifiedBy>
  <cp:revision>14</cp:revision>
  <dcterms:created xsi:type="dcterms:W3CDTF">2006-08-16T00:00:00Z</dcterms:created>
  <dcterms:modified xsi:type="dcterms:W3CDTF">2026-02-24T17:11:07Z</dcterms:modified>
  <dc:identifier>DAHBIbTHWqM</dc:identifier>
</cp:coreProperties>
</file>