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Lst>
  <p:notesMasterIdLst>
    <p:notesMasterId r:id="rId37"/>
  </p:notesMasterIdLst>
  <p:sldIdLst>
    <p:sldId id="257" r:id="rId2"/>
    <p:sldId id="334" r:id="rId3"/>
    <p:sldId id="343" r:id="rId4"/>
    <p:sldId id="344" r:id="rId5"/>
    <p:sldId id="345" r:id="rId6"/>
    <p:sldId id="346" r:id="rId7"/>
    <p:sldId id="347" r:id="rId8"/>
    <p:sldId id="348" r:id="rId9"/>
    <p:sldId id="349" r:id="rId10"/>
    <p:sldId id="350" r:id="rId11"/>
    <p:sldId id="378" r:id="rId12"/>
    <p:sldId id="351" r:id="rId13"/>
    <p:sldId id="353" r:id="rId14"/>
    <p:sldId id="354" r:id="rId15"/>
    <p:sldId id="355" r:id="rId16"/>
    <p:sldId id="373" r:id="rId17"/>
    <p:sldId id="359" r:id="rId18"/>
    <p:sldId id="360" r:id="rId19"/>
    <p:sldId id="361" r:id="rId20"/>
    <p:sldId id="362" r:id="rId21"/>
    <p:sldId id="363" r:id="rId22"/>
    <p:sldId id="370" r:id="rId23"/>
    <p:sldId id="372" r:id="rId24"/>
    <p:sldId id="364" r:id="rId25"/>
    <p:sldId id="365" r:id="rId26"/>
    <p:sldId id="366" r:id="rId27"/>
    <p:sldId id="367" r:id="rId28"/>
    <p:sldId id="368" r:id="rId29"/>
    <p:sldId id="369" r:id="rId30"/>
    <p:sldId id="371" r:id="rId31"/>
    <p:sldId id="352" r:id="rId32"/>
    <p:sldId id="374" r:id="rId33"/>
    <p:sldId id="376" r:id="rId34"/>
    <p:sldId id="377" r:id="rId35"/>
    <p:sldId id="375" r:id="rId36"/>
  </p:sldIdLst>
  <p:sldSz cx="12192000" cy="6858000"/>
  <p:notesSz cx="9926638" cy="679767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1B8C60-DD17-B3F2-E5F5-43F49482E195}" name="Miķelis Cinis" initials="MC" userId="S::mikelis.c@Adazi.lv::3f0ec7e9-59ef-413f-a2f1-79586b142a6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8E9F"/>
    <a:srgbClr val="77A4BE"/>
    <a:srgbClr val="C9B6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Vidējs stils 3 - izcēlum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1E4AEA4-8DFA-4A89-87EB-49C32662AFE0}" styleName="Vidējs stils 2 - izcēlum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Tumšs stils 1 - izcēlum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A111915-BE36-4E01-A7E5-04B1672EAD32}" styleName="Gaišs stils 2 - izcēlums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53" autoAdjust="0"/>
    <p:restoredTop sz="94590" autoAdjust="0"/>
  </p:normalViewPr>
  <p:slideViewPr>
    <p:cSldViewPr snapToGrid="0" snapToObjects="1">
      <p:cViewPr varScale="1">
        <p:scale>
          <a:sx n="80" d="100"/>
          <a:sy n="80" d="100"/>
        </p:scale>
        <p:origin x="1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25B2CF-31F3-4A3A-AE50-B70CAD98A4C4}"/>
              </a:ext>
            </a:extLst>
          </p:cNvPr>
          <p:cNvSpPr>
            <a:spLocks noGrp="1"/>
          </p:cNvSpPr>
          <p:nvPr>
            <p:ph type="hdr" sz="quarter"/>
          </p:nvPr>
        </p:nvSpPr>
        <p:spPr>
          <a:xfrm>
            <a:off x="1" y="0"/>
            <a:ext cx="4301543" cy="341064"/>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C27AD9B0-810D-43D0-A495-ADD166AC7549}"/>
              </a:ext>
            </a:extLst>
          </p:cNvPr>
          <p:cNvSpPr>
            <a:spLocks noGrp="1"/>
          </p:cNvSpPr>
          <p:nvPr>
            <p:ph type="dt" idx="1"/>
          </p:nvPr>
        </p:nvSpPr>
        <p:spPr>
          <a:xfrm>
            <a:off x="5622799" y="0"/>
            <a:ext cx="4301543" cy="341064"/>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4975B08-CC19-44CA-85EB-1585BA64692E}" type="datetimeFigureOut">
              <a:rPr lang="en-US"/>
              <a:pPr>
                <a:defRPr/>
              </a:pPr>
              <a:t>2/11/2026</a:t>
            </a:fld>
            <a:endParaRPr lang="en-US"/>
          </a:p>
        </p:txBody>
      </p:sp>
      <p:sp>
        <p:nvSpPr>
          <p:cNvPr id="4" name="Slide Image Placeholder 3">
            <a:extLst>
              <a:ext uri="{FF2B5EF4-FFF2-40B4-BE49-F238E27FC236}">
                <a16:creationId xmlns:a16="http://schemas.microsoft.com/office/drawing/2014/main" id="{01D974CE-A9F8-4699-9557-9735D6A45D45}"/>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FA1BA77-E4FD-4DF5-BBF6-05D3A2ECE21E}"/>
              </a:ext>
            </a:extLst>
          </p:cNvPr>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DD5EFE9-9539-4F64-990A-05F7AB0F58EA}"/>
              </a:ext>
            </a:extLst>
          </p:cNvPr>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799666E0-8A13-44B8-83C9-D8EDBC7F920F}"/>
              </a:ext>
            </a:extLst>
          </p:cNvPr>
          <p:cNvSpPr>
            <a:spLocks noGrp="1"/>
          </p:cNvSpPr>
          <p:nvPr>
            <p:ph type="sldNum" sz="quarter" idx="5"/>
          </p:nvPr>
        </p:nvSpPr>
        <p:spPr>
          <a:xfrm>
            <a:off x="5622799" y="6456612"/>
            <a:ext cx="4301543" cy="341064"/>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CAF71F6-6AD3-4F31-97A9-3A34FDDDDAF5}" type="slidenum">
              <a:rPr lang="en-US" altLang="lv-LV"/>
              <a:pPr>
                <a:defRPr/>
              </a:pPr>
              <a:t>‹#›</a:t>
            </a:fld>
            <a:endParaRPr lang="en-US" altLang="lv-LV"/>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pPr>
              <a:defRPr/>
            </a:pPr>
            <a:fld id="{DCAF71F6-6AD3-4F31-97A9-3A34FDDDDAF5}" type="slidenum">
              <a:rPr lang="en-US" altLang="lv-LV" smtClean="0"/>
              <a:pPr>
                <a:defRPr/>
              </a:pPr>
              <a:t>8</a:t>
            </a:fld>
            <a:endParaRPr lang="en-US" altLang="lv-LV"/>
          </a:p>
        </p:txBody>
      </p:sp>
    </p:spTree>
    <p:extLst>
      <p:ext uri="{BB962C8B-B14F-4D97-AF65-F5344CB8AC3E}">
        <p14:creationId xmlns:p14="http://schemas.microsoft.com/office/powerpoint/2010/main" val="951016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p:cNvSpPr>
            <a:spLocks noGrp="1"/>
          </p:cNvSpPr>
          <p:nvPr>
            <p:ph type="ctrTitle"/>
          </p:nvPr>
        </p:nvSpPr>
        <p:spPr>
          <a:xfrm>
            <a:off x="1524000" y="1122363"/>
            <a:ext cx="9144000" cy="2387600"/>
          </a:xfrm>
        </p:spPr>
        <p:txBody>
          <a:bodyPr anchor="b"/>
          <a:lstStyle>
            <a:lvl1pPr algn="ctr">
              <a:defRPr sz="6000"/>
            </a:lvl1pPr>
          </a:lstStyle>
          <a:p>
            <a:r>
              <a:rPr lang="lv-LV"/>
              <a:t>Rediģēt šablona virsraksta stilu</a:t>
            </a:r>
          </a:p>
        </p:txBody>
      </p:sp>
      <p:sp>
        <p:nvSpPr>
          <p:cNvPr id="3" name="Apakšvirsrakst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Noklikšķiniet, lai rediģētu šablona apakšvirsraksta stilu</a:t>
            </a:r>
          </a:p>
        </p:txBody>
      </p:sp>
      <p:sp>
        <p:nvSpPr>
          <p:cNvPr id="4" name="Datuma vietturis 3"/>
          <p:cNvSpPr>
            <a:spLocks noGrp="1"/>
          </p:cNvSpPr>
          <p:nvPr>
            <p:ph type="dt" sz="half" idx="10"/>
          </p:nvPr>
        </p:nvSpPr>
        <p:spPr/>
        <p:txBody>
          <a:bodyPr/>
          <a:lstStyle/>
          <a:p>
            <a:pPr>
              <a:defRPr/>
            </a:pPr>
            <a:fld id="{47807728-2C76-4882-8161-8FDB35A9AF9C}" type="datetime1">
              <a:rPr lang="en-US" smtClean="0"/>
              <a:pPr>
                <a:defRPr/>
              </a:pPr>
              <a:t>2/11/2026</a:t>
            </a:fld>
            <a:endParaRPr lang="en-US"/>
          </a:p>
        </p:txBody>
      </p:sp>
      <p:sp>
        <p:nvSpPr>
          <p:cNvPr id="5" name="Kājenes vietturis 4"/>
          <p:cNvSpPr>
            <a:spLocks noGrp="1"/>
          </p:cNvSpPr>
          <p:nvPr>
            <p:ph type="ftr" sz="quarter" idx="11"/>
          </p:nvPr>
        </p:nvSpPr>
        <p:spPr/>
        <p:txBody>
          <a:bodyPr/>
          <a:lstStyle/>
          <a:p>
            <a:pPr>
              <a:defRPr/>
            </a:pPr>
            <a:endParaRPr lang="en-US"/>
          </a:p>
        </p:txBody>
      </p:sp>
      <p:sp>
        <p:nvSpPr>
          <p:cNvPr id="6" name="Slaida numura vietturis 5"/>
          <p:cNvSpPr>
            <a:spLocks noGrp="1"/>
          </p:cNvSpPr>
          <p:nvPr>
            <p:ph type="sldNum" sz="quarter" idx="12"/>
          </p:nvPr>
        </p:nvSpPr>
        <p:spPr/>
        <p:txBody>
          <a:bodyPr/>
          <a:lstStyle/>
          <a:p>
            <a:pPr>
              <a:defRPr/>
            </a:pPr>
            <a:fld id="{24E66DEE-17D2-4437-A5E0-06C302F6196A}" type="slidenum">
              <a:rPr lang="en-US" altLang="lv-LV" smtClean="0"/>
              <a:pPr>
                <a:defRPr/>
              </a:pPr>
              <a:t>‹#›</a:t>
            </a:fld>
            <a:endParaRPr lang="en-US" altLang="lv-LV"/>
          </a:p>
        </p:txBody>
      </p:sp>
    </p:spTree>
    <p:extLst>
      <p:ext uri="{BB962C8B-B14F-4D97-AF65-F5344CB8AC3E}">
        <p14:creationId xmlns:p14="http://schemas.microsoft.com/office/powerpoint/2010/main" val="3567112783"/>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Vertikāls teksta vietturis 2"/>
          <p:cNvSpPr>
            <a:spLocks noGrp="1"/>
          </p:cNvSpPr>
          <p:nvPr>
            <p:ph type="body" orient="vert" idx="1"/>
          </p:nvPr>
        </p:nvSpPr>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p:cNvSpPr>
            <a:spLocks noGrp="1"/>
          </p:cNvSpPr>
          <p:nvPr>
            <p:ph type="dt" sz="half" idx="10"/>
          </p:nvPr>
        </p:nvSpPr>
        <p:spPr/>
        <p:txBody>
          <a:bodyPr/>
          <a:lstStyle/>
          <a:p>
            <a:pPr>
              <a:defRPr/>
            </a:pPr>
            <a:fld id="{47807728-2C76-4882-8161-8FDB35A9AF9C}" type="datetime1">
              <a:rPr lang="en-US" smtClean="0"/>
              <a:pPr>
                <a:defRPr/>
              </a:pPr>
              <a:t>2/11/2026</a:t>
            </a:fld>
            <a:endParaRPr lang="en-US"/>
          </a:p>
        </p:txBody>
      </p:sp>
      <p:sp>
        <p:nvSpPr>
          <p:cNvPr id="5" name="Kājenes vietturis 4"/>
          <p:cNvSpPr>
            <a:spLocks noGrp="1"/>
          </p:cNvSpPr>
          <p:nvPr>
            <p:ph type="ftr" sz="quarter" idx="11"/>
          </p:nvPr>
        </p:nvSpPr>
        <p:spPr/>
        <p:txBody>
          <a:bodyPr/>
          <a:lstStyle/>
          <a:p>
            <a:pPr>
              <a:defRPr/>
            </a:pPr>
            <a:endParaRPr lang="en-US"/>
          </a:p>
        </p:txBody>
      </p:sp>
      <p:sp>
        <p:nvSpPr>
          <p:cNvPr id="6" name="Slaida numura vietturis 5"/>
          <p:cNvSpPr>
            <a:spLocks noGrp="1"/>
          </p:cNvSpPr>
          <p:nvPr>
            <p:ph type="sldNum" sz="quarter" idx="12"/>
          </p:nvPr>
        </p:nvSpPr>
        <p:spPr/>
        <p:txBody>
          <a:bodyPr/>
          <a:lstStyle/>
          <a:p>
            <a:pPr>
              <a:defRPr/>
            </a:pPr>
            <a:fld id="{24E66DEE-17D2-4437-A5E0-06C302F6196A}" type="slidenum">
              <a:rPr lang="en-US" altLang="lv-LV" smtClean="0"/>
              <a:pPr>
                <a:defRPr/>
              </a:pPr>
              <a:t>‹#›</a:t>
            </a:fld>
            <a:endParaRPr lang="en-US" altLang="lv-LV"/>
          </a:p>
        </p:txBody>
      </p:sp>
    </p:spTree>
    <p:extLst>
      <p:ext uri="{BB962C8B-B14F-4D97-AF65-F5344CB8AC3E}">
        <p14:creationId xmlns:p14="http://schemas.microsoft.com/office/powerpoint/2010/main" val="306793052"/>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p:cNvSpPr>
            <a:spLocks noGrp="1"/>
          </p:cNvSpPr>
          <p:nvPr>
            <p:ph type="title" orient="vert"/>
          </p:nvPr>
        </p:nvSpPr>
        <p:spPr>
          <a:xfrm>
            <a:off x="8724900" y="365125"/>
            <a:ext cx="2628900" cy="5811838"/>
          </a:xfrm>
        </p:spPr>
        <p:txBody>
          <a:bodyPr vert="eaVert"/>
          <a:lstStyle/>
          <a:p>
            <a:r>
              <a:rPr lang="lv-LV"/>
              <a:t>Rediģēt šablona virsraksta stilu</a:t>
            </a:r>
          </a:p>
        </p:txBody>
      </p:sp>
      <p:sp>
        <p:nvSpPr>
          <p:cNvPr id="3" name="Vertikāls teksta vietturis 2"/>
          <p:cNvSpPr>
            <a:spLocks noGrp="1"/>
          </p:cNvSpPr>
          <p:nvPr>
            <p:ph type="body" orient="vert" idx="1"/>
          </p:nvPr>
        </p:nvSpPr>
        <p:spPr>
          <a:xfrm>
            <a:off x="838200" y="365125"/>
            <a:ext cx="7734300" cy="5811838"/>
          </a:xfrm>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p:cNvSpPr>
            <a:spLocks noGrp="1"/>
          </p:cNvSpPr>
          <p:nvPr>
            <p:ph type="dt" sz="half" idx="10"/>
          </p:nvPr>
        </p:nvSpPr>
        <p:spPr/>
        <p:txBody>
          <a:bodyPr/>
          <a:lstStyle/>
          <a:p>
            <a:pPr>
              <a:defRPr/>
            </a:pPr>
            <a:fld id="{47807728-2C76-4882-8161-8FDB35A9AF9C}" type="datetime1">
              <a:rPr lang="en-US" smtClean="0"/>
              <a:pPr>
                <a:defRPr/>
              </a:pPr>
              <a:t>2/11/2026</a:t>
            </a:fld>
            <a:endParaRPr lang="en-US"/>
          </a:p>
        </p:txBody>
      </p:sp>
      <p:sp>
        <p:nvSpPr>
          <p:cNvPr id="5" name="Kājenes vietturis 4"/>
          <p:cNvSpPr>
            <a:spLocks noGrp="1"/>
          </p:cNvSpPr>
          <p:nvPr>
            <p:ph type="ftr" sz="quarter" idx="11"/>
          </p:nvPr>
        </p:nvSpPr>
        <p:spPr/>
        <p:txBody>
          <a:bodyPr/>
          <a:lstStyle/>
          <a:p>
            <a:pPr>
              <a:defRPr/>
            </a:pPr>
            <a:endParaRPr lang="en-US"/>
          </a:p>
        </p:txBody>
      </p:sp>
      <p:sp>
        <p:nvSpPr>
          <p:cNvPr id="6" name="Slaida numura vietturis 5"/>
          <p:cNvSpPr>
            <a:spLocks noGrp="1"/>
          </p:cNvSpPr>
          <p:nvPr>
            <p:ph type="sldNum" sz="quarter" idx="12"/>
          </p:nvPr>
        </p:nvSpPr>
        <p:spPr/>
        <p:txBody>
          <a:bodyPr/>
          <a:lstStyle/>
          <a:p>
            <a:pPr>
              <a:defRPr/>
            </a:pPr>
            <a:fld id="{24E66DEE-17D2-4437-A5E0-06C302F6196A}" type="slidenum">
              <a:rPr lang="en-US" altLang="lv-LV" smtClean="0"/>
              <a:pPr>
                <a:defRPr/>
              </a:pPr>
              <a:t>‹#›</a:t>
            </a:fld>
            <a:endParaRPr lang="en-US" altLang="lv-LV"/>
          </a:p>
        </p:txBody>
      </p:sp>
    </p:spTree>
    <p:extLst>
      <p:ext uri="{BB962C8B-B14F-4D97-AF65-F5344CB8AC3E}">
        <p14:creationId xmlns:p14="http://schemas.microsoft.com/office/powerpoint/2010/main" val="2934300802"/>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Satura vietturis 2"/>
          <p:cNvSpPr>
            <a:spLocks noGrp="1"/>
          </p:cNvSpPr>
          <p:nvPr>
            <p:ph idx="1"/>
          </p:nvPr>
        </p:nvSpPr>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p:cNvSpPr>
            <a:spLocks noGrp="1"/>
          </p:cNvSpPr>
          <p:nvPr>
            <p:ph type="dt" sz="half" idx="10"/>
          </p:nvPr>
        </p:nvSpPr>
        <p:spPr/>
        <p:txBody>
          <a:bodyPr/>
          <a:lstStyle/>
          <a:p>
            <a:pPr>
              <a:defRPr/>
            </a:pPr>
            <a:fld id="{47807728-2C76-4882-8161-8FDB35A9AF9C}" type="datetime1">
              <a:rPr lang="en-US" smtClean="0"/>
              <a:pPr>
                <a:defRPr/>
              </a:pPr>
              <a:t>2/11/2026</a:t>
            </a:fld>
            <a:endParaRPr lang="en-US"/>
          </a:p>
        </p:txBody>
      </p:sp>
      <p:sp>
        <p:nvSpPr>
          <p:cNvPr id="5" name="Kājenes vietturis 4"/>
          <p:cNvSpPr>
            <a:spLocks noGrp="1"/>
          </p:cNvSpPr>
          <p:nvPr>
            <p:ph type="ftr" sz="quarter" idx="11"/>
          </p:nvPr>
        </p:nvSpPr>
        <p:spPr/>
        <p:txBody>
          <a:bodyPr/>
          <a:lstStyle/>
          <a:p>
            <a:pPr>
              <a:defRPr/>
            </a:pPr>
            <a:endParaRPr lang="en-US"/>
          </a:p>
        </p:txBody>
      </p:sp>
      <p:sp>
        <p:nvSpPr>
          <p:cNvPr id="6" name="Slaida numura vietturis 5"/>
          <p:cNvSpPr>
            <a:spLocks noGrp="1"/>
          </p:cNvSpPr>
          <p:nvPr>
            <p:ph type="sldNum" sz="quarter" idx="12"/>
          </p:nvPr>
        </p:nvSpPr>
        <p:spPr/>
        <p:txBody>
          <a:bodyPr/>
          <a:lstStyle/>
          <a:p>
            <a:pPr>
              <a:defRPr/>
            </a:pPr>
            <a:fld id="{24E66DEE-17D2-4437-A5E0-06C302F6196A}" type="slidenum">
              <a:rPr lang="en-US" altLang="lv-LV" smtClean="0"/>
              <a:pPr>
                <a:defRPr/>
              </a:pPr>
              <a:t>‹#›</a:t>
            </a:fld>
            <a:endParaRPr lang="en-US" altLang="lv-LV"/>
          </a:p>
        </p:txBody>
      </p:sp>
    </p:spTree>
    <p:extLst>
      <p:ext uri="{BB962C8B-B14F-4D97-AF65-F5344CB8AC3E}">
        <p14:creationId xmlns:p14="http://schemas.microsoft.com/office/powerpoint/2010/main" val="1192187590"/>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p:cNvSpPr>
            <a:spLocks noGrp="1"/>
          </p:cNvSpPr>
          <p:nvPr>
            <p:ph type="title"/>
          </p:nvPr>
        </p:nvSpPr>
        <p:spPr>
          <a:xfrm>
            <a:off x="831850" y="1709738"/>
            <a:ext cx="10515600" cy="2852737"/>
          </a:xfrm>
        </p:spPr>
        <p:txBody>
          <a:bodyPr anchor="b"/>
          <a:lstStyle>
            <a:lvl1pPr>
              <a:defRPr sz="6000"/>
            </a:lvl1pPr>
          </a:lstStyle>
          <a:p>
            <a:r>
              <a:rPr lang="lv-LV"/>
              <a:t>Rediģēt šablona virsraksta stilu</a:t>
            </a:r>
          </a:p>
        </p:txBody>
      </p:sp>
      <p:sp>
        <p:nvSpPr>
          <p:cNvPr id="3" name="Teksta vietturi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v-LV"/>
              <a:t>Rediģēt šablona teksta stilus</a:t>
            </a:r>
          </a:p>
        </p:txBody>
      </p:sp>
      <p:sp>
        <p:nvSpPr>
          <p:cNvPr id="4" name="Datuma vietturis 3"/>
          <p:cNvSpPr>
            <a:spLocks noGrp="1"/>
          </p:cNvSpPr>
          <p:nvPr>
            <p:ph type="dt" sz="half" idx="10"/>
          </p:nvPr>
        </p:nvSpPr>
        <p:spPr/>
        <p:txBody>
          <a:bodyPr/>
          <a:lstStyle/>
          <a:p>
            <a:pPr>
              <a:defRPr/>
            </a:pPr>
            <a:fld id="{47807728-2C76-4882-8161-8FDB35A9AF9C}" type="datetime1">
              <a:rPr lang="en-US" smtClean="0"/>
              <a:pPr>
                <a:defRPr/>
              </a:pPr>
              <a:t>2/11/2026</a:t>
            </a:fld>
            <a:endParaRPr lang="en-US"/>
          </a:p>
        </p:txBody>
      </p:sp>
      <p:sp>
        <p:nvSpPr>
          <p:cNvPr id="5" name="Kājenes vietturis 4"/>
          <p:cNvSpPr>
            <a:spLocks noGrp="1"/>
          </p:cNvSpPr>
          <p:nvPr>
            <p:ph type="ftr" sz="quarter" idx="11"/>
          </p:nvPr>
        </p:nvSpPr>
        <p:spPr/>
        <p:txBody>
          <a:bodyPr/>
          <a:lstStyle/>
          <a:p>
            <a:pPr>
              <a:defRPr/>
            </a:pPr>
            <a:endParaRPr lang="en-US"/>
          </a:p>
        </p:txBody>
      </p:sp>
      <p:sp>
        <p:nvSpPr>
          <p:cNvPr id="6" name="Slaida numura vietturis 5"/>
          <p:cNvSpPr>
            <a:spLocks noGrp="1"/>
          </p:cNvSpPr>
          <p:nvPr>
            <p:ph type="sldNum" sz="quarter" idx="12"/>
          </p:nvPr>
        </p:nvSpPr>
        <p:spPr/>
        <p:txBody>
          <a:bodyPr/>
          <a:lstStyle/>
          <a:p>
            <a:pPr>
              <a:defRPr/>
            </a:pPr>
            <a:fld id="{24E66DEE-17D2-4437-A5E0-06C302F6196A}" type="slidenum">
              <a:rPr lang="en-US" altLang="lv-LV" smtClean="0"/>
              <a:pPr>
                <a:defRPr/>
              </a:pPr>
              <a:t>‹#›</a:t>
            </a:fld>
            <a:endParaRPr lang="en-US" altLang="lv-LV"/>
          </a:p>
        </p:txBody>
      </p:sp>
    </p:spTree>
    <p:extLst>
      <p:ext uri="{BB962C8B-B14F-4D97-AF65-F5344CB8AC3E}">
        <p14:creationId xmlns:p14="http://schemas.microsoft.com/office/powerpoint/2010/main" val="2560020162"/>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Satura vietturis 2"/>
          <p:cNvSpPr>
            <a:spLocks noGrp="1"/>
          </p:cNvSpPr>
          <p:nvPr>
            <p:ph sz="half" idx="1"/>
          </p:nvPr>
        </p:nvSpPr>
        <p:spPr>
          <a:xfrm>
            <a:off x="838200" y="1825625"/>
            <a:ext cx="5181600" cy="435133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p:cNvSpPr>
            <a:spLocks noGrp="1"/>
          </p:cNvSpPr>
          <p:nvPr>
            <p:ph sz="half" idx="2"/>
          </p:nvPr>
        </p:nvSpPr>
        <p:spPr>
          <a:xfrm>
            <a:off x="6172200" y="1825625"/>
            <a:ext cx="5181600" cy="435133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Datuma vietturis 4"/>
          <p:cNvSpPr>
            <a:spLocks noGrp="1"/>
          </p:cNvSpPr>
          <p:nvPr>
            <p:ph type="dt" sz="half" idx="10"/>
          </p:nvPr>
        </p:nvSpPr>
        <p:spPr/>
        <p:txBody>
          <a:bodyPr/>
          <a:lstStyle/>
          <a:p>
            <a:pPr>
              <a:defRPr/>
            </a:pPr>
            <a:fld id="{47807728-2C76-4882-8161-8FDB35A9AF9C}" type="datetime1">
              <a:rPr lang="en-US" smtClean="0"/>
              <a:pPr>
                <a:defRPr/>
              </a:pPr>
              <a:t>2/11/2026</a:t>
            </a:fld>
            <a:endParaRPr lang="en-US"/>
          </a:p>
        </p:txBody>
      </p:sp>
      <p:sp>
        <p:nvSpPr>
          <p:cNvPr id="6" name="Kājenes vietturis 5"/>
          <p:cNvSpPr>
            <a:spLocks noGrp="1"/>
          </p:cNvSpPr>
          <p:nvPr>
            <p:ph type="ftr" sz="quarter" idx="11"/>
          </p:nvPr>
        </p:nvSpPr>
        <p:spPr/>
        <p:txBody>
          <a:bodyPr/>
          <a:lstStyle/>
          <a:p>
            <a:pPr>
              <a:defRPr/>
            </a:pPr>
            <a:endParaRPr lang="en-US"/>
          </a:p>
        </p:txBody>
      </p:sp>
      <p:sp>
        <p:nvSpPr>
          <p:cNvPr id="7" name="Slaida numura vietturis 6"/>
          <p:cNvSpPr>
            <a:spLocks noGrp="1"/>
          </p:cNvSpPr>
          <p:nvPr>
            <p:ph type="sldNum" sz="quarter" idx="12"/>
          </p:nvPr>
        </p:nvSpPr>
        <p:spPr/>
        <p:txBody>
          <a:bodyPr/>
          <a:lstStyle/>
          <a:p>
            <a:pPr>
              <a:defRPr/>
            </a:pPr>
            <a:fld id="{24E66DEE-17D2-4437-A5E0-06C302F6196A}" type="slidenum">
              <a:rPr lang="en-US" altLang="lv-LV" smtClean="0"/>
              <a:pPr>
                <a:defRPr/>
              </a:pPr>
              <a:t>‹#›</a:t>
            </a:fld>
            <a:endParaRPr lang="en-US" altLang="lv-LV"/>
          </a:p>
        </p:txBody>
      </p:sp>
    </p:spTree>
    <p:extLst>
      <p:ext uri="{BB962C8B-B14F-4D97-AF65-F5344CB8AC3E}">
        <p14:creationId xmlns:p14="http://schemas.microsoft.com/office/powerpoint/2010/main" val="1362931363"/>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p:cNvSpPr>
            <a:spLocks noGrp="1"/>
          </p:cNvSpPr>
          <p:nvPr>
            <p:ph type="title"/>
          </p:nvPr>
        </p:nvSpPr>
        <p:spPr>
          <a:xfrm>
            <a:off x="839788" y="365125"/>
            <a:ext cx="10515600" cy="1325563"/>
          </a:xfrm>
        </p:spPr>
        <p:txBody>
          <a:bodyPr/>
          <a:lstStyle/>
          <a:p>
            <a:r>
              <a:rPr lang="lv-LV"/>
              <a:t>Rediģēt šablona virsraksta stilu</a:t>
            </a:r>
          </a:p>
        </p:txBody>
      </p:sp>
      <p:sp>
        <p:nvSpPr>
          <p:cNvPr id="3" name="Teksta vietturi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Rediģēt šablona teksta stilus</a:t>
            </a:r>
          </a:p>
        </p:txBody>
      </p:sp>
      <p:sp>
        <p:nvSpPr>
          <p:cNvPr id="4" name="Satura vietturis 3"/>
          <p:cNvSpPr>
            <a:spLocks noGrp="1"/>
          </p:cNvSpPr>
          <p:nvPr>
            <p:ph sz="half" idx="2"/>
          </p:nvPr>
        </p:nvSpPr>
        <p:spPr>
          <a:xfrm>
            <a:off x="839788" y="2505075"/>
            <a:ext cx="5157787" cy="368458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Rediģēt šablona teksta stilus</a:t>
            </a:r>
          </a:p>
        </p:txBody>
      </p:sp>
      <p:sp>
        <p:nvSpPr>
          <p:cNvPr id="6" name="Satura vietturis 5"/>
          <p:cNvSpPr>
            <a:spLocks noGrp="1"/>
          </p:cNvSpPr>
          <p:nvPr>
            <p:ph sz="quarter" idx="4"/>
          </p:nvPr>
        </p:nvSpPr>
        <p:spPr>
          <a:xfrm>
            <a:off x="6172200" y="2505075"/>
            <a:ext cx="5183188" cy="368458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7" name="Datuma vietturis 6"/>
          <p:cNvSpPr>
            <a:spLocks noGrp="1"/>
          </p:cNvSpPr>
          <p:nvPr>
            <p:ph type="dt" sz="half" idx="10"/>
          </p:nvPr>
        </p:nvSpPr>
        <p:spPr/>
        <p:txBody>
          <a:bodyPr/>
          <a:lstStyle/>
          <a:p>
            <a:pPr>
              <a:defRPr/>
            </a:pPr>
            <a:fld id="{47807728-2C76-4882-8161-8FDB35A9AF9C}" type="datetime1">
              <a:rPr lang="en-US" smtClean="0"/>
              <a:pPr>
                <a:defRPr/>
              </a:pPr>
              <a:t>2/11/2026</a:t>
            </a:fld>
            <a:endParaRPr lang="en-US"/>
          </a:p>
        </p:txBody>
      </p:sp>
      <p:sp>
        <p:nvSpPr>
          <p:cNvPr id="8" name="Kājenes vietturis 7"/>
          <p:cNvSpPr>
            <a:spLocks noGrp="1"/>
          </p:cNvSpPr>
          <p:nvPr>
            <p:ph type="ftr" sz="quarter" idx="11"/>
          </p:nvPr>
        </p:nvSpPr>
        <p:spPr/>
        <p:txBody>
          <a:bodyPr/>
          <a:lstStyle/>
          <a:p>
            <a:pPr>
              <a:defRPr/>
            </a:pPr>
            <a:endParaRPr lang="en-US"/>
          </a:p>
        </p:txBody>
      </p:sp>
      <p:sp>
        <p:nvSpPr>
          <p:cNvPr id="9" name="Slaida numura vietturis 8"/>
          <p:cNvSpPr>
            <a:spLocks noGrp="1"/>
          </p:cNvSpPr>
          <p:nvPr>
            <p:ph type="sldNum" sz="quarter" idx="12"/>
          </p:nvPr>
        </p:nvSpPr>
        <p:spPr/>
        <p:txBody>
          <a:bodyPr/>
          <a:lstStyle/>
          <a:p>
            <a:pPr>
              <a:defRPr/>
            </a:pPr>
            <a:fld id="{24E66DEE-17D2-4437-A5E0-06C302F6196A}" type="slidenum">
              <a:rPr lang="en-US" altLang="lv-LV" smtClean="0"/>
              <a:pPr>
                <a:defRPr/>
              </a:pPr>
              <a:t>‹#›</a:t>
            </a:fld>
            <a:endParaRPr lang="en-US" altLang="lv-LV"/>
          </a:p>
        </p:txBody>
      </p:sp>
    </p:spTree>
    <p:extLst>
      <p:ext uri="{BB962C8B-B14F-4D97-AF65-F5344CB8AC3E}">
        <p14:creationId xmlns:p14="http://schemas.microsoft.com/office/powerpoint/2010/main" val="184297936"/>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Datuma vietturis 2"/>
          <p:cNvSpPr>
            <a:spLocks noGrp="1"/>
          </p:cNvSpPr>
          <p:nvPr>
            <p:ph type="dt" sz="half" idx="10"/>
          </p:nvPr>
        </p:nvSpPr>
        <p:spPr/>
        <p:txBody>
          <a:bodyPr/>
          <a:lstStyle/>
          <a:p>
            <a:pPr>
              <a:defRPr/>
            </a:pPr>
            <a:fld id="{47807728-2C76-4882-8161-8FDB35A9AF9C}" type="datetime1">
              <a:rPr lang="en-US" smtClean="0"/>
              <a:pPr>
                <a:defRPr/>
              </a:pPr>
              <a:t>2/11/2026</a:t>
            </a:fld>
            <a:endParaRPr lang="en-US"/>
          </a:p>
        </p:txBody>
      </p:sp>
      <p:sp>
        <p:nvSpPr>
          <p:cNvPr id="4" name="Kājenes vietturis 3"/>
          <p:cNvSpPr>
            <a:spLocks noGrp="1"/>
          </p:cNvSpPr>
          <p:nvPr>
            <p:ph type="ftr" sz="quarter" idx="11"/>
          </p:nvPr>
        </p:nvSpPr>
        <p:spPr/>
        <p:txBody>
          <a:bodyPr/>
          <a:lstStyle/>
          <a:p>
            <a:pPr>
              <a:defRPr/>
            </a:pPr>
            <a:endParaRPr lang="en-US"/>
          </a:p>
        </p:txBody>
      </p:sp>
      <p:sp>
        <p:nvSpPr>
          <p:cNvPr id="5" name="Slaida numura vietturis 4"/>
          <p:cNvSpPr>
            <a:spLocks noGrp="1"/>
          </p:cNvSpPr>
          <p:nvPr>
            <p:ph type="sldNum" sz="quarter" idx="12"/>
          </p:nvPr>
        </p:nvSpPr>
        <p:spPr/>
        <p:txBody>
          <a:bodyPr/>
          <a:lstStyle/>
          <a:p>
            <a:pPr>
              <a:defRPr/>
            </a:pPr>
            <a:fld id="{24E66DEE-17D2-4437-A5E0-06C302F6196A}" type="slidenum">
              <a:rPr lang="en-US" altLang="lv-LV" smtClean="0"/>
              <a:pPr>
                <a:defRPr/>
              </a:pPr>
              <a:t>‹#›</a:t>
            </a:fld>
            <a:endParaRPr lang="en-US" altLang="lv-LV"/>
          </a:p>
        </p:txBody>
      </p:sp>
    </p:spTree>
    <p:extLst>
      <p:ext uri="{BB962C8B-B14F-4D97-AF65-F5344CB8AC3E}">
        <p14:creationId xmlns:p14="http://schemas.microsoft.com/office/powerpoint/2010/main" val="1723001729"/>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p:cNvSpPr>
            <a:spLocks noGrp="1"/>
          </p:cNvSpPr>
          <p:nvPr>
            <p:ph type="dt" sz="half" idx="10"/>
          </p:nvPr>
        </p:nvSpPr>
        <p:spPr/>
        <p:txBody>
          <a:bodyPr/>
          <a:lstStyle/>
          <a:p>
            <a:pPr>
              <a:defRPr/>
            </a:pPr>
            <a:fld id="{47807728-2C76-4882-8161-8FDB35A9AF9C}" type="datetime1">
              <a:rPr lang="en-US" smtClean="0"/>
              <a:pPr>
                <a:defRPr/>
              </a:pPr>
              <a:t>2/11/2026</a:t>
            </a:fld>
            <a:endParaRPr lang="en-US"/>
          </a:p>
        </p:txBody>
      </p:sp>
      <p:sp>
        <p:nvSpPr>
          <p:cNvPr id="3" name="Kājenes vietturis 2"/>
          <p:cNvSpPr>
            <a:spLocks noGrp="1"/>
          </p:cNvSpPr>
          <p:nvPr>
            <p:ph type="ftr" sz="quarter" idx="11"/>
          </p:nvPr>
        </p:nvSpPr>
        <p:spPr/>
        <p:txBody>
          <a:bodyPr/>
          <a:lstStyle/>
          <a:p>
            <a:pPr>
              <a:defRPr/>
            </a:pPr>
            <a:endParaRPr lang="en-US"/>
          </a:p>
        </p:txBody>
      </p:sp>
      <p:sp>
        <p:nvSpPr>
          <p:cNvPr id="4" name="Slaida numura vietturis 3"/>
          <p:cNvSpPr>
            <a:spLocks noGrp="1"/>
          </p:cNvSpPr>
          <p:nvPr>
            <p:ph type="sldNum" sz="quarter" idx="12"/>
          </p:nvPr>
        </p:nvSpPr>
        <p:spPr/>
        <p:txBody>
          <a:bodyPr/>
          <a:lstStyle/>
          <a:p>
            <a:pPr>
              <a:defRPr/>
            </a:pPr>
            <a:fld id="{24E66DEE-17D2-4437-A5E0-06C302F6196A}" type="slidenum">
              <a:rPr lang="en-US" altLang="lv-LV" smtClean="0"/>
              <a:pPr>
                <a:defRPr/>
              </a:pPr>
              <a:t>‹#›</a:t>
            </a:fld>
            <a:endParaRPr lang="en-US" altLang="lv-LV"/>
          </a:p>
        </p:txBody>
      </p:sp>
    </p:spTree>
    <p:extLst>
      <p:ext uri="{BB962C8B-B14F-4D97-AF65-F5344CB8AC3E}">
        <p14:creationId xmlns:p14="http://schemas.microsoft.com/office/powerpoint/2010/main" val="4133252927"/>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Satura vietturi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Rediģēt šablona teksta stilus</a:t>
            </a:r>
          </a:p>
        </p:txBody>
      </p:sp>
      <p:sp>
        <p:nvSpPr>
          <p:cNvPr id="5" name="Datuma vietturis 4"/>
          <p:cNvSpPr>
            <a:spLocks noGrp="1"/>
          </p:cNvSpPr>
          <p:nvPr>
            <p:ph type="dt" sz="half" idx="10"/>
          </p:nvPr>
        </p:nvSpPr>
        <p:spPr/>
        <p:txBody>
          <a:bodyPr/>
          <a:lstStyle/>
          <a:p>
            <a:pPr>
              <a:defRPr/>
            </a:pPr>
            <a:fld id="{47807728-2C76-4882-8161-8FDB35A9AF9C}" type="datetime1">
              <a:rPr lang="en-US" smtClean="0"/>
              <a:pPr>
                <a:defRPr/>
              </a:pPr>
              <a:t>2/11/2026</a:t>
            </a:fld>
            <a:endParaRPr lang="en-US"/>
          </a:p>
        </p:txBody>
      </p:sp>
      <p:sp>
        <p:nvSpPr>
          <p:cNvPr id="6" name="Kājenes vietturis 5"/>
          <p:cNvSpPr>
            <a:spLocks noGrp="1"/>
          </p:cNvSpPr>
          <p:nvPr>
            <p:ph type="ftr" sz="quarter" idx="11"/>
          </p:nvPr>
        </p:nvSpPr>
        <p:spPr/>
        <p:txBody>
          <a:bodyPr/>
          <a:lstStyle/>
          <a:p>
            <a:pPr>
              <a:defRPr/>
            </a:pPr>
            <a:endParaRPr lang="en-US"/>
          </a:p>
        </p:txBody>
      </p:sp>
      <p:sp>
        <p:nvSpPr>
          <p:cNvPr id="7" name="Slaida numura vietturis 6"/>
          <p:cNvSpPr>
            <a:spLocks noGrp="1"/>
          </p:cNvSpPr>
          <p:nvPr>
            <p:ph type="sldNum" sz="quarter" idx="12"/>
          </p:nvPr>
        </p:nvSpPr>
        <p:spPr/>
        <p:txBody>
          <a:bodyPr/>
          <a:lstStyle/>
          <a:p>
            <a:pPr>
              <a:defRPr/>
            </a:pPr>
            <a:fld id="{24E66DEE-17D2-4437-A5E0-06C302F6196A}" type="slidenum">
              <a:rPr lang="en-US" altLang="lv-LV" smtClean="0"/>
              <a:pPr>
                <a:defRPr/>
              </a:pPr>
              <a:t>‹#›</a:t>
            </a:fld>
            <a:endParaRPr lang="en-US" altLang="lv-LV"/>
          </a:p>
        </p:txBody>
      </p:sp>
    </p:spTree>
    <p:extLst>
      <p:ext uri="{BB962C8B-B14F-4D97-AF65-F5344CB8AC3E}">
        <p14:creationId xmlns:p14="http://schemas.microsoft.com/office/powerpoint/2010/main" val="1504794560"/>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Attēla vietturi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ksta vietturi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Rediģēt šablona teksta stilus</a:t>
            </a:r>
          </a:p>
        </p:txBody>
      </p:sp>
      <p:sp>
        <p:nvSpPr>
          <p:cNvPr id="5" name="Datuma vietturis 4"/>
          <p:cNvSpPr>
            <a:spLocks noGrp="1"/>
          </p:cNvSpPr>
          <p:nvPr>
            <p:ph type="dt" sz="half" idx="10"/>
          </p:nvPr>
        </p:nvSpPr>
        <p:spPr/>
        <p:txBody>
          <a:bodyPr/>
          <a:lstStyle/>
          <a:p>
            <a:pPr>
              <a:defRPr/>
            </a:pPr>
            <a:fld id="{47807728-2C76-4882-8161-8FDB35A9AF9C}" type="datetime1">
              <a:rPr lang="en-US" smtClean="0"/>
              <a:pPr>
                <a:defRPr/>
              </a:pPr>
              <a:t>2/11/2026</a:t>
            </a:fld>
            <a:endParaRPr lang="en-US"/>
          </a:p>
        </p:txBody>
      </p:sp>
      <p:sp>
        <p:nvSpPr>
          <p:cNvPr id="6" name="Kājenes vietturis 5"/>
          <p:cNvSpPr>
            <a:spLocks noGrp="1"/>
          </p:cNvSpPr>
          <p:nvPr>
            <p:ph type="ftr" sz="quarter" idx="11"/>
          </p:nvPr>
        </p:nvSpPr>
        <p:spPr/>
        <p:txBody>
          <a:bodyPr/>
          <a:lstStyle/>
          <a:p>
            <a:pPr>
              <a:defRPr/>
            </a:pPr>
            <a:endParaRPr lang="en-US"/>
          </a:p>
        </p:txBody>
      </p:sp>
      <p:sp>
        <p:nvSpPr>
          <p:cNvPr id="7" name="Slaida numura vietturis 6"/>
          <p:cNvSpPr>
            <a:spLocks noGrp="1"/>
          </p:cNvSpPr>
          <p:nvPr>
            <p:ph type="sldNum" sz="quarter" idx="12"/>
          </p:nvPr>
        </p:nvSpPr>
        <p:spPr/>
        <p:txBody>
          <a:bodyPr/>
          <a:lstStyle/>
          <a:p>
            <a:pPr>
              <a:defRPr/>
            </a:pPr>
            <a:fld id="{24E66DEE-17D2-4437-A5E0-06C302F6196A}" type="slidenum">
              <a:rPr lang="en-US" altLang="lv-LV" smtClean="0"/>
              <a:pPr>
                <a:defRPr/>
              </a:pPr>
              <a:t>‹#›</a:t>
            </a:fld>
            <a:endParaRPr lang="en-US" altLang="lv-LV"/>
          </a:p>
        </p:txBody>
      </p:sp>
    </p:spTree>
    <p:extLst>
      <p:ext uri="{BB962C8B-B14F-4D97-AF65-F5344CB8AC3E}">
        <p14:creationId xmlns:p14="http://schemas.microsoft.com/office/powerpoint/2010/main" val="4241760857"/>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Virsraksta viettur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v-LV"/>
              <a:t>Rediģēt šablona virsraksta stilu</a:t>
            </a:r>
          </a:p>
        </p:txBody>
      </p:sp>
      <p:sp>
        <p:nvSpPr>
          <p:cNvPr id="3" name="Teksta vietturi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7807728-2C76-4882-8161-8FDB35A9AF9C}" type="datetime1">
              <a:rPr lang="en-US" smtClean="0"/>
              <a:pPr>
                <a:defRPr/>
              </a:pPr>
              <a:t>2/11/2026</a:t>
            </a:fld>
            <a:endParaRPr lang="en-US"/>
          </a:p>
        </p:txBody>
      </p:sp>
      <p:sp>
        <p:nvSpPr>
          <p:cNvPr id="5" name="Kājenes vietturi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aida numura vietturi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4E66DEE-17D2-4437-A5E0-06C302F6196A}" type="slidenum">
              <a:rPr lang="en-US" altLang="lv-LV" smtClean="0"/>
              <a:pPr>
                <a:defRPr/>
              </a:pPr>
              <a:t>‹#›</a:t>
            </a:fld>
            <a:endParaRPr lang="en-US" altLang="lv-LV"/>
          </a:p>
        </p:txBody>
      </p:sp>
    </p:spTree>
    <p:extLst>
      <p:ext uri="{BB962C8B-B14F-4D97-AF65-F5344CB8AC3E}">
        <p14:creationId xmlns:p14="http://schemas.microsoft.com/office/powerpoint/2010/main" val="159337019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7A4BE"/>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72CD792-B61E-4A7D-B4B7-A1F35F5F149B}"/>
              </a:ext>
            </a:extLst>
          </p:cNvPr>
          <p:cNvCxnSpPr/>
          <p:nvPr/>
        </p:nvCxnSpPr>
        <p:spPr>
          <a:xfrm>
            <a:off x="0" y="635635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00" name="TextBox 10">
            <a:extLst>
              <a:ext uri="{FF2B5EF4-FFF2-40B4-BE49-F238E27FC236}">
                <a16:creationId xmlns:a16="http://schemas.microsoft.com/office/drawing/2014/main" id="{23A450F0-8DF8-419D-87C1-6253F6B0060D}"/>
              </a:ext>
            </a:extLst>
          </p:cNvPr>
          <p:cNvSpPr txBox="1">
            <a:spLocks noChangeArrowheads="1"/>
          </p:cNvSpPr>
          <p:nvPr/>
        </p:nvSpPr>
        <p:spPr bwMode="auto">
          <a:xfrm>
            <a:off x="404813" y="3491121"/>
            <a:ext cx="11379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lv-LV" altLang="lv-LV" sz="4400" b="1" dirty="0">
                <a:solidFill>
                  <a:schemeClr val="bg1"/>
                </a:solidFill>
                <a:latin typeface="Montserrat" panose="00000500000000000000" pitchFamily="50" charset="-70"/>
              </a:rPr>
              <a:t>Par pašvaldības dalības turpināšanu un atkārtotu dalību zemas īres mājokļu būvniecības programmā</a:t>
            </a:r>
            <a:endParaRPr lang="en-US" altLang="lv-LV" sz="4400" b="1" dirty="0">
              <a:solidFill>
                <a:schemeClr val="bg1"/>
              </a:solidFill>
              <a:latin typeface="Montserrat" panose="00000500000000000000" pitchFamily="50" charset="-70"/>
            </a:endParaRPr>
          </a:p>
        </p:txBody>
      </p:sp>
      <p:pic>
        <p:nvPicPr>
          <p:cNvPr id="5" name="Picture 4">
            <a:extLst>
              <a:ext uri="{FF2B5EF4-FFF2-40B4-BE49-F238E27FC236}">
                <a16:creationId xmlns:a16="http://schemas.microsoft.com/office/drawing/2014/main" id="{C3A99BBF-A44F-326C-568E-2496EF8FD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740" y="485579"/>
            <a:ext cx="2954244" cy="2881300"/>
          </a:xfrm>
          <a:prstGeom prst="rect">
            <a:avLst/>
          </a:prstGeom>
        </p:spPr>
      </p:pic>
      <p:sp>
        <p:nvSpPr>
          <p:cNvPr id="3" name="TextBox 2">
            <a:extLst>
              <a:ext uri="{FF2B5EF4-FFF2-40B4-BE49-F238E27FC236}">
                <a16:creationId xmlns:a16="http://schemas.microsoft.com/office/drawing/2014/main" id="{CC345BF7-EB2A-1875-E89F-3CCACAD71331}"/>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solidFill>
                  <a:schemeClr val="bg1"/>
                </a:solidFill>
                <a:latin typeface="Montserrat" pitchFamily="2" charset="-70"/>
              </a:rPr>
              <a:t>ĀDAŽU NOVADA PAŠVALDĪBA   I  </a:t>
            </a:r>
            <a:r>
              <a:rPr lang="lv-LV" altLang="lv-LV" sz="1200" dirty="0">
                <a:solidFill>
                  <a:schemeClr val="bg1"/>
                </a:solidFill>
                <a:latin typeface="Montserrat" pitchFamily="2" charset="-70"/>
              </a:rPr>
              <a:t>Attīstības un projektu nodaļa </a:t>
            </a:r>
            <a:r>
              <a:rPr lang="en-US" altLang="lv-LV" sz="1200" dirty="0">
                <a:solidFill>
                  <a:schemeClr val="bg1"/>
                </a:solidFill>
                <a:latin typeface="Montserrat" pitchFamily="2" charset="-70"/>
              </a:rPr>
              <a:t>I   </a:t>
            </a:r>
            <a:r>
              <a:rPr lang="lv-LV" altLang="lv-LV" sz="1200" dirty="0">
                <a:solidFill>
                  <a:schemeClr val="bg1"/>
                </a:solidFill>
                <a:latin typeface="Montserrat" pitchFamily="2" charset="-70"/>
              </a:rPr>
              <a:t>11.02.</a:t>
            </a:r>
            <a:r>
              <a:rPr lang="en-US" altLang="lv-LV" sz="1200" dirty="0">
                <a:solidFill>
                  <a:schemeClr val="bg1"/>
                </a:solidFill>
                <a:latin typeface="Montserrat" pitchFamily="2" charset="-70"/>
              </a:rPr>
              <a:t>202</a:t>
            </a:r>
            <a:r>
              <a:rPr lang="lv-LV" altLang="lv-LV" sz="1200" dirty="0">
                <a:solidFill>
                  <a:schemeClr val="bg1"/>
                </a:solidFill>
                <a:latin typeface="Montserrat" pitchFamily="2" charset="-70"/>
              </a:rPr>
              <a:t>6</a:t>
            </a:r>
            <a:r>
              <a:rPr lang="en-US" altLang="lv-LV" sz="1200" dirty="0">
                <a:solidFill>
                  <a:schemeClr val="bg1"/>
                </a:solidFill>
                <a:latin typeface="Montserrat" pitchFamily="2" charset="-7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F2F3D-5BBF-7615-E3F0-E8C009A22B21}"/>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66728329-B800-FDC0-237B-E0F706986CDE}"/>
              </a:ext>
            </a:extLst>
          </p:cNvPr>
          <p:cNvSpPr>
            <a:spLocks noGrp="1"/>
          </p:cNvSpPr>
          <p:nvPr>
            <p:ph idx="1"/>
          </p:nvPr>
        </p:nvSpPr>
        <p:spPr>
          <a:xfrm>
            <a:off x="672248" y="1271658"/>
            <a:ext cx="11367352" cy="5059853"/>
          </a:xfrm>
        </p:spPr>
        <p:txBody>
          <a:bodyPr>
            <a:noAutofit/>
          </a:bodyPr>
          <a:lstStyle/>
          <a:p>
            <a:r>
              <a:rPr lang="lv-LV" sz="2000" b="1" dirty="0">
                <a:solidFill>
                  <a:srgbClr val="6F8E9F"/>
                </a:solidFill>
                <a:latin typeface="Montserrat" panose="00000500000000000000" pitchFamily="2" charset="-70"/>
              </a:rPr>
              <a:t>2025.10.01.</a:t>
            </a:r>
            <a:r>
              <a:rPr lang="lv-LV" sz="2000" dirty="0">
                <a:solidFill>
                  <a:srgbClr val="6F8E9F"/>
                </a:solidFill>
                <a:latin typeface="Montserrat" panose="00000500000000000000" pitchFamily="2" charset="-70"/>
              </a:rPr>
              <a:t> </a:t>
            </a:r>
            <a:r>
              <a:rPr lang="lv-LV" sz="2000" b="1" dirty="0">
                <a:latin typeface="Montserrat" panose="00000500000000000000" pitchFamily="2" charset="-70"/>
              </a:rPr>
              <a:t>«</a:t>
            </a:r>
            <a:r>
              <a:rPr lang="lv-LV" sz="2000" b="1" dirty="0" err="1">
                <a:latin typeface="Montserrat" panose="00000500000000000000" pitchFamily="2" charset="-70"/>
              </a:rPr>
              <a:t>Altum</a:t>
            </a:r>
            <a:r>
              <a:rPr lang="lv-LV" sz="2000" b="1" dirty="0">
                <a:latin typeface="Montserrat" panose="00000500000000000000" pitchFamily="2" charset="-70"/>
              </a:rPr>
              <a:t>» pieņēma lēmumu par finansējuma piešķiršanu SIA «</a:t>
            </a:r>
            <a:r>
              <a:rPr lang="lv-LV" sz="2000" b="1" dirty="0" err="1">
                <a:latin typeface="Montserrat" panose="00000500000000000000" pitchFamily="2" charset="-70"/>
              </a:rPr>
              <a:t>Kadagas</a:t>
            </a:r>
            <a:r>
              <a:rPr lang="lv-LV" sz="2000" b="1" dirty="0">
                <a:latin typeface="Montserrat" panose="00000500000000000000" pitchFamily="2" charset="-70"/>
              </a:rPr>
              <a:t> Nami»</a:t>
            </a:r>
            <a:endParaRPr lang="lv-LV" sz="2000" b="1" dirty="0">
              <a:solidFill>
                <a:srgbClr val="6F8E9F"/>
              </a:solidFill>
              <a:latin typeface="Montserrat" panose="00000500000000000000" pitchFamily="2" charset="-70"/>
            </a:endParaRPr>
          </a:p>
          <a:p>
            <a:r>
              <a:rPr lang="lv-LV" sz="2000" b="1" dirty="0">
                <a:solidFill>
                  <a:srgbClr val="6F8E9F"/>
                </a:solidFill>
                <a:latin typeface="Montserrat" panose="00000500000000000000" pitchFamily="2" charset="-70"/>
              </a:rPr>
              <a:t>2025.10.08. </a:t>
            </a:r>
            <a:r>
              <a:rPr lang="lv-LV" sz="2000" dirty="0">
                <a:latin typeface="Montserrat" panose="00000500000000000000" pitchFamily="2" charset="-70"/>
              </a:rPr>
              <a:t>ar </a:t>
            </a:r>
            <a:r>
              <a:rPr lang="lv-LV" sz="2000" dirty="0" err="1">
                <a:latin typeface="Montserrat" panose="00000500000000000000" pitchFamily="2" charset="-70"/>
              </a:rPr>
              <a:t>protokollēmumu</a:t>
            </a:r>
            <a:r>
              <a:rPr lang="lv-LV" sz="2000" dirty="0">
                <a:latin typeface="Montserrat" panose="00000500000000000000" pitchFamily="2" charset="-70"/>
              </a:rPr>
              <a:t> tika </a:t>
            </a:r>
            <a:r>
              <a:rPr lang="lv-LV" sz="2000" b="1" dirty="0">
                <a:latin typeface="Montserrat" panose="00000500000000000000" pitchFamily="2" charset="-70"/>
              </a:rPr>
              <a:t>nolemts, kā noteikt pirkuma maksu katrai īpašuma platībai</a:t>
            </a:r>
          </a:p>
          <a:p>
            <a:r>
              <a:rPr lang="lv-LV" sz="2000" b="1" dirty="0">
                <a:solidFill>
                  <a:srgbClr val="6F8E9F"/>
                </a:solidFill>
                <a:latin typeface="Montserrat" panose="00000500000000000000" pitchFamily="2" charset="-70"/>
              </a:rPr>
              <a:t>2025.10.21.</a:t>
            </a:r>
            <a:r>
              <a:rPr lang="lv-LV" sz="2000" dirty="0">
                <a:latin typeface="Montserrat" panose="00000500000000000000" pitchFamily="2" charset="-70"/>
              </a:rPr>
              <a:t> tika </a:t>
            </a:r>
            <a:r>
              <a:rPr lang="lv-LV" sz="2000" b="1" dirty="0">
                <a:latin typeface="Montserrat" panose="00000500000000000000" pitchFamily="2" charset="-70"/>
              </a:rPr>
              <a:t>noslēgts nekustamā īpašuma pirkuma līgums </a:t>
            </a:r>
            <a:r>
              <a:rPr lang="lv-LV" sz="2000" dirty="0">
                <a:latin typeface="Montserrat" panose="00000500000000000000" pitchFamily="2" charset="-70"/>
              </a:rPr>
              <a:t>Nr. JUR 2025-10/1147</a:t>
            </a:r>
          </a:p>
          <a:p>
            <a:r>
              <a:rPr lang="lv-LV" sz="2000" b="1" dirty="0">
                <a:solidFill>
                  <a:srgbClr val="6F8E9F"/>
                </a:solidFill>
                <a:latin typeface="Montserrat" panose="00000500000000000000" pitchFamily="2" charset="-70"/>
              </a:rPr>
              <a:t>2025.11.20. </a:t>
            </a:r>
            <a:r>
              <a:rPr lang="lv-LV" sz="2000" dirty="0">
                <a:latin typeface="Montserrat" panose="00000500000000000000" pitchFamily="2" charset="-70"/>
              </a:rPr>
              <a:t>tika </a:t>
            </a:r>
            <a:r>
              <a:rPr lang="lv-LV" sz="2000" b="1" dirty="0">
                <a:latin typeface="Montserrat" panose="00000500000000000000" pitchFamily="2" charset="-70"/>
              </a:rPr>
              <a:t>uzsākta pirmā daudzdzīvokļu īres nama projektēšana</a:t>
            </a:r>
          </a:p>
          <a:p>
            <a:r>
              <a:rPr lang="lv-LV" sz="2000" b="1" dirty="0">
                <a:solidFill>
                  <a:srgbClr val="6F8E9F"/>
                </a:solidFill>
                <a:latin typeface="Montserrat" panose="00000500000000000000" pitchFamily="2" charset="-70"/>
              </a:rPr>
              <a:t>2025.12.11.</a:t>
            </a:r>
            <a:r>
              <a:rPr lang="lv-LV" sz="2000" dirty="0">
                <a:latin typeface="Montserrat" panose="00000500000000000000" pitchFamily="2" charset="-70"/>
              </a:rPr>
              <a:t> </a:t>
            </a:r>
            <a:r>
              <a:rPr lang="lv-LV" sz="2000" b="1" dirty="0">
                <a:latin typeface="Montserrat" panose="00000500000000000000" pitchFamily="2" charset="-70"/>
              </a:rPr>
              <a:t>zemesgrāmatā</a:t>
            </a:r>
            <a:r>
              <a:rPr lang="lv-LV" sz="2000" dirty="0">
                <a:latin typeface="Montserrat" panose="00000500000000000000" pitchFamily="2" charset="-70"/>
              </a:rPr>
              <a:t> </a:t>
            </a:r>
            <a:r>
              <a:rPr lang="lv-LV" sz="2000" b="1" dirty="0">
                <a:latin typeface="Montserrat" panose="00000500000000000000" pitchFamily="2" charset="-70"/>
              </a:rPr>
              <a:t>noslēdzās</a:t>
            </a:r>
            <a:r>
              <a:rPr lang="lv-LV" sz="2000" dirty="0">
                <a:latin typeface="Montserrat" panose="00000500000000000000" pitchFamily="2" charset="-70"/>
              </a:rPr>
              <a:t> </a:t>
            </a:r>
            <a:r>
              <a:rPr lang="lv-LV" sz="2000" b="1" dirty="0">
                <a:latin typeface="Montserrat" panose="00000500000000000000" pitchFamily="2" charset="-70"/>
              </a:rPr>
              <a:t>3 SIA «</a:t>
            </a:r>
            <a:r>
              <a:rPr lang="lv-LV" sz="2000" b="1" dirty="0" err="1">
                <a:latin typeface="Montserrat" panose="00000500000000000000" pitchFamily="2" charset="-70"/>
              </a:rPr>
              <a:t>Kadagas</a:t>
            </a:r>
            <a:r>
              <a:rPr lang="lv-LV" sz="2000" b="1" dirty="0">
                <a:latin typeface="Montserrat" panose="00000500000000000000" pitchFamily="2" charset="-70"/>
              </a:rPr>
              <a:t> Nami» piederošo nekustamo īpašumu apvienošana vienā īpašumā Elīzes iela 3, </a:t>
            </a:r>
            <a:r>
              <a:rPr lang="lv-LV" sz="2000" b="1" dirty="0" err="1">
                <a:latin typeface="Montserrat" panose="00000500000000000000" pitchFamily="2" charset="-70"/>
              </a:rPr>
              <a:t>Kadaga</a:t>
            </a:r>
            <a:endParaRPr lang="lv-LV" sz="2000" dirty="0">
              <a:latin typeface="Montserrat" panose="00000500000000000000" pitchFamily="2" charset="-70"/>
            </a:endParaRPr>
          </a:p>
          <a:p>
            <a:r>
              <a:rPr lang="lv-LV" sz="2000" b="1" dirty="0">
                <a:solidFill>
                  <a:srgbClr val="6F8E9F"/>
                </a:solidFill>
                <a:latin typeface="Montserrat" panose="00000500000000000000" pitchFamily="2" charset="-70"/>
              </a:rPr>
              <a:t>2026.01.29. </a:t>
            </a:r>
            <a:r>
              <a:rPr lang="lv-LV" sz="2000" dirty="0">
                <a:latin typeface="Montserrat" panose="00000500000000000000" pitchFamily="2" charset="-70"/>
              </a:rPr>
              <a:t>ĀNP apstiprināja nolikumu Nr. 1 «</a:t>
            </a:r>
            <a:r>
              <a:rPr lang="lv-LV" sz="2000" b="1" dirty="0">
                <a:latin typeface="Montserrat" panose="00000500000000000000" pitchFamily="2" charset="-70"/>
              </a:rPr>
              <a:t>Dzīvokļu komisijas nolikums</a:t>
            </a:r>
            <a:r>
              <a:rPr lang="lv-LV" sz="2000" dirty="0">
                <a:latin typeface="Montserrat" panose="00000500000000000000" pitchFamily="2" charset="-70"/>
              </a:rPr>
              <a:t>» </a:t>
            </a:r>
          </a:p>
          <a:p>
            <a:r>
              <a:rPr lang="lv-LV" sz="2000" b="1" dirty="0">
                <a:solidFill>
                  <a:srgbClr val="6F8E9F"/>
                </a:solidFill>
                <a:latin typeface="Montserrat" panose="00000500000000000000" pitchFamily="2" charset="-70"/>
              </a:rPr>
              <a:t>2026.01.29. </a:t>
            </a:r>
            <a:r>
              <a:rPr lang="lv-LV" sz="2000" dirty="0">
                <a:latin typeface="Montserrat" panose="00000500000000000000" pitchFamily="2" charset="-70"/>
              </a:rPr>
              <a:t>ĀNP lēmums Nr. 29 «</a:t>
            </a:r>
            <a:r>
              <a:rPr lang="lv-LV" sz="2000" b="1" dirty="0">
                <a:latin typeface="Montserrat" panose="00000500000000000000" pitchFamily="2" charset="-70"/>
              </a:rPr>
              <a:t>Par Ādažu novada pašvaldības Dzīvokļu komisiju</a:t>
            </a:r>
            <a:r>
              <a:rPr lang="lv-LV" sz="2000" dirty="0">
                <a:latin typeface="Montserrat" panose="00000500000000000000" pitchFamily="2" charset="-70"/>
              </a:rPr>
              <a:t>»</a:t>
            </a:r>
          </a:p>
        </p:txBody>
      </p:sp>
      <p:sp>
        <p:nvSpPr>
          <p:cNvPr id="5" name="Virsraksts 4">
            <a:extLst>
              <a:ext uri="{FF2B5EF4-FFF2-40B4-BE49-F238E27FC236}">
                <a16:creationId xmlns:a16="http://schemas.microsoft.com/office/drawing/2014/main" id="{154DDDD4-A4B7-DCEF-9E44-563DCFAC7152}"/>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VIRZĪBA UZ PROGRAMMAS IEVIEŠANU ĀDAŽU NOVADĀ</a:t>
            </a:r>
            <a:endParaRPr lang="en-US" b="1" dirty="0">
              <a:solidFill>
                <a:schemeClr val="bg2">
                  <a:lumMod val="50000"/>
                </a:schemeClr>
              </a:solidFill>
              <a:latin typeface="Montserrat" pitchFamily="2" charset="77"/>
            </a:endParaRPr>
          </a:p>
        </p:txBody>
      </p:sp>
      <p:sp>
        <p:nvSpPr>
          <p:cNvPr id="2" name="AutoShape 3">
            <a:extLst>
              <a:ext uri="{FF2B5EF4-FFF2-40B4-BE49-F238E27FC236}">
                <a16:creationId xmlns:a16="http://schemas.microsoft.com/office/drawing/2014/main" id="{CF84EA27-BA80-10C8-1089-DC08EB1A9531}"/>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8BC04E8E-F0F9-FD7F-E2ED-7E11571B967A}"/>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spTree>
    <p:extLst>
      <p:ext uri="{BB962C8B-B14F-4D97-AF65-F5344CB8AC3E}">
        <p14:creationId xmlns:p14="http://schemas.microsoft.com/office/powerpoint/2010/main" val="4023821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EFE33-2FE4-EEC4-CA7B-C9BE66264379}"/>
            </a:ext>
          </a:extLst>
        </p:cNvPr>
        <p:cNvGrpSpPr/>
        <p:nvPr/>
      </p:nvGrpSpPr>
      <p:grpSpPr>
        <a:xfrm>
          <a:off x="0" y="0"/>
          <a:ext cx="0" cy="0"/>
          <a:chOff x="0" y="0"/>
          <a:chExt cx="0" cy="0"/>
        </a:xfrm>
      </p:grpSpPr>
      <p:sp>
        <p:nvSpPr>
          <p:cNvPr id="5" name="Virsraksts 4">
            <a:extLst>
              <a:ext uri="{FF2B5EF4-FFF2-40B4-BE49-F238E27FC236}">
                <a16:creationId xmlns:a16="http://schemas.microsoft.com/office/drawing/2014/main" id="{0BDA60F1-5693-C5D1-2D2E-3EF29C3103CB}"/>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VIRZĪBA UZ PROGRAMMAS IEVIEŠANU ĀDAŽU NOVADĀ</a:t>
            </a:r>
            <a:endParaRPr lang="en-US" b="1" dirty="0">
              <a:solidFill>
                <a:schemeClr val="bg2">
                  <a:lumMod val="50000"/>
                </a:schemeClr>
              </a:solidFill>
              <a:latin typeface="Montserrat" pitchFamily="2" charset="77"/>
            </a:endParaRPr>
          </a:p>
        </p:txBody>
      </p:sp>
      <p:sp>
        <p:nvSpPr>
          <p:cNvPr id="2" name="AutoShape 3">
            <a:extLst>
              <a:ext uri="{FF2B5EF4-FFF2-40B4-BE49-F238E27FC236}">
                <a16:creationId xmlns:a16="http://schemas.microsoft.com/office/drawing/2014/main" id="{DB4D66C2-4A4B-B77C-23E1-ACFD5DCFAC22}"/>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2B92392E-1FC3-0607-081E-8443F215B440}"/>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pic>
        <p:nvPicPr>
          <p:cNvPr id="9" name="Attēls 8" descr="Attēls, kurā ir ārpus telpām, debesis, koks, automašīna&#10;&#10;Mākslīgā intelekta ģenerēts saturs var būt nepareizs.">
            <a:extLst>
              <a:ext uri="{FF2B5EF4-FFF2-40B4-BE49-F238E27FC236}">
                <a16:creationId xmlns:a16="http://schemas.microsoft.com/office/drawing/2014/main" id="{A8E8D716-997A-7C9F-7CA0-504F3203B7C8}"/>
              </a:ext>
            </a:extLst>
          </p:cNvPr>
          <p:cNvPicPr>
            <a:picLocks noChangeAspect="1"/>
          </p:cNvPicPr>
          <p:nvPr/>
        </p:nvPicPr>
        <p:blipFill>
          <a:blip r:embed="rId2"/>
          <a:stretch>
            <a:fillRect/>
          </a:stretch>
        </p:blipFill>
        <p:spPr>
          <a:xfrm>
            <a:off x="672248" y="1961608"/>
            <a:ext cx="5236807" cy="3008657"/>
          </a:xfrm>
          <a:prstGeom prst="rect">
            <a:avLst/>
          </a:prstGeom>
        </p:spPr>
      </p:pic>
      <p:pic>
        <p:nvPicPr>
          <p:cNvPr id="11" name="Attēls 10" descr="Attēls, kurā ir ārpus telpām, sauszemes transportlīdzeklis, transportlīdzeklis, ritenis&#10;&#10;Mākslīgā intelekta ģenerēts saturs var būt nepareizs.">
            <a:extLst>
              <a:ext uri="{FF2B5EF4-FFF2-40B4-BE49-F238E27FC236}">
                <a16:creationId xmlns:a16="http://schemas.microsoft.com/office/drawing/2014/main" id="{D551C840-2241-BF14-384A-810A2A442844}"/>
              </a:ext>
            </a:extLst>
          </p:cNvPr>
          <p:cNvPicPr>
            <a:picLocks noChangeAspect="1"/>
          </p:cNvPicPr>
          <p:nvPr/>
        </p:nvPicPr>
        <p:blipFill>
          <a:blip r:embed="rId3"/>
          <a:stretch>
            <a:fillRect/>
          </a:stretch>
        </p:blipFill>
        <p:spPr>
          <a:xfrm>
            <a:off x="6217534" y="1964214"/>
            <a:ext cx="5302218" cy="3006051"/>
          </a:xfrm>
          <a:prstGeom prst="rect">
            <a:avLst/>
          </a:prstGeom>
        </p:spPr>
      </p:pic>
      <p:sp>
        <p:nvSpPr>
          <p:cNvPr id="12" name="Satura vietturis 2">
            <a:extLst>
              <a:ext uri="{FF2B5EF4-FFF2-40B4-BE49-F238E27FC236}">
                <a16:creationId xmlns:a16="http://schemas.microsoft.com/office/drawing/2014/main" id="{81ED731D-97AF-02E8-A102-BCA2929CB62C}"/>
              </a:ext>
            </a:extLst>
          </p:cNvPr>
          <p:cNvSpPr>
            <a:spLocks noGrp="1"/>
          </p:cNvSpPr>
          <p:nvPr>
            <p:ph idx="1"/>
          </p:nvPr>
        </p:nvSpPr>
        <p:spPr>
          <a:xfrm>
            <a:off x="672248" y="5110259"/>
            <a:ext cx="10847504" cy="1221252"/>
          </a:xfrm>
        </p:spPr>
        <p:txBody>
          <a:bodyPr>
            <a:noAutofit/>
          </a:bodyPr>
          <a:lstStyle/>
          <a:p>
            <a:pPr marL="0" indent="0" algn="ctr">
              <a:buNone/>
            </a:pPr>
            <a:r>
              <a:rPr lang="lv-LV" sz="2000" dirty="0">
                <a:latin typeface="Montserrat" panose="00000500000000000000" pitchFamily="2" charset="-70"/>
              </a:rPr>
              <a:t>Elīzes iela 3, </a:t>
            </a:r>
            <a:r>
              <a:rPr lang="lv-LV" sz="2000" dirty="0" err="1">
                <a:latin typeface="Montserrat" panose="00000500000000000000" pitchFamily="2" charset="-70"/>
              </a:rPr>
              <a:t>Kadaga</a:t>
            </a:r>
            <a:r>
              <a:rPr lang="lv-LV" sz="2000" dirty="0">
                <a:latin typeface="Montserrat" panose="00000500000000000000" pitchFamily="2" charset="-70"/>
              </a:rPr>
              <a:t> </a:t>
            </a:r>
            <a:r>
              <a:rPr lang="lv-LV" sz="2000" dirty="0" err="1">
                <a:latin typeface="Montserrat" panose="00000500000000000000" pitchFamily="2" charset="-70"/>
              </a:rPr>
              <a:t>vizualizācija</a:t>
            </a:r>
            <a:endParaRPr lang="lv-LV" sz="2000" dirty="0">
              <a:latin typeface="Montserrat" panose="00000500000000000000" pitchFamily="2" charset="-70"/>
            </a:endParaRPr>
          </a:p>
        </p:txBody>
      </p:sp>
    </p:spTree>
    <p:extLst>
      <p:ext uri="{BB962C8B-B14F-4D97-AF65-F5344CB8AC3E}">
        <p14:creationId xmlns:p14="http://schemas.microsoft.com/office/powerpoint/2010/main" val="2977068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E8AC0-81F2-DD30-EBC0-502705DB3A35}"/>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EAB383E7-48D9-0E96-24D3-0174648D88AD}"/>
              </a:ext>
            </a:extLst>
          </p:cNvPr>
          <p:cNvSpPr>
            <a:spLocks noGrp="1"/>
          </p:cNvSpPr>
          <p:nvPr>
            <p:ph idx="1"/>
          </p:nvPr>
        </p:nvSpPr>
        <p:spPr>
          <a:xfrm>
            <a:off x="672248" y="1271658"/>
            <a:ext cx="4295992" cy="5059853"/>
          </a:xfrm>
        </p:spPr>
        <p:txBody>
          <a:bodyPr>
            <a:noAutofit/>
          </a:bodyPr>
          <a:lstStyle/>
          <a:p>
            <a:pPr marL="457200" indent="-457200">
              <a:buFont typeface="+mj-lt"/>
              <a:buAutoNum type="arabicPeriod"/>
            </a:pPr>
            <a:r>
              <a:rPr lang="lv-LV" sz="2000" dirty="0">
                <a:latin typeface="Montserrat" panose="00000500000000000000" pitchFamily="2" charset="-70"/>
              </a:rPr>
              <a:t>Lindas iela 3, </a:t>
            </a:r>
            <a:r>
              <a:rPr lang="lv-LV" sz="2000" dirty="0" err="1">
                <a:latin typeface="Montserrat" panose="00000500000000000000" pitchFamily="2" charset="-70"/>
              </a:rPr>
              <a:t>Kadaga</a:t>
            </a:r>
            <a:r>
              <a:rPr lang="lv-LV" sz="2000" dirty="0">
                <a:latin typeface="Montserrat" panose="00000500000000000000" pitchFamily="2" charset="-70"/>
              </a:rPr>
              <a:t>, Lindas iela 5, </a:t>
            </a:r>
            <a:r>
              <a:rPr lang="lv-LV" sz="2000" dirty="0" err="1">
                <a:latin typeface="Montserrat" panose="00000500000000000000" pitchFamily="2" charset="-70"/>
              </a:rPr>
              <a:t>Kadaga</a:t>
            </a:r>
            <a:r>
              <a:rPr lang="lv-LV" sz="2000" dirty="0">
                <a:latin typeface="Montserrat" panose="00000500000000000000" pitchFamily="2" charset="-70"/>
              </a:rPr>
              <a:t> un daļa no īpašuma «</a:t>
            </a:r>
            <a:r>
              <a:rPr lang="lv-LV" sz="2000" dirty="0" err="1">
                <a:latin typeface="Montserrat" panose="00000500000000000000" pitchFamily="2" charset="-70"/>
              </a:rPr>
              <a:t>Vējšalkas</a:t>
            </a:r>
            <a:r>
              <a:rPr lang="lv-LV" sz="2000" dirty="0">
                <a:latin typeface="Montserrat" panose="00000500000000000000" pitchFamily="2" charset="-70"/>
              </a:rPr>
              <a:t>» </a:t>
            </a:r>
            <a:r>
              <a:rPr lang="lv-LV" sz="2000" dirty="0" err="1">
                <a:latin typeface="Montserrat" panose="00000500000000000000" pitchFamily="2" charset="-70"/>
              </a:rPr>
              <a:t>Kadagā</a:t>
            </a:r>
            <a:endParaRPr lang="lv-LV" sz="2000" dirty="0">
              <a:latin typeface="Montserrat" panose="00000500000000000000" pitchFamily="2" charset="-70"/>
            </a:endParaRPr>
          </a:p>
          <a:p>
            <a:pPr marL="457200" indent="-457200">
              <a:buFont typeface="+mj-lt"/>
              <a:buAutoNum type="arabicPeriod"/>
            </a:pPr>
            <a:r>
              <a:rPr lang="lv-LV" sz="2000" dirty="0">
                <a:latin typeface="Montserrat" panose="00000500000000000000" pitchFamily="2" charset="-70"/>
              </a:rPr>
              <a:t>Daļa no īpašuma «</a:t>
            </a:r>
            <a:r>
              <a:rPr lang="lv-LV" sz="2000" dirty="0" err="1">
                <a:latin typeface="Montserrat" panose="00000500000000000000" pitchFamily="2" charset="-70"/>
              </a:rPr>
              <a:t>Vējšalkas</a:t>
            </a:r>
            <a:r>
              <a:rPr lang="lv-LV" sz="2000" dirty="0">
                <a:latin typeface="Montserrat" panose="00000500000000000000" pitchFamily="2" charset="-70"/>
              </a:rPr>
              <a:t>» </a:t>
            </a:r>
            <a:r>
              <a:rPr lang="lv-LV" sz="2000" dirty="0" err="1">
                <a:latin typeface="Montserrat" panose="00000500000000000000" pitchFamily="2" charset="-70"/>
              </a:rPr>
              <a:t>Kadagā</a:t>
            </a:r>
            <a:r>
              <a:rPr lang="lv-LV" sz="2000" dirty="0">
                <a:latin typeface="Montserrat" panose="00000500000000000000" pitchFamily="2" charset="-70"/>
              </a:rPr>
              <a:t> pie </a:t>
            </a:r>
            <a:r>
              <a:rPr lang="lv-LV" sz="2000" dirty="0" err="1">
                <a:latin typeface="Montserrat" panose="00000500000000000000" pitchFamily="2" charset="-70"/>
              </a:rPr>
              <a:t>Kadagas</a:t>
            </a:r>
            <a:r>
              <a:rPr lang="lv-LV" sz="2000" dirty="0">
                <a:latin typeface="Montserrat" panose="00000500000000000000" pitchFamily="2" charset="-70"/>
              </a:rPr>
              <a:t> ceļa</a:t>
            </a:r>
          </a:p>
          <a:p>
            <a:pPr marL="457200" indent="-457200">
              <a:buFont typeface="+mj-lt"/>
              <a:buAutoNum type="arabicPeriod"/>
            </a:pPr>
            <a:r>
              <a:rPr lang="lv-LV" sz="2000" dirty="0">
                <a:latin typeface="Montserrat" panose="00000500000000000000" pitchFamily="2" charset="-70"/>
              </a:rPr>
              <a:t>Lazdu iela 7, Garkalnē</a:t>
            </a:r>
          </a:p>
          <a:p>
            <a:endParaRPr lang="lv-LV" sz="2000" dirty="0">
              <a:latin typeface="Montserrat" panose="00000500000000000000" pitchFamily="2" charset="-70"/>
            </a:endParaRPr>
          </a:p>
          <a:p>
            <a:pPr marL="0" indent="0">
              <a:buNone/>
            </a:pPr>
            <a:r>
              <a:rPr lang="lv-LV" sz="2000" dirty="0">
                <a:latin typeface="Montserrat" panose="00000500000000000000" pitchFamily="2" charset="-70"/>
              </a:rPr>
              <a:t>Tehniskās komisijas 22.01.2026. sēdē tika nolems </a:t>
            </a:r>
            <a:r>
              <a:rPr lang="lv-LV" sz="2000" b="1" dirty="0">
                <a:latin typeface="Montserrat" panose="00000500000000000000" pitchFamily="2" charset="-70"/>
              </a:rPr>
              <a:t>atbalstīt priekšlikumu par daudzdzīvokļu mājas būvniecības attīstību </a:t>
            </a:r>
            <a:r>
              <a:rPr lang="lv-LV" sz="2000" b="1" dirty="0" err="1">
                <a:latin typeface="Montserrat" panose="00000500000000000000" pitchFamily="2" charset="-70"/>
              </a:rPr>
              <a:t>Kadagā</a:t>
            </a:r>
            <a:r>
              <a:rPr lang="lv-LV" sz="2000" b="1" dirty="0">
                <a:latin typeface="Montserrat" panose="00000500000000000000" pitchFamily="2" charset="-70"/>
              </a:rPr>
              <a:t> un virzīt to izskatīšanai Attīstības komitejā, ja ir pieejams </a:t>
            </a:r>
            <a:r>
              <a:rPr lang="lv-LV" sz="2000" b="1" dirty="0" err="1">
                <a:latin typeface="Montserrat" panose="00000500000000000000" pitchFamily="2" charset="-70"/>
              </a:rPr>
              <a:t>Altum</a:t>
            </a:r>
            <a:r>
              <a:rPr lang="lv-LV" sz="2000" b="1" dirty="0">
                <a:latin typeface="Montserrat" panose="00000500000000000000" pitchFamily="2" charset="-70"/>
              </a:rPr>
              <a:t> atbalsts. </a:t>
            </a:r>
          </a:p>
        </p:txBody>
      </p:sp>
      <p:sp>
        <p:nvSpPr>
          <p:cNvPr id="5" name="Virsraksts 4">
            <a:extLst>
              <a:ext uri="{FF2B5EF4-FFF2-40B4-BE49-F238E27FC236}">
                <a16:creationId xmlns:a16="http://schemas.microsoft.com/office/drawing/2014/main" id="{80238FBF-DFE0-8C0F-6EE9-9FA715D1130E}"/>
              </a:ext>
            </a:extLst>
          </p:cNvPr>
          <p:cNvSpPr txBox="1">
            <a:spLocks noGrp="1"/>
          </p:cNvSpPr>
          <p:nvPr>
            <p:ph type="title"/>
          </p:nvPr>
        </p:nvSpPr>
        <p:spPr>
          <a:xfrm>
            <a:off x="672248" y="136744"/>
            <a:ext cx="10847504" cy="867930"/>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ĀDAŽU PAGASTĀ IDENTIFICĒTĀS TERITORIJAS, KAS ATBILST DAUDZDZĪVOKĻU MĀJU APBŪVES TERITORIJAI</a:t>
            </a:r>
            <a:endParaRPr lang="en-US" b="1" dirty="0">
              <a:solidFill>
                <a:schemeClr val="bg2">
                  <a:lumMod val="50000"/>
                </a:schemeClr>
              </a:solidFill>
              <a:latin typeface="Montserrat" pitchFamily="2" charset="77"/>
            </a:endParaRPr>
          </a:p>
        </p:txBody>
      </p:sp>
      <p:sp>
        <p:nvSpPr>
          <p:cNvPr id="2" name="AutoShape 3">
            <a:extLst>
              <a:ext uri="{FF2B5EF4-FFF2-40B4-BE49-F238E27FC236}">
                <a16:creationId xmlns:a16="http://schemas.microsoft.com/office/drawing/2014/main" id="{E8D741F7-9B2D-7514-6292-36F597A47F8F}"/>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6373276E-1CB7-96DA-54F3-81F42F5FA86A}"/>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pic>
        <p:nvPicPr>
          <p:cNvPr id="6" name="Attēls 5" descr="Attēls, kurā ir karte, teksts, atlants&#10;&#10;Mākslīgā intelekta ģenerēts saturs var būt nepareizs.">
            <a:extLst>
              <a:ext uri="{FF2B5EF4-FFF2-40B4-BE49-F238E27FC236}">
                <a16:creationId xmlns:a16="http://schemas.microsoft.com/office/drawing/2014/main" id="{BC631C72-7465-9CCC-11FE-A655C6BBA248}"/>
              </a:ext>
            </a:extLst>
          </p:cNvPr>
          <p:cNvPicPr>
            <a:picLocks noChangeAspect="1"/>
          </p:cNvPicPr>
          <p:nvPr/>
        </p:nvPicPr>
        <p:blipFill>
          <a:blip r:embed="rId2"/>
          <a:srcRect l="4107" t="12981" b="22666"/>
          <a:stretch>
            <a:fillRect/>
          </a:stretch>
        </p:blipFill>
        <p:spPr>
          <a:xfrm>
            <a:off x="5775960" y="1144668"/>
            <a:ext cx="5318760" cy="5048856"/>
          </a:xfrm>
          <a:prstGeom prst="rect">
            <a:avLst/>
          </a:prstGeom>
        </p:spPr>
      </p:pic>
    </p:spTree>
    <p:extLst>
      <p:ext uri="{BB962C8B-B14F-4D97-AF65-F5344CB8AC3E}">
        <p14:creationId xmlns:p14="http://schemas.microsoft.com/office/powerpoint/2010/main" val="3098508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46E90-0BB1-9761-50E2-896FD74474E4}"/>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110682BE-F8AD-F915-76AD-7CBA2AD60204}"/>
              </a:ext>
            </a:extLst>
          </p:cNvPr>
          <p:cNvSpPr>
            <a:spLocks noGrp="1"/>
          </p:cNvSpPr>
          <p:nvPr>
            <p:ph idx="1"/>
          </p:nvPr>
        </p:nvSpPr>
        <p:spPr>
          <a:xfrm>
            <a:off x="672247" y="1271658"/>
            <a:ext cx="6279881" cy="5059853"/>
          </a:xfrm>
        </p:spPr>
        <p:txBody>
          <a:bodyPr>
            <a:noAutofit/>
          </a:bodyPr>
          <a:lstStyle/>
          <a:p>
            <a:pPr marL="0" indent="0">
              <a:buNone/>
            </a:pPr>
            <a:r>
              <a:rPr lang="lv-LV" sz="2000" b="1" dirty="0">
                <a:highlight>
                  <a:srgbClr val="77A4BE"/>
                </a:highlight>
                <a:latin typeface="Montserrat" panose="00000500000000000000" pitchFamily="2" charset="-70"/>
              </a:rPr>
              <a:t>1. Lindas iela 3, </a:t>
            </a:r>
            <a:r>
              <a:rPr lang="lv-LV" sz="2000" b="1" dirty="0" err="1">
                <a:highlight>
                  <a:srgbClr val="77A4BE"/>
                </a:highlight>
                <a:latin typeface="Montserrat" panose="00000500000000000000" pitchFamily="2" charset="-70"/>
              </a:rPr>
              <a:t>Kadaga</a:t>
            </a:r>
            <a:r>
              <a:rPr lang="lv-LV" sz="2000" b="1" dirty="0">
                <a:highlight>
                  <a:srgbClr val="77A4BE"/>
                </a:highlight>
                <a:latin typeface="Montserrat" panose="00000500000000000000" pitchFamily="2" charset="-70"/>
              </a:rPr>
              <a:t>, Lindas iela 5, </a:t>
            </a:r>
            <a:r>
              <a:rPr lang="lv-LV" sz="2000" b="1" dirty="0" err="1">
                <a:highlight>
                  <a:srgbClr val="77A4BE"/>
                </a:highlight>
                <a:latin typeface="Montserrat" panose="00000500000000000000" pitchFamily="2" charset="-70"/>
              </a:rPr>
              <a:t>Kadaga</a:t>
            </a:r>
            <a:r>
              <a:rPr lang="lv-LV" sz="2000" b="1" dirty="0">
                <a:highlight>
                  <a:srgbClr val="77A4BE"/>
                </a:highlight>
                <a:latin typeface="Montserrat" panose="00000500000000000000" pitchFamily="2" charset="-70"/>
              </a:rPr>
              <a:t> un daļa no īpašuma «</a:t>
            </a:r>
            <a:r>
              <a:rPr lang="lv-LV" sz="2000" b="1" dirty="0" err="1">
                <a:highlight>
                  <a:srgbClr val="77A4BE"/>
                </a:highlight>
                <a:latin typeface="Montserrat" panose="00000500000000000000" pitchFamily="2" charset="-70"/>
              </a:rPr>
              <a:t>Vējšalkas</a:t>
            </a:r>
            <a:r>
              <a:rPr lang="lv-LV" sz="2000" b="1" dirty="0">
                <a:highlight>
                  <a:srgbClr val="77A4BE"/>
                </a:highlight>
                <a:latin typeface="Montserrat" panose="00000500000000000000" pitchFamily="2" charset="-70"/>
              </a:rPr>
              <a:t>» </a:t>
            </a:r>
            <a:r>
              <a:rPr lang="lv-LV" sz="2000" b="1" dirty="0" err="1">
                <a:highlight>
                  <a:srgbClr val="77A4BE"/>
                </a:highlight>
                <a:latin typeface="Montserrat" panose="00000500000000000000" pitchFamily="2" charset="-70"/>
              </a:rPr>
              <a:t>Kadagā</a:t>
            </a:r>
            <a:endParaRPr lang="lv-LV" sz="2000" b="1" dirty="0">
              <a:highlight>
                <a:srgbClr val="77A4BE"/>
              </a:highlight>
              <a:latin typeface="Montserrat" panose="00000500000000000000" pitchFamily="2" charset="-70"/>
            </a:endParaRPr>
          </a:p>
        </p:txBody>
      </p:sp>
      <p:sp>
        <p:nvSpPr>
          <p:cNvPr id="5" name="Virsraksts 4">
            <a:extLst>
              <a:ext uri="{FF2B5EF4-FFF2-40B4-BE49-F238E27FC236}">
                <a16:creationId xmlns:a16="http://schemas.microsoft.com/office/drawing/2014/main" id="{9205597D-30FD-B2A3-30A4-975F07F9378D}"/>
              </a:ext>
            </a:extLst>
          </p:cNvPr>
          <p:cNvSpPr txBox="1">
            <a:spLocks noGrp="1"/>
          </p:cNvSpPr>
          <p:nvPr>
            <p:ph type="title"/>
          </p:nvPr>
        </p:nvSpPr>
        <p:spPr>
          <a:xfrm>
            <a:off x="672248" y="136744"/>
            <a:ext cx="10847504" cy="867930"/>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ĀDAŽU PAGASTĀ IDENTIFICĒTĀS TERITORIJAS, KAS ATBILST DAUDZDZĪVOKĻU MĀJU APBŪVES TERITORIJAI</a:t>
            </a:r>
            <a:endParaRPr lang="en-US" b="1" dirty="0">
              <a:solidFill>
                <a:schemeClr val="bg2">
                  <a:lumMod val="50000"/>
                </a:schemeClr>
              </a:solidFill>
              <a:latin typeface="Montserrat" pitchFamily="2" charset="77"/>
            </a:endParaRPr>
          </a:p>
        </p:txBody>
      </p:sp>
      <p:sp>
        <p:nvSpPr>
          <p:cNvPr id="2" name="AutoShape 3">
            <a:extLst>
              <a:ext uri="{FF2B5EF4-FFF2-40B4-BE49-F238E27FC236}">
                <a16:creationId xmlns:a16="http://schemas.microsoft.com/office/drawing/2014/main" id="{9486AC2A-DB58-06EA-0F8E-3912A0F19146}"/>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D5D7FF0C-CF57-A90F-4F10-51A105E20022}"/>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pic>
        <p:nvPicPr>
          <p:cNvPr id="20" name="Attēls 19" descr="Attēls, kurā ir karte, ekrānuzņēmums, koks, teksts&#10;&#10;Mākslīgā intelekta ģenerēts saturs var būt nepareizs.">
            <a:extLst>
              <a:ext uri="{FF2B5EF4-FFF2-40B4-BE49-F238E27FC236}">
                <a16:creationId xmlns:a16="http://schemas.microsoft.com/office/drawing/2014/main" id="{9ED797F6-5D37-FFF1-A069-BA889A9F92F7}"/>
              </a:ext>
            </a:extLst>
          </p:cNvPr>
          <p:cNvPicPr>
            <a:picLocks noChangeAspect="1"/>
          </p:cNvPicPr>
          <p:nvPr/>
        </p:nvPicPr>
        <p:blipFill>
          <a:blip r:embed="rId2"/>
          <a:srcRect l="13851" t="12528" r="13237" b="35778"/>
          <a:stretch>
            <a:fillRect/>
          </a:stretch>
        </p:blipFill>
        <p:spPr>
          <a:xfrm>
            <a:off x="849991" y="2288263"/>
            <a:ext cx="3534984" cy="3545222"/>
          </a:xfrm>
          <a:prstGeom prst="rect">
            <a:avLst/>
          </a:prstGeom>
        </p:spPr>
      </p:pic>
      <p:pic>
        <p:nvPicPr>
          <p:cNvPr id="22" name="Attēls 21" descr="Attēls, kurā ir teksts, diagramma, rinda, plāns&#10;&#10;Mākslīgā intelekta ģenerēts saturs var būt nepareizs.">
            <a:extLst>
              <a:ext uri="{FF2B5EF4-FFF2-40B4-BE49-F238E27FC236}">
                <a16:creationId xmlns:a16="http://schemas.microsoft.com/office/drawing/2014/main" id="{0883292D-5A92-1B46-E047-51A1FBF6F2AB}"/>
              </a:ext>
            </a:extLst>
          </p:cNvPr>
          <p:cNvPicPr>
            <a:picLocks noChangeAspect="1"/>
          </p:cNvPicPr>
          <p:nvPr/>
        </p:nvPicPr>
        <p:blipFill>
          <a:blip r:embed="rId3"/>
          <a:srcRect l="11394" t="12499" r="10393" b="35899"/>
          <a:stretch>
            <a:fillRect/>
          </a:stretch>
        </p:blipFill>
        <p:spPr>
          <a:xfrm>
            <a:off x="4616506" y="2294599"/>
            <a:ext cx="3792082" cy="3538886"/>
          </a:xfrm>
          <a:prstGeom prst="rect">
            <a:avLst/>
          </a:prstGeom>
        </p:spPr>
      </p:pic>
      <p:pic>
        <p:nvPicPr>
          <p:cNvPr id="24" name="Attēls 23" descr="Attēls, kurā ir ārpus telpām, sniegs, debesis, ziema&#10;&#10;Mākslīgā intelekta ģenerēts saturs var būt nepareizs.">
            <a:extLst>
              <a:ext uri="{FF2B5EF4-FFF2-40B4-BE49-F238E27FC236}">
                <a16:creationId xmlns:a16="http://schemas.microsoft.com/office/drawing/2014/main" id="{BB8FD0B9-F458-209C-DF10-EF66C583298E}"/>
              </a:ext>
            </a:extLst>
          </p:cNvPr>
          <p:cNvPicPr>
            <a:picLocks noChangeAspect="1"/>
          </p:cNvPicPr>
          <p:nvPr/>
        </p:nvPicPr>
        <p:blipFill>
          <a:blip r:embed="rId4"/>
          <a:stretch>
            <a:fillRect/>
          </a:stretch>
        </p:blipFill>
        <p:spPr>
          <a:xfrm>
            <a:off x="8633012" y="1178121"/>
            <a:ext cx="2886740" cy="1642920"/>
          </a:xfrm>
          <a:prstGeom prst="rect">
            <a:avLst/>
          </a:prstGeom>
        </p:spPr>
      </p:pic>
      <p:pic>
        <p:nvPicPr>
          <p:cNvPr id="26" name="Attēls 25" descr="Attēls, kurā ir ārpus telpām, koks, ziema, sniegs&#10;&#10;Mākslīgā intelekta ģenerēts saturs var būt nepareizs.">
            <a:extLst>
              <a:ext uri="{FF2B5EF4-FFF2-40B4-BE49-F238E27FC236}">
                <a16:creationId xmlns:a16="http://schemas.microsoft.com/office/drawing/2014/main" id="{A15C0D4B-9409-D15B-4A1D-2418D76D639F}"/>
              </a:ext>
            </a:extLst>
          </p:cNvPr>
          <p:cNvPicPr>
            <a:picLocks noChangeAspect="1"/>
          </p:cNvPicPr>
          <p:nvPr/>
        </p:nvPicPr>
        <p:blipFill>
          <a:blip r:embed="rId5"/>
          <a:stretch>
            <a:fillRect/>
          </a:stretch>
        </p:blipFill>
        <p:spPr>
          <a:xfrm>
            <a:off x="8633012" y="2940700"/>
            <a:ext cx="2886740" cy="1608568"/>
          </a:xfrm>
          <a:prstGeom prst="rect">
            <a:avLst/>
          </a:prstGeom>
        </p:spPr>
      </p:pic>
      <p:pic>
        <p:nvPicPr>
          <p:cNvPr id="28" name="Attēls 27" descr="Attēls, kurā ir ārpus telpām, debesis, ziema, birzs&#10;&#10;Mākslīgā intelekta ģenerēts saturs var būt nepareizs.">
            <a:extLst>
              <a:ext uri="{FF2B5EF4-FFF2-40B4-BE49-F238E27FC236}">
                <a16:creationId xmlns:a16="http://schemas.microsoft.com/office/drawing/2014/main" id="{799C0832-2663-7CB0-0760-9B2755D9F21C}"/>
              </a:ext>
            </a:extLst>
          </p:cNvPr>
          <p:cNvPicPr>
            <a:picLocks noChangeAspect="1"/>
          </p:cNvPicPr>
          <p:nvPr/>
        </p:nvPicPr>
        <p:blipFill>
          <a:blip r:embed="rId6"/>
          <a:stretch>
            <a:fillRect/>
          </a:stretch>
        </p:blipFill>
        <p:spPr>
          <a:xfrm>
            <a:off x="8633012" y="4668927"/>
            <a:ext cx="2886740" cy="1610192"/>
          </a:xfrm>
          <a:prstGeom prst="rect">
            <a:avLst/>
          </a:prstGeom>
        </p:spPr>
      </p:pic>
    </p:spTree>
    <p:extLst>
      <p:ext uri="{BB962C8B-B14F-4D97-AF65-F5344CB8AC3E}">
        <p14:creationId xmlns:p14="http://schemas.microsoft.com/office/powerpoint/2010/main" val="3876368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A5594-6FB8-5A95-069B-F30AE17275F0}"/>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86A52D0F-7B70-E8AB-3068-59C08750A158}"/>
              </a:ext>
            </a:extLst>
          </p:cNvPr>
          <p:cNvSpPr>
            <a:spLocks noGrp="1"/>
          </p:cNvSpPr>
          <p:nvPr>
            <p:ph idx="1"/>
          </p:nvPr>
        </p:nvSpPr>
        <p:spPr>
          <a:xfrm>
            <a:off x="672247" y="1271658"/>
            <a:ext cx="5423753" cy="5059853"/>
          </a:xfrm>
        </p:spPr>
        <p:txBody>
          <a:bodyPr>
            <a:noAutofit/>
          </a:bodyPr>
          <a:lstStyle/>
          <a:p>
            <a:pPr marL="0" indent="0">
              <a:buNone/>
            </a:pPr>
            <a:r>
              <a:rPr lang="lv-LV" sz="2000" b="1" dirty="0">
                <a:highlight>
                  <a:srgbClr val="77A4BE"/>
                </a:highlight>
                <a:latin typeface="Montserrat" panose="00000500000000000000" pitchFamily="2" charset="-70"/>
              </a:rPr>
              <a:t>2. Daļa no īpašuma «</a:t>
            </a:r>
            <a:r>
              <a:rPr lang="lv-LV" sz="2000" b="1" dirty="0" err="1">
                <a:highlight>
                  <a:srgbClr val="77A4BE"/>
                </a:highlight>
                <a:latin typeface="Montserrat" panose="00000500000000000000" pitchFamily="2" charset="-70"/>
              </a:rPr>
              <a:t>Vējšalkas</a:t>
            </a:r>
            <a:r>
              <a:rPr lang="lv-LV" sz="2000" b="1" dirty="0">
                <a:highlight>
                  <a:srgbClr val="77A4BE"/>
                </a:highlight>
                <a:latin typeface="Montserrat" panose="00000500000000000000" pitchFamily="2" charset="-70"/>
              </a:rPr>
              <a:t>» </a:t>
            </a:r>
            <a:r>
              <a:rPr lang="lv-LV" sz="2000" b="1" dirty="0" err="1">
                <a:highlight>
                  <a:srgbClr val="77A4BE"/>
                </a:highlight>
                <a:latin typeface="Montserrat" panose="00000500000000000000" pitchFamily="2" charset="-70"/>
              </a:rPr>
              <a:t>Kadagā</a:t>
            </a:r>
            <a:endParaRPr lang="lv-LV" sz="2000" b="1" dirty="0">
              <a:highlight>
                <a:srgbClr val="77A4BE"/>
              </a:highlight>
              <a:latin typeface="Montserrat" panose="00000500000000000000" pitchFamily="2" charset="-70"/>
            </a:endParaRPr>
          </a:p>
        </p:txBody>
      </p:sp>
      <p:sp>
        <p:nvSpPr>
          <p:cNvPr id="5" name="Virsraksts 4">
            <a:extLst>
              <a:ext uri="{FF2B5EF4-FFF2-40B4-BE49-F238E27FC236}">
                <a16:creationId xmlns:a16="http://schemas.microsoft.com/office/drawing/2014/main" id="{4CC9793E-4042-5F7B-CCF5-EC0E8137AB5A}"/>
              </a:ext>
            </a:extLst>
          </p:cNvPr>
          <p:cNvSpPr txBox="1">
            <a:spLocks noGrp="1"/>
          </p:cNvSpPr>
          <p:nvPr>
            <p:ph type="title"/>
          </p:nvPr>
        </p:nvSpPr>
        <p:spPr>
          <a:xfrm>
            <a:off x="672248" y="136744"/>
            <a:ext cx="10847504" cy="867930"/>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ĀDAŽU PAGASTĀ IDENTIFICĒTĀS TERITORIJAS, KAS ATBILST DAUDZDZĪVOKĻU MĀJU APBŪVES TERITORIJAI</a:t>
            </a:r>
            <a:endParaRPr lang="en-US" b="1" dirty="0">
              <a:solidFill>
                <a:schemeClr val="bg2">
                  <a:lumMod val="50000"/>
                </a:schemeClr>
              </a:solidFill>
              <a:latin typeface="Montserrat" pitchFamily="2" charset="77"/>
            </a:endParaRPr>
          </a:p>
        </p:txBody>
      </p:sp>
      <p:sp>
        <p:nvSpPr>
          <p:cNvPr id="2" name="AutoShape 3">
            <a:extLst>
              <a:ext uri="{FF2B5EF4-FFF2-40B4-BE49-F238E27FC236}">
                <a16:creationId xmlns:a16="http://schemas.microsoft.com/office/drawing/2014/main" id="{F8D09883-ADF5-F522-1DC0-712042B4A686}"/>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CB85B8FE-2C45-C296-8FF1-7D439684F91C}"/>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pic>
        <p:nvPicPr>
          <p:cNvPr id="21" name="Attēls 20" descr="Attēls, kurā ir karte, ekrānuzņēmums, koks, teksts&#10;&#10;Mākslīgā intelekta ģenerēts saturs var būt nepareizs.">
            <a:extLst>
              <a:ext uri="{FF2B5EF4-FFF2-40B4-BE49-F238E27FC236}">
                <a16:creationId xmlns:a16="http://schemas.microsoft.com/office/drawing/2014/main" id="{37C74E95-2BE3-9B4B-4A66-424BF102C6F4}"/>
              </a:ext>
            </a:extLst>
          </p:cNvPr>
          <p:cNvPicPr>
            <a:picLocks noChangeAspect="1"/>
          </p:cNvPicPr>
          <p:nvPr/>
        </p:nvPicPr>
        <p:blipFill>
          <a:blip r:embed="rId2"/>
          <a:srcRect l="11392" t="11556" r="13237" b="37111"/>
          <a:stretch>
            <a:fillRect/>
          </a:stretch>
        </p:blipFill>
        <p:spPr>
          <a:xfrm>
            <a:off x="847059" y="2281949"/>
            <a:ext cx="3654226" cy="3520358"/>
          </a:xfrm>
          <a:prstGeom prst="rect">
            <a:avLst/>
          </a:prstGeom>
        </p:spPr>
      </p:pic>
      <p:pic>
        <p:nvPicPr>
          <p:cNvPr id="23" name="Attēls 22" descr="Attēls, kurā ir teksts, diagramma, plāns, rinda&#10;&#10;Mākslīgā intelekta ģenerēts saturs var būt nepareizs.">
            <a:extLst>
              <a:ext uri="{FF2B5EF4-FFF2-40B4-BE49-F238E27FC236}">
                <a16:creationId xmlns:a16="http://schemas.microsoft.com/office/drawing/2014/main" id="{5736D4D5-BB18-C378-925A-9898FC967CD8}"/>
              </a:ext>
            </a:extLst>
          </p:cNvPr>
          <p:cNvPicPr>
            <a:picLocks noChangeAspect="1"/>
          </p:cNvPicPr>
          <p:nvPr/>
        </p:nvPicPr>
        <p:blipFill>
          <a:blip r:embed="rId3"/>
          <a:srcRect l="11392" t="12445" r="10394" b="36223"/>
          <a:stretch>
            <a:fillRect/>
          </a:stretch>
        </p:blipFill>
        <p:spPr>
          <a:xfrm>
            <a:off x="4774590" y="2407920"/>
            <a:ext cx="3792082" cy="3520358"/>
          </a:xfrm>
          <a:prstGeom prst="rect">
            <a:avLst/>
          </a:prstGeom>
        </p:spPr>
      </p:pic>
      <p:pic>
        <p:nvPicPr>
          <p:cNvPr id="25" name="Attēls 24" descr="Attēls, kurā ir ārpus telpām, debesis, ziema, sasalšana&#10;&#10;Mākslīgā intelekta ģenerēts saturs var būt nepareizs.">
            <a:extLst>
              <a:ext uri="{FF2B5EF4-FFF2-40B4-BE49-F238E27FC236}">
                <a16:creationId xmlns:a16="http://schemas.microsoft.com/office/drawing/2014/main" id="{22363D83-5438-AAC4-3A86-1E0DA1A1F24A}"/>
              </a:ext>
            </a:extLst>
          </p:cNvPr>
          <p:cNvPicPr>
            <a:picLocks noChangeAspect="1"/>
          </p:cNvPicPr>
          <p:nvPr/>
        </p:nvPicPr>
        <p:blipFill>
          <a:blip r:embed="rId4"/>
          <a:stretch>
            <a:fillRect/>
          </a:stretch>
        </p:blipFill>
        <p:spPr>
          <a:xfrm>
            <a:off x="8855430" y="4514370"/>
            <a:ext cx="2936759" cy="1701985"/>
          </a:xfrm>
          <a:prstGeom prst="rect">
            <a:avLst/>
          </a:prstGeom>
        </p:spPr>
      </p:pic>
      <p:pic>
        <p:nvPicPr>
          <p:cNvPr id="27" name="Attēls 26" descr="Attēls, kurā ir ārpus telpām, koks, debesis, ziema&#10;&#10;Mākslīgā intelekta ģenerēts saturs var būt nepareizs.">
            <a:extLst>
              <a:ext uri="{FF2B5EF4-FFF2-40B4-BE49-F238E27FC236}">
                <a16:creationId xmlns:a16="http://schemas.microsoft.com/office/drawing/2014/main" id="{91B08D03-833F-AD5A-DE8F-4341755138EF}"/>
              </a:ext>
            </a:extLst>
          </p:cNvPr>
          <p:cNvPicPr>
            <a:picLocks noChangeAspect="1"/>
          </p:cNvPicPr>
          <p:nvPr/>
        </p:nvPicPr>
        <p:blipFill>
          <a:blip r:embed="rId5"/>
          <a:stretch>
            <a:fillRect/>
          </a:stretch>
        </p:blipFill>
        <p:spPr>
          <a:xfrm>
            <a:off x="8882630" y="2778849"/>
            <a:ext cx="2909558" cy="1635867"/>
          </a:xfrm>
          <a:prstGeom prst="rect">
            <a:avLst/>
          </a:prstGeom>
        </p:spPr>
      </p:pic>
      <p:pic>
        <p:nvPicPr>
          <p:cNvPr id="31" name="Attēls 30" descr="Attēls, kurā ir ārpus telpām, koks, ceļš, sniegs&#10;&#10;Mākslīgā intelekta ģenerēts saturs var būt nepareizs.">
            <a:extLst>
              <a:ext uri="{FF2B5EF4-FFF2-40B4-BE49-F238E27FC236}">
                <a16:creationId xmlns:a16="http://schemas.microsoft.com/office/drawing/2014/main" id="{BCA8B8A5-E192-15C8-3EDC-ABCB6292544D}"/>
              </a:ext>
            </a:extLst>
          </p:cNvPr>
          <p:cNvPicPr>
            <a:picLocks noChangeAspect="1"/>
          </p:cNvPicPr>
          <p:nvPr/>
        </p:nvPicPr>
        <p:blipFill>
          <a:blip r:embed="rId6"/>
          <a:stretch>
            <a:fillRect/>
          </a:stretch>
        </p:blipFill>
        <p:spPr>
          <a:xfrm>
            <a:off x="8882630" y="1029512"/>
            <a:ext cx="2909559" cy="1633310"/>
          </a:xfrm>
          <a:prstGeom prst="rect">
            <a:avLst/>
          </a:prstGeom>
        </p:spPr>
      </p:pic>
    </p:spTree>
    <p:extLst>
      <p:ext uri="{BB962C8B-B14F-4D97-AF65-F5344CB8AC3E}">
        <p14:creationId xmlns:p14="http://schemas.microsoft.com/office/powerpoint/2010/main" val="4139794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E4640-FF39-D307-DCEC-8A5A5AB4A97B}"/>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1CDF658B-6D5A-7178-11E3-8542B04AE47B}"/>
              </a:ext>
            </a:extLst>
          </p:cNvPr>
          <p:cNvSpPr>
            <a:spLocks noGrp="1"/>
          </p:cNvSpPr>
          <p:nvPr>
            <p:ph idx="1"/>
          </p:nvPr>
        </p:nvSpPr>
        <p:spPr>
          <a:xfrm>
            <a:off x="672248" y="1271658"/>
            <a:ext cx="4295992" cy="5059853"/>
          </a:xfrm>
        </p:spPr>
        <p:txBody>
          <a:bodyPr>
            <a:noAutofit/>
          </a:bodyPr>
          <a:lstStyle/>
          <a:p>
            <a:pPr marL="0" indent="0">
              <a:buNone/>
            </a:pPr>
            <a:r>
              <a:rPr lang="lv-LV" sz="2000" b="1" dirty="0">
                <a:highlight>
                  <a:srgbClr val="77A4BE"/>
                </a:highlight>
                <a:latin typeface="Montserrat" panose="00000500000000000000" pitchFamily="2" charset="-70"/>
              </a:rPr>
              <a:t>3. Lazdu iela 7, Garkalnē</a:t>
            </a:r>
          </a:p>
        </p:txBody>
      </p:sp>
      <p:sp>
        <p:nvSpPr>
          <p:cNvPr id="5" name="Virsraksts 4">
            <a:extLst>
              <a:ext uri="{FF2B5EF4-FFF2-40B4-BE49-F238E27FC236}">
                <a16:creationId xmlns:a16="http://schemas.microsoft.com/office/drawing/2014/main" id="{EF952CA3-9135-BEE2-12E3-5297ED6D4097}"/>
              </a:ext>
            </a:extLst>
          </p:cNvPr>
          <p:cNvSpPr txBox="1">
            <a:spLocks noGrp="1"/>
          </p:cNvSpPr>
          <p:nvPr>
            <p:ph type="title"/>
          </p:nvPr>
        </p:nvSpPr>
        <p:spPr>
          <a:xfrm>
            <a:off x="672248" y="136744"/>
            <a:ext cx="10847504" cy="867930"/>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ĀDAŽU PAGASTĀ IDENTIFICĒTĀS TERITORIJAS, KAS ATBILST DAUDZDZĪVOKĻU MĀJU APBŪVES TERITORIJAI</a:t>
            </a:r>
            <a:endParaRPr lang="en-US" b="1" dirty="0">
              <a:solidFill>
                <a:schemeClr val="bg2">
                  <a:lumMod val="50000"/>
                </a:schemeClr>
              </a:solidFill>
              <a:latin typeface="Montserrat" pitchFamily="2" charset="77"/>
            </a:endParaRPr>
          </a:p>
        </p:txBody>
      </p:sp>
      <p:sp>
        <p:nvSpPr>
          <p:cNvPr id="2" name="AutoShape 3">
            <a:extLst>
              <a:ext uri="{FF2B5EF4-FFF2-40B4-BE49-F238E27FC236}">
                <a16:creationId xmlns:a16="http://schemas.microsoft.com/office/drawing/2014/main" id="{81310538-8EA2-302F-711A-C380723FECD1}"/>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41AF311D-2E1F-5712-F982-1E8D34960DEE}"/>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pic>
        <p:nvPicPr>
          <p:cNvPr id="19" name="Attēls 18" descr="Attēls, kurā ir karte, teksts&#10;&#10;Mākslīgā intelekta ģenerēts saturs var būt nepareizs.">
            <a:extLst>
              <a:ext uri="{FF2B5EF4-FFF2-40B4-BE49-F238E27FC236}">
                <a16:creationId xmlns:a16="http://schemas.microsoft.com/office/drawing/2014/main" id="{8ED4D3C1-4636-CF94-9004-88EAAC8D9487}"/>
              </a:ext>
            </a:extLst>
          </p:cNvPr>
          <p:cNvPicPr>
            <a:picLocks noChangeAspect="1"/>
          </p:cNvPicPr>
          <p:nvPr/>
        </p:nvPicPr>
        <p:blipFill>
          <a:blip r:embed="rId2"/>
          <a:srcRect l="10308" t="9366" r="8678" b="33334"/>
          <a:stretch>
            <a:fillRect/>
          </a:stretch>
        </p:blipFill>
        <p:spPr>
          <a:xfrm>
            <a:off x="419660" y="2035064"/>
            <a:ext cx="3751964" cy="3753758"/>
          </a:xfrm>
          <a:prstGeom prst="rect">
            <a:avLst/>
          </a:prstGeom>
        </p:spPr>
      </p:pic>
      <p:pic>
        <p:nvPicPr>
          <p:cNvPr id="21" name="Attēls 20" descr="Attēls, kurā ir teksts, diagramma, ekrānuzņēmums, fonts&#10;&#10;Mākslīgā intelekta ģenerēts saturs var būt nepareizs.">
            <a:extLst>
              <a:ext uri="{FF2B5EF4-FFF2-40B4-BE49-F238E27FC236}">
                <a16:creationId xmlns:a16="http://schemas.microsoft.com/office/drawing/2014/main" id="{44313DBF-25FF-9799-78CE-E7E6431EDD18}"/>
              </a:ext>
            </a:extLst>
          </p:cNvPr>
          <p:cNvPicPr>
            <a:picLocks noChangeAspect="1"/>
          </p:cNvPicPr>
          <p:nvPr/>
        </p:nvPicPr>
        <p:blipFill>
          <a:blip r:embed="rId3"/>
          <a:srcRect l="10308" t="9556" r="7565" b="32646"/>
          <a:stretch>
            <a:fillRect/>
          </a:stretch>
        </p:blipFill>
        <p:spPr>
          <a:xfrm>
            <a:off x="4424212" y="2035064"/>
            <a:ext cx="3783541" cy="3766430"/>
          </a:xfrm>
          <a:prstGeom prst="rect">
            <a:avLst/>
          </a:prstGeom>
        </p:spPr>
      </p:pic>
      <p:pic>
        <p:nvPicPr>
          <p:cNvPr id="23" name="Attēls 22" descr="Attēls, kurā ir ārpus telpām, debesis, koks, ziema&#10;&#10;Mākslīgā intelekta ģenerēts saturs var būt nepareizs.">
            <a:extLst>
              <a:ext uri="{FF2B5EF4-FFF2-40B4-BE49-F238E27FC236}">
                <a16:creationId xmlns:a16="http://schemas.microsoft.com/office/drawing/2014/main" id="{07288263-FDA3-9F54-BA21-CC771C24ABD5}"/>
              </a:ext>
            </a:extLst>
          </p:cNvPr>
          <p:cNvPicPr>
            <a:picLocks noChangeAspect="1"/>
          </p:cNvPicPr>
          <p:nvPr/>
        </p:nvPicPr>
        <p:blipFill>
          <a:blip r:embed="rId4"/>
          <a:stretch>
            <a:fillRect/>
          </a:stretch>
        </p:blipFill>
        <p:spPr>
          <a:xfrm>
            <a:off x="8576187" y="3804180"/>
            <a:ext cx="3196153" cy="1782162"/>
          </a:xfrm>
          <a:prstGeom prst="rect">
            <a:avLst/>
          </a:prstGeom>
        </p:spPr>
      </p:pic>
      <p:pic>
        <p:nvPicPr>
          <p:cNvPr id="27" name="Attēls 26" descr="Attēls, kurā ir ārpus telpām, debesis, ziema, sasalšana&#10;&#10;Mākslīgā intelekta ģenerēts saturs var būt nepareizs.">
            <a:extLst>
              <a:ext uri="{FF2B5EF4-FFF2-40B4-BE49-F238E27FC236}">
                <a16:creationId xmlns:a16="http://schemas.microsoft.com/office/drawing/2014/main" id="{3332CA55-B538-E8BB-BBE9-940FBCD5373F}"/>
              </a:ext>
            </a:extLst>
          </p:cNvPr>
          <p:cNvPicPr>
            <a:picLocks noChangeAspect="1"/>
          </p:cNvPicPr>
          <p:nvPr/>
        </p:nvPicPr>
        <p:blipFill>
          <a:blip r:embed="rId5"/>
          <a:stretch>
            <a:fillRect/>
          </a:stretch>
        </p:blipFill>
        <p:spPr>
          <a:xfrm>
            <a:off x="8575351" y="1593481"/>
            <a:ext cx="3183542" cy="1782162"/>
          </a:xfrm>
          <a:prstGeom prst="rect">
            <a:avLst/>
          </a:prstGeom>
        </p:spPr>
      </p:pic>
    </p:spTree>
    <p:extLst>
      <p:ext uri="{BB962C8B-B14F-4D97-AF65-F5344CB8AC3E}">
        <p14:creationId xmlns:p14="http://schemas.microsoft.com/office/powerpoint/2010/main" val="2827818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B7E99-4DC4-239D-0361-2AB9D9F58699}"/>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B0FB80FA-F798-D8BC-B325-B2483A33AC9D}"/>
              </a:ext>
            </a:extLst>
          </p:cNvPr>
          <p:cNvSpPr>
            <a:spLocks noGrp="1"/>
          </p:cNvSpPr>
          <p:nvPr>
            <p:ph idx="1"/>
          </p:nvPr>
        </p:nvSpPr>
        <p:spPr>
          <a:xfrm>
            <a:off x="672248" y="1271658"/>
            <a:ext cx="11367352" cy="5059853"/>
          </a:xfrm>
        </p:spPr>
        <p:txBody>
          <a:bodyPr>
            <a:noAutofit/>
          </a:bodyPr>
          <a:lstStyle/>
          <a:p>
            <a:pPr marL="0" indent="0">
              <a:buNone/>
            </a:pPr>
            <a:r>
              <a:rPr lang="lv-LV" sz="2000" b="1" dirty="0">
                <a:latin typeface="Montserrat" panose="00000500000000000000" pitchFamily="2" charset="-70"/>
              </a:rPr>
              <a:t>Kritēriji, kas ņemti vērā </a:t>
            </a:r>
            <a:r>
              <a:rPr lang="lv-LV" sz="2000" b="1" dirty="0" err="1">
                <a:latin typeface="Montserrat" panose="00000500000000000000" pitchFamily="2" charset="-70"/>
              </a:rPr>
              <a:t>daudzkritēriju</a:t>
            </a:r>
            <a:r>
              <a:rPr lang="lv-LV" sz="2000" b="1" dirty="0">
                <a:latin typeface="Montserrat" panose="00000500000000000000" pitchFamily="2" charset="-70"/>
              </a:rPr>
              <a:t> analīzē:</a:t>
            </a:r>
          </a:p>
          <a:p>
            <a:pPr marL="457200" indent="-457200">
              <a:buFont typeface="+mj-lt"/>
              <a:buAutoNum type="alphaUcPeriod"/>
            </a:pPr>
            <a:r>
              <a:rPr lang="lv-LV" sz="2000" dirty="0">
                <a:latin typeface="Montserrat" panose="00000500000000000000" pitchFamily="2" charset="-70"/>
              </a:rPr>
              <a:t>Teritorijas izmantošanas veids, kas noteikts Teritorijas plānojumā</a:t>
            </a:r>
          </a:p>
          <a:p>
            <a:pPr marL="457200" indent="-457200">
              <a:buFont typeface="+mj-lt"/>
              <a:buAutoNum type="alphaUcPeriod"/>
            </a:pPr>
            <a:r>
              <a:rPr lang="lv-LV" sz="2000" dirty="0">
                <a:latin typeface="Montserrat" panose="00000500000000000000" pitchFamily="2" charset="-70"/>
              </a:rPr>
              <a:t>Teritorijas izmantošana</a:t>
            </a:r>
          </a:p>
          <a:p>
            <a:pPr marL="457200" indent="-457200">
              <a:buFont typeface="+mj-lt"/>
              <a:buAutoNum type="alphaUcPeriod"/>
            </a:pPr>
            <a:r>
              <a:rPr lang="lv-LV" sz="2000" dirty="0">
                <a:latin typeface="Montserrat" panose="00000500000000000000" pitchFamily="2" charset="-70"/>
              </a:rPr>
              <a:t>Publiskās infrastruktūras pieejamība līdz teritorijai</a:t>
            </a:r>
          </a:p>
          <a:p>
            <a:pPr marL="457200" indent="-457200">
              <a:buFont typeface="+mj-lt"/>
              <a:buAutoNum type="alphaUcPeriod"/>
            </a:pPr>
            <a:r>
              <a:rPr lang="lv-LV" sz="2000" dirty="0">
                <a:latin typeface="Montserrat" panose="00000500000000000000" pitchFamily="2" charset="-70"/>
              </a:rPr>
              <a:t>Sabiedriskā transporta pieejamība</a:t>
            </a:r>
          </a:p>
          <a:p>
            <a:pPr marL="457200" indent="-457200">
              <a:buFont typeface="+mj-lt"/>
              <a:buAutoNum type="alphaUcPeriod"/>
            </a:pPr>
            <a:r>
              <a:rPr lang="lv-LV" sz="2000" dirty="0">
                <a:latin typeface="Montserrat" panose="00000500000000000000" pitchFamily="2" charset="-70"/>
              </a:rPr>
              <a:t>Pieguļošo ielu caurlaidspēja</a:t>
            </a:r>
          </a:p>
          <a:p>
            <a:pPr marL="457200" indent="-457200">
              <a:buFont typeface="+mj-lt"/>
              <a:buAutoNum type="alphaUcPeriod"/>
            </a:pPr>
            <a:r>
              <a:rPr lang="lv-LV" sz="2000" dirty="0">
                <a:latin typeface="Montserrat" panose="00000500000000000000" pitchFamily="2" charset="-70"/>
              </a:rPr>
              <a:t>Iedzīvotāju skaita pieauguma tendences</a:t>
            </a:r>
          </a:p>
          <a:p>
            <a:pPr marL="457200" indent="-457200">
              <a:buFont typeface="+mj-lt"/>
              <a:buAutoNum type="alphaUcPeriod"/>
            </a:pPr>
            <a:r>
              <a:rPr lang="lv-LV" sz="2000" dirty="0">
                <a:latin typeface="Montserrat" panose="00000500000000000000" pitchFamily="2" charset="-70"/>
              </a:rPr>
              <a:t>Citi būtiski aspekti</a:t>
            </a:r>
          </a:p>
          <a:p>
            <a:pPr marL="0" indent="0">
              <a:buNone/>
            </a:pPr>
            <a:endParaRPr lang="lv-LV" sz="2000" dirty="0">
              <a:latin typeface="Montserrat" panose="00000500000000000000" pitchFamily="2" charset="-70"/>
            </a:endParaRPr>
          </a:p>
          <a:p>
            <a:pPr marL="0" indent="0">
              <a:buNone/>
            </a:pPr>
            <a:r>
              <a:rPr lang="lv-LV" sz="2000" b="1" dirty="0">
                <a:latin typeface="Montserrat" panose="00000500000000000000" pitchFamily="2" charset="-70"/>
              </a:rPr>
              <a:t>Vērtējuma skala </a:t>
            </a:r>
            <a:r>
              <a:rPr lang="lv-LV" sz="2000" b="1" dirty="0" err="1">
                <a:latin typeface="Montserrat" panose="00000500000000000000" pitchFamily="2" charset="-70"/>
              </a:rPr>
              <a:t>daudzkritēriju</a:t>
            </a:r>
            <a:r>
              <a:rPr lang="lv-LV" sz="2000" b="1" dirty="0">
                <a:latin typeface="Montserrat" panose="00000500000000000000" pitchFamily="2" charset="-70"/>
              </a:rPr>
              <a:t> analīzē: no 1 (ļoti slikti) līdz 5 (izcili)</a:t>
            </a:r>
            <a:endParaRPr lang="lv-LV" sz="2000" dirty="0">
              <a:latin typeface="Montserrat" panose="00000500000000000000" pitchFamily="2" charset="-70"/>
            </a:endParaRPr>
          </a:p>
          <a:p>
            <a:pPr marL="0" indent="0">
              <a:buNone/>
            </a:pPr>
            <a:endParaRPr lang="lv-LV" sz="2000" dirty="0">
              <a:latin typeface="Montserrat" panose="00000500000000000000" pitchFamily="2" charset="-70"/>
            </a:endParaRPr>
          </a:p>
        </p:txBody>
      </p:sp>
      <p:sp>
        <p:nvSpPr>
          <p:cNvPr id="5" name="Virsraksts 4">
            <a:extLst>
              <a:ext uri="{FF2B5EF4-FFF2-40B4-BE49-F238E27FC236}">
                <a16:creationId xmlns:a16="http://schemas.microsoft.com/office/drawing/2014/main" id="{5355D022-58FB-B8B1-EAB5-4003DDE3A7DE}"/>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DAUDZKRITĒRIJU ANALĪZE</a:t>
            </a:r>
            <a:endParaRPr lang="en-US" b="1" dirty="0">
              <a:solidFill>
                <a:schemeClr val="bg2">
                  <a:lumMod val="50000"/>
                </a:schemeClr>
              </a:solidFill>
              <a:latin typeface="Montserrat" pitchFamily="2" charset="77"/>
            </a:endParaRPr>
          </a:p>
        </p:txBody>
      </p:sp>
      <p:sp>
        <p:nvSpPr>
          <p:cNvPr id="2" name="AutoShape 3">
            <a:extLst>
              <a:ext uri="{FF2B5EF4-FFF2-40B4-BE49-F238E27FC236}">
                <a16:creationId xmlns:a16="http://schemas.microsoft.com/office/drawing/2014/main" id="{6C526D68-97DD-ED31-F23D-1E4B14A38DB4}"/>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30F8F85B-7BE9-443C-AC19-16CFDB51674E}"/>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spTree>
    <p:extLst>
      <p:ext uri="{BB962C8B-B14F-4D97-AF65-F5344CB8AC3E}">
        <p14:creationId xmlns:p14="http://schemas.microsoft.com/office/powerpoint/2010/main" val="838268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C6FBB-EF79-F462-D016-7EC39F9AF195}"/>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87B7A6C3-D872-0CB2-8D6E-61F83A9F8D93}"/>
              </a:ext>
            </a:extLst>
          </p:cNvPr>
          <p:cNvSpPr>
            <a:spLocks noGrp="1"/>
          </p:cNvSpPr>
          <p:nvPr>
            <p:ph idx="1"/>
          </p:nvPr>
        </p:nvSpPr>
        <p:spPr>
          <a:xfrm>
            <a:off x="672248" y="1271658"/>
            <a:ext cx="10847504" cy="445875"/>
          </a:xfrm>
        </p:spPr>
        <p:txBody>
          <a:bodyPr>
            <a:noAutofit/>
          </a:bodyPr>
          <a:lstStyle/>
          <a:p>
            <a:pPr marL="0" indent="0">
              <a:buNone/>
            </a:pPr>
            <a:r>
              <a:rPr lang="lv-LV" sz="2000" b="1" dirty="0">
                <a:latin typeface="Montserrat" panose="00000500000000000000" pitchFamily="2" charset="-70"/>
              </a:rPr>
              <a:t>A Teritorijas izmantošanas veids, kas noteikts Teritorijas plānojumā</a:t>
            </a:r>
          </a:p>
        </p:txBody>
      </p:sp>
      <p:sp>
        <p:nvSpPr>
          <p:cNvPr id="2" name="AutoShape 3">
            <a:extLst>
              <a:ext uri="{FF2B5EF4-FFF2-40B4-BE49-F238E27FC236}">
                <a16:creationId xmlns:a16="http://schemas.microsoft.com/office/drawing/2014/main" id="{0F8FA21B-DD3B-37E8-2839-729DD674CB5D}"/>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2C7B3D8E-2C19-CDBF-64D0-06FB7966F547}"/>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pic>
        <p:nvPicPr>
          <p:cNvPr id="8" name="Attēls 7" descr="Attēls, kurā ir teksts, karte, diagramma&#10;&#10;Mākslīgā intelekta ģenerēts saturs var būt nepareizs.">
            <a:extLst>
              <a:ext uri="{FF2B5EF4-FFF2-40B4-BE49-F238E27FC236}">
                <a16:creationId xmlns:a16="http://schemas.microsoft.com/office/drawing/2014/main" id="{93F31BE8-986E-F44D-8E7E-1E06D4B90645}"/>
              </a:ext>
            </a:extLst>
          </p:cNvPr>
          <p:cNvPicPr>
            <a:picLocks noChangeAspect="1"/>
          </p:cNvPicPr>
          <p:nvPr/>
        </p:nvPicPr>
        <p:blipFill>
          <a:blip r:embed="rId2"/>
          <a:srcRect l="10308" t="7677" r="6936" b="20888"/>
          <a:stretch>
            <a:fillRect/>
          </a:stretch>
        </p:blipFill>
        <p:spPr>
          <a:xfrm>
            <a:off x="8109794" y="1713434"/>
            <a:ext cx="3529231" cy="4309179"/>
          </a:xfrm>
          <a:prstGeom prst="rect">
            <a:avLst/>
          </a:prstGeom>
        </p:spPr>
      </p:pic>
      <p:pic>
        <p:nvPicPr>
          <p:cNvPr id="19" name="Attēls 18" descr="Attēls, kurā ir teksts, diagramma, ekrānuzņēmums, karte&#10;&#10;Mākslīgā intelekta ģenerēts saturs var būt nepareizs.">
            <a:extLst>
              <a:ext uri="{FF2B5EF4-FFF2-40B4-BE49-F238E27FC236}">
                <a16:creationId xmlns:a16="http://schemas.microsoft.com/office/drawing/2014/main" id="{CA114875-2784-094C-64AF-5A8E11C14550}"/>
              </a:ext>
            </a:extLst>
          </p:cNvPr>
          <p:cNvPicPr>
            <a:picLocks noChangeAspect="1"/>
          </p:cNvPicPr>
          <p:nvPr/>
        </p:nvPicPr>
        <p:blipFill>
          <a:blip r:embed="rId3"/>
          <a:srcRect l="13502" t="11556" r="11127" b="30629"/>
          <a:stretch>
            <a:fillRect/>
          </a:stretch>
        </p:blipFill>
        <p:spPr>
          <a:xfrm>
            <a:off x="4329965" y="1717533"/>
            <a:ext cx="3654226" cy="3964886"/>
          </a:xfrm>
          <a:prstGeom prst="rect">
            <a:avLst/>
          </a:prstGeom>
        </p:spPr>
      </p:pic>
      <p:pic>
        <p:nvPicPr>
          <p:cNvPr id="18" name="Attēls 17" descr="Attēls, kurā ir teksts, diagramma, karte, ekrānuzņēmums&#10;&#10;Mākslīgā intelekta ģenerēts saturs var būt nepareizs.">
            <a:extLst>
              <a:ext uri="{FF2B5EF4-FFF2-40B4-BE49-F238E27FC236}">
                <a16:creationId xmlns:a16="http://schemas.microsoft.com/office/drawing/2014/main" id="{975B87A6-61D6-B113-3506-A78AE57E669A}"/>
              </a:ext>
            </a:extLst>
          </p:cNvPr>
          <p:cNvPicPr>
            <a:picLocks noChangeAspect="1"/>
          </p:cNvPicPr>
          <p:nvPr/>
        </p:nvPicPr>
        <p:blipFill>
          <a:blip r:embed="rId4"/>
          <a:srcRect l="13502" t="13267" r="11127" b="30528"/>
          <a:stretch>
            <a:fillRect/>
          </a:stretch>
        </p:blipFill>
        <p:spPr>
          <a:xfrm>
            <a:off x="507358" y="1857527"/>
            <a:ext cx="3654227" cy="3854521"/>
          </a:xfrm>
          <a:prstGeom prst="rect">
            <a:avLst/>
          </a:prstGeom>
        </p:spPr>
      </p:pic>
      <p:sp>
        <p:nvSpPr>
          <p:cNvPr id="9" name="Ovāls 8">
            <a:extLst>
              <a:ext uri="{FF2B5EF4-FFF2-40B4-BE49-F238E27FC236}">
                <a16:creationId xmlns:a16="http://schemas.microsoft.com/office/drawing/2014/main" id="{61BAFD8C-1447-CEB3-22CA-38B338C80844}"/>
              </a:ext>
            </a:extLst>
          </p:cNvPr>
          <p:cNvSpPr/>
          <p:nvPr/>
        </p:nvSpPr>
        <p:spPr>
          <a:xfrm>
            <a:off x="794479" y="2051269"/>
            <a:ext cx="524655" cy="519117"/>
          </a:xfrm>
          <a:prstGeom prst="ellipse">
            <a:avLst/>
          </a:prstGeom>
          <a:solidFill>
            <a:srgbClr val="77A4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400" b="1" dirty="0">
                <a:solidFill>
                  <a:schemeClr val="tx1">
                    <a:lumMod val="95000"/>
                    <a:lumOff val="5000"/>
                  </a:schemeClr>
                </a:solidFill>
              </a:rPr>
              <a:t>1</a:t>
            </a:r>
          </a:p>
        </p:txBody>
      </p:sp>
      <p:sp>
        <p:nvSpPr>
          <p:cNvPr id="10" name="Ovāls 9">
            <a:extLst>
              <a:ext uri="{FF2B5EF4-FFF2-40B4-BE49-F238E27FC236}">
                <a16:creationId xmlns:a16="http://schemas.microsoft.com/office/drawing/2014/main" id="{866C514A-702A-1EF2-884B-DD28F72AA262}"/>
              </a:ext>
            </a:extLst>
          </p:cNvPr>
          <p:cNvSpPr/>
          <p:nvPr/>
        </p:nvSpPr>
        <p:spPr>
          <a:xfrm>
            <a:off x="4613667" y="2051269"/>
            <a:ext cx="524655" cy="519117"/>
          </a:xfrm>
          <a:prstGeom prst="ellipse">
            <a:avLst/>
          </a:prstGeom>
          <a:solidFill>
            <a:srgbClr val="77A4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400" b="1" dirty="0">
                <a:solidFill>
                  <a:schemeClr val="tx1">
                    <a:lumMod val="95000"/>
                    <a:lumOff val="5000"/>
                  </a:schemeClr>
                </a:solidFill>
              </a:rPr>
              <a:t>2</a:t>
            </a:r>
          </a:p>
        </p:txBody>
      </p:sp>
      <p:sp>
        <p:nvSpPr>
          <p:cNvPr id="11" name="Ovāls 10">
            <a:extLst>
              <a:ext uri="{FF2B5EF4-FFF2-40B4-BE49-F238E27FC236}">
                <a16:creationId xmlns:a16="http://schemas.microsoft.com/office/drawing/2014/main" id="{5550A33A-5C56-4972-72D9-9AFE13BC703E}"/>
              </a:ext>
            </a:extLst>
          </p:cNvPr>
          <p:cNvSpPr/>
          <p:nvPr/>
        </p:nvSpPr>
        <p:spPr>
          <a:xfrm>
            <a:off x="8494352" y="2051268"/>
            <a:ext cx="524655" cy="519117"/>
          </a:xfrm>
          <a:prstGeom prst="ellipse">
            <a:avLst/>
          </a:prstGeom>
          <a:solidFill>
            <a:srgbClr val="77A4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400" b="1" dirty="0">
                <a:solidFill>
                  <a:schemeClr val="tx1">
                    <a:lumMod val="95000"/>
                    <a:lumOff val="5000"/>
                  </a:schemeClr>
                </a:solidFill>
              </a:rPr>
              <a:t>3</a:t>
            </a:r>
          </a:p>
        </p:txBody>
      </p:sp>
      <p:sp>
        <p:nvSpPr>
          <p:cNvPr id="20" name="Virsraksts 4">
            <a:extLst>
              <a:ext uri="{FF2B5EF4-FFF2-40B4-BE49-F238E27FC236}">
                <a16:creationId xmlns:a16="http://schemas.microsoft.com/office/drawing/2014/main" id="{6A5C328E-4BED-C085-F18E-37A7B8445E6D}"/>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DAUDZKRITĒRIJU ANALĪZE</a:t>
            </a:r>
            <a:endParaRPr lang="en-US" b="1" dirty="0">
              <a:solidFill>
                <a:schemeClr val="bg2">
                  <a:lumMod val="50000"/>
                </a:schemeClr>
              </a:solidFill>
              <a:latin typeface="Montserrat" pitchFamily="2" charset="77"/>
            </a:endParaRPr>
          </a:p>
        </p:txBody>
      </p:sp>
    </p:spTree>
    <p:extLst>
      <p:ext uri="{BB962C8B-B14F-4D97-AF65-F5344CB8AC3E}">
        <p14:creationId xmlns:p14="http://schemas.microsoft.com/office/powerpoint/2010/main" val="2977362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0282C-F8B7-BC71-F9B7-3CC0DEB669B2}"/>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4668CDEC-AC27-245E-7072-146F2D3207D5}"/>
              </a:ext>
            </a:extLst>
          </p:cNvPr>
          <p:cNvSpPr>
            <a:spLocks noGrp="1"/>
          </p:cNvSpPr>
          <p:nvPr>
            <p:ph idx="1"/>
          </p:nvPr>
        </p:nvSpPr>
        <p:spPr>
          <a:xfrm>
            <a:off x="672248" y="1271658"/>
            <a:ext cx="10847504" cy="445875"/>
          </a:xfrm>
        </p:spPr>
        <p:txBody>
          <a:bodyPr>
            <a:noAutofit/>
          </a:bodyPr>
          <a:lstStyle/>
          <a:p>
            <a:pPr marL="0" indent="0">
              <a:buNone/>
            </a:pPr>
            <a:r>
              <a:rPr lang="lv-LV" sz="2000" b="1" dirty="0">
                <a:latin typeface="Montserrat" panose="00000500000000000000" pitchFamily="2" charset="-70"/>
              </a:rPr>
              <a:t>A Teritorijas izmantošanas veids, kas noteikts Teritorijas plānojumā</a:t>
            </a:r>
          </a:p>
        </p:txBody>
      </p:sp>
      <p:sp>
        <p:nvSpPr>
          <p:cNvPr id="2" name="AutoShape 3">
            <a:extLst>
              <a:ext uri="{FF2B5EF4-FFF2-40B4-BE49-F238E27FC236}">
                <a16:creationId xmlns:a16="http://schemas.microsoft.com/office/drawing/2014/main" id="{A30A7808-812E-80F9-5550-6CC5D931761A}"/>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0C153C2E-1C05-82AD-E10F-F3E3FA6037DA}"/>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graphicFrame>
        <p:nvGraphicFramePr>
          <p:cNvPr id="4" name="Tabula 3">
            <a:extLst>
              <a:ext uri="{FF2B5EF4-FFF2-40B4-BE49-F238E27FC236}">
                <a16:creationId xmlns:a16="http://schemas.microsoft.com/office/drawing/2014/main" id="{8D11D5A3-E5AC-0758-B6CB-73D37BEF3B50}"/>
              </a:ext>
            </a:extLst>
          </p:cNvPr>
          <p:cNvGraphicFramePr>
            <a:graphicFrameLocks noGrp="1"/>
          </p:cNvGraphicFramePr>
          <p:nvPr>
            <p:extLst>
              <p:ext uri="{D42A27DB-BD31-4B8C-83A1-F6EECF244321}">
                <p14:modId xmlns:p14="http://schemas.microsoft.com/office/powerpoint/2010/main" val="3753491110"/>
              </p:ext>
            </p:extLst>
          </p:nvPr>
        </p:nvGraphicFramePr>
        <p:xfrm>
          <a:off x="374754" y="1842019"/>
          <a:ext cx="11144998" cy="3108960"/>
        </p:xfrm>
        <a:graphic>
          <a:graphicData uri="http://schemas.openxmlformats.org/drawingml/2006/table">
            <a:tbl>
              <a:tblPr firstRow="1" bandRow="1">
                <a:tableStyleId>{5A111915-BE36-4E01-A7E5-04B1672EAD32}</a:tableStyleId>
              </a:tblPr>
              <a:tblGrid>
                <a:gridCol w="2203854">
                  <a:extLst>
                    <a:ext uri="{9D8B030D-6E8A-4147-A177-3AD203B41FA5}">
                      <a16:colId xmlns:a16="http://schemas.microsoft.com/office/drawing/2014/main" val="617128645"/>
                    </a:ext>
                  </a:extLst>
                </a:gridCol>
                <a:gridCol w="7764605">
                  <a:extLst>
                    <a:ext uri="{9D8B030D-6E8A-4147-A177-3AD203B41FA5}">
                      <a16:colId xmlns:a16="http://schemas.microsoft.com/office/drawing/2014/main" val="1416337314"/>
                    </a:ext>
                  </a:extLst>
                </a:gridCol>
                <a:gridCol w="1176539">
                  <a:extLst>
                    <a:ext uri="{9D8B030D-6E8A-4147-A177-3AD203B41FA5}">
                      <a16:colId xmlns:a16="http://schemas.microsoft.com/office/drawing/2014/main" val="3804156968"/>
                    </a:ext>
                  </a:extLst>
                </a:gridCol>
              </a:tblGrid>
              <a:tr h="370840">
                <a:tc>
                  <a:txBody>
                    <a:bodyPr/>
                    <a:lstStyle/>
                    <a:p>
                      <a:pPr algn="ctr"/>
                      <a:r>
                        <a:rPr lang="lv-LV" dirty="0"/>
                        <a:t>Potenciālā vieta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Teritorijas plānojumā plānotā un atļautā izmantošana kā apbūves teritorijai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Vērtējums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5120826"/>
                  </a:ext>
                </a:extLst>
              </a:tr>
              <a:tr h="370840">
                <a:tc>
                  <a:txBody>
                    <a:bodyPr/>
                    <a:lstStyle/>
                    <a:p>
                      <a:r>
                        <a:rPr lang="lv-LV" b="1" dirty="0"/>
                        <a:t>1. Lindas iela 3, Lindas iela 5 un daļa no īpašuma «</a:t>
                      </a:r>
                      <a:r>
                        <a:rPr lang="lv-LV" b="1" dirty="0" err="1"/>
                        <a:t>Vējšalkas</a:t>
                      </a:r>
                      <a:r>
                        <a:rPr lang="lv-LV" b="1" dirty="0"/>
                        <a:t>» </a:t>
                      </a:r>
                      <a:r>
                        <a:rPr lang="lv-LV" b="1" dirty="0" err="1"/>
                        <a:t>Kadagā</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b="0" i="0" kern="1200" dirty="0">
                          <a:solidFill>
                            <a:schemeClr val="tx1"/>
                          </a:solidFill>
                          <a:effectLst/>
                          <a:latin typeface="+mn-lt"/>
                          <a:ea typeface="+mn-ea"/>
                          <a:cs typeface="+mn-cs"/>
                        </a:rPr>
                        <a:t>Daudzstāvu dzīvojamās apbūves teritorija (</a:t>
                      </a:r>
                      <a:r>
                        <a:rPr lang="lv-LV" sz="1800" b="0" i="0" kern="1200" dirty="0" err="1">
                          <a:solidFill>
                            <a:schemeClr val="tx1"/>
                          </a:solidFill>
                          <a:effectLst/>
                          <a:latin typeface="+mn-lt"/>
                          <a:ea typeface="+mn-ea"/>
                          <a:cs typeface="+mn-cs"/>
                        </a:rPr>
                        <a:t>DzD</a:t>
                      </a:r>
                      <a:r>
                        <a:rPr lang="lv-LV" sz="1800" b="0" i="0" kern="1200" dirty="0">
                          <a:solidFill>
                            <a:schemeClr val="tx1"/>
                          </a:solidFill>
                          <a:effectLst/>
                          <a:latin typeface="+mn-lt"/>
                          <a:ea typeface="+mn-ea"/>
                          <a:cs typeface="+mn-cs"/>
                        </a:rPr>
                        <a:t>)</a:t>
                      </a:r>
                      <a:endParaRPr lang="lv-LV" sz="1800" b="0" i="0" kern="1200" dirty="0">
                        <a:solidFill>
                          <a:schemeClr val="tx1"/>
                        </a:solidFill>
                        <a:effectLst/>
                        <a:highlight>
                          <a:srgbClr val="FFFF00"/>
                        </a:highligh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0012913"/>
                  </a:ext>
                </a:extLst>
              </a:tr>
              <a:tr h="370840">
                <a:tc>
                  <a:txBody>
                    <a:bodyPr/>
                    <a:lstStyle/>
                    <a:p>
                      <a:r>
                        <a:rPr lang="lv-LV" b="1" dirty="0"/>
                        <a:t>2. Daļa no īpašuma «</a:t>
                      </a:r>
                      <a:r>
                        <a:rPr lang="lv-LV" b="1" dirty="0" err="1"/>
                        <a:t>Vējšalkas</a:t>
                      </a:r>
                      <a:r>
                        <a:rPr lang="lv-LV" b="1" dirty="0"/>
                        <a:t>» </a:t>
                      </a:r>
                      <a:r>
                        <a:rPr lang="lv-LV" b="1" dirty="0" err="1"/>
                        <a:t>Kadagā</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800" b="0" i="0" kern="1200" dirty="0">
                          <a:solidFill>
                            <a:schemeClr val="tx1"/>
                          </a:solidFill>
                          <a:effectLst/>
                          <a:latin typeface="+mn-lt"/>
                          <a:ea typeface="+mn-ea"/>
                          <a:cs typeface="+mn-cs"/>
                        </a:rPr>
                        <a:t>Daudzstāvu dzīvojamās apbūves teritorija (</a:t>
                      </a:r>
                      <a:r>
                        <a:rPr lang="lv-LV" sz="1800" b="0" i="0" kern="1200" dirty="0" err="1">
                          <a:solidFill>
                            <a:schemeClr val="tx1"/>
                          </a:solidFill>
                          <a:effectLst/>
                          <a:latin typeface="+mn-lt"/>
                          <a:ea typeface="+mn-ea"/>
                          <a:cs typeface="+mn-cs"/>
                        </a:rPr>
                        <a:t>DzD</a:t>
                      </a:r>
                      <a:r>
                        <a:rPr lang="lv-LV" sz="1800" b="0" i="0" kern="1200" dirty="0">
                          <a:solidFill>
                            <a:schemeClr val="tx1"/>
                          </a:solidFill>
                          <a:effectLst/>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592158"/>
                  </a:ext>
                </a:extLst>
              </a:tr>
              <a:tr h="370840">
                <a:tc>
                  <a:txBody>
                    <a:bodyPr/>
                    <a:lstStyle/>
                    <a:p>
                      <a:r>
                        <a:rPr lang="pl-PL" b="1" dirty="0"/>
                        <a:t>3. Lazdu iela 7, Garkalnē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dirty="0" err="1"/>
                        <a:t>Mazstāvu</a:t>
                      </a:r>
                      <a:r>
                        <a:rPr lang="lv-LV" dirty="0"/>
                        <a:t> dzīvojamās apbūves teritorija (</a:t>
                      </a:r>
                      <a:r>
                        <a:rPr lang="lv-LV" dirty="0" err="1"/>
                        <a:t>DzM</a:t>
                      </a:r>
                      <a:r>
                        <a:rPr lang="lv-LV"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150274"/>
                  </a:ext>
                </a:extLst>
              </a:tr>
            </a:tbl>
          </a:graphicData>
        </a:graphic>
      </p:graphicFrame>
      <p:sp>
        <p:nvSpPr>
          <p:cNvPr id="9" name="Virsraksts 4">
            <a:extLst>
              <a:ext uri="{FF2B5EF4-FFF2-40B4-BE49-F238E27FC236}">
                <a16:creationId xmlns:a16="http://schemas.microsoft.com/office/drawing/2014/main" id="{4F6AEAE2-14DE-5DBA-851D-37107393C484}"/>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DAUDZKRITĒRIJU ANALĪZE</a:t>
            </a:r>
            <a:endParaRPr lang="en-US" b="1" dirty="0">
              <a:solidFill>
                <a:schemeClr val="bg2">
                  <a:lumMod val="50000"/>
                </a:schemeClr>
              </a:solidFill>
              <a:latin typeface="Montserrat" pitchFamily="2" charset="77"/>
            </a:endParaRPr>
          </a:p>
        </p:txBody>
      </p:sp>
    </p:spTree>
    <p:extLst>
      <p:ext uri="{BB962C8B-B14F-4D97-AF65-F5344CB8AC3E}">
        <p14:creationId xmlns:p14="http://schemas.microsoft.com/office/powerpoint/2010/main" val="338276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EE4BD-7805-90A8-ED6B-C256952998A1}"/>
            </a:ext>
          </a:extLst>
        </p:cNvPr>
        <p:cNvGrpSpPr/>
        <p:nvPr/>
      </p:nvGrpSpPr>
      <p:grpSpPr>
        <a:xfrm>
          <a:off x="0" y="0"/>
          <a:ext cx="0" cy="0"/>
          <a:chOff x="0" y="0"/>
          <a:chExt cx="0" cy="0"/>
        </a:xfrm>
      </p:grpSpPr>
      <p:pic>
        <p:nvPicPr>
          <p:cNvPr id="14" name="Attēls 13">
            <a:extLst>
              <a:ext uri="{FF2B5EF4-FFF2-40B4-BE49-F238E27FC236}">
                <a16:creationId xmlns:a16="http://schemas.microsoft.com/office/drawing/2014/main" id="{BD0CFBBF-7073-8045-FDC8-413C1C6DD7EE}"/>
              </a:ext>
            </a:extLst>
          </p:cNvPr>
          <p:cNvPicPr>
            <a:picLocks noChangeAspect="1"/>
          </p:cNvPicPr>
          <p:nvPr/>
        </p:nvPicPr>
        <p:blipFill>
          <a:blip r:embed="rId2"/>
          <a:srcRect/>
          <a:stretch/>
        </p:blipFill>
        <p:spPr>
          <a:xfrm>
            <a:off x="9645022" y="3043100"/>
            <a:ext cx="2088929" cy="2162168"/>
          </a:xfrm>
          <a:prstGeom prst="rect">
            <a:avLst/>
          </a:prstGeom>
        </p:spPr>
      </p:pic>
      <p:sp>
        <p:nvSpPr>
          <p:cNvPr id="3" name="Satura vietturis 2">
            <a:extLst>
              <a:ext uri="{FF2B5EF4-FFF2-40B4-BE49-F238E27FC236}">
                <a16:creationId xmlns:a16="http://schemas.microsoft.com/office/drawing/2014/main" id="{93411BB1-A84E-9CBB-9521-BC57860752B3}"/>
              </a:ext>
            </a:extLst>
          </p:cNvPr>
          <p:cNvSpPr>
            <a:spLocks noGrp="1"/>
          </p:cNvSpPr>
          <p:nvPr>
            <p:ph idx="1"/>
          </p:nvPr>
        </p:nvSpPr>
        <p:spPr>
          <a:xfrm>
            <a:off x="672248" y="1271658"/>
            <a:ext cx="10847504" cy="4944697"/>
          </a:xfrm>
        </p:spPr>
        <p:txBody>
          <a:bodyPr>
            <a:noAutofit/>
          </a:bodyPr>
          <a:lstStyle/>
          <a:p>
            <a:pPr marL="0" indent="0">
              <a:buNone/>
            </a:pPr>
            <a:r>
              <a:rPr lang="lv-LV" sz="2000" b="1" dirty="0">
                <a:latin typeface="Montserrat" panose="00000500000000000000" pitchFamily="2" charset="-70"/>
              </a:rPr>
              <a:t>A Teritorijas izmantošanas veids, kas noteikts Teritorijas plānojumā</a:t>
            </a:r>
          </a:p>
          <a:p>
            <a:pPr marL="0" indent="0">
              <a:buNone/>
            </a:pPr>
            <a:r>
              <a:rPr lang="lv-LV" sz="2000" b="1" dirty="0">
                <a:highlight>
                  <a:srgbClr val="77A4BE"/>
                </a:highlight>
              </a:rPr>
              <a:t>1. Lindas iela 3, Lindas iela 5 un daļa no īpašuma «</a:t>
            </a:r>
            <a:r>
              <a:rPr lang="lv-LV" sz="2000" b="1" dirty="0" err="1">
                <a:highlight>
                  <a:srgbClr val="77A4BE"/>
                </a:highlight>
              </a:rPr>
              <a:t>Vējšalkas</a:t>
            </a:r>
            <a:r>
              <a:rPr lang="lv-LV" sz="2000" b="1" dirty="0">
                <a:highlight>
                  <a:srgbClr val="77A4BE"/>
                </a:highlight>
              </a:rPr>
              <a:t>» </a:t>
            </a:r>
            <a:r>
              <a:rPr lang="lv-LV" sz="2000" b="1" dirty="0" err="1">
                <a:highlight>
                  <a:srgbClr val="77A4BE"/>
                </a:highlight>
              </a:rPr>
              <a:t>Kadagā</a:t>
            </a:r>
            <a:endParaRPr lang="lv-LV" sz="2000" b="1" dirty="0">
              <a:highlight>
                <a:srgbClr val="77A4BE"/>
              </a:highlight>
            </a:endParaRPr>
          </a:p>
          <a:p>
            <a:pPr marL="0" indent="0">
              <a:buNone/>
            </a:pPr>
            <a:r>
              <a:rPr lang="lv-LV" sz="2000" b="1" dirty="0"/>
              <a:t>Daudzstāvu dzīvojamās apbūves zona (</a:t>
            </a:r>
            <a:r>
              <a:rPr lang="lv-LV" sz="2000" b="1" dirty="0" err="1"/>
              <a:t>DzD</a:t>
            </a:r>
            <a:r>
              <a:rPr lang="lv-LV" sz="2000" b="1" dirty="0"/>
              <a:t>). </a:t>
            </a:r>
            <a:r>
              <a:rPr lang="lv-LV" sz="2000" dirty="0"/>
              <a:t>Atļautā izmantošana – daudzdzīvokļu māju apbūve. Daudzstāvu dzīvojamās apbūves teritorija (</a:t>
            </a:r>
            <a:r>
              <a:rPr lang="lv-LV" sz="2000" dirty="0" err="1"/>
              <a:t>DzD</a:t>
            </a:r>
            <a:r>
              <a:rPr lang="lv-LV" sz="2000" dirty="0"/>
              <a:t>) ir funkcionālā zona ar apbūvi no četriem un vairāk stāviem, ko nosaka, lai nodrošinātu mājokļa funkciju, paredzot atbilstošu infrastruktūru.</a:t>
            </a:r>
          </a:p>
          <a:p>
            <a:pPr marL="0" indent="0">
              <a:buNone/>
            </a:pPr>
            <a:r>
              <a:rPr lang="lv-LV" sz="2000" dirty="0"/>
              <a:t>Apbūves maksimālais augstums – 22 m (jāpiemēro detālplānojumā noteiktie 20 m)</a:t>
            </a:r>
          </a:p>
          <a:p>
            <a:r>
              <a:rPr lang="lv-LV" sz="2000" dirty="0"/>
              <a:t>Maksimālais stāvu skaits – 5</a:t>
            </a:r>
          </a:p>
          <a:p>
            <a:r>
              <a:rPr lang="lv-LV" sz="2000" dirty="0"/>
              <a:t>Zemesgabala maksimālā apbūves intensitāte nedrīkst pārsniegt – 110%</a:t>
            </a:r>
          </a:p>
          <a:p>
            <a:r>
              <a:rPr lang="lv-LV" sz="2000" dirty="0"/>
              <a:t>Zemesgabala minimālā brīvā teritorija nedrīkst būt mazāka par – 40%</a:t>
            </a:r>
          </a:p>
          <a:p>
            <a:r>
              <a:rPr lang="lv-LV" sz="2000" dirty="0" err="1"/>
              <a:t>Būvlaide</a:t>
            </a:r>
            <a:r>
              <a:rPr lang="lv-LV" sz="2000" dirty="0"/>
              <a:t> – 3 m pie vietējas nozīmes ielas, 6 m pie maģistrālas nozīmes ielas</a:t>
            </a:r>
          </a:p>
          <a:p>
            <a:pPr marL="0" indent="0">
              <a:buNone/>
            </a:pPr>
            <a:endParaRPr lang="lv-LV" sz="2000" b="1" dirty="0">
              <a:latin typeface="Montserrat" panose="00000500000000000000" pitchFamily="2" charset="-70"/>
            </a:endParaRPr>
          </a:p>
        </p:txBody>
      </p:sp>
      <p:sp>
        <p:nvSpPr>
          <p:cNvPr id="2" name="AutoShape 3">
            <a:extLst>
              <a:ext uri="{FF2B5EF4-FFF2-40B4-BE49-F238E27FC236}">
                <a16:creationId xmlns:a16="http://schemas.microsoft.com/office/drawing/2014/main" id="{F990DAC4-E6C2-23E1-B6B9-1097FB19D9B6}"/>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2AD8F3FC-B255-5CD3-2BEF-90C5BB04E66E}"/>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sp>
        <p:nvSpPr>
          <p:cNvPr id="9" name="Virsraksts 4">
            <a:extLst>
              <a:ext uri="{FF2B5EF4-FFF2-40B4-BE49-F238E27FC236}">
                <a16:creationId xmlns:a16="http://schemas.microsoft.com/office/drawing/2014/main" id="{35EBF74D-B534-2F58-9DB8-A25B8C2B5111}"/>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DAUDZKRITĒRIJU ANALĪZE</a:t>
            </a:r>
            <a:endParaRPr lang="en-US" b="1" dirty="0">
              <a:solidFill>
                <a:schemeClr val="bg2">
                  <a:lumMod val="50000"/>
                </a:schemeClr>
              </a:solidFill>
              <a:latin typeface="Montserrat" pitchFamily="2" charset="77"/>
            </a:endParaRPr>
          </a:p>
        </p:txBody>
      </p:sp>
    </p:spTree>
    <p:extLst>
      <p:ext uri="{BB962C8B-B14F-4D97-AF65-F5344CB8AC3E}">
        <p14:creationId xmlns:p14="http://schemas.microsoft.com/office/powerpoint/2010/main" val="3209365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p:cNvSpPr>
            <a:spLocks noGrp="1"/>
          </p:cNvSpPr>
          <p:nvPr>
            <p:ph idx="1"/>
          </p:nvPr>
        </p:nvSpPr>
        <p:spPr>
          <a:xfrm>
            <a:off x="672248" y="1271658"/>
            <a:ext cx="10847504" cy="5059853"/>
          </a:xfrm>
        </p:spPr>
        <p:txBody>
          <a:bodyPr>
            <a:noAutofit/>
          </a:bodyPr>
          <a:lstStyle/>
          <a:p>
            <a:r>
              <a:rPr lang="lv-LV" sz="2000" dirty="0">
                <a:latin typeface="Montserrat" panose="00000500000000000000" pitchFamily="2" charset="-70"/>
              </a:rPr>
              <a:t>Balstīta uz </a:t>
            </a:r>
            <a:r>
              <a:rPr lang="lv-LV" sz="2000" b="1" dirty="0">
                <a:latin typeface="Montserrat" panose="00000500000000000000" pitchFamily="2" charset="-70"/>
              </a:rPr>
              <a:t>Ministru kabineta 2022. gada 14. jūlija noteikumiem Nr.459 </a:t>
            </a:r>
            <a:r>
              <a:rPr lang="lv-LV" sz="2000" dirty="0">
                <a:latin typeface="Montserrat" panose="00000500000000000000" pitchFamily="2" charset="-70"/>
              </a:rPr>
              <a:t>“Noteikumi par atbalstu dzīvojamo īres māju būvniecībai Eiropas Savienības Atveseļošanas un noturības mehānisma plāna 3.1. reformu un investīciju virziena "Reģionālā politika" 3.1.1.4.i. investīcijas "Finansēšanas fonda izveide zemas īres mājokļu būvniecībai" ietvaros”</a:t>
            </a:r>
          </a:p>
          <a:p>
            <a:r>
              <a:rPr lang="lv-LV" sz="2000" dirty="0">
                <a:latin typeface="Montserrat" panose="00000500000000000000" pitchFamily="2" charset="-70"/>
              </a:rPr>
              <a:t>Aizdevums </a:t>
            </a:r>
            <a:r>
              <a:rPr lang="lv-LV" sz="2000" b="1" dirty="0">
                <a:latin typeface="Montserrat" panose="00000500000000000000" pitchFamily="2" charset="-70"/>
              </a:rPr>
              <a:t>dzīvojamo īres māju būvniecībai reģionos </a:t>
            </a:r>
            <a:r>
              <a:rPr lang="lv-LV" sz="2000" dirty="0">
                <a:latin typeface="Montserrat" panose="00000500000000000000" pitchFamily="2" charset="-70"/>
              </a:rPr>
              <a:t>ar mērķi veicināt mājokļu pieejamību mājsaimniecībām, kas nevar atļauties mājokli uz tirgus nosacījumiem</a:t>
            </a:r>
          </a:p>
          <a:p>
            <a:r>
              <a:rPr lang="lv-LV" sz="2000" dirty="0">
                <a:latin typeface="Montserrat" panose="00000500000000000000" pitchFamily="2" charset="-70"/>
              </a:rPr>
              <a:t>Noteikumu ietvaros </a:t>
            </a:r>
            <a:r>
              <a:rPr lang="lv-LV" sz="2000" b="1" dirty="0">
                <a:latin typeface="Montserrat" panose="00000500000000000000" pitchFamily="2" charset="-70"/>
              </a:rPr>
              <a:t>netiek finansēti būvniecības projekti, kas tiek īstenoti </a:t>
            </a:r>
            <a:r>
              <a:rPr lang="lv-LV" sz="2000" dirty="0">
                <a:latin typeface="Montserrat" panose="00000500000000000000" pitchFamily="2" charset="-70"/>
              </a:rPr>
              <a:t>Rīgas </a:t>
            </a:r>
            <a:r>
              <a:rPr lang="lv-LV" sz="2000" dirty="0" err="1">
                <a:latin typeface="Montserrat" panose="00000500000000000000" pitchFamily="2" charset="-70"/>
              </a:rPr>
              <a:t>valstspilsētā</a:t>
            </a:r>
            <a:r>
              <a:rPr lang="lv-LV" sz="2000" dirty="0">
                <a:latin typeface="Montserrat" panose="00000500000000000000" pitchFamily="2" charset="-70"/>
              </a:rPr>
              <a:t> un Jūrmalas </a:t>
            </a:r>
            <a:r>
              <a:rPr lang="lv-LV" sz="2000" dirty="0" err="1">
                <a:latin typeface="Montserrat" panose="00000500000000000000" pitchFamily="2" charset="-70"/>
              </a:rPr>
              <a:t>valstspilsētā</a:t>
            </a:r>
            <a:r>
              <a:rPr lang="lv-LV" sz="2000" dirty="0">
                <a:latin typeface="Montserrat" panose="00000500000000000000" pitchFamily="2" charset="-70"/>
              </a:rPr>
              <a:t>, un šādās attiecīgajā administratīvajā teritorijā ietilpstošās teritoriālā iedalījuma vienībās:  Baložu pilsētā, Ķekavas pagastā, Olaines pagastā, Mārupes pagastā, Babītes pagastā, Salaspils novadā, Stopiņu pagastā, Garkalnes pagastā un </a:t>
            </a:r>
            <a:r>
              <a:rPr lang="lv-LV" sz="2000" b="1" dirty="0">
                <a:latin typeface="Montserrat" panose="00000500000000000000" pitchFamily="2" charset="-70"/>
              </a:rPr>
              <a:t>Carnikavas pagastā</a:t>
            </a:r>
          </a:p>
          <a:p>
            <a:r>
              <a:rPr lang="lv-LV" sz="2000" dirty="0">
                <a:latin typeface="Montserrat" panose="00000500000000000000" pitchFamily="2" charset="-70"/>
              </a:rPr>
              <a:t>Lai pieteiktos aizdevumam un kapitāla atlaidei </a:t>
            </a:r>
            <a:r>
              <a:rPr lang="lv-LV" sz="2000" b="1" dirty="0">
                <a:latin typeface="Montserrat" panose="00000500000000000000" pitchFamily="2" charset="-70"/>
              </a:rPr>
              <a:t>nekustamā īpašuma attīstītājiem – jānoslēdz Pilnvarojuma līgums ar pašvaldību par vispārējas tautsaimnieciskas nozīmes pakalpojuma sniegšanu </a:t>
            </a:r>
            <a:r>
              <a:rPr lang="lv-LV" sz="2000" dirty="0">
                <a:latin typeface="Montserrat" panose="00000500000000000000" pitchFamily="2" charset="-70"/>
              </a:rPr>
              <a:t>– īres māju būvniecību un izīrēšanu</a:t>
            </a:r>
          </a:p>
        </p:txBody>
      </p:sp>
      <p:sp>
        <p:nvSpPr>
          <p:cNvPr id="5" name="Virsraksts 4">
            <a:extLst>
              <a:ext uri="{FF2B5EF4-FFF2-40B4-BE49-F238E27FC236}">
                <a16:creationId xmlns:a16="http://schemas.microsoft.com/office/drawing/2014/main" id="{DEE9CFC6-8F41-BE9A-1EE3-4B8486CB53EF}"/>
              </a:ext>
            </a:extLst>
          </p:cNvPr>
          <p:cNvSpPr txBox="1">
            <a:spLocks noGrp="1"/>
          </p:cNvSpPr>
          <p:nvPr>
            <p:ph type="title"/>
          </p:nvPr>
        </p:nvSpPr>
        <p:spPr>
          <a:xfrm>
            <a:off x="838200" y="330643"/>
            <a:ext cx="10515600" cy="480131"/>
          </a:xfrm>
          <a:prstGeom prst="rect">
            <a:avLst/>
          </a:prstGeom>
          <a:noFill/>
        </p:spPr>
        <p:txBody>
          <a:bodyPr>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PAR PROGRAMMU</a:t>
            </a:r>
            <a:endParaRPr lang="en-US" b="1" dirty="0">
              <a:solidFill>
                <a:schemeClr val="bg2">
                  <a:lumMod val="50000"/>
                </a:schemeClr>
              </a:solidFill>
              <a:latin typeface="Montserrat" pitchFamily="2" charset="77"/>
            </a:endParaRPr>
          </a:p>
        </p:txBody>
      </p:sp>
      <p:sp>
        <p:nvSpPr>
          <p:cNvPr id="2" name="AutoShape 3">
            <a:extLst>
              <a:ext uri="{FF2B5EF4-FFF2-40B4-BE49-F238E27FC236}">
                <a16:creationId xmlns:a16="http://schemas.microsoft.com/office/drawing/2014/main" id="{25151100-A0E4-A04B-8504-1000E34A6D84}"/>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D8F9732C-A4D3-F314-E42D-C40168C7D2F8}"/>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spTree>
    <p:extLst>
      <p:ext uri="{BB962C8B-B14F-4D97-AF65-F5344CB8AC3E}">
        <p14:creationId xmlns:p14="http://schemas.microsoft.com/office/powerpoint/2010/main" val="2714733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B3283-0D8B-5A74-8726-0B449CF4F27C}"/>
            </a:ext>
          </a:extLst>
        </p:cNvPr>
        <p:cNvGrpSpPr/>
        <p:nvPr/>
      </p:nvGrpSpPr>
      <p:grpSpPr>
        <a:xfrm>
          <a:off x="0" y="0"/>
          <a:ext cx="0" cy="0"/>
          <a:chOff x="0" y="0"/>
          <a:chExt cx="0" cy="0"/>
        </a:xfrm>
      </p:grpSpPr>
      <p:pic>
        <p:nvPicPr>
          <p:cNvPr id="14" name="Attēls 13">
            <a:extLst>
              <a:ext uri="{FF2B5EF4-FFF2-40B4-BE49-F238E27FC236}">
                <a16:creationId xmlns:a16="http://schemas.microsoft.com/office/drawing/2014/main" id="{68C88CBD-1944-BE9C-C4E6-D649532F51C2}"/>
              </a:ext>
            </a:extLst>
          </p:cNvPr>
          <p:cNvPicPr>
            <a:picLocks noChangeAspect="1"/>
          </p:cNvPicPr>
          <p:nvPr/>
        </p:nvPicPr>
        <p:blipFill>
          <a:blip r:embed="rId2"/>
          <a:srcRect/>
          <a:stretch/>
        </p:blipFill>
        <p:spPr>
          <a:xfrm>
            <a:off x="9598841" y="3043100"/>
            <a:ext cx="2088929" cy="2162168"/>
          </a:xfrm>
          <a:prstGeom prst="rect">
            <a:avLst/>
          </a:prstGeom>
        </p:spPr>
      </p:pic>
      <p:sp>
        <p:nvSpPr>
          <p:cNvPr id="3" name="Satura vietturis 2">
            <a:extLst>
              <a:ext uri="{FF2B5EF4-FFF2-40B4-BE49-F238E27FC236}">
                <a16:creationId xmlns:a16="http://schemas.microsoft.com/office/drawing/2014/main" id="{A1305D6E-3F1C-F602-1E54-D8C36A64BD40}"/>
              </a:ext>
            </a:extLst>
          </p:cNvPr>
          <p:cNvSpPr>
            <a:spLocks noGrp="1"/>
          </p:cNvSpPr>
          <p:nvPr>
            <p:ph idx="1"/>
          </p:nvPr>
        </p:nvSpPr>
        <p:spPr>
          <a:xfrm>
            <a:off x="672248" y="1271658"/>
            <a:ext cx="10847504" cy="4944697"/>
          </a:xfrm>
        </p:spPr>
        <p:txBody>
          <a:bodyPr>
            <a:noAutofit/>
          </a:bodyPr>
          <a:lstStyle/>
          <a:p>
            <a:pPr marL="0" indent="0">
              <a:buNone/>
            </a:pPr>
            <a:r>
              <a:rPr lang="lv-LV" sz="2000" b="1" dirty="0">
                <a:latin typeface="Montserrat" panose="00000500000000000000" pitchFamily="2" charset="-70"/>
              </a:rPr>
              <a:t>A Teritorijas izmantošanas veids, kas noteikts Teritorijas plānojumā</a:t>
            </a:r>
          </a:p>
          <a:p>
            <a:pPr marL="0" indent="0">
              <a:buNone/>
            </a:pPr>
            <a:r>
              <a:rPr lang="lv-LV" sz="2000" b="1" dirty="0">
                <a:highlight>
                  <a:srgbClr val="77A4BE"/>
                </a:highlight>
              </a:rPr>
              <a:t>2. Daļa no īpašuma «</a:t>
            </a:r>
            <a:r>
              <a:rPr lang="lv-LV" sz="2000" b="1" dirty="0" err="1">
                <a:highlight>
                  <a:srgbClr val="77A4BE"/>
                </a:highlight>
              </a:rPr>
              <a:t>Vējšalkas</a:t>
            </a:r>
            <a:r>
              <a:rPr lang="lv-LV" sz="2000" b="1" dirty="0">
                <a:highlight>
                  <a:srgbClr val="77A4BE"/>
                </a:highlight>
              </a:rPr>
              <a:t>» </a:t>
            </a:r>
            <a:r>
              <a:rPr lang="lv-LV" sz="2000" b="1" dirty="0" err="1">
                <a:highlight>
                  <a:srgbClr val="77A4BE"/>
                </a:highlight>
              </a:rPr>
              <a:t>Kadagā</a:t>
            </a:r>
            <a:r>
              <a:rPr lang="lv-LV" sz="2000" b="1" dirty="0">
                <a:highlight>
                  <a:srgbClr val="77A4BE"/>
                </a:highlight>
              </a:rPr>
              <a:t> </a:t>
            </a:r>
            <a:endParaRPr lang="lv-LV" sz="2000" b="1" dirty="0">
              <a:solidFill>
                <a:srgbClr val="FF0000"/>
              </a:solidFill>
              <a:highlight>
                <a:srgbClr val="77A4BE"/>
              </a:highlight>
            </a:endParaRPr>
          </a:p>
          <a:p>
            <a:pPr marL="0" indent="0">
              <a:buNone/>
            </a:pPr>
            <a:r>
              <a:rPr lang="lv-LV" sz="2000" b="1" dirty="0"/>
              <a:t>Daudzstāvu dzīvojamās apbūves zona (</a:t>
            </a:r>
            <a:r>
              <a:rPr lang="lv-LV" sz="2000" b="1" dirty="0" err="1"/>
              <a:t>DzD</a:t>
            </a:r>
            <a:r>
              <a:rPr lang="lv-LV" sz="2000" b="1" dirty="0"/>
              <a:t>). </a:t>
            </a:r>
            <a:r>
              <a:rPr lang="lv-LV" sz="2000" dirty="0"/>
              <a:t>Atļautā izmantošana – daudzdzīvokļu māju apbūve. Daudzstāvu dzīvojamās apbūves teritorija (</a:t>
            </a:r>
            <a:r>
              <a:rPr lang="lv-LV" sz="2000" dirty="0" err="1"/>
              <a:t>DzD</a:t>
            </a:r>
            <a:r>
              <a:rPr lang="lv-LV" sz="2000" dirty="0"/>
              <a:t>) ir funkcionālā zona ar apbūvi no četriem un vairāk stāviem, ko nosaka, lai nodrošinātu mājokļa funkciju, paredzot atbilstošu infrastruktūru.</a:t>
            </a:r>
          </a:p>
          <a:p>
            <a:pPr marL="0" indent="0">
              <a:buNone/>
            </a:pPr>
            <a:r>
              <a:rPr lang="lv-LV" sz="2000" dirty="0"/>
              <a:t>Apbūves maksimālais augstums – 22 m (jāpiemēro detālplānojumā noteiktie 20 m)</a:t>
            </a:r>
          </a:p>
          <a:p>
            <a:r>
              <a:rPr lang="lv-LV" sz="2000" dirty="0"/>
              <a:t>Maksimālais stāvu skaits – 5</a:t>
            </a:r>
          </a:p>
          <a:p>
            <a:r>
              <a:rPr lang="lv-LV" sz="2000" dirty="0"/>
              <a:t>Zemesgabala maksimālā apbūves intensitāte nedrīkst pārsniegt – 110%</a:t>
            </a:r>
          </a:p>
          <a:p>
            <a:r>
              <a:rPr lang="lv-LV" sz="2000" dirty="0"/>
              <a:t>Zemesgabala minimālā brīvā teritorija nedrīkst būt mazāka par – 40%</a:t>
            </a:r>
          </a:p>
          <a:p>
            <a:r>
              <a:rPr lang="lv-LV" sz="2000" dirty="0" err="1"/>
              <a:t>Būvlaide</a:t>
            </a:r>
            <a:r>
              <a:rPr lang="lv-LV" sz="2000" dirty="0"/>
              <a:t> – 3 m pie vietējas nozīmes ielas, 6 m pie maģistrālas nozīmes ielas</a:t>
            </a:r>
          </a:p>
          <a:p>
            <a:endParaRPr lang="lv-LV" sz="2000" b="1" dirty="0">
              <a:latin typeface="Montserrat" panose="00000500000000000000" pitchFamily="2" charset="-70"/>
            </a:endParaRPr>
          </a:p>
        </p:txBody>
      </p:sp>
      <p:sp>
        <p:nvSpPr>
          <p:cNvPr id="2" name="AutoShape 3">
            <a:extLst>
              <a:ext uri="{FF2B5EF4-FFF2-40B4-BE49-F238E27FC236}">
                <a16:creationId xmlns:a16="http://schemas.microsoft.com/office/drawing/2014/main" id="{15F4CC3F-9D1C-9021-9DBA-633E2B85E25A}"/>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E9D35E66-8D05-F0E5-6411-6A5220E5542C}"/>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sp>
        <p:nvSpPr>
          <p:cNvPr id="8" name="Virsraksts 4">
            <a:extLst>
              <a:ext uri="{FF2B5EF4-FFF2-40B4-BE49-F238E27FC236}">
                <a16:creationId xmlns:a16="http://schemas.microsoft.com/office/drawing/2014/main" id="{650DD07C-665F-B494-F12F-D75E2D0DC1F7}"/>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DAUDZKRITĒRIJU ANALĪZE</a:t>
            </a:r>
            <a:endParaRPr lang="en-US" b="1" dirty="0">
              <a:solidFill>
                <a:schemeClr val="bg2">
                  <a:lumMod val="50000"/>
                </a:schemeClr>
              </a:solidFill>
              <a:latin typeface="Montserrat" pitchFamily="2" charset="77"/>
            </a:endParaRPr>
          </a:p>
        </p:txBody>
      </p:sp>
    </p:spTree>
    <p:extLst>
      <p:ext uri="{BB962C8B-B14F-4D97-AF65-F5344CB8AC3E}">
        <p14:creationId xmlns:p14="http://schemas.microsoft.com/office/powerpoint/2010/main" val="1125403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5B517-7614-E054-0DC2-2C16F6F3B4D0}"/>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CF71C219-6722-09A3-46FA-2675B0380A92}"/>
              </a:ext>
            </a:extLst>
          </p:cNvPr>
          <p:cNvSpPr>
            <a:spLocks noGrp="1"/>
          </p:cNvSpPr>
          <p:nvPr>
            <p:ph idx="1"/>
          </p:nvPr>
        </p:nvSpPr>
        <p:spPr>
          <a:xfrm>
            <a:off x="672248" y="1271658"/>
            <a:ext cx="10847504" cy="4944697"/>
          </a:xfrm>
        </p:spPr>
        <p:txBody>
          <a:bodyPr>
            <a:noAutofit/>
          </a:bodyPr>
          <a:lstStyle/>
          <a:p>
            <a:pPr marL="0" indent="0">
              <a:buNone/>
            </a:pPr>
            <a:r>
              <a:rPr lang="lv-LV" sz="2000" b="1" dirty="0">
                <a:latin typeface="Montserrat" panose="00000500000000000000" pitchFamily="2" charset="-70"/>
              </a:rPr>
              <a:t>A Teritorijas izmantošanas veids, kas noteikts Teritorijas plānojumā</a:t>
            </a:r>
          </a:p>
          <a:p>
            <a:pPr marL="0" indent="0">
              <a:buNone/>
            </a:pPr>
            <a:r>
              <a:rPr lang="pl-PL" sz="2000" b="1" dirty="0">
                <a:highlight>
                  <a:srgbClr val="77A4BE"/>
                </a:highlight>
              </a:rPr>
              <a:t>3. Lazdu iela 7, Garkalnē</a:t>
            </a:r>
            <a:endParaRPr lang="lv-LV" sz="2000" b="1" dirty="0">
              <a:highlight>
                <a:srgbClr val="77A4BE"/>
              </a:highlight>
            </a:endParaRPr>
          </a:p>
          <a:p>
            <a:pPr marL="0" indent="0">
              <a:buNone/>
            </a:pPr>
            <a:r>
              <a:rPr lang="lv-LV" sz="2000" b="1" dirty="0" err="1"/>
              <a:t>Mazstāvu</a:t>
            </a:r>
            <a:r>
              <a:rPr lang="lv-LV" sz="2000" b="1" dirty="0"/>
              <a:t> dzīvojamās apbūves zona (</a:t>
            </a:r>
            <a:r>
              <a:rPr lang="lv-LV" sz="2000" b="1" dirty="0" err="1"/>
              <a:t>DzM</a:t>
            </a:r>
            <a:r>
              <a:rPr lang="lv-LV" sz="2000" b="1" dirty="0"/>
              <a:t>). </a:t>
            </a:r>
            <a:r>
              <a:rPr lang="lv-LV" sz="2000" dirty="0"/>
              <a:t>Funkcionālā zona ar apbūvi līdz trijiem stāviem, paredzot atbilstošu infrastruktūru. Galvenie izmantošanas veidi – daudzdzīvokļu māju apbūve līdz 3 stāviem, rindu māju apbūve, savrupmāju apbūve. Teritorijas </a:t>
            </a:r>
            <a:r>
              <a:rPr lang="lv-LV" sz="2000" dirty="0" err="1"/>
              <a:t>papildizmantošanas</a:t>
            </a:r>
            <a:r>
              <a:rPr lang="lv-LV" sz="2000" dirty="0"/>
              <a:t> veidi: publiskā </a:t>
            </a:r>
            <a:r>
              <a:rPr lang="lv-LV" sz="2000" dirty="0" err="1"/>
              <a:t>ārtelpa</a:t>
            </a:r>
            <a:r>
              <a:rPr lang="lv-LV" sz="2000" dirty="0"/>
              <a:t> bez labiekārtojuma, labiekārtota publiskā </a:t>
            </a:r>
            <a:r>
              <a:rPr lang="lv-LV" sz="2000" dirty="0" err="1"/>
              <a:t>ārtelpa</a:t>
            </a:r>
            <a:r>
              <a:rPr lang="lv-LV" sz="2000" dirty="0"/>
              <a:t>, sociālās aprūpes iestāžu apbūve izņemot patversmes, veselības aizsardzības iestāžu apbūve, izglītības un zinātnes iestāžu apbūve, sporta ēku un būvju apbūve, kultūras iestāžu apbūve, tūrisma un atpūtas iestāžu apbūve, tūrisma un atpūtas iestāžu apbūve, tirdzniecības un / vai pakalpojumu objektu apbūve (izņemot degvielas un gāzes </a:t>
            </a:r>
            <a:r>
              <a:rPr lang="lv-LV" sz="2000" dirty="0" err="1"/>
              <a:t>uzpildes</a:t>
            </a:r>
            <a:r>
              <a:rPr lang="lv-LV" sz="2000" dirty="0"/>
              <a:t> stacijas un automobiļu un motociklu apkopes uzņēmums), biroja ēku apbūve.</a:t>
            </a:r>
          </a:p>
          <a:p>
            <a:r>
              <a:rPr lang="lv-LV" sz="2000" dirty="0"/>
              <a:t>Minimālā </a:t>
            </a:r>
            <a:r>
              <a:rPr lang="lv-LV" sz="2000" dirty="0" err="1"/>
              <a:t>jaunveidojamā</a:t>
            </a:r>
            <a:r>
              <a:rPr lang="lv-LV" sz="2000" dirty="0"/>
              <a:t> zemes gabala platība – 1200 m</a:t>
            </a:r>
            <a:r>
              <a:rPr lang="lv-LV" sz="2000" baseline="30000" dirty="0"/>
              <a:t>2</a:t>
            </a:r>
            <a:r>
              <a:rPr lang="lv-LV" sz="2000" dirty="0"/>
              <a:t>/ha</a:t>
            </a:r>
          </a:p>
          <a:p>
            <a:r>
              <a:rPr lang="lv-LV" sz="2000" dirty="0"/>
              <a:t>Apbūves maksimālā intensitāte – 60</a:t>
            </a:r>
          </a:p>
          <a:p>
            <a:r>
              <a:rPr lang="lv-LV" sz="2000" dirty="0"/>
              <a:t>Apbūves maksimālais augstums – 15 m</a:t>
            </a:r>
          </a:p>
          <a:p>
            <a:r>
              <a:rPr lang="lv-LV" sz="2000" dirty="0"/>
              <a:t>Maksimālais stāvu skaits – 3</a:t>
            </a:r>
          </a:p>
          <a:p>
            <a:r>
              <a:rPr lang="lv-LV" sz="2000" dirty="0"/>
              <a:t>Brīvās zaļās teritorijas – 40%</a:t>
            </a:r>
          </a:p>
        </p:txBody>
      </p:sp>
      <p:sp>
        <p:nvSpPr>
          <p:cNvPr id="2" name="AutoShape 3">
            <a:extLst>
              <a:ext uri="{FF2B5EF4-FFF2-40B4-BE49-F238E27FC236}">
                <a16:creationId xmlns:a16="http://schemas.microsoft.com/office/drawing/2014/main" id="{7E47D574-8A11-00C9-8B02-B3C7EF0DEC87}"/>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35972F6F-0312-7D2E-67AF-0FBD8EB22739}"/>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sp>
        <p:nvSpPr>
          <p:cNvPr id="8" name="Virsraksts 4">
            <a:extLst>
              <a:ext uri="{FF2B5EF4-FFF2-40B4-BE49-F238E27FC236}">
                <a16:creationId xmlns:a16="http://schemas.microsoft.com/office/drawing/2014/main" id="{9E448C16-E8C0-2EFD-1ADA-228B6B9E616E}"/>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DAUDZKRITĒRIJU ANALĪZE</a:t>
            </a:r>
            <a:endParaRPr lang="en-US" b="1" dirty="0">
              <a:solidFill>
                <a:schemeClr val="bg2">
                  <a:lumMod val="50000"/>
                </a:schemeClr>
              </a:solidFill>
              <a:latin typeface="Montserrat" pitchFamily="2" charset="77"/>
            </a:endParaRPr>
          </a:p>
        </p:txBody>
      </p:sp>
    </p:spTree>
    <p:extLst>
      <p:ext uri="{BB962C8B-B14F-4D97-AF65-F5344CB8AC3E}">
        <p14:creationId xmlns:p14="http://schemas.microsoft.com/office/powerpoint/2010/main" val="1429431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D3A8B-A5D0-9116-00C2-266E45DB67A2}"/>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9DD91AB9-3176-EBBC-DF58-146886911324}"/>
              </a:ext>
            </a:extLst>
          </p:cNvPr>
          <p:cNvSpPr>
            <a:spLocks noGrp="1"/>
          </p:cNvSpPr>
          <p:nvPr>
            <p:ph idx="1"/>
          </p:nvPr>
        </p:nvSpPr>
        <p:spPr>
          <a:xfrm>
            <a:off x="672248" y="1271658"/>
            <a:ext cx="10847504" cy="445875"/>
          </a:xfrm>
        </p:spPr>
        <p:txBody>
          <a:bodyPr>
            <a:noAutofit/>
          </a:bodyPr>
          <a:lstStyle/>
          <a:p>
            <a:pPr marL="0" indent="0">
              <a:buNone/>
            </a:pPr>
            <a:r>
              <a:rPr lang="lv-LV" sz="2000" b="1" dirty="0">
                <a:latin typeface="Montserrat" panose="00000500000000000000" pitchFamily="2" charset="-70"/>
              </a:rPr>
              <a:t>B Teritorijas izmantošana</a:t>
            </a:r>
          </a:p>
        </p:txBody>
      </p:sp>
      <p:sp>
        <p:nvSpPr>
          <p:cNvPr id="2" name="AutoShape 3">
            <a:extLst>
              <a:ext uri="{FF2B5EF4-FFF2-40B4-BE49-F238E27FC236}">
                <a16:creationId xmlns:a16="http://schemas.microsoft.com/office/drawing/2014/main" id="{93DA0656-6C55-B4EF-633A-1D41A56970CA}"/>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4047DCFF-BD38-A2D0-7AA2-ED19DC4594DA}"/>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pic>
        <p:nvPicPr>
          <p:cNvPr id="13" name="Attēls 12" descr="Attēls, kurā ir teksts, karte, diagramma&#10;&#10;Mākslīgā intelekta ģenerēts saturs var būt nepareizs.">
            <a:extLst>
              <a:ext uri="{FF2B5EF4-FFF2-40B4-BE49-F238E27FC236}">
                <a16:creationId xmlns:a16="http://schemas.microsoft.com/office/drawing/2014/main" id="{9875F7EE-DFFE-1335-F928-F4FEC7615A3D}"/>
              </a:ext>
            </a:extLst>
          </p:cNvPr>
          <p:cNvPicPr>
            <a:picLocks noChangeAspect="1"/>
          </p:cNvPicPr>
          <p:nvPr/>
        </p:nvPicPr>
        <p:blipFill>
          <a:blip r:embed="rId2"/>
          <a:srcRect l="10308" t="9366" r="6548" b="26537"/>
          <a:stretch>
            <a:fillRect/>
          </a:stretch>
        </p:blipFill>
        <p:spPr>
          <a:xfrm>
            <a:off x="8011791" y="1850747"/>
            <a:ext cx="3779832" cy="4121768"/>
          </a:xfrm>
          <a:prstGeom prst="rect">
            <a:avLst/>
          </a:prstGeom>
        </p:spPr>
      </p:pic>
      <p:pic>
        <p:nvPicPr>
          <p:cNvPr id="14" name="Attēls 13" descr="Attēls, kurā ir teksts, karte, diagramma, fonts&#10;&#10;Mākslīgā intelekta ģenerēts saturs var būt nepareizs.">
            <a:extLst>
              <a:ext uri="{FF2B5EF4-FFF2-40B4-BE49-F238E27FC236}">
                <a16:creationId xmlns:a16="http://schemas.microsoft.com/office/drawing/2014/main" id="{D92260AA-7290-5448-4C15-A7F3C9950FC4}"/>
              </a:ext>
            </a:extLst>
          </p:cNvPr>
          <p:cNvPicPr>
            <a:picLocks noChangeAspect="1"/>
          </p:cNvPicPr>
          <p:nvPr/>
        </p:nvPicPr>
        <p:blipFill>
          <a:blip r:embed="rId3"/>
          <a:srcRect l="13574" t="13137" r="11649" b="32601"/>
          <a:stretch>
            <a:fillRect/>
          </a:stretch>
        </p:blipFill>
        <p:spPr>
          <a:xfrm>
            <a:off x="4231747" y="1820816"/>
            <a:ext cx="3625433" cy="3721260"/>
          </a:xfrm>
          <a:prstGeom prst="rect">
            <a:avLst/>
          </a:prstGeom>
        </p:spPr>
      </p:pic>
      <p:pic>
        <p:nvPicPr>
          <p:cNvPr id="15" name="Attēls 14" descr="Attēls, kurā ir teksts, karte, diagramma, fonts&#10;&#10;Mākslīgā intelekta ģenerēts saturs var būt nepareizs.">
            <a:extLst>
              <a:ext uri="{FF2B5EF4-FFF2-40B4-BE49-F238E27FC236}">
                <a16:creationId xmlns:a16="http://schemas.microsoft.com/office/drawing/2014/main" id="{2EB3CC72-25D1-6631-FB84-87D039030855}"/>
              </a:ext>
            </a:extLst>
          </p:cNvPr>
          <p:cNvPicPr>
            <a:picLocks noChangeAspect="1"/>
          </p:cNvPicPr>
          <p:nvPr/>
        </p:nvPicPr>
        <p:blipFill>
          <a:blip r:embed="rId4"/>
          <a:srcRect l="14130" t="13082" r="12649" b="33530"/>
          <a:stretch>
            <a:fillRect/>
          </a:stretch>
        </p:blipFill>
        <p:spPr>
          <a:xfrm>
            <a:off x="527112" y="1850747"/>
            <a:ext cx="3550024" cy="3661399"/>
          </a:xfrm>
          <a:prstGeom prst="rect">
            <a:avLst/>
          </a:prstGeom>
        </p:spPr>
      </p:pic>
      <p:sp>
        <p:nvSpPr>
          <p:cNvPr id="16" name="Ovāls 15">
            <a:extLst>
              <a:ext uri="{FF2B5EF4-FFF2-40B4-BE49-F238E27FC236}">
                <a16:creationId xmlns:a16="http://schemas.microsoft.com/office/drawing/2014/main" id="{2E9CDACC-0BFF-0AD0-3A96-937C00BD147B}"/>
              </a:ext>
            </a:extLst>
          </p:cNvPr>
          <p:cNvSpPr/>
          <p:nvPr/>
        </p:nvSpPr>
        <p:spPr>
          <a:xfrm>
            <a:off x="794479" y="2051269"/>
            <a:ext cx="524655" cy="519117"/>
          </a:xfrm>
          <a:prstGeom prst="ellipse">
            <a:avLst/>
          </a:prstGeom>
          <a:solidFill>
            <a:srgbClr val="77A4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400" b="1" dirty="0">
                <a:solidFill>
                  <a:schemeClr val="tx1">
                    <a:lumMod val="95000"/>
                    <a:lumOff val="5000"/>
                  </a:schemeClr>
                </a:solidFill>
              </a:rPr>
              <a:t>1</a:t>
            </a:r>
          </a:p>
        </p:txBody>
      </p:sp>
      <p:sp>
        <p:nvSpPr>
          <p:cNvPr id="17" name="Ovāls 16">
            <a:extLst>
              <a:ext uri="{FF2B5EF4-FFF2-40B4-BE49-F238E27FC236}">
                <a16:creationId xmlns:a16="http://schemas.microsoft.com/office/drawing/2014/main" id="{0ECEFB24-0B4E-FCAA-A2EC-E7A60CF4FBEE}"/>
              </a:ext>
            </a:extLst>
          </p:cNvPr>
          <p:cNvSpPr/>
          <p:nvPr/>
        </p:nvSpPr>
        <p:spPr>
          <a:xfrm>
            <a:off x="4613667" y="2051269"/>
            <a:ext cx="524655" cy="519117"/>
          </a:xfrm>
          <a:prstGeom prst="ellipse">
            <a:avLst/>
          </a:prstGeom>
          <a:solidFill>
            <a:srgbClr val="77A4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400" b="1" dirty="0">
                <a:solidFill>
                  <a:schemeClr val="tx1">
                    <a:lumMod val="95000"/>
                    <a:lumOff val="5000"/>
                  </a:schemeClr>
                </a:solidFill>
              </a:rPr>
              <a:t>2</a:t>
            </a:r>
          </a:p>
        </p:txBody>
      </p:sp>
      <p:sp>
        <p:nvSpPr>
          <p:cNvPr id="18" name="Ovāls 17">
            <a:extLst>
              <a:ext uri="{FF2B5EF4-FFF2-40B4-BE49-F238E27FC236}">
                <a16:creationId xmlns:a16="http://schemas.microsoft.com/office/drawing/2014/main" id="{22686BE0-E902-5612-EA7D-FC31B868AD97}"/>
              </a:ext>
            </a:extLst>
          </p:cNvPr>
          <p:cNvSpPr/>
          <p:nvPr/>
        </p:nvSpPr>
        <p:spPr>
          <a:xfrm>
            <a:off x="8494352" y="2051268"/>
            <a:ext cx="524655" cy="519117"/>
          </a:xfrm>
          <a:prstGeom prst="ellipse">
            <a:avLst/>
          </a:prstGeom>
          <a:solidFill>
            <a:srgbClr val="77A4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400" b="1" dirty="0">
                <a:solidFill>
                  <a:schemeClr val="tx1">
                    <a:lumMod val="95000"/>
                    <a:lumOff val="5000"/>
                  </a:schemeClr>
                </a:solidFill>
              </a:rPr>
              <a:t>3</a:t>
            </a:r>
          </a:p>
        </p:txBody>
      </p:sp>
      <p:sp>
        <p:nvSpPr>
          <p:cNvPr id="21" name="Virsraksts 4">
            <a:extLst>
              <a:ext uri="{FF2B5EF4-FFF2-40B4-BE49-F238E27FC236}">
                <a16:creationId xmlns:a16="http://schemas.microsoft.com/office/drawing/2014/main" id="{16C6F923-C743-E9B0-0AB7-81521CBC361A}"/>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DAUDZKRITĒRIJU ANALĪZE</a:t>
            </a:r>
            <a:endParaRPr lang="en-US" b="1" dirty="0">
              <a:solidFill>
                <a:schemeClr val="bg2">
                  <a:lumMod val="50000"/>
                </a:schemeClr>
              </a:solidFill>
              <a:latin typeface="Montserrat" pitchFamily="2" charset="77"/>
            </a:endParaRPr>
          </a:p>
        </p:txBody>
      </p:sp>
    </p:spTree>
    <p:extLst>
      <p:ext uri="{BB962C8B-B14F-4D97-AF65-F5344CB8AC3E}">
        <p14:creationId xmlns:p14="http://schemas.microsoft.com/office/powerpoint/2010/main" val="3680362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5F876-E8B5-2957-854E-465427F2C137}"/>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D9EAC15E-4028-A192-6B7E-99DBFD68653D}"/>
              </a:ext>
            </a:extLst>
          </p:cNvPr>
          <p:cNvSpPr>
            <a:spLocks noGrp="1"/>
          </p:cNvSpPr>
          <p:nvPr>
            <p:ph idx="1"/>
          </p:nvPr>
        </p:nvSpPr>
        <p:spPr>
          <a:xfrm>
            <a:off x="681579" y="1085597"/>
            <a:ext cx="10847504" cy="445875"/>
          </a:xfrm>
        </p:spPr>
        <p:txBody>
          <a:bodyPr>
            <a:noAutofit/>
          </a:bodyPr>
          <a:lstStyle/>
          <a:p>
            <a:pPr marL="0" indent="0">
              <a:buNone/>
            </a:pPr>
            <a:r>
              <a:rPr lang="lv-LV" sz="2000" b="1" dirty="0">
                <a:latin typeface="Montserrat" panose="00000500000000000000" pitchFamily="2" charset="-70"/>
              </a:rPr>
              <a:t>B Teritorijas izmantošana</a:t>
            </a:r>
          </a:p>
        </p:txBody>
      </p:sp>
      <p:sp>
        <p:nvSpPr>
          <p:cNvPr id="2" name="AutoShape 3">
            <a:extLst>
              <a:ext uri="{FF2B5EF4-FFF2-40B4-BE49-F238E27FC236}">
                <a16:creationId xmlns:a16="http://schemas.microsoft.com/office/drawing/2014/main" id="{E81860E0-99FC-F9CD-9AD3-95F209A8AB75}"/>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DF3434F0-6C10-6980-7490-4CE37575638B}"/>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graphicFrame>
        <p:nvGraphicFramePr>
          <p:cNvPr id="4" name="Tabula 3">
            <a:extLst>
              <a:ext uri="{FF2B5EF4-FFF2-40B4-BE49-F238E27FC236}">
                <a16:creationId xmlns:a16="http://schemas.microsoft.com/office/drawing/2014/main" id="{179F43F1-48BF-66A1-86B7-F493644090AD}"/>
              </a:ext>
            </a:extLst>
          </p:cNvPr>
          <p:cNvGraphicFramePr>
            <a:graphicFrameLocks noGrp="1"/>
          </p:cNvGraphicFramePr>
          <p:nvPr>
            <p:extLst>
              <p:ext uri="{D42A27DB-BD31-4B8C-83A1-F6EECF244321}">
                <p14:modId xmlns:p14="http://schemas.microsoft.com/office/powerpoint/2010/main" val="3473523410"/>
              </p:ext>
            </p:extLst>
          </p:nvPr>
        </p:nvGraphicFramePr>
        <p:xfrm>
          <a:off x="374752" y="1601469"/>
          <a:ext cx="11593129" cy="4754880"/>
        </p:xfrm>
        <a:graphic>
          <a:graphicData uri="http://schemas.openxmlformats.org/drawingml/2006/table">
            <a:tbl>
              <a:tblPr firstRow="1" bandRow="1">
                <a:tableStyleId>{5A111915-BE36-4E01-A7E5-04B1672EAD32}</a:tableStyleId>
              </a:tblPr>
              <a:tblGrid>
                <a:gridCol w="2292469">
                  <a:extLst>
                    <a:ext uri="{9D8B030D-6E8A-4147-A177-3AD203B41FA5}">
                      <a16:colId xmlns:a16="http://schemas.microsoft.com/office/drawing/2014/main" val="617128645"/>
                    </a:ext>
                  </a:extLst>
                </a:gridCol>
                <a:gridCol w="8076813">
                  <a:extLst>
                    <a:ext uri="{9D8B030D-6E8A-4147-A177-3AD203B41FA5}">
                      <a16:colId xmlns:a16="http://schemas.microsoft.com/office/drawing/2014/main" val="1416337314"/>
                    </a:ext>
                  </a:extLst>
                </a:gridCol>
                <a:gridCol w="1223847">
                  <a:extLst>
                    <a:ext uri="{9D8B030D-6E8A-4147-A177-3AD203B41FA5}">
                      <a16:colId xmlns:a16="http://schemas.microsoft.com/office/drawing/2014/main" val="3804156968"/>
                    </a:ext>
                  </a:extLst>
                </a:gridCol>
              </a:tblGrid>
              <a:tr h="371277">
                <a:tc>
                  <a:txBody>
                    <a:bodyPr/>
                    <a:lstStyle/>
                    <a:p>
                      <a:pPr algn="ctr"/>
                      <a:r>
                        <a:rPr lang="lv-LV" dirty="0"/>
                        <a:t>Potenciālā vieta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Teritorijas plānojumā plānotā un atļautā izmantošana kā apbūves teritorijai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Vērtējums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5120826"/>
                  </a:ext>
                </a:extLst>
              </a:tr>
              <a:tr h="525261">
                <a:tc>
                  <a:txBody>
                    <a:bodyPr/>
                    <a:lstStyle/>
                    <a:p>
                      <a:r>
                        <a:rPr lang="lv-LV" b="1" dirty="0"/>
                        <a:t>1. Lindas iela 3, Lindas iela 5 un daļa no īpašuma «</a:t>
                      </a:r>
                      <a:r>
                        <a:rPr lang="lv-LV" b="1" dirty="0" err="1"/>
                        <a:t>Vējšalkas</a:t>
                      </a:r>
                      <a:r>
                        <a:rPr lang="lv-LV" b="1" dirty="0"/>
                        <a:t>» </a:t>
                      </a:r>
                      <a:r>
                        <a:rPr lang="lv-LV" b="1" dirty="0" err="1"/>
                        <a:t>Kadagā</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b="1" i="0" kern="1200" dirty="0">
                          <a:solidFill>
                            <a:schemeClr val="tx1"/>
                          </a:solidFill>
                          <a:effectLst/>
                          <a:latin typeface="+mn-lt"/>
                          <a:ea typeface="+mn-ea"/>
                          <a:cs typeface="+mn-cs"/>
                        </a:rPr>
                        <a:t>Platība ~7000 m</a:t>
                      </a:r>
                      <a:r>
                        <a:rPr lang="lv-LV" sz="1800" b="1" i="0" kern="1200" baseline="30000" dirty="0">
                          <a:solidFill>
                            <a:schemeClr val="tx1"/>
                          </a:solidFill>
                          <a:effectLst/>
                          <a:latin typeface="+mn-lt"/>
                          <a:ea typeface="+mn-ea"/>
                          <a:cs typeface="+mn-cs"/>
                        </a:rPr>
                        <a:t>2</a:t>
                      </a:r>
                      <a:r>
                        <a:rPr lang="lv-LV" sz="1800" b="1" i="0" kern="1200" dirty="0">
                          <a:solidFill>
                            <a:schemeClr val="tx1"/>
                          </a:solidFill>
                          <a:effectLst/>
                          <a:latin typeface="+mn-lt"/>
                          <a:ea typeface="+mn-ea"/>
                          <a:cs typeface="+mn-cs"/>
                        </a:rPr>
                        <a:t>. </a:t>
                      </a:r>
                      <a:r>
                        <a:rPr lang="lv-LV" sz="1800" b="0" i="0" kern="1200" dirty="0">
                          <a:solidFill>
                            <a:schemeClr val="tx1"/>
                          </a:solidFill>
                          <a:effectLst/>
                          <a:latin typeface="+mn-lt"/>
                          <a:ea typeface="+mn-ea"/>
                          <a:cs typeface="+mn-cs"/>
                        </a:rPr>
                        <a:t>Apbūves teritorija ietilpst trīs zemes vienībās: Lindas ielā 3 (kadastra </a:t>
                      </a:r>
                      <a:r>
                        <a:rPr lang="lv-LV" sz="1800" b="0" i="0" kern="1200" dirty="0" err="1">
                          <a:solidFill>
                            <a:schemeClr val="tx1"/>
                          </a:solidFill>
                          <a:effectLst/>
                          <a:latin typeface="+mn-lt"/>
                          <a:ea typeface="+mn-ea"/>
                          <a:cs typeface="+mn-cs"/>
                        </a:rPr>
                        <a:t>apz</a:t>
                      </a:r>
                      <a:r>
                        <a:rPr lang="lv-LV" sz="1800" b="0" i="0" kern="1200" dirty="0">
                          <a:solidFill>
                            <a:schemeClr val="tx1"/>
                          </a:solidFill>
                          <a:effectLst/>
                          <a:latin typeface="+mn-lt"/>
                          <a:ea typeface="+mn-ea"/>
                          <a:cs typeface="+mn-cs"/>
                        </a:rPr>
                        <a:t>. 80440050464), Lindas ielā 5 (kadastra </a:t>
                      </a:r>
                      <a:r>
                        <a:rPr lang="lv-LV" sz="1800" b="0" i="0" kern="1200" dirty="0" err="1">
                          <a:solidFill>
                            <a:schemeClr val="tx1"/>
                          </a:solidFill>
                          <a:effectLst/>
                          <a:latin typeface="+mn-lt"/>
                          <a:ea typeface="+mn-ea"/>
                          <a:cs typeface="+mn-cs"/>
                        </a:rPr>
                        <a:t>apz</a:t>
                      </a:r>
                      <a:r>
                        <a:rPr lang="lv-LV" sz="1800" b="0" i="0" kern="1200" dirty="0">
                          <a:solidFill>
                            <a:schemeClr val="tx1"/>
                          </a:solidFill>
                          <a:effectLst/>
                          <a:latin typeface="+mn-lt"/>
                          <a:ea typeface="+mn-ea"/>
                          <a:cs typeface="+mn-cs"/>
                        </a:rPr>
                        <a:t>. 80440050465), «</a:t>
                      </a:r>
                      <a:r>
                        <a:rPr lang="lv-LV" sz="1800" b="0" i="0" kern="1200" dirty="0" err="1">
                          <a:solidFill>
                            <a:schemeClr val="tx1"/>
                          </a:solidFill>
                          <a:effectLst/>
                          <a:latin typeface="+mn-lt"/>
                          <a:ea typeface="+mn-ea"/>
                          <a:cs typeface="+mn-cs"/>
                        </a:rPr>
                        <a:t>Vējšalkas</a:t>
                      </a:r>
                      <a:r>
                        <a:rPr lang="lv-LV" sz="1800" b="0" i="0" kern="1200" dirty="0">
                          <a:solidFill>
                            <a:schemeClr val="tx1"/>
                          </a:solidFill>
                          <a:effectLst/>
                          <a:latin typeface="+mn-lt"/>
                          <a:ea typeface="+mn-ea"/>
                          <a:cs typeface="+mn-cs"/>
                        </a:rPr>
                        <a:t>» (kadastra </a:t>
                      </a:r>
                      <a:r>
                        <a:rPr lang="lv-LV" sz="1800" b="0" i="0" kern="1200" dirty="0" err="1">
                          <a:solidFill>
                            <a:schemeClr val="tx1"/>
                          </a:solidFill>
                          <a:effectLst/>
                          <a:latin typeface="+mn-lt"/>
                          <a:ea typeface="+mn-ea"/>
                          <a:cs typeface="+mn-cs"/>
                        </a:rPr>
                        <a:t>apz</a:t>
                      </a:r>
                      <a:r>
                        <a:rPr lang="lv-LV" sz="1800" b="0" i="0" kern="1200" dirty="0">
                          <a:solidFill>
                            <a:schemeClr val="tx1"/>
                          </a:solidFill>
                          <a:effectLst/>
                          <a:latin typeface="+mn-lt"/>
                          <a:ea typeface="+mn-ea"/>
                          <a:cs typeface="+mn-cs"/>
                        </a:rPr>
                        <a:t>. 80440050349). Daudzdzīvokļu mājas apbūvei būtu nepieciešams veikt papildus zemes vienības «</a:t>
                      </a:r>
                      <a:r>
                        <a:rPr lang="lv-LV" sz="1800" b="0" i="0" kern="1200" dirty="0" err="1">
                          <a:solidFill>
                            <a:schemeClr val="tx1"/>
                          </a:solidFill>
                          <a:effectLst/>
                          <a:latin typeface="+mn-lt"/>
                          <a:ea typeface="+mn-ea"/>
                          <a:cs typeface="+mn-cs"/>
                        </a:rPr>
                        <a:t>Vējšalkas</a:t>
                      </a:r>
                      <a:r>
                        <a:rPr lang="lv-LV" sz="1800" b="0" i="0" kern="1200" dirty="0">
                          <a:solidFill>
                            <a:schemeClr val="tx1"/>
                          </a:solidFill>
                          <a:effectLst/>
                          <a:latin typeface="+mn-lt"/>
                          <a:ea typeface="+mn-ea"/>
                          <a:cs typeface="+mn-cs"/>
                        </a:rPr>
                        <a:t>» (kadastra apzīmējums 80440050349) atdalīšanu. Ir iespējama apbūves teritorijas paplašināšanās ārpus šobrīd noteiktās robežas. Teritorijā būtu nepieciešams veikt atmežošanu.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0012913"/>
                  </a:ext>
                </a:extLst>
              </a:tr>
              <a:tr h="370840">
                <a:tc>
                  <a:txBody>
                    <a:bodyPr/>
                    <a:lstStyle/>
                    <a:p>
                      <a:r>
                        <a:rPr lang="lv-LV" b="1" dirty="0"/>
                        <a:t>2. Daļa no īpašuma «</a:t>
                      </a:r>
                      <a:r>
                        <a:rPr lang="lv-LV" b="1" dirty="0" err="1"/>
                        <a:t>Vējšalkas</a:t>
                      </a:r>
                      <a:r>
                        <a:rPr lang="lv-LV" b="1" dirty="0"/>
                        <a:t>» </a:t>
                      </a:r>
                      <a:r>
                        <a:rPr lang="lv-LV" b="1" dirty="0" err="1"/>
                        <a:t>Kadagā</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b="1" i="0" kern="1200" dirty="0">
                          <a:solidFill>
                            <a:schemeClr val="tx1"/>
                          </a:solidFill>
                          <a:effectLst/>
                          <a:latin typeface="+mn-lt"/>
                          <a:ea typeface="+mn-ea"/>
                          <a:cs typeface="+mn-cs"/>
                        </a:rPr>
                        <a:t>Platība 6362 m</a:t>
                      </a:r>
                      <a:r>
                        <a:rPr lang="lv-LV" sz="1800" b="1" i="0" kern="1200" baseline="30000" dirty="0">
                          <a:solidFill>
                            <a:schemeClr val="tx1"/>
                          </a:solidFill>
                          <a:effectLst/>
                          <a:latin typeface="+mn-lt"/>
                          <a:ea typeface="+mn-ea"/>
                          <a:cs typeface="+mn-cs"/>
                        </a:rPr>
                        <a:t>2</a:t>
                      </a:r>
                      <a:r>
                        <a:rPr lang="lv-LV" sz="1800" b="1" i="0" kern="1200" dirty="0">
                          <a:solidFill>
                            <a:schemeClr val="tx1"/>
                          </a:solidFill>
                          <a:effectLst/>
                          <a:latin typeface="+mn-lt"/>
                          <a:ea typeface="+mn-ea"/>
                          <a:cs typeface="+mn-cs"/>
                        </a:rPr>
                        <a:t>. </a:t>
                      </a:r>
                      <a:r>
                        <a:rPr lang="lv-LV" sz="1800" b="0" i="0" kern="1200" dirty="0">
                          <a:solidFill>
                            <a:schemeClr val="tx1"/>
                          </a:solidFill>
                          <a:effectLst/>
                          <a:latin typeface="+mn-lt"/>
                          <a:ea typeface="+mn-ea"/>
                          <a:cs typeface="+mn-cs"/>
                        </a:rPr>
                        <a:t>Teritorija ietilpst zemes gabalā «</a:t>
                      </a:r>
                      <a:r>
                        <a:rPr lang="lv-LV" sz="1800" b="0" i="0" kern="1200" dirty="0" err="1">
                          <a:solidFill>
                            <a:schemeClr val="tx1"/>
                          </a:solidFill>
                          <a:effectLst/>
                          <a:latin typeface="+mn-lt"/>
                          <a:ea typeface="+mn-ea"/>
                          <a:cs typeface="+mn-cs"/>
                        </a:rPr>
                        <a:t>Vējšalkas</a:t>
                      </a:r>
                      <a:r>
                        <a:rPr lang="lv-LV" sz="1800" b="0" i="0" kern="1200" dirty="0">
                          <a:solidFill>
                            <a:schemeClr val="tx1"/>
                          </a:solidFill>
                          <a:effectLst/>
                          <a:latin typeface="+mn-lt"/>
                          <a:ea typeface="+mn-ea"/>
                          <a:cs typeface="+mn-cs"/>
                        </a:rPr>
                        <a:t>» (kadastra </a:t>
                      </a:r>
                      <a:r>
                        <a:rPr lang="lv-LV" sz="1800" b="0" i="0" kern="1200" dirty="0" err="1">
                          <a:solidFill>
                            <a:schemeClr val="tx1"/>
                          </a:solidFill>
                          <a:effectLst/>
                          <a:latin typeface="+mn-lt"/>
                          <a:ea typeface="+mn-ea"/>
                          <a:cs typeface="+mn-cs"/>
                        </a:rPr>
                        <a:t>apz</a:t>
                      </a:r>
                      <a:r>
                        <a:rPr lang="lv-LV" sz="1800" b="0" i="0" kern="1200" dirty="0">
                          <a:solidFill>
                            <a:schemeClr val="tx1"/>
                          </a:solidFill>
                          <a:effectLst/>
                          <a:latin typeface="+mn-lt"/>
                          <a:ea typeface="+mn-ea"/>
                          <a:cs typeface="+mn-cs"/>
                        </a:rPr>
                        <a:t>. 80440050349), būtu nepieciešama zemes vienības atdalīšana </a:t>
                      </a:r>
                      <a:r>
                        <a:rPr lang="lv-LV" sz="1800" b="0" i="0" kern="1200" dirty="0" err="1">
                          <a:solidFill>
                            <a:schemeClr val="tx1"/>
                          </a:solidFill>
                          <a:effectLst/>
                          <a:latin typeface="+mn-lt"/>
                          <a:ea typeface="+mn-ea"/>
                          <a:cs typeface="+mn-cs"/>
                        </a:rPr>
                        <a:t>dsaudzdzīvokļu</a:t>
                      </a:r>
                      <a:r>
                        <a:rPr lang="lv-LV" sz="1800" b="0" i="0" kern="1200" dirty="0">
                          <a:solidFill>
                            <a:schemeClr val="tx1"/>
                          </a:solidFill>
                          <a:effectLst/>
                          <a:latin typeface="+mn-lt"/>
                          <a:ea typeface="+mn-ea"/>
                          <a:cs typeface="+mn-cs"/>
                        </a:rPr>
                        <a:t> mājas apbūvei. Teritorijas attīstībā jāņem vērā piebraucamais ceļš uz </a:t>
                      </a:r>
                      <a:r>
                        <a:rPr lang="lv-LV" sz="1800" b="0" i="0" kern="1200" dirty="0" err="1">
                          <a:solidFill>
                            <a:schemeClr val="tx1"/>
                          </a:solidFill>
                          <a:effectLst/>
                          <a:latin typeface="+mn-lt"/>
                          <a:ea typeface="+mn-ea"/>
                          <a:cs typeface="+mn-cs"/>
                        </a:rPr>
                        <a:t>Kadagas</a:t>
                      </a:r>
                      <a:r>
                        <a:rPr lang="lv-LV" sz="1800" b="0" i="0" kern="1200" dirty="0">
                          <a:solidFill>
                            <a:schemeClr val="tx1"/>
                          </a:solidFill>
                          <a:effectLst/>
                          <a:latin typeface="+mn-lt"/>
                          <a:ea typeface="+mn-ea"/>
                          <a:cs typeface="+mn-cs"/>
                        </a:rPr>
                        <a:t> 10 ēku. Apbūves teritorijas paplašināšanās ārpus noteiktās robežas nav iespējama. Teritorijā ir vērtīgi koki. Teritorijā būtu nepieciešams veikt atmežošanu.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592158"/>
                  </a:ext>
                </a:extLst>
              </a:tr>
              <a:tr h="370840">
                <a:tc>
                  <a:txBody>
                    <a:bodyPr/>
                    <a:lstStyle/>
                    <a:p>
                      <a:r>
                        <a:rPr lang="pl-PL" b="1" dirty="0"/>
                        <a:t>3. Lazdu iela 7, Garkalnē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b="1" i="0" kern="1200" dirty="0">
                          <a:solidFill>
                            <a:schemeClr val="tx1"/>
                          </a:solidFill>
                          <a:effectLst/>
                          <a:latin typeface="+mn-lt"/>
                          <a:ea typeface="+mn-ea"/>
                          <a:cs typeface="+mn-cs"/>
                        </a:rPr>
                        <a:t>Platība ~7000 m</a:t>
                      </a:r>
                      <a:r>
                        <a:rPr lang="lv-LV" sz="1800" b="1" i="0" kern="1200" baseline="30000" dirty="0">
                          <a:solidFill>
                            <a:schemeClr val="tx1"/>
                          </a:solidFill>
                          <a:effectLst/>
                          <a:latin typeface="+mn-lt"/>
                          <a:ea typeface="+mn-ea"/>
                          <a:cs typeface="+mn-cs"/>
                        </a:rPr>
                        <a:t>2</a:t>
                      </a:r>
                      <a:r>
                        <a:rPr lang="lv-LV" sz="1800" b="1" i="0" kern="1200" dirty="0">
                          <a:solidFill>
                            <a:schemeClr val="tx1"/>
                          </a:solidFill>
                          <a:effectLst/>
                          <a:latin typeface="+mn-lt"/>
                          <a:ea typeface="+mn-ea"/>
                          <a:cs typeface="+mn-cs"/>
                        </a:rPr>
                        <a:t>. </a:t>
                      </a:r>
                      <a:r>
                        <a:rPr lang="lv-LV" sz="1800" b="0" i="0" kern="1200" dirty="0">
                          <a:solidFill>
                            <a:schemeClr val="tx1"/>
                          </a:solidFill>
                          <a:effectLst/>
                          <a:latin typeface="+mn-lt"/>
                          <a:ea typeface="+mn-ea"/>
                          <a:cs typeface="+mn-cs"/>
                        </a:rPr>
                        <a:t>Zemes vienības kadastra </a:t>
                      </a:r>
                      <a:r>
                        <a:rPr lang="lv-LV" sz="1800" b="0" i="0" kern="1200" dirty="0" err="1">
                          <a:solidFill>
                            <a:schemeClr val="tx1"/>
                          </a:solidFill>
                          <a:effectLst/>
                          <a:latin typeface="+mn-lt"/>
                          <a:ea typeface="+mn-ea"/>
                          <a:cs typeface="+mn-cs"/>
                        </a:rPr>
                        <a:t>apz</a:t>
                      </a:r>
                      <a:r>
                        <a:rPr lang="lv-LV" sz="1800" b="0" i="0" kern="1200" dirty="0">
                          <a:solidFill>
                            <a:schemeClr val="tx1"/>
                          </a:solidFill>
                          <a:effectLst/>
                          <a:latin typeface="+mn-lt"/>
                          <a:ea typeface="+mn-ea"/>
                          <a:cs typeface="+mn-cs"/>
                        </a:rPr>
                        <a:t>. 80440120184, platība 2,6634 ha. Daudzdzīvokļu mājas apbūvei būtu nepieciešams veikt zemes vienības atdalīšanu. Apbūves teritorijas paplašināšanās ārpus noteiktās robežas ir iespējama.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150274"/>
                  </a:ext>
                </a:extLst>
              </a:tr>
            </a:tbl>
          </a:graphicData>
        </a:graphic>
      </p:graphicFrame>
      <p:sp>
        <p:nvSpPr>
          <p:cNvPr id="9" name="Virsraksts 4">
            <a:extLst>
              <a:ext uri="{FF2B5EF4-FFF2-40B4-BE49-F238E27FC236}">
                <a16:creationId xmlns:a16="http://schemas.microsoft.com/office/drawing/2014/main" id="{12123122-1EBB-EE23-8644-53F9796E4B39}"/>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DAUDZKRITĒRIJU ANALĪZE</a:t>
            </a:r>
            <a:endParaRPr lang="en-US" b="1" dirty="0">
              <a:solidFill>
                <a:schemeClr val="bg2">
                  <a:lumMod val="50000"/>
                </a:schemeClr>
              </a:solidFill>
              <a:latin typeface="Montserrat" pitchFamily="2" charset="77"/>
            </a:endParaRPr>
          </a:p>
        </p:txBody>
      </p:sp>
    </p:spTree>
    <p:extLst>
      <p:ext uri="{BB962C8B-B14F-4D97-AF65-F5344CB8AC3E}">
        <p14:creationId xmlns:p14="http://schemas.microsoft.com/office/powerpoint/2010/main" val="779905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F6F8F-12F8-254B-4CCF-CAE09B93B7D7}"/>
            </a:ext>
          </a:extLst>
        </p:cNvPr>
        <p:cNvGrpSpPr/>
        <p:nvPr/>
      </p:nvGrpSpPr>
      <p:grpSpPr>
        <a:xfrm>
          <a:off x="0" y="0"/>
          <a:ext cx="0" cy="0"/>
          <a:chOff x="0" y="0"/>
          <a:chExt cx="0" cy="0"/>
        </a:xfrm>
      </p:grpSpPr>
      <p:sp>
        <p:nvSpPr>
          <p:cNvPr id="2" name="AutoShape 3">
            <a:extLst>
              <a:ext uri="{FF2B5EF4-FFF2-40B4-BE49-F238E27FC236}">
                <a16:creationId xmlns:a16="http://schemas.microsoft.com/office/drawing/2014/main" id="{5565A989-5453-9C86-3207-884CC1ECB011}"/>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EB371162-3172-EAD5-EDB2-C8EB0041167A}"/>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pic>
        <p:nvPicPr>
          <p:cNvPr id="15" name="Attēls 14" descr="Attēls, kurā ir teksts, karte, diagramma, atlants&#10;&#10;Mākslīgā intelekta ģenerēts saturs var būt nepareizs.">
            <a:extLst>
              <a:ext uri="{FF2B5EF4-FFF2-40B4-BE49-F238E27FC236}">
                <a16:creationId xmlns:a16="http://schemas.microsoft.com/office/drawing/2014/main" id="{D2621D34-D17C-4A8B-A2C1-30A3E98B92DF}"/>
              </a:ext>
            </a:extLst>
          </p:cNvPr>
          <p:cNvPicPr>
            <a:picLocks noChangeAspect="1"/>
          </p:cNvPicPr>
          <p:nvPr/>
        </p:nvPicPr>
        <p:blipFill>
          <a:blip r:embed="rId2"/>
          <a:srcRect l="13502" t="12627" r="11721" b="33111"/>
          <a:stretch>
            <a:fillRect/>
          </a:stretch>
        </p:blipFill>
        <p:spPr>
          <a:xfrm>
            <a:off x="4283284" y="1457712"/>
            <a:ext cx="3625432" cy="3721260"/>
          </a:xfrm>
          <a:prstGeom prst="rect">
            <a:avLst/>
          </a:prstGeom>
        </p:spPr>
      </p:pic>
      <p:pic>
        <p:nvPicPr>
          <p:cNvPr id="14" name="Attēls 13" descr="Attēls, kurā ir teksts, karte, diagramma, plāns&#10;&#10;Mākslīgā intelekta ģenerēts saturs var būt nepareizs.">
            <a:extLst>
              <a:ext uri="{FF2B5EF4-FFF2-40B4-BE49-F238E27FC236}">
                <a16:creationId xmlns:a16="http://schemas.microsoft.com/office/drawing/2014/main" id="{60CFEF5C-3D5F-948E-2F5A-C710A8C0272A}"/>
              </a:ext>
            </a:extLst>
          </p:cNvPr>
          <p:cNvPicPr>
            <a:picLocks noChangeAspect="1"/>
          </p:cNvPicPr>
          <p:nvPr/>
        </p:nvPicPr>
        <p:blipFill>
          <a:blip r:embed="rId3"/>
          <a:srcRect l="12315" t="12516" r="12315" b="31187"/>
          <a:stretch>
            <a:fillRect/>
          </a:stretch>
        </p:blipFill>
        <p:spPr>
          <a:xfrm>
            <a:off x="463867" y="1457712"/>
            <a:ext cx="3654226" cy="3860857"/>
          </a:xfrm>
          <a:prstGeom prst="rect">
            <a:avLst/>
          </a:prstGeom>
        </p:spPr>
      </p:pic>
      <p:sp>
        <p:nvSpPr>
          <p:cNvPr id="9" name="Ovāls 8">
            <a:extLst>
              <a:ext uri="{FF2B5EF4-FFF2-40B4-BE49-F238E27FC236}">
                <a16:creationId xmlns:a16="http://schemas.microsoft.com/office/drawing/2014/main" id="{2A9A98DD-9114-6F29-9B58-E0015D72031F}"/>
              </a:ext>
            </a:extLst>
          </p:cNvPr>
          <p:cNvSpPr/>
          <p:nvPr/>
        </p:nvSpPr>
        <p:spPr>
          <a:xfrm>
            <a:off x="794479" y="1726745"/>
            <a:ext cx="524655" cy="519117"/>
          </a:xfrm>
          <a:prstGeom prst="ellipse">
            <a:avLst/>
          </a:prstGeom>
          <a:solidFill>
            <a:srgbClr val="77A4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400" b="1" dirty="0">
                <a:solidFill>
                  <a:schemeClr val="tx1">
                    <a:lumMod val="95000"/>
                    <a:lumOff val="5000"/>
                  </a:schemeClr>
                </a:solidFill>
              </a:rPr>
              <a:t>1</a:t>
            </a:r>
          </a:p>
        </p:txBody>
      </p:sp>
      <p:sp>
        <p:nvSpPr>
          <p:cNvPr id="10" name="Ovāls 9">
            <a:extLst>
              <a:ext uri="{FF2B5EF4-FFF2-40B4-BE49-F238E27FC236}">
                <a16:creationId xmlns:a16="http://schemas.microsoft.com/office/drawing/2014/main" id="{BA0124C3-9B3F-1660-9A2A-0DBB566C063E}"/>
              </a:ext>
            </a:extLst>
          </p:cNvPr>
          <p:cNvSpPr/>
          <p:nvPr/>
        </p:nvSpPr>
        <p:spPr>
          <a:xfrm>
            <a:off x="4613667" y="1726745"/>
            <a:ext cx="524655" cy="519117"/>
          </a:xfrm>
          <a:prstGeom prst="ellipse">
            <a:avLst/>
          </a:prstGeom>
          <a:solidFill>
            <a:srgbClr val="77A4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400" b="1" dirty="0">
                <a:solidFill>
                  <a:schemeClr val="tx1">
                    <a:lumMod val="95000"/>
                    <a:lumOff val="5000"/>
                  </a:schemeClr>
                </a:solidFill>
              </a:rPr>
              <a:t>2</a:t>
            </a:r>
          </a:p>
        </p:txBody>
      </p:sp>
      <p:pic>
        <p:nvPicPr>
          <p:cNvPr id="13" name="Attēls 12" descr="Attēls, kurā ir teksts, karte, atlants, diagramma&#10;&#10;Mākslīgā intelekta ģenerēts saturs var būt nepareizs.">
            <a:extLst>
              <a:ext uri="{FF2B5EF4-FFF2-40B4-BE49-F238E27FC236}">
                <a16:creationId xmlns:a16="http://schemas.microsoft.com/office/drawing/2014/main" id="{96740018-9325-CFB8-25B4-A4F9E8667F2A}"/>
              </a:ext>
            </a:extLst>
          </p:cNvPr>
          <p:cNvPicPr>
            <a:picLocks noChangeAspect="1"/>
          </p:cNvPicPr>
          <p:nvPr/>
        </p:nvPicPr>
        <p:blipFill>
          <a:blip r:embed="rId4"/>
          <a:srcRect l="8823" t="9426" r="6307" b="23426"/>
          <a:stretch>
            <a:fillRect/>
          </a:stretch>
        </p:blipFill>
        <p:spPr>
          <a:xfrm>
            <a:off x="8020378" y="1495388"/>
            <a:ext cx="3927782" cy="4395748"/>
          </a:xfrm>
          <a:prstGeom prst="rect">
            <a:avLst/>
          </a:prstGeom>
        </p:spPr>
      </p:pic>
      <p:sp>
        <p:nvSpPr>
          <p:cNvPr id="11" name="Ovāls 10">
            <a:extLst>
              <a:ext uri="{FF2B5EF4-FFF2-40B4-BE49-F238E27FC236}">
                <a16:creationId xmlns:a16="http://schemas.microsoft.com/office/drawing/2014/main" id="{125E4ABC-9100-D200-6782-AF1CB9E3F77A}"/>
              </a:ext>
            </a:extLst>
          </p:cNvPr>
          <p:cNvSpPr/>
          <p:nvPr/>
        </p:nvSpPr>
        <p:spPr>
          <a:xfrm>
            <a:off x="8494352" y="1726744"/>
            <a:ext cx="524655" cy="519117"/>
          </a:xfrm>
          <a:prstGeom prst="ellipse">
            <a:avLst/>
          </a:prstGeom>
          <a:solidFill>
            <a:srgbClr val="77A4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400" b="1" dirty="0">
                <a:solidFill>
                  <a:schemeClr val="tx1">
                    <a:lumMod val="95000"/>
                    <a:lumOff val="5000"/>
                  </a:schemeClr>
                </a:solidFill>
              </a:rPr>
              <a:t>3</a:t>
            </a:r>
          </a:p>
        </p:txBody>
      </p:sp>
      <p:sp>
        <p:nvSpPr>
          <p:cNvPr id="12" name="Satura vietturis 2">
            <a:extLst>
              <a:ext uri="{FF2B5EF4-FFF2-40B4-BE49-F238E27FC236}">
                <a16:creationId xmlns:a16="http://schemas.microsoft.com/office/drawing/2014/main" id="{6A7349A3-CA7D-4D17-1B1A-83C874B4DB45}"/>
              </a:ext>
            </a:extLst>
          </p:cNvPr>
          <p:cNvSpPr txBox="1">
            <a:spLocks/>
          </p:cNvSpPr>
          <p:nvPr/>
        </p:nvSpPr>
        <p:spPr>
          <a:xfrm>
            <a:off x="672248" y="966864"/>
            <a:ext cx="10847504" cy="4458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lv-LV" sz="2000" b="1" dirty="0">
                <a:latin typeface="Montserrat" panose="00000500000000000000" pitchFamily="2" charset="-70"/>
              </a:rPr>
              <a:t>C Publiskās infrastruktūras pieejamība līdz teritorijai</a:t>
            </a:r>
          </a:p>
        </p:txBody>
      </p:sp>
      <p:sp>
        <p:nvSpPr>
          <p:cNvPr id="20" name="Virsraksts 4">
            <a:extLst>
              <a:ext uri="{FF2B5EF4-FFF2-40B4-BE49-F238E27FC236}">
                <a16:creationId xmlns:a16="http://schemas.microsoft.com/office/drawing/2014/main" id="{BE5DC8B2-CDA6-78B5-636F-864B03B6A41A}"/>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DAUDZKRITĒRIJU ANALĪZE</a:t>
            </a:r>
            <a:endParaRPr lang="en-US" b="1" dirty="0">
              <a:solidFill>
                <a:schemeClr val="bg2">
                  <a:lumMod val="50000"/>
                </a:schemeClr>
              </a:solidFill>
              <a:latin typeface="Montserrat" pitchFamily="2" charset="77"/>
            </a:endParaRPr>
          </a:p>
        </p:txBody>
      </p:sp>
    </p:spTree>
    <p:extLst>
      <p:ext uri="{BB962C8B-B14F-4D97-AF65-F5344CB8AC3E}">
        <p14:creationId xmlns:p14="http://schemas.microsoft.com/office/powerpoint/2010/main" val="1062695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6454D-A565-460E-3124-D5A300DCBEA7}"/>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D3C6588B-873E-A530-A9E1-5F6046BB7286}"/>
              </a:ext>
            </a:extLst>
          </p:cNvPr>
          <p:cNvSpPr>
            <a:spLocks noGrp="1"/>
          </p:cNvSpPr>
          <p:nvPr>
            <p:ph idx="1"/>
          </p:nvPr>
        </p:nvSpPr>
        <p:spPr>
          <a:xfrm>
            <a:off x="672248" y="966864"/>
            <a:ext cx="10847504" cy="445875"/>
          </a:xfrm>
        </p:spPr>
        <p:txBody>
          <a:bodyPr>
            <a:noAutofit/>
          </a:bodyPr>
          <a:lstStyle/>
          <a:p>
            <a:pPr marL="0" indent="0">
              <a:buNone/>
            </a:pPr>
            <a:r>
              <a:rPr lang="lv-LV" sz="2000" b="1" dirty="0">
                <a:latin typeface="Montserrat" panose="00000500000000000000" pitchFamily="2" charset="-70"/>
              </a:rPr>
              <a:t>C Publiskās infrastruktūras pieejamība līdz teritorijai</a:t>
            </a:r>
          </a:p>
        </p:txBody>
      </p:sp>
      <p:graphicFrame>
        <p:nvGraphicFramePr>
          <p:cNvPr id="4" name="Tabula 3">
            <a:extLst>
              <a:ext uri="{FF2B5EF4-FFF2-40B4-BE49-F238E27FC236}">
                <a16:creationId xmlns:a16="http://schemas.microsoft.com/office/drawing/2014/main" id="{91A9CAA3-83FC-D73C-F5FC-100EDCABB2BF}"/>
              </a:ext>
            </a:extLst>
          </p:cNvPr>
          <p:cNvGraphicFramePr>
            <a:graphicFrameLocks noGrp="1"/>
          </p:cNvGraphicFramePr>
          <p:nvPr>
            <p:extLst>
              <p:ext uri="{D42A27DB-BD31-4B8C-83A1-F6EECF244321}">
                <p14:modId xmlns:p14="http://schemas.microsoft.com/office/powerpoint/2010/main" val="1979002179"/>
              </p:ext>
            </p:extLst>
          </p:nvPr>
        </p:nvGraphicFramePr>
        <p:xfrm>
          <a:off x="374754" y="1317086"/>
          <a:ext cx="11144999" cy="5029200"/>
        </p:xfrm>
        <a:graphic>
          <a:graphicData uri="http://schemas.openxmlformats.org/drawingml/2006/table">
            <a:tbl>
              <a:tblPr firstRow="1" bandRow="1">
                <a:tableStyleId>{5A111915-BE36-4E01-A7E5-04B1672EAD32}</a:tableStyleId>
              </a:tblPr>
              <a:tblGrid>
                <a:gridCol w="2203854">
                  <a:extLst>
                    <a:ext uri="{9D8B030D-6E8A-4147-A177-3AD203B41FA5}">
                      <a16:colId xmlns:a16="http://schemas.microsoft.com/office/drawing/2014/main" val="617128645"/>
                    </a:ext>
                  </a:extLst>
                </a:gridCol>
                <a:gridCol w="2785872">
                  <a:extLst>
                    <a:ext uri="{9D8B030D-6E8A-4147-A177-3AD203B41FA5}">
                      <a16:colId xmlns:a16="http://schemas.microsoft.com/office/drawing/2014/main" val="1416337314"/>
                    </a:ext>
                  </a:extLst>
                </a:gridCol>
                <a:gridCol w="4978734">
                  <a:extLst>
                    <a:ext uri="{9D8B030D-6E8A-4147-A177-3AD203B41FA5}">
                      <a16:colId xmlns:a16="http://schemas.microsoft.com/office/drawing/2014/main" val="3780811079"/>
                    </a:ext>
                  </a:extLst>
                </a:gridCol>
                <a:gridCol w="1176539">
                  <a:extLst>
                    <a:ext uri="{9D8B030D-6E8A-4147-A177-3AD203B41FA5}">
                      <a16:colId xmlns:a16="http://schemas.microsoft.com/office/drawing/2014/main" val="3804156968"/>
                    </a:ext>
                  </a:extLst>
                </a:gridCol>
              </a:tblGrid>
              <a:tr h="370840">
                <a:tc>
                  <a:txBody>
                    <a:bodyPr/>
                    <a:lstStyle/>
                    <a:p>
                      <a:pPr algn="ctr"/>
                      <a:r>
                        <a:rPr lang="lv-LV" dirty="0"/>
                        <a:t>Potenciālā vieta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lv-LV" dirty="0"/>
                        <a:t>Teritorijas plānojumā plānotā un atļautā izmantošana kā apbūves teritorijai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lv-LV"/>
                    </a:p>
                  </a:txBody>
                  <a:tcPr/>
                </a:tc>
                <a:tc>
                  <a:txBody>
                    <a:bodyPr/>
                    <a:lstStyle/>
                    <a:p>
                      <a:pPr algn="ctr"/>
                      <a:r>
                        <a:rPr lang="lv-LV" dirty="0"/>
                        <a:t>Vērtējums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5120826"/>
                  </a:ext>
                </a:extLst>
              </a:tr>
              <a:tr h="370840">
                <a:tc>
                  <a:txBody>
                    <a:bodyPr/>
                    <a:lstStyle/>
                    <a:p>
                      <a:r>
                        <a:rPr lang="lv-LV" b="1" dirty="0"/>
                        <a:t>1. Lindas iela 3, Lindas iela 5 un daļa no īpašuma «</a:t>
                      </a:r>
                      <a:r>
                        <a:rPr lang="lv-LV" b="1" dirty="0" err="1"/>
                        <a:t>Vējšalkas</a:t>
                      </a:r>
                      <a:r>
                        <a:rPr lang="lv-LV" b="1" dirty="0"/>
                        <a:t>» </a:t>
                      </a:r>
                      <a:r>
                        <a:rPr lang="lv-LV" b="1" dirty="0" err="1"/>
                        <a:t>Kadagā</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b="0" i="0" u="none" strike="noStrike" kern="1200" baseline="0" dirty="0">
                          <a:solidFill>
                            <a:schemeClr val="tx1"/>
                          </a:solidFill>
                          <a:latin typeface="+mn-lt"/>
                          <a:ea typeface="+mn-ea"/>
                          <a:cs typeface="+mn-cs"/>
                        </a:rPr>
                        <a:t>Pievedceļi – 200 m</a:t>
                      </a:r>
                    </a:p>
                    <a:p>
                      <a:r>
                        <a:rPr lang="lv-LV" sz="1800" b="0" i="0" u="none" strike="noStrike" kern="1200" baseline="0" dirty="0">
                          <a:solidFill>
                            <a:schemeClr val="tx1"/>
                          </a:solidFill>
                          <a:latin typeface="+mn-lt"/>
                          <a:ea typeface="+mn-ea"/>
                          <a:cs typeface="+mn-cs"/>
                        </a:rPr>
                        <a:t>Ūdensvads – 50 m</a:t>
                      </a:r>
                    </a:p>
                    <a:p>
                      <a:r>
                        <a:rPr lang="lv-LV" sz="1800" b="0" i="0" u="none" strike="noStrike" kern="1200" baseline="0" dirty="0">
                          <a:solidFill>
                            <a:schemeClr val="tx1"/>
                          </a:solidFill>
                          <a:latin typeface="+mn-lt"/>
                          <a:ea typeface="+mn-ea"/>
                          <a:cs typeface="+mn-cs"/>
                        </a:rPr>
                        <a:t>Kanalizācija – 50 m</a:t>
                      </a:r>
                    </a:p>
                    <a:p>
                      <a:r>
                        <a:rPr lang="lv-LV" sz="1800" b="0" i="0" u="none" strike="noStrike" kern="1200" baseline="0" dirty="0">
                          <a:solidFill>
                            <a:schemeClr val="tx1"/>
                          </a:solidFill>
                          <a:latin typeface="+mn-lt"/>
                          <a:ea typeface="+mn-ea"/>
                          <a:cs typeface="+mn-cs"/>
                        </a:rPr>
                        <a:t>Siltumtrase – 50 m</a:t>
                      </a:r>
                    </a:p>
                    <a:p>
                      <a:r>
                        <a:rPr lang="lv-LV" sz="1800" b="0" i="0" u="none" strike="noStrike" kern="1200" baseline="0" dirty="0">
                          <a:solidFill>
                            <a:schemeClr val="tx1"/>
                          </a:solidFill>
                          <a:latin typeface="+mn-lt"/>
                          <a:ea typeface="+mn-ea"/>
                          <a:cs typeface="+mn-cs"/>
                        </a:rPr>
                        <a:t>Elektroapgāde – 50 m</a:t>
                      </a:r>
                      <a:endParaRPr lang="lv-LV" sz="1800" b="0" i="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800" b="0" i="0" u="none" strike="noStrike" kern="1200" baseline="0" dirty="0">
                          <a:solidFill>
                            <a:schemeClr val="tx1"/>
                          </a:solidFill>
                          <a:latin typeface="+mn-lt"/>
                          <a:ea typeface="+mn-ea"/>
                          <a:cs typeface="+mn-cs"/>
                        </a:rPr>
                        <a:t>Teritorijai ir nepieciešams pievedceļš, </a:t>
                      </a:r>
                      <a:r>
                        <a:rPr lang="pt-BR" sz="1800" b="0" i="0" u="none" strike="noStrike" kern="1200" baseline="0" dirty="0">
                          <a:solidFill>
                            <a:schemeClr val="tx1"/>
                          </a:solidFill>
                          <a:latin typeface="+mn-lt"/>
                          <a:ea typeface="+mn-ea"/>
                          <a:cs typeface="+mn-cs"/>
                        </a:rPr>
                        <a:t>jo ir robeža ar Kadagas ceļu. Zemes</a:t>
                      </a:r>
                      <a:r>
                        <a:rPr lang="lv-LV" sz="1800" b="0" i="0" u="none" strike="noStrike" kern="1200" baseline="0" dirty="0">
                          <a:solidFill>
                            <a:schemeClr val="tx1"/>
                          </a:solidFill>
                          <a:latin typeface="+mn-lt"/>
                          <a:ea typeface="+mn-ea"/>
                          <a:cs typeface="+mn-cs"/>
                        </a:rPr>
                        <a:t> gabalam netālu atrodas gāzes vads, kanalizācijas vads, siltumtrase un elektroapgādes līnija. Nepieciešams ierīkot </a:t>
                      </a:r>
                      <a:r>
                        <a:rPr lang="lv-LV" sz="1800" b="0" i="0" u="none" strike="noStrike" kern="1200" baseline="0" dirty="0" err="1">
                          <a:solidFill>
                            <a:schemeClr val="tx1"/>
                          </a:solidFill>
                          <a:latin typeface="+mn-lt"/>
                          <a:ea typeface="+mn-ea"/>
                          <a:cs typeface="+mn-cs"/>
                        </a:rPr>
                        <a:t>pieslēgumu</a:t>
                      </a:r>
                      <a:r>
                        <a:rPr lang="lv-LV" sz="1800" b="0" i="0" u="none" strike="noStrike" kern="1200" baseline="0" dirty="0">
                          <a:solidFill>
                            <a:schemeClr val="tx1"/>
                          </a:solidFill>
                          <a:latin typeface="+mn-lt"/>
                          <a:ea typeface="+mn-ea"/>
                          <a:cs typeface="+mn-cs"/>
                        </a:rPr>
                        <a:t>.</a:t>
                      </a:r>
                      <a:endParaRPr lang="lv-LV" sz="1800" b="0" i="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0012913"/>
                  </a:ext>
                </a:extLst>
              </a:tr>
              <a:tr h="370840">
                <a:tc>
                  <a:txBody>
                    <a:bodyPr/>
                    <a:lstStyle/>
                    <a:p>
                      <a:r>
                        <a:rPr lang="lv-LV" b="1" dirty="0"/>
                        <a:t>2. Daļa no īpašuma «</a:t>
                      </a:r>
                      <a:r>
                        <a:rPr lang="lv-LV" b="1" dirty="0" err="1"/>
                        <a:t>Vējšalkas</a:t>
                      </a:r>
                      <a:r>
                        <a:rPr lang="lv-LV" b="1" dirty="0"/>
                        <a:t>» </a:t>
                      </a:r>
                      <a:r>
                        <a:rPr lang="lv-LV" b="1" dirty="0" err="1"/>
                        <a:t>Kadagā</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b="0" i="0" u="none" strike="noStrike" kern="1200" baseline="0" dirty="0">
                          <a:solidFill>
                            <a:schemeClr val="tx1"/>
                          </a:solidFill>
                          <a:latin typeface="+mn-lt"/>
                          <a:ea typeface="+mn-ea"/>
                          <a:cs typeface="+mn-cs"/>
                        </a:rPr>
                        <a:t>Pievedceļi – 0 m</a:t>
                      </a:r>
                    </a:p>
                    <a:p>
                      <a:r>
                        <a:rPr lang="lv-LV" sz="1800" b="0" i="0" u="none" strike="noStrike" kern="1200" baseline="0" dirty="0">
                          <a:solidFill>
                            <a:schemeClr val="tx1"/>
                          </a:solidFill>
                          <a:latin typeface="+mn-lt"/>
                          <a:ea typeface="+mn-ea"/>
                          <a:cs typeface="+mn-cs"/>
                        </a:rPr>
                        <a:t>Ūdensvads – 0 m</a:t>
                      </a:r>
                    </a:p>
                    <a:p>
                      <a:r>
                        <a:rPr lang="lv-LV" sz="1800" b="0" i="0" u="none" strike="noStrike" kern="1200" baseline="0" dirty="0">
                          <a:solidFill>
                            <a:schemeClr val="tx1"/>
                          </a:solidFill>
                          <a:latin typeface="+mn-lt"/>
                          <a:ea typeface="+mn-ea"/>
                          <a:cs typeface="+mn-cs"/>
                        </a:rPr>
                        <a:t>Kanalizācija – 0 m</a:t>
                      </a:r>
                    </a:p>
                    <a:p>
                      <a:r>
                        <a:rPr lang="lv-LV" sz="1800" b="0" i="0" u="none" strike="noStrike" kern="1200" baseline="0" dirty="0">
                          <a:solidFill>
                            <a:schemeClr val="tx1"/>
                          </a:solidFill>
                          <a:latin typeface="+mn-lt"/>
                          <a:ea typeface="+mn-ea"/>
                          <a:cs typeface="+mn-cs"/>
                        </a:rPr>
                        <a:t>Siltumtrase – 0 m</a:t>
                      </a:r>
                    </a:p>
                    <a:p>
                      <a:r>
                        <a:rPr lang="lv-LV" sz="1800" b="0" i="0" u="none" strike="noStrike" kern="1200" baseline="0" dirty="0">
                          <a:solidFill>
                            <a:schemeClr val="tx1"/>
                          </a:solidFill>
                          <a:latin typeface="+mn-lt"/>
                          <a:ea typeface="+mn-ea"/>
                          <a:cs typeface="+mn-cs"/>
                        </a:rPr>
                        <a:t>Elektroapgāde – 0 m</a:t>
                      </a:r>
                      <a:endParaRPr lang="lv-LV" sz="1800" b="0" i="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b="0" i="0" u="none" strike="noStrike" kern="1200" baseline="0" dirty="0">
                          <a:solidFill>
                            <a:schemeClr val="tx1"/>
                          </a:solidFill>
                          <a:latin typeface="+mn-lt"/>
                          <a:ea typeface="+mn-ea"/>
                          <a:cs typeface="+mn-cs"/>
                        </a:rPr>
                        <a:t>Teritorijai nav nepieciešams pievedceļš, </a:t>
                      </a:r>
                      <a:r>
                        <a:rPr lang="pt-BR" sz="1800" b="0" i="0" u="none" strike="noStrike" kern="1200" baseline="0" dirty="0">
                          <a:solidFill>
                            <a:schemeClr val="tx1"/>
                          </a:solidFill>
                          <a:latin typeface="+mn-lt"/>
                          <a:ea typeface="+mn-ea"/>
                          <a:cs typeface="+mn-cs"/>
                        </a:rPr>
                        <a:t>jo ir robeža ar Kadagas ceļu. Zemes</a:t>
                      </a:r>
                      <a:r>
                        <a:rPr lang="lv-LV" sz="1800" b="0" i="0" u="none" strike="noStrike" kern="1200" baseline="0" dirty="0">
                          <a:solidFill>
                            <a:schemeClr val="tx1"/>
                          </a:solidFill>
                          <a:latin typeface="+mn-lt"/>
                          <a:ea typeface="+mn-ea"/>
                          <a:cs typeface="+mn-cs"/>
                        </a:rPr>
                        <a:t> gabalu šķērso gāzes vads, Kanalizācijas vads, siltumtrase un elektroapgādes līnija. Nepieciešams ierīkot </a:t>
                      </a:r>
                      <a:r>
                        <a:rPr lang="lv-LV" sz="1800" b="0" i="0" u="none" strike="noStrike" kern="1200" baseline="0" dirty="0" err="1">
                          <a:solidFill>
                            <a:schemeClr val="tx1"/>
                          </a:solidFill>
                          <a:latin typeface="+mn-lt"/>
                          <a:ea typeface="+mn-ea"/>
                          <a:cs typeface="+mn-cs"/>
                        </a:rPr>
                        <a:t>pieslēgumu</a:t>
                      </a:r>
                      <a:r>
                        <a:rPr lang="lv-LV" sz="1800" b="0" i="0" u="none" strike="noStrike" kern="1200" baseline="0" dirty="0">
                          <a:solidFill>
                            <a:schemeClr val="tx1"/>
                          </a:solidFill>
                          <a:latin typeface="+mn-lt"/>
                          <a:ea typeface="+mn-ea"/>
                          <a:cs typeface="+mn-cs"/>
                        </a:rPr>
                        <a:t>.</a:t>
                      </a:r>
                      <a:endParaRPr lang="lv-LV" sz="1800" b="0" i="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592158"/>
                  </a:ext>
                </a:extLst>
              </a:tr>
              <a:tr h="370840">
                <a:tc>
                  <a:txBody>
                    <a:bodyPr/>
                    <a:lstStyle/>
                    <a:p>
                      <a:r>
                        <a:rPr lang="pl-PL" b="1" dirty="0"/>
                        <a:t>3. Lazdu iela 7, Garkalnē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b="0" i="0" u="none" strike="noStrike" kern="1200" baseline="0" dirty="0">
                          <a:solidFill>
                            <a:schemeClr val="tx1"/>
                          </a:solidFill>
                          <a:latin typeface="+mn-lt"/>
                          <a:ea typeface="+mn-ea"/>
                          <a:cs typeface="+mn-cs"/>
                        </a:rPr>
                        <a:t>Pievedceļi – 0 m</a:t>
                      </a:r>
                    </a:p>
                    <a:p>
                      <a:r>
                        <a:rPr lang="lv-LV" sz="1800" b="0" i="0" u="none" strike="noStrike" kern="1200" baseline="0" dirty="0">
                          <a:solidFill>
                            <a:schemeClr val="tx1"/>
                          </a:solidFill>
                          <a:latin typeface="+mn-lt"/>
                          <a:ea typeface="+mn-ea"/>
                          <a:cs typeface="+mn-cs"/>
                        </a:rPr>
                        <a:t>Ūdensvads – 0 m</a:t>
                      </a:r>
                    </a:p>
                    <a:p>
                      <a:r>
                        <a:rPr lang="lv-LV" sz="1800" b="0" i="0" u="none" strike="noStrike" kern="1200" baseline="0" dirty="0">
                          <a:solidFill>
                            <a:schemeClr val="tx1"/>
                          </a:solidFill>
                          <a:latin typeface="+mn-lt"/>
                          <a:ea typeface="+mn-ea"/>
                          <a:cs typeface="+mn-cs"/>
                        </a:rPr>
                        <a:t>Kanalizācija – 0 m</a:t>
                      </a:r>
                    </a:p>
                    <a:p>
                      <a:r>
                        <a:rPr lang="lv-LV" sz="1800" b="0" i="0" u="none" strike="noStrike" kern="1200" baseline="0" dirty="0">
                          <a:solidFill>
                            <a:schemeClr val="tx1"/>
                          </a:solidFill>
                          <a:latin typeface="+mn-lt"/>
                          <a:ea typeface="+mn-ea"/>
                          <a:cs typeface="+mn-cs"/>
                        </a:rPr>
                        <a:t>Siltumtrase – 0 m</a:t>
                      </a:r>
                    </a:p>
                    <a:p>
                      <a:r>
                        <a:rPr lang="lv-LV" sz="1800" b="0" i="0" u="none" strike="noStrike" kern="1200" baseline="0" dirty="0">
                          <a:solidFill>
                            <a:schemeClr val="tx1"/>
                          </a:solidFill>
                          <a:latin typeface="+mn-lt"/>
                          <a:ea typeface="+mn-ea"/>
                          <a:cs typeface="+mn-cs"/>
                        </a:rPr>
                        <a:t>Elektroapgāde – 0 m</a:t>
                      </a:r>
                      <a:endParaRPr lang="lv-LV"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800" b="0" i="0" u="none" strike="noStrike" kern="1200" baseline="0" dirty="0">
                          <a:solidFill>
                            <a:schemeClr val="tx1"/>
                          </a:solidFill>
                          <a:latin typeface="+mn-lt"/>
                          <a:ea typeface="+mn-ea"/>
                          <a:cs typeface="+mn-cs"/>
                        </a:rPr>
                        <a:t>Teritorijai nav nepieciešams pievedceļš. </a:t>
                      </a:r>
                      <a:r>
                        <a:rPr lang="pt-BR" sz="1800" b="0" i="0" u="none" strike="noStrike" kern="1200" baseline="0" dirty="0">
                          <a:solidFill>
                            <a:schemeClr val="tx1"/>
                          </a:solidFill>
                          <a:latin typeface="+mn-lt"/>
                          <a:ea typeface="+mn-ea"/>
                          <a:cs typeface="+mn-cs"/>
                        </a:rPr>
                        <a:t>Zemes</a:t>
                      </a:r>
                      <a:r>
                        <a:rPr lang="lv-LV" sz="1800" b="0" i="0" u="none" strike="noStrike" kern="1200" baseline="0" dirty="0">
                          <a:solidFill>
                            <a:schemeClr val="tx1"/>
                          </a:solidFill>
                          <a:latin typeface="+mn-lt"/>
                          <a:ea typeface="+mn-ea"/>
                          <a:cs typeface="+mn-cs"/>
                        </a:rPr>
                        <a:t> gabalam netālu atrodas gāzes vads, kanalizācijas vads, siltumtrase un elektroapgādes līnija. Nepieciešams ierīkot </a:t>
                      </a:r>
                      <a:r>
                        <a:rPr lang="lv-LV" sz="1800" b="0" i="0" u="none" strike="noStrike" kern="1200" baseline="0" dirty="0" err="1">
                          <a:solidFill>
                            <a:schemeClr val="tx1"/>
                          </a:solidFill>
                          <a:latin typeface="+mn-lt"/>
                          <a:ea typeface="+mn-ea"/>
                          <a:cs typeface="+mn-cs"/>
                        </a:rPr>
                        <a:t>pieslēgumu</a:t>
                      </a:r>
                      <a:r>
                        <a:rPr lang="lv-LV" sz="1800" b="0" i="0" u="none" strike="noStrike" kern="1200" baseline="0" dirty="0">
                          <a:solidFill>
                            <a:schemeClr val="tx1"/>
                          </a:solidFill>
                          <a:latin typeface="+mn-lt"/>
                          <a:ea typeface="+mn-ea"/>
                          <a:cs typeface="+mn-cs"/>
                        </a:rPr>
                        <a:t>.</a:t>
                      </a:r>
                      <a:endParaRPr lang="lv-LV" sz="1800" b="0" i="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150274"/>
                  </a:ext>
                </a:extLst>
              </a:tr>
            </a:tbl>
          </a:graphicData>
        </a:graphic>
      </p:graphicFrame>
      <p:sp>
        <p:nvSpPr>
          <p:cNvPr id="2" name="AutoShape 3">
            <a:extLst>
              <a:ext uri="{FF2B5EF4-FFF2-40B4-BE49-F238E27FC236}">
                <a16:creationId xmlns:a16="http://schemas.microsoft.com/office/drawing/2014/main" id="{A10C5EBD-8882-A472-CEA7-3280285875C4}"/>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C9A75B9D-0CEB-203A-419E-7538E1407416}"/>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sp>
        <p:nvSpPr>
          <p:cNvPr id="17" name="Virsraksts 4">
            <a:extLst>
              <a:ext uri="{FF2B5EF4-FFF2-40B4-BE49-F238E27FC236}">
                <a16:creationId xmlns:a16="http://schemas.microsoft.com/office/drawing/2014/main" id="{A04C9FDE-B6F7-50D8-09C2-09863AADB3B7}"/>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DAUDZKRITĒRIJU ANALĪZE</a:t>
            </a:r>
            <a:endParaRPr lang="en-US" b="1" dirty="0">
              <a:solidFill>
                <a:schemeClr val="bg2">
                  <a:lumMod val="50000"/>
                </a:schemeClr>
              </a:solidFill>
              <a:latin typeface="Montserrat" pitchFamily="2" charset="77"/>
            </a:endParaRPr>
          </a:p>
        </p:txBody>
      </p:sp>
    </p:spTree>
    <p:extLst>
      <p:ext uri="{BB962C8B-B14F-4D97-AF65-F5344CB8AC3E}">
        <p14:creationId xmlns:p14="http://schemas.microsoft.com/office/powerpoint/2010/main" val="1470236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3A3C0-3DFD-A360-386E-FE911461234F}"/>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3F93E600-33F2-A103-2AA7-8603FBA9C24B}"/>
              </a:ext>
            </a:extLst>
          </p:cNvPr>
          <p:cNvSpPr>
            <a:spLocks noGrp="1"/>
          </p:cNvSpPr>
          <p:nvPr>
            <p:ph idx="1"/>
          </p:nvPr>
        </p:nvSpPr>
        <p:spPr>
          <a:xfrm>
            <a:off x="672248" y="1271658"/>
            <a:ext cx="10847504" cy="445875"/>
          </a:xfrm>
        </p:spPr>
        <p:txBody>
          <a:bodyPr>
            <a:noAutofit/>
          </a:bodyPr>
          <a:lstStyle/>
          <a:p>
            <a:pPr marL="0" indent="0">
              <a:buNone/>
            </a:pPr>
            <a:r>
              <a:rPr lang="lv-LV" sz="2000" b="1" dirty="0">
                <a:latin typeface="Montserrat" panose="00000500000000000000" pitchFamily="2" charset="-70"/>
              </a:rPr>
              <a:t>D Sabiedriskā transporta pieejamība</a:t>
            </a:r>
          </a:p>
        </p:txBody>
      </p:sp>
      <p:sp>
        <p:nvSpPr>
          <p:cNvPr id="2" name="AutoShape 3">
            <a:extLst>
              <a:ext uri="{FF2B5EF4-FFF2-40B4-BE49-F238E27FC236}">
                <a16:creationId xmlns:a16="http://schemas.microsoft.com/office/drawing/2014/main" id="{CF09D21A-8553-D743-3C6C-0D7A56CB038A}"/>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pic>
        <p:nvPicPr>
          <p:cNvPr id="16" name="Attēls 15" descr="Attēls, kurā ir teksts, karte, diagramma, plāns&#10;&#10;Mākslīgā intelekta ģenerēts saturs var būt nepareizs.">
            <a:extLst>
              <a:ext uri="{FF2B5EF4-FFF2-40B4-BE49-F238E27FC236}">
                <a16:creationId xmlns:a16="http://schemas.microsoft.com/office/drawing/2014/main" id="{D4D41F5B-3C7B-9DC3-FDA0-EE468521D8E3}"/>
              </a:ext>
            </a:extLst>
          </p:cNvPr>
          <p:cNvPicPr>
            <a:picLocks noChangeAspect="1"/>
          </p:cNvPicPr>
          <p:nvPr/>
        </p:nvPicPr>
        <p:blipFill>
          <a:blip r:embed="rId2"/>
          <a:srcRect l="12465" t="13426" r="13481" b="34406"/>
          <a:stretch>
            <a:fillRect/>
          </a:stretch>
        </p:blipFill>
        <p:spPr>
          <a:xfrm>
            <a:off x="672248" y="1930287"/>
            <a:ext cx="3590364" cy="3577693"/>
          </a:xfrm>
          <a:prstGeom prst="rect">
            <a:avLst/>
          </a:prstGeom>
        </p:spPr>
      </p:pic>
      <p:sp>
        <p:nvSpPr>
          <p:cNvPr id="7" name="TextBox 2">
            <a:extLst>
              <a:ext uri="{FF2B5EF4-FFF2-40B4-BE49-F238E27FC236}">
                <a16:creationId xmlns:a16="http://schemas.microsoft.com/office/drawing/2014/main" id="{A6973A87-529B-B1B8-F066-B092859FC462}"/>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sp>
        <p:nvSpPr>
          <p:cNvPr id="13" name="Ovāls 12">
            <a:extLst>
              <a:ext uri="{FF2B5EF4-FFF2-40B4-BE49-F238E27FC236}">
                <a16:creationId xmlns:a16="http://schemas.microsoft.com/office/drawing/2014/main" id="{DAD7D8C1-7A53-1B3F-A174-95B9A47DC13A}"/>
              </a:ext>
            </a:extLst>
          </p:cNvPr>
          <p:cNvSpPr/>
          <p:nvPr/>
        </p:nvSpPr>
        <p:spPr>
          <a:xfrm>
            <a:off x="834820" y="2046785"/>
            <a:ext cx="524655" cy="519117"/>
          </a:xfrm>
          <a:prstGeom prst="ellipse">
            <a:avLst/>
          </a:prstGeom>
          <a:solidFill>
            <a:srgbClr val="77A4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400" b="1" dirty="0">
                <a:solidFill>
                  <a:schemeClr val="tx1">
                    <a:lumMod val="95000"/>
                    <a:lumOff val="5000"/>
                  </a:schemeClr>
                </a:solidFill>
              </a:rPr>
              <a:t>1</a:t>
            </a:r>
          </a:p>
        </p:txBody>
      </p:sp>
      <p:pic>
        <p:nvPicPr>
          <p:cNvPr id="5" name="Attēls 4" descr="Attēls, kurā ir karte, teksts, atlants&#10;&#10;Mākslīgā intelekta ģenerēts saturs var būt nepareizs.">
            <a:extLst>
              <a:ext uri="{FF2B5EF4-FFF2-40B4-BE49-F238E27FC236}">
                <a16:creationId xmlns:a16="http://schemas.microsoft.com/office/drawing/2014/main" id="{D709066A-F15F-105B-9E4D-C863E0F93106}"/>
              </a:ext>
            </a:extLst>
          </p:cNvPr>
          <p:cNvPicPr>
            <a:picLocks noChangeAspect="1"/>
          </p:cNvPicPr>
          <p:nvPr/>
        </p:nvPicPr>
        <p:blipFill>
          <a:blip r:embed="rId3"/>
          <a:srcRect l="12187" t="8812" r="5716" b="27843"/>
          <a:stretch>
            <a:fillRect/>
          </a:stretch>
        </p:blipFill>
        <p:spPr>
          <a:xfrm>
            <a:off x="8267893" y="1929796"/>
            <a:ext cx="3116234" cy="3401093"/>
          </a:xfrm>
          <a:prstGeom prst="rect">
            <a:avLst/>
          </a:prstGeom>
        </p:spPr>
      </p:pic>
      <p:pic>
        <p:nvPicPr>
          <p:cNvPr id="9" name="Attēls 8" descr="Attēls, kurā ir teksts, karte, diagramma, plāns&#10;&#10;Mākslīgā intelekta ģenerēts saturs var būt nepareizs.">
            <a:extLst>
              <a:ext uri="{FF2B5EF4-FFF2-40B4-BE49-F238E27FC236}">
                <a16:creationId xmlns:a16="http://schemas.microsoft.com/office/drawing/2014/main" id="{6ADD4025-F845-B1BD-3AC9-4A98B343B998}"/>
              </a:ext>
            </a:extLst>
          </p:cNvPr>
          <p:cNvPicPr>
            <a:picLocks noChangeAspect="1"/>
          </p:cNvPicPr>
          <p:nvPr/>
        </p:nvPicPr>
        <p:blipFill>
          <a:blip r:embed="rId4"/>
          <a:srcRect l="12187" t="14165" r="10708" b="35641"/>
          <a:stretch>
            <a:fillRect/>
          </a:stretch>
        </p:blipFill>
        <p:spPr>
          <a:xfrm>
            <a:off x="4480107" y="1929796"/>
            <a:ext cx="3738282" cy="3442312"/>
          </a:xfrm>
          <a:prstGeom prst="rect">
            <a:avLst/>
          </a:prstGeom>
        </p:spPr>
      </p:pic>
      <p:sp>
        <p:nvSpPr>
          <p:cNvPr id="14" name="Ovāls 13">
            <a:extLst>
              <a:ext uri="{FF2B5EF4-FFF2-40B4-BE49-F238E27FC236}">
                <a16:creationId xmlns:a16="http://schemas.microsoft.com/office/drawing/2014/main" id="{9EB57478-9AB2-E6B3-46D5-2C38B698DBB8}"/>
              </a:ext>
            </a:extLst>
          </p:cNvPr>
          <p:cNvSpPr/>
          <p:nvPr/>
        </p:nvSpPr>
        <p:spPr>
          <a:xfrm>
            <a:off x="4680902" y="2046785"/>
            <a:ext cx="524655" cy="519117"/>
          </a:xfrm>
          <a:prstGeom prst="ellipse">
            <a:avLst/>
          </a:prstGeom>
          <a:solidFill>
            <a:srgbClr val="77A4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400" b="1" dirty="0">
                <a:solidFill>
                  <a:schemeClr val="tx1">
                    <a:lumMod val="95000"/>
                    <a:lumOff val="5000"/>
                  </a:schemeClr>
                </a:solidFill>
              </a:rPr>
              <a:t>2</a:t>
            </a:r>
          </a:p>
        </p:txBody>
      </p:sp>
      <p:sp>
        <p:nvSpPr>
          <p:cNvPr id="15" name="Ovāls 14">
            <a:extLst>
              <a:ext uri="{FF2B5EF4-FFF2-40B4-BE49-F238E27FC236}">
                <a16:creationId xmlns:a16="http://schemas.microsoft.com/office/drawing/2014/main" id="{0CD979BF-62D4-077D-60DC-658F9DC8B479}"/>
              </a:ext>
            </a:extLst>
          </p:cNvPr>
          <p:cNvSpPr/>
          <p:nvPr/>
        </p:nvSpPr>
        <p:spPr>
          <a:xfrm>
            <a:off x="8387672" y="2092504"/>
            <a:ext cx="524655" cy="519117"/>
          </a:xfrm>
          <a:prstGeom prst="ellipse">
            <a:avLst/>
          </a:prstGeom>
          <a:solidFill>
            <a:srgbClr val="77A4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400" b="1" dirty="0">
                <a:solidFill>
                  <a:schemeClr val="tx1">
                    <a:lumMod val="95000"/>
                    <a:lumOff val="5000"/>
                  </a:schemeClr>
                </a:solidFill>
              </a:rPr>
              <a:t>3</a:t>
            </a:r>
          </a:p>
        </p:txBody>
      </p:sp>
      <p:sp>
        <p:nvSpPr>
          <p:cNvPr id="18" name="Virsraksts 4">
            <a:extLst>
              <a:ext uri="{FF2B5EF4-FFF2-40B4-BE49-F238E27FC236}">
                <a16:creationId xmlns:a16="http://schemas.microsoft.com/office/drawing/2014/main" id="{998227DA-E9F5-55D3-5EC1-46195FD0DDA6}"/>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DAUDZKRITĒRIJU ANALĪZE</a:t>
            </a:r>
            <a:endParaRPr lang="en-US" b="1" dirty="0">
              <a:solidFill>
                <a:schemeClr val="bg2">
                  <a:lumMod val="50000"/>
                </a:schemeClr>
              </a:solidFill>
              <a:latin typeface="Montserrat" pitchFamily="2" charset="77"/>
            </a:endParaRPr>
          </a:p>
        </p:txBody>
      </p:sp>
    </p:spTree>
    <p:extLst>
      <p:ext uri="{BB962C8B-B14F-4D97-AF65-F5344CB8AC3E}">
        <p14:creationId xmlns:p14="http://schemas.microsoft.com/office/powerpoint/2010/main" val="2982562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EAE4E-57C8-749E-C069-27FD47933390}"/>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BAC7F426-49CF-A6AC-3C91-5F0A445841B5}"/>
              </a:ext>
            </a:extLst>
          </p:cNvPr>
          <p:cNvSpPr>
            <a:spLocks noGrp="1"/>
          </p:cNvSpPr>
          <p:nvPr>
            <p:ph idx="1"/>
          </p:nvPr>
        </p:nvSpPr>
        <p:spPr>
          <a:xfrm>
            <a:off x="672248" y="1271658"/>
            <a:ext cx="10847504" cy="445875"/>
          </a:xfrm>
        </p:spPr>
        <p:txBody>
          <a:bodyPr>
            <a:noAutofit/>
          </a:bodyPr>
          <a:lstStyle/>
          <a:p>
            <a:pPr marL="0" indent="0">
              <a:buNone/>
            </a:pPr>
            <a:r>
              <a:rPr lang="lv-LV" sz="2000" b="1" dirty="0">
                <a:latin typeface="Montserrat" panose="00000500000000000000" pitchFamily="2" charset="-70"/>
              </a:rPr>
              <a:t>D Sabiedriskā transporta pieejamība</a:t>
            </a:r>
          </a:p>
        </p:txBody>
      </p:sp>
      <p:sp>
        <p:nvSpPr>
          <p:cNvPr id="2" name="AutoShape 3">
            <a:extLst>
              <a:ext uri="{FF2B5EF4-FFF2-40B4-BE49-F238E27FC236}">
                <a16:creationId xmlns:a16="http://schemas.microsoft.com/office/drawing/2014/main" id="{4F047DC1-2283-0E13-0A82-BA6F6D1E8098}"/>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725D3B02-849A-B669-0472-5BCC5F95AEA6}"/>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graphicFrame>
        <p:nvGraphicFramePr>
          <p:cNvPr id="4" name="Tabula 3">
            <a:extLst>
              <a:ext uri="{FF2B5EF4-FFF2-40B4-BE49-F238E27FC236}">
                <a16:creationId xmlns:a16="http://schemas.microsoft.com/office/drawing/2014/main" id="{77A89540-2D75-AF75-357E-30F3451F676D}"/>
              </a:ext>
            </a:extLst>
          </p:cNvPr>
          <p:cNvGraphicFramePr>
            <a:graphicFrameLocks noGrp="1"/>
          </p:cNvGraphicFramePr>
          <p:nvPr>
            <p:extLst>
              <p:ext uri="{D42A27DB-BD31-4B8C-83A1-F6EECF244321}">
                <p14:modId xmlns:p14="http://schemas.microsoft.com/office/powerpoint/2010/main" val="3101334309"/>
              </p:ext>
            </p:extLst>
          </p:nvPr>
        </p:nvGraphicFramePr>
        <p:xfrm>
          <a:off x="374754" y="1842019"/>
          <a:ext cx="11144998" cy="3108960"/>
        </p:xfrm>
        <a:graphic>
          <a:graphicData uri="http://schemas.openxmlformats.org/drawingml/2006/table">
            <a:tbl>
              <a:tblPr firstRow="1" bandRow="1">
                <a:tableStyleId>{5A111915-BE36-4E01-A7E5-04B1672EAD32}</a:tableStyleId>
              </a:tblPr>
              <a:tblGrid>
                <a:gridCol w="2203854">
                  <a:extLst>
                    <a:ext uri="{9D8B030D-6E8A-4147-A177-3AD203B41FA5}">
                      <a16:colId xmlns:a16="http://schemas.microsoft.com/office/drawing/2014/main" val="617128645"/>
                    </a:ext>
                  </a:extLst>
                </a:gridCol>
                <a:gridCol w="7764605">
                  <a:extLst>
                    <a:ext uri="{9D8B030D-6E8A-4147-A177-3AD203B41FA5}">
                      <a16:colId xmlns:a16="http://schemas.microsoft.com/office/drawing/2014/main" val="1416337314"/>
                    </a:ext>
                  </a:extLst>
                </a:gridCol>
                <a:gridCol w="1176539">
                  <a:extLst>
                    <a:ext uri="{9D8B030D-6E8A-4147-A177-3AD203B41FA5}">
                      <a16:colId xmlns:a16="http://schemas.microsoft.com/office/drawing/2014/main" val="3804156968"/>
                    </a:ext>
                  </a:extLst>
                </a:gridCol>
              </a:tblGrid>
              <a:tr h="370840">
                <a:tc>
                  <a:txBody>
                    <a:bodyPr/>
                    <a:lstStyle/>
                    <a:p>
                      <a:pPr algn="ctr"/>
                      <a:r>
                        <a:rPr lang="lv-LV" dirty="0"/>
                        <a:t>Potenciālā vieta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Teritorijas plānojumā plānotā un atļautā izmantošana kā apbūves teritorijai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Vērtējums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5120826"/>
                  </a:ext>
                </a:extLst>
              </a:tr>
              <a:tr h="370840">
                <a:tc>
                  <a:txBody>
                    <a:bodyPr/>
                    <a:lstStyle/>
                    <a:p>
                      <a:r>
                        <a:rPr lang="lv-LV" b="1" dirty="0"/>
                        <a:t>1. Lindas iela 3, Lindas iela 5 un daļa no īpašuma «</a:t>
                      </a:r>
                      <a:r>
                        <a:rPr lang="lv-LV" b="1" dirty="0" err="1"/>
                        <a:t>Vējšalkas</a:t>
                      </a:r>
                      <a:r>
                        <a:rPr lang="lv-LV" b="1" dirty="0"/>
                        <a:t>» </a:t>
                      </a:r>
                      <a:r>
                        <a:rPr lang="lv-LV" b="1" dirty="0" err="1"/>
                        <a:t>Kadagā</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b="0" i="0" kern="1200" dirty="0">
                          <a:solidFill>
                            <a:schemeClr val="tx1"/>
                          </a:solidFill>
                          <a:effectLst/>
                          <a:latin typeface="+mn-lt"/>
                          <a:ea typeface="+mn-ea"/>
                          <a:cs typeface="+mn-cs"/>
                        </a:rPr>
                        <a:t>50 m (pietura «</a:t>
                      </a:r>
                      <a:r>
                        <a:rPr lang="lv-LV" sz="1800" b="0" i="0" kern="1200" dirty="0" err="1">
                          <a:solidFill>
                            <a:schemeClr val="tx1"/>
                          </a:solidFill>
                          <a:effectLst/>
                          <a:latin typeface="+mn-lt"/>
                          <a:ea typeface="+mn-ea"/>
                          <a:cs typeface="+mn-cs"/>
                        </a:rPr>
                        <a:t>Kadagas</a:t>
                      </a:r>
                      <a:r>
                        <a:rPr lang="lv-LV" sz="1800" b="0" i="0" kern="1200" dirty="0">
                          <a:solidFill>
                            <a:schemeClr val="tx1"/>
                          </a:solidFill>
                          <a:effectLst/>
                          <a:latin typeface="+mn-lt"/>
                          <a:ea typeface="+mn-ea"/>
                          <a:cs typeface="+mn-cs"/>
                        </a:rPr>
                        <a:t> galapunkts»)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0012913"/>
                  </a:ext>
                </a:extLst>
              </a:tr>
              <a:tr h="370840">
                <a:tc>
                  <a:txBody>
                    <a:bodyPr/>
                    <a:lstStyle/>
                    <a:p>
                      <a:r>
                        <a:rPr lang="lv-LV" b="1" dirty="0"/>
                        <a:t>2. Daļa no īpašuma «</a:t>
                      </a:r>
                      <a:r>
                        <a:rPr lang="lv-LV" b="1" dirty="0" err="1"/>
                        <a:t>Vējšalkas</a:t>
                      </a:r>
                      <a:r>
                        <a:rPr lang="lv-LV" b="1" dirty="0"/>
                        <a:t>» </a:t>
                      </a:r>
                      <a:r>
                        <a:rPr lang="lv-LV" b="1" dirty="0" err="1"/>
                        <a:t>Kadagā</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b="0" i="0" kern="1200" dirty="0">
                          <a:solidFill>
                            <a:schemeClr val="tx1"/>
                          </a:solidFill>
                          <a:effectLst/>
                          <a:latin typeface="+mn-lt"/>
                          <a:ea typeface="+mn-ea"/>
                          <a:cs typeface="+mn-cs"/>
                        </a:rPr>
                        <a:t>20 m (pietura «</a:t>
                      </a:r>
                      <a:r>
                        <a:rPr lang="lv-LV" sz="1800" b="0" i="0" kern="1200" dirty="0" err="1">
                          <a:solidFill>
                            <a:schemeClr val="tx1"/>
                          </a:solidFill>
                          <a:effectLst/>
                          <a:latin typeface="+mn-lt"/>
                          <a:ea typeface="+mn-ea"/>
                          <a:cs typeface="+mn-cs"/>
                        </a:rPr>
                        <a:t>Kadagas</a:t>
                      </a:r>
                      <a:r>
                        <a:rPr lang="lv-LV" sz="1800" b="0" i="0" kern="1200" dirty="0">
                          <a:solidFill>
                            <a:schemeClr val="tx1"/>
                          </a:solidFill>
                          <a:effectLst/>
                          <a:latin typeface="+mn-lt"/>
                          <a:ea typeface="+mn-ea"/>
                          <a:cs typeface="+mn-cs"/>
                        </a:rPr>
                        <a:t> galapunkts»)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592158"/>
                  </a:ext>
                </a:extLst>
              </a:tr>
              <a:tr h="370840">
                <a:tc>
                  <a:txBody>
                    <a:bodyPr/>
                    <a:lstStyle/>
                    <a:p>
                      <a:r>
                        <a:rPr lang="pl-PL" b="1" dirty="0"/>
                        <a:t>3. Lazdu iela 7, Garkalnē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b="0" i="0" kern="1200" dirty="0">
                          <a:solidFill>
                            <a:schemeClr val="tx1"/>
                          </a:solidFill>
                          <a:effectLst/>
                          <a:latin typeface="+mn-lt"/>
                          <a:ea typeface="+mn-ea"/>
                          <a:cs typeface="+mn-cs"/>
                        </a:rPr>
                        <a:t>300 m (pietura «Lazdu iela»), bet reisu skaits dienā ir neliels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150274"/>
                  </a:ext>
                </a:extLst>
              </a:tr>
            </a:tbl>
          </a:graphicData>
        </a:graphic>
      </p:graphicFrame>
      <p:sp>
        <p:nvSpPr>
          <p:cNvPr id="9" name="Virsraksts 4">
            <a:extLst>
              <a:ext uri="{FF2B5EF4-FFF2-40B4-BE49-F238E27FC236}">
                <a16:creationId xmlns:a16="http://schemas.microsoft.com/office/drawing/2014/main" id="{02DF6084-A148-ABBE-224F-5B2F35C70C82}"/>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DAUDZKRITĒRIJU ANALĪZE</a:t>
            </a:r>
            <a:endParaRPr lang="en-US" b="1" dirty="0">
              <a:solidFill>
                <a:schemeClr val="bg2">
                  <a:lumMod val="50000"/>
                </a:schemeClr>
              </a:solidFill>
              <a:latin typeface="Montserrat" pitchFamily="2" charset="77"/>
            </a:endParaRPr>
          </a:p>
        </p:txBody>
      </p:sp>
    </p:spTree>
    <p:extLst>
      <p:ext uri="{BB962C8B-B14F-4D97-AF65-F5344CB8AC3E}">
        <p14:creationId xmlns:p14="http://schemas.microsoft.com/office/powerpoint/2010/main" val="2310684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FE187-950B-3AD1-5E6B-0259DEA314B0}"/>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24326CB1-8907-1E68-8991-CEE71C4C561D}"/>
              </a:ext>
            </a:extLst>
          </p:cNvPr>
          <p:cNvSpPr>
            <a:spLocks noGrp="1"/>
          </p:cNvSpPr>
          <p:nvPr>
            <p:ph idx="1"/>
          </p:nvPr>
        </p:nvSpPr>
        <p:spPr>
          <a:xfrm>
            <a:off x="672248" y="1271658"/>
            <a:ext cx="10847504" cy="445875"/>
          </a:xfrm>
        </p:spPr>
        <p:txBody>
          <a:bodyPr>
            <a:noAutofit/>
          </a:bodyPr>
          <a:lstStyle/>
          <a:p>
            <a:pPr marL="0" indent="0">
              <a:buNone/>
            </a:pPr>
            <a:r>
              <a:rPr lang="lv-LV" sz="2000" b="1" dirty="0">
                <a:latin typeface="Montserrat" panose="00000500000000000000" pitchFamily="2" charset="-70"/>
              </a:rPr>
              <a:t>E Pieguļošo ielu caurlaidspēja</a:t>
            </a:r>
          </a:p>
        </p:txBody>
      </p:sp>
      <p:sp>
        <p:nvSpPr>
          <p:cNvPr id="2" name="AutoShape 3">
            <a:extLst>
              <a:ext uri="{FF2B5EF4-FFF2-40B4-BE49-F238E27FC236}">
                <a16:creationId xmlns:a16="http://schemas.microsoft.com/office/drawing/2014/main" id="{D79B951A-BFBA-0BD5-6F64-EDFE1F44DC59}"/>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16A1B76A-22D4-9C28-5264-F6D5947CED80}"/>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graphicFrame>
        <p:nvGraphicFramePr>
          <p:cNvPr id="4" name="Tabula 3">
            <a:extLst>
              <a:ext uri="{FF2B5EF4-FFF2-40B4-BE49-F238E27FC236}">
                <a16:creationId xmlns:a16="http://schemas.microsoft.com/office/drawing/2014/main" id="{F7718957-C68D-0C28-51CD-CD7C474E9196}"/>
              </a:ext>
            </a:extLst>
          </p:cNvPr>
          <p:cNvGraphicFramePr>
            <a:graphicFrameLocks noGrp="1"/>
          </p:cNvGraphicFramePr>
          <p:nvPr>
            <p:extLst>
              <p:ext uri="{D42A27DB-BD31-4B8C-83A1-F6EECF244321}">
                <p14:modId xmlns:p14="http://schemas.microsoft.com/office/powerpoint/2010/main" val="2610332069"/>
              </p:ext>
            </p:extLst>
          </p:nvPr>
        </p:nvGraphicFramePr>
        <p:xfrm>
          <a:off x="374754" y="1842019"/>
          <a:ext cx="11144998" cy="3383280"/>
        </p:xfrm>
        <a:graphic>
          <a:graphicData uri="http://schemas.openxmlformats.org/drawingml/2006/table">
            <a:tbl>
              <a:tblPr firstRow="1" bandRow="1">
                <a:tableStyleId>{5A111915-BE36-4E01-A7E5-04B1672EAD32}</a:tableStyleId>
              </a:tblPr>
              <a:tblGrid>
                <a:gridCol w="2203854">
                  <a:extLst>
                    <a:ext uri="{9D8B030D-6E8A-4147-A177-3AD203B41FA5}">
                      <a16:colId xmlns:a16="http://schemas.microsoft.com/office/drawing/2014/main" val="617128645"/>
                    </a:ext>
                  </a:extLst>
                </a:gridCol>
                <a:gridCol w="7764605">
                  <a:extLst>
                    <a:ext uri="{9D8B030D-6E8A-4147-A177-3AD203B41FA5}">
                      <a16:colId xmlns:a16="http://schemas.microsoft.com/office/drawing/2014/main" val="1416337314"/>
                    </a:ext>
                  </a:extLst>
                </a:gridCol>
                <a:gridCol w="1176539">
                  <a:extLst>
                    <a:ext uri="{9D8B030D-6E8A-4147-A177-3AD203B41FA5}">
                      <a16:colId xmlns:a16="http://schemas.microsoft.com/office/drawing/2014/main" val="3804156968"/>
                    </a:ext>
                  </a:extLst>
                </a:gridCol>
              </a:tblGrid>
              <a:tr h="370840">
                <a:tc>
                  <a:txBody>
                    <a:bodyPr/>
                    <a:lstStyle/>
                    <a:p>
                      <a:pPr algn="ctr"/>
                      <a:r>
                        <a:rPr lang="lv-LV" dirty="0"/>
                        <a:t>Potenciālā vieta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Teritorijas plānojumā plānotā un atļautā izmantošana kā apbūves teritorijai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Vērtējums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5120826"/>
                  </a:ext>
                </a:extLst>
              </a:tr>
              <a:tr h="510021">
                <a:tc>
                  <a:txBody>
                    <a:bodyPr/>
                    <a:lstStyle/>
                    <a:p>
                      <a:r>
                        <a:rPr lang="lv-LV" b="1" dirty="0"/>
                        <a:t>1. Lindas iela 3, Lindas iela 5 un daļa no īpašuma «</a:t>
                      </a:r>
                      <a:r>
                        <a:rPr lang="lv-LV" b="1" dirty="0" err="1"/>
                        <a:t>Vējšalkas</a:t>
                      </a:r>
                      <a:r>
                        <a:rPr lang="lv-LV" b="1" dirty="0"/>
                        <a:t>» </a:t>
                      </a:r>
                      <a:r>
                        <a:rPr lang="lv-LV" b="1" dirty="0" err="1"/>
                        <a:t>Kadagā</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b="0" i="0" kern="1200" dirty="0">
                          <a:solidFill>
                            <a:schemeClr val="tx1"/>
                          </a:solidFill>
                          <a:effectLst/>
                          <a:latin typeface="+mn-lt"/>
                          <a:ea typeface="+mn-ea"/>
                          <a:cs typeface="+mn-cs"/>
                        </a:rPr>
                        <a:t>Nepieciešams izbūvēt Lindas ielu. Palielinātu transporta plūsmu pa </a:t>
                      </a:r>
                      <a:r>
                        <a:rPr lang="lv-LV" sz="1800" b="0" i="0" kern="1200" dirty="0" err="1">
                          <a:solidFill>
                            <a:schemeClr val="tx1"/>
                          </a:solidFill>
                          <a:effectLst/>
                          <a:latin typeface="+mn-lt"/>
                          <a:ea typeface="+mn-ea"/>
                          <a:cs typeface="+mn-cs"/>
                        </a:rPr>
                        <a:t>Kadagas</a:t>
                      </a:r>
                      <a:r>
                        <a:rPr lang="lv-LV" sz="1800" b="0" i="0" kern="1200" dirty="0">
                          <a:solidFill>
                            <a:schemeClr val="tx1"/>
                          </a:solidFill>
                          <a:effectLst/>
                          <a:latin typeface="+mn-lt"/>
                          <a:ea typeface="+mn-ea"/>
                          <a:cs typeface="+mn-cs"/>
                        </a:rPr>
                        <a:t> ceļu un pa Elīzes ielu.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0012913"/>
                  </a:ext>
                </a:extLst>
              </a:tr>
              <a:tr h="370840">
                <a:tc>
                  <a:txBody>
                    <a:bodyPr/>
                    <a:lstStyle/>
                    <a:p>
                      <a:r>
                        <a:rPr lang="lv-LV" b="1" dirty="0"/>
                        <a:t>2. Daļa no īpašuma «</a:t>
                      </a:r>
                      <a:r>
                        <a:rPr lang="lv-LV" b="1" dirty="0" err="1"/>
                        <a:t>Vējšalkas</a:t>
                      </a:r>
                      <a:r>
                        <a:rPr lang="lv-LV" b="1" dirty="0"/>
                        <a:t>» </a:t>
                      </a:r>
                      <a:r>
                        <a:rPr lang="lv-LV" b="1" dirty="0" err="1"/>
                        <a:t>Kadagā</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b="0" i="0" kern="1200" dirty="0">
                          <a:solidFill>
                            <a:schemeClr val="tx1"/>
                          </a:solidFill>
                          <a:effectLst/>
                          <a:latin typeface="+mn-lt"/>
                          <a:ea typeface="+mn-ea"/>
                          <a:cs typeface="+mn-cs"/>
                        </a:rPr>
                        <a:t>Palielinātu plūsmu pa </a:t>
                      </a:r>
                      <a:r>
                        <a:rPr lang="lv-LV" sz="1800" b="0" i="0" kern="1200" dirty="0" err="1">
                          <a:solidFill>
                            <a:schemeClr val="tx1"/>
                          </a:solidFill>
                          <a:effectLst/>
                          <a:latin typeface="+mn-lt"/>
                          <a:ea typeface="+mn-ea"/>
                          <a:cs typeface="+mn-cs"/>
                        </a:rPr>
                        <a:t>Kadagas</a:t>
                      </a:r>
                      <a:r>
                        <a:rPr lang="lv-LV" sz="1800" b="0" i="0" kern="1200" dirty="0">
                          <a:solidFill>
                            <a:schemeClr val="tx1"/>
                          </a:solidFill>
                          <a:effectLst/>
                          <a:latin typeface="+mn-lt"/>
                          <a:ea typeface="+mn-ea"/>
                          <a:cs typeface="+mn-cs"/>
                        </a:rPr>
                        <a:t> ceļu. Caur īpašumu šobrīd izveidota viena no piekļuvēm </a:t>
                      </a:r>
                      <a:r>
                        <a:rPr lang="lv-LV" sz="1800" b="0" i="0" kern="1200" dirty="0" err="1">
                          <a:solidFill>
                            <a:schemeClr val="tx1"/>
                          </a:solidFill>
                          <a:effectLst/>
                          <a:latin typeface="+mn-lt"/>
                          <a:ea typeface="+mn-ea"/>
                          <a:cs typeface="+mn-cs"/>
                        </a:rPr>
                        <a:t>Kadagas</a:t>
                      </a:r>
                      <a:r>
                        <a:rPr lang="lv-LV" sz="1800" b="0" i="0" kern="1200" dirty="0">
                          <a:solidFill>
                            <a:schemeClr val="tx1"/>
                          </a:solidFill>
                          <a:effectLst/>
                          <a:latin typeface="+mn-lt"/>
                          <a:ea typeface="+mn-ea"/>
                          <a:cs typeface="+mn-cs"/>
                        </a:rPr>
                        <a:t> iela 10 ēkai, kas vai nu jālikvidē, vai jāintegrē jaunās apbūves transporta plūsmā.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592158"/>
                  </a:ext>
                </a:extLst>
              </a:tr>
              <a:tr h="370840">
                <a:tc>
                  <a:txBody>
                    <a:bodyPr/>
                    <a:lstStyle/>
                    <a:p>
                      <a:r>
                        <a:rPr lang="pl-PL" b="1" dirty="0"/>
                        <a:t>3. Lazdu iela 7, Garkalnē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b="0" i="0" kern="1200" dirty="0">
                          <a:solidFill>
                            <a:schemeClr val="tx1"/>
                          </a:solidFill>
                          <a:effectLst/>
                          <a:latin typeface="+mn-lt"/>
                          <a:ea typeface="+mn-ea"/>
                          <a:cs typeface="+mn-cs"/>
                        </a:rPr>
                        <a:t>Palielinātu plūsmu pa Lazdu ielu.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150274"/>
                  </a:ext>
                </a:extLst>
              </a:tr>
            </a:tbl>
          </a:graphicData>
        </a:graphic>
      </p:graphicFrame>
      <p:sp>
        <p:nvSpPr>
          <p:cNvPr id="9" name="Virsraksts 4">
            <a:extLst>
              <a:ext uri="{FF2B5EF4-FFF2-40B4-BE49-F238E27FC236}">
                <a16:creationId xmlns:a16="http://schemas.microsoft.com/office/drawing/2014/main" id="{36B860AD-27F7-8C65-67B4-970CB41E90B7}"/>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DAUDZKRITĒRIJU ANALĪZE</a:t>
            </a:r>
            <a:endParaRPr lang="en-US" b="1" dirty="0">
              <a:solidFill>
                <a:schemeClr val="bg2">
                  <a:lumMod val="50000"/>
                </a:schemeClr>
              </a:solidFill>
              <a:latin typeface="Montserrat" pitchFamily="2" charset="77"/>
            </a:endParaRPr>
          </a:p>
        </p:txBody>
      </p:sp>
    </p:spTree>
    <p:extLst>
      <p:ext uri="{BB962C8B-B14F-4D97-AF65-F5344CB8AC3E}">
        <p14:creationId xmlns:p14="http://schemas.microsoft.com/office/powerpoint/2010/main" val="715876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1B8B1-48B7-704F-B8DD-AD3D05FE73CF}"/>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DD15669B-4D10-579B-184A-23F5CBE47EF3}"/>
              </a:ext>
            </a:extLst>
          </p:cNvPr>
          <p:cNvSpPr>
            <a:spLocks noGrp="1"/>
          </p:cNvSpPr>
          <p:nvPr>
            <p:ph idx="1"/>
          </p:nvPr>
        </p:nvSpPr>
        <p:spPr>
          <a:xfrm>
            <a:off x="672248" y="1271658"/>
            <a:ext cx="10847504" cy="445875"/>
          </a:xfrm>
        </p:spPr>
        <p:txBody>
          <a:bodyPr>
            <a:noAutofit/>
          </a:bodyPr>
          <a:lstStyle/>
          <a:p>
            <a:pPr marL="0" indent="0">
              <a:buNone/>
            </a:pPr>
            <a:r>
              <a:rPr lang="lv-LV" sz="2000" b="1" dirty="0">
                <a:latin typeface="Montserrat" panose="00000500000000000000" pitchFamily="2" charset="-70"/>
              </a:rPr>
              <a:t>F Iedzīvotāju skaita pieauguma tendences</a:t>
            </a:r>
          </a:p>
        </p:txBody>
      </p:sp>
      <p:sp>
        <p:nvSpPr>
          <p:cNvPr id="2" name="AutoShape 3">
            <a:extLst>
              <a:ext uri="{FF2B5EF4-FFF2-40B4-BE49-F238E27FC236}">
                <a16:creationId xmlns:a16="http://schemas.microsoft.com/office/drawing/2014/main" id="{02B9A500-2D9F-3052-1766-73F54FA52A61}"/>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0D413D60-59A9-B141-5564-CE3FC3DAF33B}"/>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graphicFrame>
        <p:nvGraphicFramePr>
          <p:cNvPr id="4" name="Tabula 3">
            <a:extLst>
              <a:ext uri="{FF2B5EF4-FFF2-40B4-BE49-F238E27FC236}">
                <a16:creationId xmlns:a16="http://schemas.microsoft.com/office/drawing/2014/main" id="{23D8CCD9-9D68-CA61-EFAE-E7B10126B536}"/>
              </a:ext>
            </a:extLst>
          </p:cNvPr>
          <p:cNvGraphicFramePr>
            <a:graphicFrameLocks noGrp="1"/>
          </p:cNvGraphicFramePr>
          <p:nvPr>
            <p:extLst>
              <p:ext uri="{D42A27DB-BD31-4B8C-83A1-F6EECF244321}">
                <p14:modId xmlns:p14="http://schemas.microsoft.com/office/powerpoint/2010/main" val="4178456278"/>
              </p:ext>
            </p:extLst>
          </p:nvPr>
        </p:nvGraphicFramePr>
        <p:xfrm>
          <a:off x="374754" y="1842019"/>
          <a:ext cx="11144998" cy="4206240"/>
        </p:xfrm>
        <a:graphic>
          <a:graphicData uri="http://schemas.openxmlformats.org/drawingml/2006/table">
            <a:tbl>
              <a:tblPr firstRow="1" bandRow="1">
                <a:tableStyleId>{5A111915-BE36-4E01-A7E5-04B1672EAD32}</a:tableStyleId>
              </a:tblPr>
              <a:tblGrid>
                <a:gridCol w="2203854">
                  <a:extLst>
                    <a:ext uri="{9D8B030D-6E8A-4147-A177-3AD203B41FA5}">
                      <a16:colId xmlns:a16="http://schemas.microsoft.com/office/drawing/2014/main" val="617128645"/>
                    </a:ext>
                  </a:extLst>
                </a:gridCol>
                <a:gridCol w="7764605">
                  <a:extLst>
                    <a:ext uri="{9D8B030D-6E8A-4147-A177-3AD203B41FA5}">
                      <a16:colId xmlns:a16="http://schemas.microsoft.com/office/drawing/2014/main" val="1416337314"/>
                    </a:ext>
                  </a:extLst>
                </a:gridCol>
                <a:gridCol w="1176539">
                  <a:extLst>
                    <a:ext uri="{9D8B030D-6E8A-4147-A177-3AD203B41FA5}">
                      <a16:colId xmlns:a16="http://schemas.microsoft.com/office/drawing/2014/main" val="3804156968"/>
                    </a:ext>
                  </a:extLst>
                </a:gridCol>
              </a:tblGrid>
              <a:tr h="370840">
                <a:tc>
                  <a:txBody>
                    <a:bodyPr/>
                    <a:lstStyle/>
                    <a:p>
                      <a:pPr algn="ctr"/>
                      <a:r>
                        <a:rPr lang="lv-LV" dirty="0"/>
                        <a:t>Potenciālā vieta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Teritorijas plānojumā plānotā un atļautā izmantošana kā apbūves teritorijai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Vērtējums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5120826"/>
                  </a:ext>
                </a:extLst>
              </a:tr>
              <a:tr h="370840">
                <a:tc>
                  <a:txBody>
                    <a:bodyPr/>
                    <a:lstStyle/>
                    <a:p>
                      <a:r>
                        <a:rPr lang="lv-LV" b="1" dirty="0"/>
                        <a:t>1. Lindas iela 3, Lindas iela 5 un daļa no īpašuma «</a:t>
                      </a:r>
                      <a:r>
                        <a:rPr lang="lv-LV" b="1" dirty="0" err="1"/>
                        <a:t>Vējšalkas</a:t>
                      </a:r>
                      <a:r>
                        <a:rPr lang="lv-LV" b="1" dirty="0"/>
                        <a:t>» </a:t>
                      </a:r>
                      <a:r>
                        <a:rPr lang="lv-LV" b="1" dirty="0" err="1"/>
                        <a:t>Kadagā</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kern="1200" dirty="0" err="1">
                          <a:solidFill>
                            <a:schemeClr val="tx1"/>
                          </a:solidFill>
                          <a:effectLst/>
                          <a:latin typeface="+mn-lt"/>
                          <a:ea typeface="+mn-ea"/>
                          <a:cs typeface="+mn-cs"/>
                        </a:rPr>
                        <a:t>Kadagas</a:t>
                      </a:r>
                      <a:r>
                        <a:rPr lang="lv-LV" sz="1800" kern="1200" dirty="0">
                          <a:solidFill>
                            <a:schemeClr val="tx1"/>
                          </a:solidFill>
                          <a:effectLst/>
                          <a:latin typeface="+mn-lt"/>
                          <a:ea typeface="+mn-ea"/>
                          <a:cs typeface="+mn-cs"/>
                        </a:rPr>
                        <a:t> ciemā 01.01.2025. dzīvoja 2425 iedzīvotāji, kas ir 10,53% no Ādažu novada iedzīvotāju kopskaita. Iedzīvotāju skaita ziņā </a:t>
                      </a:r>
                      <a:r>
                        <a:rPr lang="lv-LV" sz="1800" kern="1200" dirty="0" err="1">
                          <a:solidFill>
                            <a:schemeClr val="tx1"/>
                          </a:solidFill>
                          <a:effectLst/>
                          <a:latin typeface="+mn-lt"/>
                          <a:ea typeface="+mn-ea"/>
                          <a:cs typeface="+mn-cs"/>
                        </a:rPr>
                        <a:t>Kadaga</a:t>
                      </a:r>
                      <a:r>
                        <a:rPr lang="lv-LV" sz="1800" kern="1200" dirty="0">
                          <a:solidFill>
                            <a:schemeClr val="tx1"/>
                          </a:solidFill>
                          <a:effectLst/>
                          <a:latin typeface="+mn-lt"/>
                          <a:ea typeface="+mn-ea"/>
                          <a:cs typeface="+mn-cs"/>
                        </a:rPr>
                        <a:t> ir 2. lielākais Ādažu novada ciems. Laika posmā no 2020. līdz 2025. gadam iedzīvotāju skaits katru gadu ir palielinājies vidēji par 2% gadā.</a:t>
                      </a:r>
                      <a:endParaRPr lang="lv-LV" sz="1800" b="0" i="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0012913"/>
                  </a:ext>
                </a:extLst>
              </a:tr>
              <a:tr h="370840">
                <a:tc>
                  <a:txBody>
                    <a:bodyPr/>
                    <a:lstStyle/>
                    <a:p>
                      <a:r>
                        <a:rPr lang="lv-LV" b="1" dirty="0"/>
                        <a:t>2. Daļa no īpašuma «</a:t>
                      </a:r>
                      <a:r>
                        <a:rPr lang="lv-LV" b="1" dirty="0" err="1"/>
                        <a:t>Vējšalkas</a:t>
                      </a:r>
                      <a:r>
                        <a:rPr lang="lv-LV" b="1" dirty="0"/>
                        <a:t>» </a:t>
                      </a:r>
                      <a:r>
                        <a:rPr lang="lv-LV" b="1" dirty="0" err="1"/>
                        <a:t>Kadagā</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kern="1200" dirty="0" err="1">
                          <a:solidFill>
                            <a:schemeClr val="tx1"/>
                          </a:solidFill>
                          <a:effectLst/>
                          <a:latin typeface="+mn-lt"/>
                          <a:ea typeface="+mn-ea"/>
                          <a:cs typeface="+mn-cs"/>
                        </a:rPr>
                        <a:t>Kadagas</a:t>
                      </a:r>
                      <a:r>
                        <a:rPr lang="lv-LV" sz="1800" kern="1200" dirty="0">
                          <a:solidFill>
                            <a:schemeClr val="tx1"/>
                          </a:solidFill>
                          <a:effectLst/>
                          <a:latin typeface="+mn-lt"/>
                          <a:ea typeface="+mn-ea"/>
                          <a:cs typeface="+mn-cs"/>
                        </a:rPr>
                        <a:t> ciemā 01.01.2025. dzīvoja 2425 iedzīvotāji, kas ir 10,53% no Ādažu novada iedzīvotāju kopskaita. Iedzīvotāju skaita ziņā </a:t>
                      </a:r>
                      <a:r>
                        <a:rPr lang="lv-LV" sz="1800" kern="1200" dirty="0" err="1">
                          <a:solidFill>
                            <a:schemeClr val="tx1"/>
                          </a:solidFill>
                          <a:effectLst/>
                          <a:latin typeface="+mn-lt"/>
                          <a:ea typeface="+mn-ea"/>
                          <a:cs typeface="+mn-cs"/>
                        </a:rPr>
                        <a:t>Kadaga</a:t>
                      </a:r>
                      <a:r>
                        <a:rPr lang="lv-LV" sz="1800" kern="1200" dirty="0">
                          <a:solidFill>
                            <a:schemeClr val="tx1"/>
                          </a:solidFill>
                          <a:effectLst/>
                          <a:latin typeface="+mn-lt"/>
                          <a:ea typeface="+mn-ea"/>
                          <a:cs typeface="+mn-cs"/>
                        </a:rPr>
                        <a:t> ir 2. lielākais Ādažu novada ciems. Laika posmā no 2020. līdz 2025. gadam iedzīvotāju skaits katru gadu ir palielinājies vidēji par 2% gadā.</a:t>
                      </a:r>
                      <a:endParaRPr lang="lv-LV" sz="1800" b="0" i="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592158"/>
                  </a:ext>
                </a:extLst>
              </a:tr>
              <a:tr h="370840">
                <a:tc>
                  <a:txBody>
                    <a:bodyPr/>
                    <a:lstStyle/>
                    <a:p>
                      <a:r>
                        <a:rPr lang="pl-PL" b="1" dirty="0"/>
                        <a:t>3. Lazdu iela 7, Garkalnē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b="0" i="0" kern="1200" dirty="0">
                          <a:solidFill>
                            <a:schemeClr val="tx1"/>
                          </a:solidFill>
                          <a:effectLst/>
                          <a:latin typeface="+mn-lt"/>
                          <a:ea typeface="+mn-ea"/>
                          <a:cs typeface="+mn-cs"/>
                        </a:rPr>
                        <a:t>Garkalnes ciemā 01.01.2025. dzīvoja 544 iedzīvotāji, kas ir 2,36% no Ādažu novada iedzīvotāju kopskaita. </a:t>
                      </a:r>
                      <a:r>
                        <a:rPr lang="lv-LV" sz="1800" kern="1200" dirty="0">
                          <a:solidFill>
                            <a:schemeClr val="tx1"/>
                          </a:solidFill>
                          <a:effectLst/>
                          <a:latin typeface="+mn-lt"/>
                          <a:ea typeface="+mn-ea"/>
                          <a:cs typeface="+mn-cs"/>
                        </a:rPr>
                        <a:t>Iedzīvotāju skaita ziņā Garkalne ir 9. lielākais Ādažu novada ciems. Laika posmā no 2020. līdz 2025. gadam iedzīvotāju skaits katru gadu ir palielinājies vidēji par 2% gadā.</a:t>
                      </a:r>
                      <a:endParaRPr lang="lv-LV" sz="1800" b="0" i="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150274"/>
                  </a:ext>
                </a:extLst>
              </a:tr>
            </a:tbl>
          </a:graphicData>
        </a:graphic>
      </p:graphicFrame>
      <p:sp>
        <p:nvSpPr>
          <p:cNvPr id="9" name="Virsraksts 4">
            <a:extLst>
              <a:ext uri="{FF2B5EF4-FFF2-40B4-BE49-F238E27FC236}">
                <a16:creationId xmlns:a16="http://schemas.microsoft.com/office/drawing/2014/main" id="{C6186CDD-2FAE-465D-7FEF-ABD574F2F1A7}"/>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DAUDZKRITĒRIJU ANALĪZE</a:t>
            </a:r>
            <a:endParaRPr lang="en-US" b="1" dirty="0">
              <a:solidFill>
                <a:schemeClr val="bg2">
                  <a:lumMod val="50000"/>
                </a:schemeClr>
              </a:solidFill>
              <a:latin typeface="Montserrat" pitchFamily="2" charset="77"/>
            </a:endParaRPr>
          </a:p>
        </p:txBody>
      </p:sp>
    </p:spTree>
    <p:extLst>
      <p:ext uri="{BB962C8B-B14F-4D97-AF65-F5344CB8AC3E}">
        <p14:creationId xmlns:p14="http://schemas.microsoft.com/office/powerpoint/2010/main" val="3978955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E87A1-A065-FC56-7B64-8D5B2EF0DCC6}"/>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A2702AA3-B45A-FC22-6413-9AAD882D572A}"/>
              </a:ext>
            </a:extLst>
          </p:cNvPr>
          <p:cNvSpPr>
            <a:spLocks noGrp="1"/>
          </p:cNvSpPr>
          <p:nvPr>
            <p:ph idx="1"/>
          </p:nvPr>
        </p:nvSpPr>
        <p:spPr>
          <a:xfrm>
            <a:off x="672248" y="1271658"/>
            <a:ext cx="10847504" cy="5059853"/>
          </a:xfrm>
        </p:spPr>
        <p:txBody>
          <a:bodyPr>
            <a:normAutofit/>
          </a:bodyPr>
          <a:lstStyle/>
          <a:p>
            <a:pPr marL="0" indent="0">
              <a:buNone/>
            </a:pPr>
            <a:r>
              <a:rPr lang="lv-LV" sz="2000" b="1" noProof="0" dirty="0">
                <a:latin typeface="Montserrat" panose="00000500000000000000" pitchFamily="2" charset="-70"/>
              </a:rPr>
              <a:t>Nosacījumi īrei:</a:t>
            </a:r>
          </a:p>
          <a:p>
            <a:r>
              <a:rPr lang="lv-LV" sz="2000" b="1" noProof="0" dirty="0">
                <a:latin typeface="Montserrat" panose="00000500000000000000" pitchFamily="2" charset="-70"/>
              </a:rPr>
              <a:t>Īres maksas griesti </a:t>
            </a:r>
            <a:r>
              <a:rPr lang="lv-LV" sz="2000" noProof="0" dirty="0">
                <a:latin typeface="Montserrat" panose="00000500000000000000" pitchFamily="2" charset="-70"/>
              </a:rPr>
              <a:t>2026. gadā – </a:t>
            </a:r>
            <a:r>
              <a:rPr lang="lv-LV" sz="2000" b="1" noProof="0" dirty="0">
                <a:latin typeface="Montserrat" panose="00000500000000000000" pitchFamily="2" charset="-70"/>
              </a:rPr>
              <a:t>6,71 EUR/m</a:t>
            </a:r>
            <a:r>
              <a:rPr lang="lv-LV" sz="2000" b="1" baseline="30000" noProof="0" dirty="0">
                <a:latin typeface="Montserrat" panose="00000500000000000000" pitchFamily="2" charset="-70"/>
              </a:rPr>
              <a:t>2 </a:t>
            </a:r>
            <a:r>
              <a:rPr lang="lv-LV" sz="2000" b="1" noProof="0" dirty="0">
                <a:latin typeface="Montserrat" panose="00000500000000000000" pitchFamily="2" charset="-70"/>
              </a:rPr>
              <a:t>mēnesī </a:t>
            </a:r>
          </a:p>
          <a:p>
            <a:r>
              <a:rPr lang="lv-LV" sz="2000" noProof="0" dirty="0">
                <a:latin typeface="Montserrat" panose="00000500000000000000" pitchFamily="2" charset="-70"/>
              </a:rPr>
              <a:t>Dzīvokļi tiek izīrēti mājsaimniecībām, kuru kopējie mēneša bruto vidējie ienākumi nepārsniedz noteiktus sliekšņus</a:t>
            </a:r>
          </a:p>
          <a:p>
            <a:r>
              <a:rPr lang="lv-LV" sz="2000" noProof="0" dirty="0">
                <a:latin typeface="Montserrat" panose="00000500000000000000" pitchFamily="2" charset="-70"/>
              </a:rPr>
              <a:t>Dzīvokļi tiek </a:t>
            </a:r>
            <a:r>
              <a:rPr lang="lv-LV" sz="2000" b="1" noProof="0" dirty="0">
                <a:latin typeface="Montserrat" panose="00000500000000000000" pitchFamily="2" charset="-70"/>
              </a:rPr>
              <a:t>izīrēti mājsaimniecībām</a:t>
            </a:r>
            <a:r>
              <a:rPr lang="lv-LV" sz="2000" noProof="0" dirty="0">
                <a:latin typeface="Montserrat" panose="00000500000000000000" pitchFamily="2" charset="-70"/>
              </a:rPr>
              <a:t>, </a:t>
            </a:r>
            <a:r>
              <a:rPr lang="lv-LV" sz="2000" b="1" noProof="0" dirty="0">
                <a:latin typeface="Montserrat" panose="00000500000000000000" pitchFamily="2" charset="-70"/>
              </a:rPr>
              <a:t>kuru kopējie mēneša bruto vidējie ienākumi </a:t>
            </a:r>
            <a:r>
              <a:rPr lang="lv-LV" sz="2000" noProof="0" dirty="0">
                <a:latin typeface="Montserrat" panose="00000500000000000000" pitchFamily="2" charset="-70"/>
              </a:rPr>
              <a:t>iepriekšējā taksācijas gadā dzīvojamās telpas piešķiršanas brīdī izīrēšanai ir šādi (saskaņā ar Ekonomikas ministrijas aprēķiniem 2026. gadā):</a:t>
            </a:r>
          </a:p>
          <a:p>
            <a:pPr lvl="1"/>
            <a:r>
              <a:rPr lang="lv-LV" sz="2000" b="1" noProof="0" dirty="0">
                <a:latin typeface="Montserrat" panose="00000500000000000000" pitchFamily="2" charset="-70"/>
              </a:rPr>
              <a:t>nepārsniedz 1743 </a:t>
            </a:r>
            <a:r>
              <a:rPr lang="lv-LV" sz="2000" b="1" noProof="0" dirty="0" err="1">
                <a:latin typeface="Montserrat" panose="00000500000000000000" pitchFamily="2" charset="-70"/>
              </a:rPr>
              <a:t>euro</a:t>
            </a:r>
            <a:r>
              <a:rPr lang="lv-LV" sz="2000" b="1" noProof="0" dirty="0">
                <a:latin typeface="Montserrat" panose="00000500000000000000" pitchFamily="2" charset="-70"/>
              </a:rPr>
              <a:t> vienas istabas dzīvoklim</a:t>
            </a:r>
          </a:p>
          <a:p>
            <a:pPr lvl="1"/>
            <a:r>
              <a:rPr lang="lv-LV" sz="2000" b="1" noProof="0" dirty="0">
                <a:latin typeface="Montserrat" panose="00000500000000000000" pitchFamily="2" charset="-70"/>
              </a:rPr>
              <a:t>nepārsniedz 3003 </a:t>
            </a:r>
            <a:r>
              <a:rPr lang="lv-LV" sz="2000" b="1" noProof="0" dirty="0" err="1">
                <a:latin typeface="Montserrat" panose="00000500000000000000" pitchFamily="2" charset="-70"/>
              </a:rPr>
              <a:t>euro</a:t>
            </a:r>
            <a:r>
              <a:rPr lang="lv-LV" sz="2000" b="1" noProof="0" dirty="0">
                <a:latin typeface="Montserrat" panose="00000500000000000000" pitchFamily="2" charset="-70"/>
              </a:rPr>
              <a:t> divu istabu dzīvoklim</a:t>
            </a:r>
          </a:p>
          <a:p>
            <a:pPr lvl="1"/>
            <a:r>
              <a:rPr lang="lv-LV" sz="2000" b="1" noProof="0" dirty="0">
                <a:latin typeface="Montserrat" panose="00000500000000000000" pitchFamily="2" charset="-70"/>
              </a:rPr>
              <a:t>nepārsniedz 4597 </a:t>
            </a:r>
            <a:r>
              <a:rPr lang="lv-LV" sz="2000" b="1" noProof="0" dirty="0" err="1">
                <a:latin typeface="Montserrat" panose="00000500000000000000" pitchFamily="2" charset="-70"/>
              </a:rPr>
              <a:t>euro</a:t>
            </a:r>
            <a:r>
              <a:rPr lang="lv-LV" sz="2000" b="1" noProof="0" dirty="0">
                <a:latin typeface="Montserrat" panose="00000500000000000000" pitchFamily="2" charset="-70"/>
              </a:rPr>
              <a:t> trīs un vairāk istabu dzīvoklim</a:t>
            </a:r>
          </a:p>
          <a:p>
            <a:r>
              <a:rPr lang="lv-LV" sz="2000" noProof="0" dirty="0">
                <a:latin typeface="Montserrat" panose="00000500000000000000" pitchFamily="2" charset="-70"/>
              </a:rPr>
              <a:t>3 un vairāk istabu dzīvokļi ir pieejami tādām mājsaimniecībām, kuras veido vismaz divas personas</a:t>
            </a:r>
          </a:p>
        </p:txBody>
      </p:sp>
      <p:sp>
        <p:nvSpPr>
          <p:cNvPr id="5" name="Virsraksts 4">
            <a:extLst>
              <a:ext uri="{FF2B5EF4-FFF2-40B4-BE49-F238E27FC236}">
                <a16:creationId xmlns:a16="http://schemas.microsoft.com/office/drawing/2014/main" id="{46D34F6A-E867-75A5-4BCB-AAA768F014FD}"/>
              </a:ext>
            </a:extLst>
          </p:cNvPr>
          <p:cNvSpPr txBox="1">
            <a:spLocks noGrp="1"/>
          </p:cNvSpPr>
          <p:nvPr>
            <p:ph type="title"/>
          </p:nvPr>
        </p:nvSpPr>
        <p:spPr>
          <a:xfrm>
            <a:off x="838200" y="330643"/>
            <a:ext cx="10515600" cy="480131"/>
          </a:xfrm>
          <a:prstGeom prst="rect">
            <a:avLst/>
          </a:prstGeom>
          <a:noFill/>
        </p:spPr>
        <p:txBody>
          <a:bodyPr>
            <a:spAutoFit/>
          </a:bodyPr>
          <a:lstStyle/>
          <a:p>
            <a:pPr algn="ctr" eaLnBrk="1" fontAlgn="auto" hangingPunct="1">
              <a:spcBef>
                <a:spcPts val="0"/>
              </a:spcBef>
              <a:spcAft>
                <a:spcPts val="0"/>
              </a:spcAft>
              <a:defRPr/>
            </a:pPr>
            <a:r>
              <a:rPr lang="lv-LV" sz="2800" b="1" noProof="0" dirty="0">
                <a:solidFill>
                  <a:schemeClr val="bg2">
                    <a:lumMod val="50000"/>
                  </a:schemeClr>
                </a:solidFill>
                <a:latin typeface="Montserrat" pitchFamily="2" charset="77"/>
              </a:rPr>
              <a:t>PAR PROGRAMMU</a:t>
            </a:r>
            <a:endParaRPr lang="lv-LV" b="1" noProof="0" dirty="0">
              <a:solidFill>
                <a:schemeClr val="bg2">
                  <a:lumMod val="50000"/>
                </a:schemeClr>
              </a:solidFill>
              <a:latin typeface="Montserrat" pitchFamily="2" charset="77"/>
            </a:endParaRPr>
          </a:p>
        </p:txBody>
      </p:sp>
      <p:sp>
        <p:nvSpPr>
          <p:cNvPr id="2" name="AutoShape 3">
            <a:extLst>
              <a:ext uri="{FF2B5EF4-FFF2-40B4-BE49-F238E27FC236}">
                <a16:creationId xmlns:a16="http://schemas.microsoft.com/office/drawing/2014/main" id="{74F91B10-0705-5E1D-ED73-6411296F6E69}"/>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noProof="0" dirty="0"/>
          </a:p>
        </p:txBody>
      </p:sp>
      <p:sp>
        <p:nvSpPr>
          <p:cNvPr id="7" name="TextBox 2">
            <a:extLst>
              <a:ext uri="{FF2B5EF4-FFF2-40B4-BE49-F238E27FC236}">
                <a16:creationId xmlns:a16="http://schemas.microsoft.com/office/drawing/2014/main" id="{07AD9FB7-BB7B-FD9E-2C4E-FF14E5AD9614}"/>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lv-LV" sz="1200" noProof="0" dirty="0">
                <a:latin typeface="Montserrat" pitchFamily="2" charset="-70"/>
              </a:rPr>
              <a:t>ĀDAŽU NOVADA PAŠVALDĪBA   I  Attīstības un projektu nodaļa I   11.02.2026.</a:t>
            </a:r>
          </a:p>
        </p:txBody>
      </p:sp>
    </p:spTree>
    <p:extLst>
      <p:ext uri="{BB962C8B-B14F-4D97-AF65-F5344CB8AC3E}">
        <p14:creationId xmlns:p14="http://schemas.microsoft.com/office/powerpoint/2010/main" val="829990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9D0E0-154E-D411-A0F9-DD27CA76CEB6}"/>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341E9873-2CFD-34D4-9578-72A38944E71C}"/>
              </a:ext>
            </a:extLst>
          </p:cNvPr>
          <p:cNvSpPr>
            <a:spLocks noGrp="1"/>
          </p:cNvSpPr>
          <p:nvPr>
            <p:ph idx="1"/>
          </p:nvPr>
        </p:nvSpPr>
        <p:spPr>
          <a:xfrm>
            <a:off x="672248" y="880521"/>
            <a:ext cx="10847504" cy="445875"/>
          </a:xfrm>
        </p:spPr>
        <p:txBody>
          <a:bodyPr>
            <a:noAutofit/>
          </a:bodyPr>
          <a:lstStyle/>
          <a:p>
            <a:pPr marL="0" indent="0">
              <a:buNone/>
            </a:pPr>
            <a:r>
              <a:rPr lang="lv-LV" sz="2000" b="1" dirty="0">
                <a:latin typeface="Montserrat" panose="00000500000000000000" pitchFamily="2" charset="-70"/>
              </a:rPr>
              <a:t>G Citi būtiski aspekti</a:t>
            </a:r>
          </a:p>
        </p:txBody>
      </p:sp>
      <p:sp>
        <p:nvSpPr>
          <p:cNvPr id="2" name="AutoShape 3">
            <a:extLst>
              <a:ext uri="{FF2B5EF4-FFF2-40B4-BE49-F238E27FC236}">
                <a16:creationId xmlns:a16="http://schemas.microsoft.com/office/drawing/2014/main" id="{0B74EF54-EBD8-FFBD-A86B-77A9481805EC}"/>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16F570B4-101C-6D5A-0A4E-73455D12A571}"/>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graphicFrame>
        <p:nvGraphicFramePr>
          <p:cNvPr id="4" name="Tabula 3">
            <a:extLst>
              <a:ext uri="{FF2B5EF4-FFF2-40B4-BE49-F238E27FC236}">
                <a16:creationId xmlns:a16="http://schemas.microsoft.com/office/drawing/2014/main" id="{33972F20-0DF8-B3F0-D07C-C257BFBF9362}"/>
              </a:ext>
            </a:extLst>
          </p:cNvPr>
          <p:cNvGraphicFramePr>
            <a:graphicFrameLocks noGrp="1"/>
          </p:cNvGraphicFramePr>
          <p:nvPr>
            <p:extLst>
              <p:ext uri="{D42A27DB-BD31-4B8C-83A1-F6EECF244321}">
                <p14:modId xmlns:p14="http://schemas.microsoft.com/office/powerpoint/2010/main" val="3999796535"/>
              </p:ext>
            </p:extLst>
          </p:nvPr>
        </p:nvGraphicFramePr>
        <p:xfrm>
          <a:off x="523501" y="1222599"/>
          <a:ext cx="11144998" cy="5080202"/>
        </p:xfrm>
        <a:graphic>
          <a:graphicData uri="http://schemas.openxmlformats.org/drawingml/2006/table">
            <a:tbl>
              <a:tblPr firstRow="1" bandRow="1">
                <a:tableStyleId>{5A111915-BE36-4E01-A7E5-04B1672EAD32}</a:tableStyleId>
              </a:tblPr>
              <a:tblGrid>
                <a:gridCol w="2203854">
                  <a:extLst>
                    <a:ext uri="{9D8B030D-6E8A-4147-A177-3AD203B41FA5}">
                      <a16:colId xmlns:a16="http://schemas.microsoft.com/office/drawing/2014/main" val="617128645"/>
                    </a:ext>
                  </a:extLst>
                </a:gridCol>
                <a:gridCol w="7764605">
                  <a:extLst>
                    <a:ext uri="{9D8B030D-6E8A-4147-A177-3AD203B41FA5}">
                      <a16:colId xmlns:a16="http://schemas.microsoft.com/office/drawing/2014/main" val="1416337314"/>
                    </a:ext>
                  </a:extLst>
                </a:gridCol>
                <a:gridCol w="1176539">
                  <a:extLst>
                    <a:ext uri="{9D8B030D-6E8A-4147-A177-3AD203B41FA5}">
                      <a16:colId xmlns:a16="http://schemas.microsoft.com/office/drawing/2014/main" val="3804156968"/>
                    </a:ext>
                  </a:extLst>
                </a:gridCol>
              </a:tblGrid>
              <a:tr h="691082">
                <a:tc>
                  <a:txBody>
                    <a:bodyPr/>
                    <a:lstStyle/>
                    <a:p>
                      <a:pPr algn="ctr"/>
                      <a:r>
                        <a:rPr lang="lv-LV" dirty="0"/>
                        <a:t>Potenciālā vieta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Teritorijas plānojumā plānotā un atļautā izmantošana kā apbūves teritorijai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Vērtējums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5120826"/>
                  </a:ext>
                </a:extLst>
              </a:tr>
              <a:tr h="1694758">
                <a:tc>
                  <a:txBody>
                    <a:bodyPr/>
                    <a:lstStyle/>
                    <a:p>
                      <a:r>
                        <a:rPr lang="lv-LV" b="1" dirty="0"/>
                        <a:t>1. Lindas iela 3, Lindas iela 5 un daļa no īpašuma «</a:t>
                      </a:r>
                      <a:r>
                        <a:rPr lang="lv-LV" b="1" dirty="0" err="1"/>
                        <a:t>Vējšalkas</a:t>
                      </a:r>
                      <a:r>
                        <a:rPr lang="lv-LV" b="1" dirty="0"/>
                        <a:t>» </a:t>
                      </a:r>
                      <a:r>
                        <a:rPr lang="lv-LV" b="1" dirty="0" err="1"/>
                        <a:t>Kadagā</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b="0" i="0" kern="1200" dirty="0">
                          <a:solidFill>
                            <a:schemeClr val="tx1"/>
                          </a:solidFill>
                          <a:effectLst/>
                          <a:latin typeface="+mn-lt"/>
                          <a:ea typeface="+mn-ea"/>
                          <a:cs typeface="+mn-cs"/>
                        </a:rPr>
                        <a:t>Teritorija atrodas blakus Elīzes ielai 3, kur jau tiek attīstīta zemas īres mājoklis, turpinot teritorijas attīstību ar līdzīgu mērķi. Šīs teritorijas izvēle un Lindas ielas izbūve var sekmēt Lindas ielas 2 un Lindas iela 4 ēku attīstību. Teritorijai ir labs savienojums ar Ādažu novada centru, salīdzinoši laba sabiedriskā transporta nodrošinājums, attālums piemērots sabiedrisko objektu sasniegšanai ar velosipēdu vai kājām.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0012913"/>
                  </a:ext>
                </a:extLst>
              </a:tr>
              <a:tr h="1462716">
                <a:tc>
                  <a:txBody>
                    <a:bodyPr/>
                    <a:lstStyle/>
                    <a:p>
                      <a:r>
                        <a:rPr lang="lv-LV" b="1" dirty="0"/>
                        <a:t>2. Daļa no īpašuma «</a:t>
                      </a:r>
                      <a:r>
                        <a:rPr lang="lv-LV" b="1" dirty="0" err="1"/>
                        <a:t>Vējšalkas</a:t>
                      </a:r>
                      <a:r>
                        <a:rPr lang="lv-LV" b="1" dirty="0"/>
                        <a:t>» </a:t>
                      </a:r>
                      <a:r>
                        <a:rPr lang="lv-LV" b="1" dirty="0" err="1"/>
                        <a:t>Kadagā</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b="0" i="0" kern="1200" dirty="0">
                          <a:solidFill>
                            <a:schemeClr val="tx1"/>
                          </a:solidFill>
                          <a:effectLst/>
                          <a:latin typeface="+mn-lt"/>
                          <a:ea typeface="+mn-ea"/>
                          <a:cs typeface="+mn-cs"/>
                        </a:rPr>
                        <a:t>Teritorija atrodas blakus Elīzes ielai 3, kur jau tiek attīstīta zemas īres mājoklis, turpinot teritorijas attīstību ar līdzīgu mērķi. Teritorija atrodas pretī NBS objektam, kas ir stratēģisks aizsardzības objekts. Teritorijai ir labs savienojums ar Ādažu novada centru, salīdzinoši laba sabiedriskā transporta nodrošinājums, attālums piemērots sabiedrisko objektu sasniegšanai ar velosipēdu vai kājām.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592158"/>
                  </a:ext>
                </a:extLst>
              </a:tr>
              <a:tr h="691082">
                <a:tc>
                  <a:txBody>
                    <a:bodyPr/>
                    <a:lstStyle/>
                    <a:p>
                      <a:r>
                        <a:rPr lang="pl-PL" b="1" dirty="0"/>
                        <a:t>3. Lazdu iela 7, Garkalnē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lv-LV" sz="1800" b="0" i="0" kern="1200" dirty="0">
                          <a:solidFill>
                            <a:schemeClr val="tx1"/>
                          </a:solidFill>
                          <a:effectLst/>
                          <a:latin typeface="+mn-lt"/>
                          <a:ea typeface="+mn-ea"/>
                          <a:cs typeface="+mn-cs"/>
                        </a:rPr>
                        <a:t>Teritorija atrodas tālāk no pašvaldības objektiem, iestādēm. Ir nodrošināts savienojums ar Ādažu novada centru ar sabiedrisko autobusu, bet reisu biežums ir nepietiekošs. Garkalnes ciemā ir tikai 2 daudzdzīvokļu mājas, papildus ēkas mainītu ciema </a:t>
                      </a:r>
                      <a:r>
                        <a:rPr lang="lv-LV" sz="1800" b="0" i="0" kern="1200" dirty="0" err="1">
                          <a:solidFill>
                            <a:schemeClr val="tx1"/>
                          </a:solidFill>
                          <a:effectLst/>
                          <a:latin typeface="+mn-lt"/>
                          <a:ea typeface="+mn-ea"/>
                          <a:cs typeface="+mn-cs"/>
                        </a:rPr>
                        <a:t>apdzīvojuma</a:t>
                      </a:r>
                      <a:r>
                        <a:rPr lang="lv-LV" sz="1800" b="0" i="0" kern="1200" dirty="0">
                          <a:solidFill>
                            <a:schemeClr val="tx1"/>
                          </a:solidFill>
                          <a:effectLst/>
                          <a:latin typeface="+mn-lt"/>
                          <a:ea typeface="+mn-ea"/>
                          <a:cs typeface="+mn-cs"/>
                        </a:rPr>
                        <a:t> struktūru.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150274"/>
                  </a:ext>
                </a:extLst>
              </a:tr>
            </a:tbl>
          </a:graphicData>
        </a:graphic>
      </p:graphicFrame>
      <p:sp>
        <p:nvSpPr>
          <p:cNvPr id="9" name="Virsraksts 4">
            <a:extLst>
              <a:ext uri="{FF2B5EF4-FFF2-40B4-BE49-F238E27FC236}">
                <a16:creationId xmlns:a16="http://schemas.microsoft.com/office/drawing/2014/main" id="{CDCC99A0-08A0-505E-2143-858992D947E1}"/>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DAUDZKRITĒRIJU ANALĪZE</a:t>
            </a:r>
            <a:endParaRPr lang="en-US" b="1" dirty="0">
              <a:solidFill>
                <a:schemeClr val="bg2">
                  <a:lumMod val="50000"/>
                </a:schemeClr>
              </a:solidFill>
              <a:latin typeface="Montserrat" pitchFamily="2" charset="77"/>
            </a:endParaRPr>
          </a:p>
        </p:txBody>
      </p:sp>
    </p:spTree>
    <p:extLst>
      <p:ext uri="{BB962C8B-B14F-4D97-AF65-F5344CB8AC3E}">
        <p14:creationId xmlns:p14="http://schemas.microsoft.com/office/powerpoint/2010/main" val="170076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9B646-464B-AFF6-A4CD-71AF6B384E63}"/>
            </a:ext>
          </a:extLst>
        </p:cNvPr>
        <p:cNvGrpSpPr/>
        <p:nvPr/>
      </p:nvGrpSpPr>
      <p:grpSpPr>
        <a:xfrm>
          <a:off x="0" y="0"/>
          <a:ext cx="0" cy="0"/>
          <a:chOff x="0" y="0"/>
          <a:chExt cx="0" cy="0"/>
        </a:xfrm>
      </p:grpSpPr>
      <p:sp>
        <p:nvSpPr>
          <p:cNvPr id="2" name="AutoShape 3">
            <a:extLst>
              <a:ext uri="{FF2B5EF4-FFF2-40B4-BE49-F238E27FC236}">
                <a16:creationId xmlns:a16="http://schemas.microsoft.com/office/drawing/2014/main" id="{B390DBE9-9D41-2B23-6981-E4F8CB9675E5}"/>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E947F8D3-89EE-230A-665C-9A6AB61F922A}"/>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sp>
        <p:nvSpPr>
          <p:cNvPr id="8" name="Virsraksts 4">
            <a:extLst>
              <a:ext uri="{FF2B5EF4-FFF2-40B4-BE49-F238E27FC236}">
                <a16:creationId xmlns:a16="http://schemas.microsoft.com/office/drawing/2014/main" id="{4637D8B8-1D85-3A9A-3390-703C165B3904}"/>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DAUDZKRITĒRIJU ANALĪZE – KOPSAVILKUMS</a:t>
            </a:r>
            <a:endParaRPr lang="en-US" b="1" dirty="0">
              <a:solidFill>
                <a:schemeClr val="bg2">
                  <a:lumMod val="50000"/>
                </a:schemeClr>
              </a:solidFill>
              <a:latin typeface="Montserrat" pitchFamily="2" charset="77"/>
            </a:endParaRPr>
          </a:p>
        </p:txBody>
      </p:sp>
      <p:graphicFrame>
        <p:nvGraphicFramePr>
          <p:cNvPr id="11" name="Tabula 10">
            <a:extLst>
              <a:ext uri="{FF2B5EF4-FFF2-40B4-BE49-F238E27FC236}">
                <a16:creationId xmlns:a16="http://schemas.microsoft.com/office/drawing/2014/main" id="{DAEC9F71-ED71-5806-A01B-A896D78190DD}"/>
              </a:ext>
            </a:extLst>
          </p:cNvPr>
          <p:cNvGraphicFramePr>
            <a:graphicFrameLocks noGrp="1"/>
          </p:cNvGraphicFramePr>
          <p:nvPr>
            <p:extLst>
              <p:ext uri="{D42A27DB-BD31-4B8C-83A1-F6EECF244321}">
                <p14:modId xmlns:p14="http://schemas.microsoft.com/office/powerpoint/2010/main" val="3035899386"/>
              </p:ext>
            </p:extLst>
          </p:nvPr>
        </p:nvGraphicFramePr>
        <p:xfrm>
          <a:off x="374754" y="1088158"/>
          <a:ext cx="11145000" cy="4998720"/>
        </p:xfrm>
        <a:graphic>
          <a:graphicData uri="http://schemas.openxmlformats.org/drawingml/2006/table">
            <a:tbl>
              <a:tblPr firstRow="1" bandRow="1">
                <a:tableStyleId>{5A111915-BE36-4E01-A7E5-04B1672EAD32}</a:tableStyleId>
              </a:tblPr>
              <a:tblGrid>
                <a:gridCol w="4319166">
                  <a:extLst>
                    <a:ext uri="{9D8B030D-6E8A-4147-A177-3AD203B41FA5}">
                      <a16:colId xmlns:a16="http://schemas.microsoft.com/office/drawing/2014/main" val="617128645"/>
                    </a:ext>
                  </a:extLst>
                </a:gridCol>
                <a:gridCol w="2484120">
                  <a:extLst>
                    <a:ext uri="{9D8B030D-6E8A-4147-A177-3AD203B41FA5}">
                      <a16:colId xmlns:a16="http://schemas.microsoft.com/office/drawing/2014/main" val="1416337314"/>
                    </a:ext>
                  </a:extLst>
                </a:gridCol>
                <a:gridCol w="2066436">
                  <a:extLst>
                    <a:ext uri="{9D8B030D-6E8A-4147-A177-3AD203B41FA5}">
                      <a16:colId xmlns:a16="http://schemas.microsoft.com/office/drawing/2014/main" val="3541271812"/>
                    </a:ext>
                  </a:extLst>
                </a:gridCol>
                <a:gridCol w="2275278">
                  <a:extLst>
                    <a:ext uri="{9D8B030D-6E8A-4147-A177-3AD203B41FA5}">
                      <a16:colId xmlns:a16="http://schemas.microsoft.com/office/drawing/2014/main" val="3804156968"/>
                    </a:ext>
                  </a:extLst>
                </a:gridCol>
              </a:tblGrid>
              <a:tr h="370840">
                <a:tc>
                  <a:txBody>
                    <a:bodyPr/>
                    <a:lstStyle/>
                    <a:p>
                      <a:pPr algn="ctr"/>
                      <a:endParaRPr lang="lv-LV"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latin typeface="+mn-lt"/>
                        </a:rPr>
                        <a:t>1. Lindas iela Lindas iela 5 un daļa no īpašuma «</a:t>
                      </a:r>
                      <a:r>
                        <a:rPr lang="lv-LV" dirty="0" err="1">
                          <a:latin typeface="+mn-lt"/>
                        </a:rPr>
                        <a:t>Vējšalkas</a:t>
                      </a:r>
                      <a:r>
                        <a:rPr lang="lv-LV" dirty="0">
                          <a:latin typeface="+mn-lt"/>
                        </a:rPr>
                        <a:t>» </a:t>
                      </a:r>
                      <a:r>
                        <a:rPr lang="lv-LV" dirty="0" err="1">
                          <a:latin typeface="+mn-lt"/>
                        </a:rPr>
                        <a:t>Kadagā</a:t>
                      </a:r>
                      <a:endParaRPr lang="lv-LV"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latin typeface="+mn-lt"/>
                        </a:rPr>
                        <a:t>2. Daļa no īpašuma «</a:t>
                      </a:r>
                      <a:r>
                        <a:rPr lang="lv-LV" dirty="0" err="1">
                          <a:latin typeface="+mn-lt"/>
                        </a:rPr>
                        <a:t>Vējšalkas</a:t>
                      </a:r>
                      <a:r>
                        <a:rPr lang="lv-LV" dirty="0">
                          <a:latin typeface="+mn-lt"/>
                        </a:rPr>
                        <a:t>» </a:t>
                      </a:r>
                      <a:r>
                        <a:rPr lang="lv-LV" dirty="0" err="1">
                          <a:latin typeface="+mn-lt"/>
                        </a:rPr>
                        <a:t>Kadagā</a:t>
                      </a:r>
                      <a:endParaRPr lang="lv-LV"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l-PL" dirty="0">
                          <a:latin typeface="+mn-lt"/>
                        </a:rPr>
                        <a:t>3. Lazdu iela 7, Garkalnē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5120826"/>
                  </a:ext>
                </a:extLst>
              </a:tr>
              <a:tr h="370840">
                <a:tc>
                  <a:txBody>
                    <a:bodyPr/>
                    <a:lstStyle/>
                    <a:p>
                      <a:r>
                        <a:rPr lang="lv-LV" sz="2000" b="1" dirty="0">
                          <a:latin typeface="+mn-lt"/>
                        </a:rPr>
                        <a:t>A</a:t>
                      </a:r>
                      <a:r>
                        <a:rPr lang="lv-LV" sz="2000" dirty="0">
                          <a:latin typeface="+mn-lt"/>
                        </a:rPr>
                        <a:t> Teritorijas izmantošanas veids, kas noteikts Teritorijas plānojumā</a:t>
                      </a:r>
                      <a:endParaRPr lang="lv-LV" sz="20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b="0" i="0" kern="1200" dirty="0">
                          <a:solidFill>
                            <a:schemeClr val="tx1"/>
                          </a:solidFill>
                          <a:effectLst/>
                          <a:latin typeface="+mn-lt"/>
                          <a:ea typeface="+mn-ea"/>
                          <a:cs typeface="+mn-cs"/>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b="0" i="0" kern="1200" dirty="0">
                          <a:solidFill>
                            <a:schemeClr val="tx1"/>
                          </a:solidFill>
                          <a:effectLst/>
                          <a:latin typeface="+mn-lt"/>
                          <a:ea typeface="+mn-ea"/>
                          <a:cs typeface="+mn-cs"/>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dirty="0">
                          <a:latin typeface="+mn-lt"/>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00129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2000" b="1" dirty="0">
                          <a:latin typeface="+mn-lt"/>
                        </a:rPr>
                        <a:t>B </a:t>
                      </a:r>
                      <a:r>
                        <a:rPr lang="lv-LV" sz="2000" dirty="0">
                          <a:latin typeface="+mn-lt"/>
                        </a:rPr>
                        <a:t>Teritorijas izmantošana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b="0" i="0" kern="1200" dirty="0">
                          <a:solidFill>
                            <a:schemeClr val="tx1"/>
                          </a:solidFill>
                          <a:effectLst/>
                          <a:latin typeface="+mn-lt"/>
                          <a:ea typeface="+mn-ea"/>
                          <a:cs typeface="+mn-cs"/>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b="0" i="0" kern="1200" dirty="0">
                          <a:solidFill>
                            <a:schemeClr val="tx1"/>
                          </a:solidFill>
                          <a:effectLst/>
                          <a:latin typeface="+mn-lt"/>
                          <a:ea typeface="+mn-ea"/>
                          <a:cs typeface="+mn-cs"/>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dirty="0">
                          <a:latin typeface="+mn-lt"/>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5921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2000" b="1" dirty="0">
                          <a:latin typeface="+mn-lt"/>
                        </a:rPr>
                        <a:t>C </a:t>
                      </a:r>
                      <a:r>
                        <a:rPr lang="lv-LV" sz="2000" dirty="0">
                          <a:latin typeface="+mn-lt"/>
                        </a:rPr>
                        <a:t>Publiskās infrastruktūras pieejamība līdz teritorijai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b="0" i="0" kern="1200" dirty="0">
                          <a:solidFill>
                            <a:schemeClr val="tx1"/>
                          </a:solidFill>
                          <a:effectLst/>
                          <a:latin typeface="+mn-lt"/>
                          <a:ea typeface="+mn-ea"/>
                          <a:cs typeface="+mn-cs"/>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b="0" i="0" kern="1200" dirty="0">
                          <a:solidFill>
                            <a:schemeClr val="tx1"/>
                          </a:solidFill>
                          <a:effectLst/>
                          <a:latin typeface="+mn-lt"/>
                          <a:ea typeface="+mn-ea"/>
                          <a:cs typeface="+mn-cs"/>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dirty="0">
                          <a:latin typeface="+mn-lt"/>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1502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2000" b="1" dirty="0">
                          <a:latin typeface="+mn-lt"/>
                        </a:rPr>
                        <a:t>D </a:t>
                      </a:r>
                      <a:r>
                        <a:rPr lang="lv-LV" sz="2000" dirty="0">
                          <a:latin typeface="+mn-lt"/>
                        </a:rPr>
                        <a:t>Sabiedriskā transporta pieejamība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b="0" i="0" kern="1200" dirty="0">
                          <a:solidFill>
                            <a:schemeClr val="tx1"/>
                          </a:solidFill>
                          <a:effectLst/>
                          <a:latin typeface="+mn-lt"/>
                          <a:ea typeface="+mn-ea"/>
                          <a:cs typeface="+mn-cs"/>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b="0" i="0" kern="1200" dirty="0">
                          <a:solidFill>
                            <a:schemeClr val="tx1"/>
                          </a:solidFill>
                          <a:effectLst/>
                          <a:latin typeface="+mn-lt"/>
                          <a:ea typeface="+mn-ea"/>
                          <a:cs typeface="+mn-cs"/>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dirty="0">
                          <a:latin typeface="+mn-lt"/>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74274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2000" b="1" dirty="0">
                          <a:latin typeface="+mn-lt"/>
                        </a:rPr>
                        <a:t>E </a:t>
                      </a:r>
                      <a:r>
                        <a:rPr lang="lv-LV" sz="2000" dirty="0">
                          <a:latin typeface="+mn-lt"/>
                        </a:rPr>
                        <a:t>Pieguļošo ielu caurlaidspēja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b="0" i="0" kern="1200" dirty="0">
                          <a:solidFill>
                            <a:schemeClr val="tx1"/>
                          </a:solidFill>
                          <a:effectLst/>
                          <a:latin typeface="+mn-lt"/>
                          <a:ea typeface="+mn-ea"/>
                          <a:cs typeface="+mn-cs"/>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b="0" i="0" kern="1200" dirty="0">
                          <a:solidFill>
                            <a:schemeClr val="tx1"/>
                          </a:solidFill>
                          <a:effectLst/>
                          <a:latin typeface="+mn-lt"/>
                          <a:ea typeface="+mn-ea"/>
                          <a:cs typeface="+mn-cs"/>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dirty="0">
                          <a:latin typeface="+mn-lt"/>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77388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2000" b="1" dirty="0">
                          <a:latin typeface="+mn-lt"/>
                        </a:rPr>
                        <a:t>F </a:t>
                      </a:r>
                      <a:r>
                        <a:rPr lang="lv-LV" sz="2000" dirty="0">
                          <a:latin typeface="+mn-lt"/>
                        </a:rPr>
                        <a:t>Iedzīvotāju skaita pieauguma tendences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b="0" i="0" kern="1200" dirty="0">
                          <a:solidFill>
                            <a:schemeClr val="tx1"/>
                          </a:solidFill>
                          <a:effectLst/>
                          <a:latin typeface="+mn-lt"/>
                          <a:ea typeface="+mn-ea"/>
                          <a:cs typeface="+mn-cs"/>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b="0" i="0" kern="1200" dirty="0">
                          <a:solidFill>
                            <a:schemeClr val="tx1"/>
                          </a:solidFill>
                          <a:effectLst/>
                          <a:latin typeface="+mn-lt"/>
                          <a:ea typeface="+mn-ea"/>
                          <a:cs typeface="+mn-cs"/>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dirty="0">
                          <a:latin typeface="+mn-lt"/>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8371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2000" b="1" dirty="0">
                          <a:latin typeface="+mn-lt"/>
                        </a:rPr>
                        <a:t>G </a:t>
                      </a:r>
                      <a:r>
                        <a:rPr lang="lv-LV" sz="2000" dirty="0">
                          <a:latin typeface="+mn-lt"/>
                        </a:rPr>
                        <a:t>Citi būtiski aspekti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b="0" i="0" kern="1200" dirty="0">
                          <a:solidFill>
                            <a:schemeClr val="tx1"/>
                          </a:solidFill>
                          <a:effectLst/>
                          <a:latin typeface="+mn-lt"/>
                          <a:ea typeface="+mn-ea"/>
                          <a:cs typeface="+mn-cs"/>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b="0" i="0" kern="1200" dirty="0">
                          <a:solidFill>
                            <a:schemeClr val="tx1"/>
                          </a:solidFill>
                          <a:effectLst/>
                          <a:latin typeface="+mn-lt"/>
                          <a:ea typeface="+mn-ea"/>
                          <a:cs typeface="+mn-cs"/>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dirty="0">
                          <a:latin typeface="+mn-lt"/>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6513619"/>
                  </a:ext>
                </a:extLst>
              </a:tr>
              <a:tr h="281639">
                <a:tc>
                  <a:txBody>
                    <a:bodyPr/>
                    <a:lstStyle/>
                    <a:p>
                      <a:r>
                        <a:rPr lang="lv-LV" sz="2000" b="1" dirty="0">
                          <a:latin typeface="+mn-lt"/>
                        </a:rPr>
                        <a:t>KOPĀ</a:t>
                      </a:r>
                      <a:endParaRPr lang="pl-PL" sz="20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b="1" i="0" kern="1200" dirty="0">
                          <a:solidFill>
                            <a:schemeClr val="tx1"/>
                          </a:solidFill>
                          <a:effectLst/>
                          <a:latin typeface="+mn-lt"/>
                          <a:ea typeface="+mn-ea"/>
                          <a:cs typeface="+mn-cs"/>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b="1" i="0" kern="1200" dirty="0">
                          <a:solidFill>
                            <a:schemeClr val="tx1"/>
                          </a:solidFill>
                          <a:effectLst/>
                          <a:latin typeface="+mn-lt"/>
                          <a:ea typeface="+mn-ea"/>
                          <a:cs typeface="+mn-cs"/>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000" b="1" dirty="0">
                          <a:latin typeface="+mn-lt"/>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954260"/>
                  </a:ext>
                </a:extLst>
              </a:tr>
            </a:tbl>
          </a:graphicData>
        </a:graphic>
      </p:graphicFrame>
    </p:spTree>
    <p:extLst>
      <p:ext uri="{BB962C8B-B14F-4D97-AF65-F5344CB8AC3E}">
        <p14:creationId xmlns:p14="http://schemas.microsoft.com/office/powerpoint/2010/main" val="373273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E60A7-E836-7107-1FDE-E383B91C0D49}"/>
            </a:ext>
          </a:extLst>
        </p:cNvPr>
        <p:cNvGrpSpPr/>
        <p:nvPr/>
      </p:nvGrpSpPr>
      <p:grpSpPr>
        <a:xfrm>
          <a:off x="0" y="0"/>
          <a:ext cx="0" cy="0"/>
          <a:chOff x="0" y="0"/>
          <a:chExt cx="0" cy="0"/>
        </a:xfrm>
      </p:grpSpPr>
      <p:sp>
        <p:nvSpPr>
          <p:cNvPr id="5" name="Virsraksts 4">
            <a:extLst>
              <a:ext uri="{FF2B5EF4-FFF2-40B4-BE49-F238E27FC236}">
                <a16:creationId xmlns:a16="http://schemas.microsoft.com/office/drawing/2014/main" id="{9B088A0A-4259-61E9-914A-7766F5705923}"/>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a:spcBef>
                <a:spcPts val="0"/>
              </a:spcBef>
              <a:defRPr/>
            </a:pPr>
            <a:r>
              <a:rPr lang="lv-LV" sz="2800" b="1" dirty="0">
                <a:solidFill>
                  <a:schemeClr val="bg2">
                    <a:lumMod val="50000"/>
                  </a:schemeClr>
                </a:solidFill>
                <a:latin typeface="Montserrat" pitchFamily="2" charset="77"/>
              </a:rPr>
              <a:t>DAUDZKRITĒRIJU ANALĪZE – KOPSAVILKUMS</a:t>
            </a:r>
            <a:endParaRPr lang="en-US" b="1" dirty="0">
              <a:solidFill>
                <a:schemeClr val="bg2">
                  <a:lumMod val="50000"/>
                </a:schemeClr>
              </a:solidFill>
              <a:latin typeface="Montserrat" pitchFamily="2" charset="77"/>
            </a:endParaRPr>
          </a:p>
        </p:txBody>
      </p:sp>
      <p:sp>
        <p:nvSpPr>
          <p:cNvPr id="2" name="AutoShape 3">
            <a:extLst>
              <a:ext uri="{FF2B5EF4-FFF2-40B4-BE49-F238E27FC236}">
                <a16:creationId xmlns:a16="http://schemas.microsoft.com/office/drawing/2014/main" id="{306C1237-7941-A4EA-5B21-176518EB3D1F}"/>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6E21566A-2594-2D42-CA7C-9EC7A753B288}"/>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graphicFrame>
        <p:nvGraphicFramePr>
          <p:cNvPr id="4" name="Tabula 3">
            <a:extLst>
              <a:ext uri="{FF2B5EF4-FFF2-40B4-BE49-F238E27FC236}">
                <a16:creationId xmlns:a16="http://schemas.microsoft.com/office/drawing/2014/main" id="{2376477E-AAEF-7B4F-E324-69723AE30659}"/>
              </a:ext>
            </a:extLst>
          </p:cNvPr>
          <p:cNvGraphicFramePr>
            <a:graphicFrameLocks noGrp="1"/>
          </p:cNvGraphicFramePr>
          <p:nvPr>
            <p:extLst>
              <p:ext uri="{D42A27DB-BD31-4B8C-83A1-F6EECF244321}">
                <p14:modId xmlns:p14="http://schemas.microsoft.com/office/powerpoint/2010/main" val="2320038791"/>
              </p:ext>
            </p:extLst>
          </p:nvPr>
        </p:nvGraphicFramePr>
        <p:xfrm>
          <a:off x="759721" y="927172"/>
          <a:ext cx="11005560" cy="4119880"/>
        </p:xfrm>
        <a:graphic>
          <a:graphicData uri="http://schemas.openxmlformats.org/drawingml/2006/table">
            <a:tbl>
              <a:tblPr firstRow="1" bandRow="1">
                <a:tableStyleId>{5A111915-BE36-4E01-A7E5-04B1672EAD32}</a:tableStyleId>
              </a:tblPr>
              <a:tblGrid>
                <a:gridCol w="2536639">
                  <a:extLst>
                    <a:ext uri="{9D8B030D-6E8A-4147-A177-3AD203B41FA5}">
                      <a16:colId xmlns:a16="http://schemas.microsoft.com/office/drawing/2014/main" val="2978109605"/>
                    </a:ext>
                  </a:extLst>
                </a:gridCol>
                <a:gridCol w="4800401">
                  <a:extLst>
                    <a:ext uri="{9D8B030D-6E8A-4147-A177-3AD203B41FA5}">
                      <a16:colId xmlns:a16="http://schemas.microsoft.com/office/drawing/2014/main" val="1416337314"/>
                    </a:ext>
                  </a:extLst>
                </a:gridCol>
                <a:gridCol w="3668520">
                  <a:extLst>
                    <a:ext uri="{9D8B030D-6E8A-4147-A177-3AD203B41FA5}">
                      <a16:colId xmlns:a16="http://schemas.microsoft.com/office/drawing/2014/main" val="3804156968"/>
                    </a:ext>
                  </a:extLst>
                </a:gridCol>
              </a:tblGrid>
              <a:tr h="370840">
                <a:tc>
                  <a:txBody>
                    <a:bodyPr/>
                    <a:lstStyle/>
                    <a:p>
                      <a:pPr algn="ctr"/>
                      <a:r>
                        <a:rPr lang="lv-LV" dirty="0"/>
                        <a:t>Potenciālā vieta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Stiprās puses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Vājās puses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5120826"/>
                  </a:ext>
                </a:extLst>
              </a:tr>
              <a:tr h="370840">
                <a:tc>
                  <a:txBody>
                    <a:bodyPr/>
                    <a:lstStyle/>
                    <a:p>
                      <a:r>
                        <a:rPr lang="lv-LV" sz="2000" b="1" dirty="0"/>
                        <a:t>1. Lindas iela 3, Lindas iela 5 un daļa no īpašuma «</a:t>
                      </a:r>
                      <a:r>
                        <a:rPr lang="lv-LV" sz="2000" b="1" dirty="0" err="1"/>
                        <a:t>Vējšalkas</a:t>
                      </a:r>
                      <a:r>
                        <a:rPr lang="lv-LV" sz="2000" b="1" dirty="0"/>
                        <a:t>» </a:t>
                      </a:r>
                      <a:r>
                        <a:rPr lang="lv-LV" sz="2000" b="1" dirty="0" err="1"/>
                        <a:t>Kadagā</a:t>
                      </a:r>
                      <a:endParaRPr lang="lv-LV"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lv-LV" sz="2000" b="0" i="0" kern="1200" dirty="0">
                          <a:solidFill>
                            <a:schemeClr val="tx1"/>
                          </a:solidFill>
                          <a:effectLst/>
                          <a:latin typeface="+mn-lt"/>
                          <a:ea typeface="+mn-ea"/>
                          <a:cs typeface="+mn-cs"/>
                        </a:rPr>
                        <a:t>Teritorijā atbilstoši Teritorijas plānojumam, ir pieļaujam daudzstāvu dzīvojamā apbūve</a:t>
                      </a:r>
                    </a:p>
                    <a:p>
                      <a:pPr marL="285750" indent="-285750">
                        <a:buFont typeface="Arial" panose="020B0604020202020204" pitchFamily="34" charset="0"/>
                        <a:buChar char="•"/>
                      </a:pPr>
                      <a:r>
                        <a:rPr lang="lv-LV" sz="2000" b="0" i="0" kern="1200" dirty="0">
                          <a:solidFill>
                            <a:schemeClr val="tx1"/>
                          </a:solidFill>
                          <a:effectLst/>
                          <a:latin typeface="+mn-lt"/>
                          <a:ea typeface="+mn-ea"/>
                          <a:cs typeface="+mn-cs"/>
                        </a:rPr>
                        <a:t>Salīdzinoši netālu atrodas dzīvojamai apbūvei nepieciešamās komunikācijas</a:t>
                      </a:r>
                    </a:p>
                    <a:p>
                      <a:pPr marL="285750" indent="-285750">
                        <a:buFont typeface="Arial" panose="020B0604020202020204" pitchFamily="34" charset="0"/>
                        <a:buChar char="•"/>
                      </a:pPr>
                      <a:r>
                        <a:rPr lang="lv-LV" sz="2000" b="0" i="0" kern="1200" dirty="0">
                          <a:solidFill>
                            <a:schemeClr val="tx1"/>
                          </a:solidFill>
                          <a:effectLst/>
                          <a:latin typeface="+mn-lt"/>
                          <a:ea typeface="+mn-ea"/>
                          <a:cs typeface="+mn-cs"/>
                        </a:rPr>
                        <a:t>Netālu atrodas sabiedriskā transporta pietura</a:t>
                      </a:r>
                    </a:p>
                    <a:p>
                      <a:pPr marL="285750" indent="-285750">
                        <a:buFont typeface="Arial" panose="020B0604020202020204" pitchFamily="34" charset="0"/>
                        <a:buChar char="•"/>
                      </a:pPr>
                      <a:r>
                        <a:rPr lang="lv-LV" sz="2000" b="0" i="0" kern="1200" dirty="0">
                          <a:solidFill>
                            <a:schemeClr val="tx1"/>
                          </a:solidFill>
                          <a:effectLst/>
                          <a:latin typeface="+mn-lt"/>
                          <a:ea typeface="+mn-ea"/>
                          <a:cs typeface="+mn-cs"/>
                        </a:rPr>
                        <a:t>Teritorijas plašums, ko var paredzēt tik lielu, cik nepieciešams jaunas daudzdzīvokļu ēkas izbūvei</a:t>
                      </a:r>
                    </a:p>
                    <a:p>
                      <a:pPr marL="285750" indent="-285750">
                        <a:buFont typeface="Arial" panose="020B0604020202020204" pitchFamily="34" charset="0"/>
                        <a:buChar char="•"/>
                      </a:pPr>
                      <a:r>
                        <a:rPr lang="lv-LV" sz="2000" b="0" i="0" kern="1200" dirty="0">
                          <a:solidFill>
                            <a:schemeClr val="tx1"/>
                          </a:solidFill>
                          <a:effectLst/>
                          <a:latin typeface="+mn-lt"/>
                          <a:ea typeface="+mn-ea"/>
                          <a:cs typeface="+mn-cs"/>
                        </a:rPr>
                        <a:t>Teritorija atrodas blakus Elīzes ielai 3, kur jau tiek attīstīta zemas īres mājoklis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lv-LV" sz="2000" dirty="0"/>
                        <a:t>Teritorijā nepieciešams veikt atmežošanu</a:t>
                      </a:r>
                    </a:p>
                    <a:p>
                      <a:pPr marL="285750" indent="-285750" algn="l">
                        <a:buFont typeface="Arial" panose="020B0604020202020204" pitchFamily="34" charset="0"/>
                        <a:buChar char="•"/>
                      </a:pPr>
                      <a:r>
                        <a:rPr lang="lv-LV" sz="2000" dirty="0"/>
                        <a:t>Teritorijai jāveic novērtējums</a:t>
                      </a:r>
                    </a:p>
                    <a:p>
                      <a:pPr marL="285750" indent="-285750" algn="l">
                        <a:buFont typeface="Arial" panose="020B0604020202020204" pitchFamily="34" charset="0"/>
                        <a:buChar char="•"/>
                      </a:pPr>
                      <a:r>
                        <a:rPr lang="lv-LV" sz="2000" dirty="0"/>
                        <a:t>Dzīvojamo ēku attīstītājam būtu jāapņemas izbūvēt Lindas ielas daļu</a:t>
                      </a:r>
                    </a:p>
                    <a:p>
                      <a:pPr marL="285750" indent="-285750" algn="l">
                        <a:buFont typeface="Arial" panose="020B0604020202020204" pitchFamily="34" charset="0"/>
                        <a:buChar char="•"/>
                      </a:pPr>
                      <a:r>
                        <a:rPr lang="lv-LV" sz="2000" dirty="0"/>
                        <a:t>Nepieciešams veikt zemes vienības nodalīšanu, novērtēšanu</a:t>
                      </a:r>
                    </a:p>
                    <a:p>
                      <a:pPr marL="285750" indent="-285750" algn="l">
                        <a:buFont typeface="Arial" panose="020B0604020202020204" pitchFamily="34" charset="0"/>
                        <a:buChar char="•"/>
                      </a:pPr>
                      <a:endParaRPr lang="lv-LV"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0012913"/>
                  </a:ext>
                </a:extLst>
              </a:tr>
            </a:tbl>
          </a:graphicData>
        </a:graphic>
      </p:graphicFrame>
    </p:spTree>
    <p:extLst>
      <p:ext uri="{BB962C8B-B14F-4D97-AF65-F5344CB8AC3E}">
        <p14:creationId xmlns:p14="http://schemas.microsoft.com/office/powerpoint/2010/main" val="419738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890F8-2F0F-A24C-C1B3-F0D6224198F9}"/>
            </a:ext>
          </a:extLst>
        </p:cNvPr>
        <p:cNvGrpSpPr/>
        <p:nvPr/>
      </p:nvGrpSpPr>
      <p:grpSpPr>
        <a:xfrm>
          <a:off x="0" y="0"/>
          <a:ext cx="0" cy="0"/>
          <a:chOff x="0" y="0"/>
          <a:chExt cx="0" cy="0"/>
        </a:xfrm>
      </p:grpSpPr>
      <p:sp>
        <p:nvSpPr>
          <p:cNvPr id="5" name="Virsraksts 4">
            <a:extLst>
              <a:ext uri="{FF2B5EF4-FFF2-40B4-BE49-F238E27FC236}">
                <a16:creationId xmlns:a16="http://schemas.microsoft.com/office/drawing/2014/main" id="{3BAD1FB4-FE18-EEDA-9C93-6477AA1BE3B1}"/>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a:spcBef>
                <a:spcPts val="0"/>
              </a:spcBef>
              <a:defRPr/>
            </a:pPr>
            <a:r>
              <a:rPr lang="lv-LV" sz="2800" b="1" dirty="0">
                <a:solidFill>
                  <a:schemeClr val="bg2">
                    <a:lumMod val="50000"/>
                  </a:schemeClr>
                </a:solidFill>
                <a:latin typeface="Montserrat" pitchFamily="2" charset="77"/>
              </a:rPr>
              <a:t>DAUDZKRITĒRIJU ANALĪZE – KOPSAVILKUMS</a:t>
            </a:r>
            <a:endParaRPr lang="en-US" b="1" dirty="0">
              <a:solidFill>
                <a:schemeClr val="bg2">
                  <a:lumMod val="50000"/>
                </a:schemeClr>
              </a:solidFill>
              <a:latin typeface="Montserrat" pitchFamily="2" charset="77"/>
            </a:endParaRPr>
          </a:p>
        </p:txBody>
      </p:sp>
      <p:sp>
        <p:nvSpPr>
          <p:cNvPr id="2" name="AutoShape 3">
            <a:extLst>
              <a:ext uri="{FF2B5EF4-FFF2-40B4-BE49-F238E27FC236}">
                <a16:creationId xmlns:a16="http://schemas.microsoft.com/office/drawing/2014/main" id="{4E96D3AA-91E5-6606-7ABE-661C39143DE2}"/>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626AE899-279A-3985-083D-127641936347}"/>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graphicFrame>
        <p:nvGraphicFramePr>
          <p:cNvPr id="4" name="Tabula 3">
            <a:extLst>
              <a:ext uri="{FF2B5EF4-FFF2-40B4-BE49-F238E27FC236}">
                <a16:creationId xmlns:a16="http://schemas.microsoft.com/office/drawing/2014/main" id="{52F41B59-3995-8D1F-0D3F-DD19C3EF4270}"/>
              </a:ext>
            </a:extLst>
          </p:cNvPr>
          <p:cNvGraphicFramePr>
            <a:graphicFrameLocks noGrp="1"/>
          </p:cNvGraphicFramePr>
          <p:nvPr>
            <p:extLst>
              <p:ext uri="{D42A27DB-BD31-4B8C-83A1-F6EECF244321}">
                <p14:modId xmlns:p14="http://schemas.microsoft.com/office/powerpoint/2010/main" val="3288674399"/>
              </p:ext>
            </p:extLst>
          </p:nvPr>
        </p:nvGraphicFramePr>
        <p:xfrm>
          <a:off x="759721" y="927172"/>
          <a:ext cx="11005560" cy="3815080"/>
        </p:xfrm>
        <a:graphic>
          <a:graphicData uri="http://schemas.openxmlformats.org/drawingml/2006/table">
            <a:tbl>
              <a:tblPr firstRow="1" bandRow="1">
                <a:tableStyleId>{5A111915-BE36-4E01-A7E5-04B1672EAD32}</a:tableStyleId>
              </a:tblPr>
              <a:tblGrid>
                <a:gridCol w="2536639">
                  <a:extLst>
                    <a:ext uri="{9D8B030D-6E8A-4147-A177-3AD203B41FA5}">
                      <a16:colId xmlns:a16="http://schemas.microsoft.com/office/drawing/2014/main" val="2978109605"/>
                    </a:ext>
                  </a:extLst>
                </a:gridCol>
                <a:gridCol w="4277920">
                  <a:extLst>
                    <a:ext uri="{9D8B030D-6E8A-4147-A177-3AD203B41FA5}">
                      <a16:colId xmlns:a16="http://schemas.microsoft.com/office/drawing/2014/main" val="1416337314"/>
                    </a:ext>
                  </a:extLst>
                </a:gridCol>
                <a:gridCol w="4191001">
                  <a:extLst>
                    <a:ext uri="{9D8B030D-6E8A-4147-A177-3AD203B41FA5}">
                      <a16:colId xmlns:a16="http://schemas.microsoft.com/office/drawing/2014/main" val="3804156968"/>
                    </a:ext>
                  </a:extLst>
                </a:gridCol>
              </a:tblGrid>
              <a:tr h="370840">
                <a:tc>
                  <a:txBody>
                    <a:bodyPr/>
                    <a:lstStyle/>
                    <a:p>
                      <a:pPr algn="ctr"/>
                      <a:r>
                        <a:rPr lang="lv-LV" dirty="0"/>
                        <a:t>Potenciālā vieta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Stiprās puses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Vājās puses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5120826"/>
                  </a:ext>
                </a:extLst>
              </a:tr>
              <a:tr h="370840">
                <a:tc>
                  <a:txBody>
                    <a:bodyPr/>
                    <a:lstStyle/>
                    <a:p>
                      <a:r>
                        <a:rPr lang="lv-LV" sz="2000" b="1" dirty="0"/>
                        <a:t>2. Daļa no īpašuma «</a:t>
                      </a:r>
                      <a:r>
                        <a:rPr lang="lv-LV" sz="2000" b="1" dirty="0" err="1"/>
                        <a:t>Vējšalkas</a:t>
                      </a:r>
                      <a:r>
                        <a:rPr lang="lv-LV" sz="2000" b="1" dirty="0"/>
                        <a:t>» </a:t>
                      </a:r>
                      <a:r>
                        <a:rPr lang="lv-LV" sz="2000" b="1" dirty="0" err="1"/>
                        <a:t>Kadagā</a:t>
                      </a:r>
                      <a:endParaRPr lang="lv-LV"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lv-LV" sz="2000" b="0" i="0" kern="1200" dirty="0">
                          <a:solidFill>
                            <a:schemeClr val="tx1"/>
                          </a:solidFill>
                          <a:effectLst/>
                          <a:latin typeface="+mn-lt"/>
                          <a:ea typeface="+mn-ea"/>
                          <a:cs typeface="+mn-cs"/>
                        </a:rPr>
                        <a:t>Teritorijā atbilstoši Teritorijas plānojumam, ir pieļaujam daudzstāvu dzīvojamā apbūve</a:t>
                      </a:r>
                    </a:p>
                    <a:p>
                      <a:pPr marL="285750" indent="-285750">
                        <a:buFont typeface="Arial" panose="020B0604020202020204" pitchFamily="34" charset="0"/>
                        <a:buChar char="•"/>
                      </a:pPr>
                      <a:r>
                        <a:rPr lang="lv-LV" sz="2000" b="0" i="0" kern="1200" dirty="0">
                          <a:solidFill>
                            <a:schemeClr val="tx1"/>
                          </a:solidFill>
                          <a:effectLst/>
                          <a:latin typeface="+mn-lt"/>
                          <a:ea typeface="+mn-ea"/>
                          <a:cs typeface="+mn-cs"/>
                        </a:rPr>
                        <a:t>Salīdzinoši netālu atrodas dzīvojamai apbūvei nepieciešamās komunikācijas</a:t>
                      </a:r>
                    </a:p>
                    <a:p>
                      <a:pPr marL="285750" indent="-285750">
                        <a:buFont typeface="Arial" panose="020B0604020202020204" pitchFamily="34" charset="0"/>
                        <a:buChar char="•"/>
                      </a:pPr>
                      <a:r>
                        <a:rPr lang="lv-LV" sz="2000" b="0" i="0" kern="1200" dirty="0">
                          <a:solidFill>
                            <a:schemeClr val="tx1"/>
                          </a:solidFill>
                          <a:effectLst/>
                          <a:latin typeface="+mn-lt"/>
                          <a:ea typeface="+mn-ea"/>
                          <a:cs typeface="+mn-cs"/>
                        </a:rPr>
                        <a:t>Netālu atrodas sabiedriskā transporta pietura</a:t>
                      </a:r>
                    </a:p>
                    <a:p>
                      <a:pPr marL="285750" indent="-285750">
                        <a:buFont typeface="Arial" panose="020B0604020202020204" pitchFamily="34" charset="0"/>
                        <a:buChar char="•"/>
                      </a:pPr>
                      <a:r>
                        <a:rPr lang="lv-LV" sz="2000" b="0" i="0" kern="1200" dirty="0">
                          <a:solidFill>
                            <a:schemeClr val="tx1"/>
                          </a:solidFill>
                          <a:effectLst/>
                          <a:latin typeface="+mn-lt"/>
                          <a:ea typeface="+mn-ea"/>
                          <a:cs typeface="+mn-cs"/>
                        </a:rPr>
                        <a:t>Teritorija atrodas blakus Elīzes ielai 3, kur jau tiek attīstīta zemas īres mājoklis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sz="2000" dirty="0"/>
                        <a:t>Teritorijā nepieciešams veikt atmežošanu, teritorijā aug vērtīgi koki</a:t>
                      </a:r>
                    </a:p>
                    <a:p>
                      <a:pPr marL="285750" indent="-285750" algn="l">
                        <a:buFont typeface="Arial" panose="020B0604020202020204" pitchFamily="34" charset="0"/>
                        <a:buChar char="•"/>
                      </a:pPr>
                      <a:r>
                        <a:rPr lang="lv-LV" sz="2000" dirty="0"/>
                        <a:t>Teritorijai jāveic novērtējums</a:t>
                      </a:r>
                    </a:p>
                    <a:p>
                      <a:pPr marL="285750" indent="-285750" algn="l">
                        <a:buFont typeface="Arial" panose="020B0604020202020204" pitchFamily="34" charset="0"/>
                        <a:buChar char="•"/>
                      </a:pPr>
                      <a:r>
                        <a:rPr lang="lv-LV" sz="2000" dirty="0"/>
                        <a:t>Zemes gabals ir teritoriālā ziņā ierobežots</a:t>
                      </a:r>
                    </a:p>
                    <a:p>
                      <a:pPr marL="285750" indent="-285750" algn="l">
                        <a:buFont typeface="Arial" panose="020B0604020202020204" pitchFamily="34" charset="0"/>
                        <a:buChar char="•"/>
                      </a:pPr>
                      <a:r>
                        <a:rPr lang="lv-LV" sz="2000" dirty="0"/>
                        <a:t>Zemes gabals atrodas blakus NBS</a:t>
                      </a:r>
                    </a:p>
                    <a:p>
                      <a:pPr marL="285750" indent="-285750" algn="l">
                        <a:buFont typeface="Arial" panose="020B0604020202020204" pitchFamily="34" charset="0"/>
                        <a:buChar char="•"/>
                      </a:pPr>
                      <a:r>
                        <a:rPr lang="lv-LV" sz="2000" dirty="0"/>
                        <a:t>Teritorijā esošās komunikācijas ierobežo zemes gabala attīstības plānošanu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592158"/>
                  </a:ext>
                </a:extLst>
              </a:tr>
            </a:tbl>
          </a:graphicData>
        </a:graphic>
      </p:graphicFrame>
    </p:spTree>
    <p:extLst>
      <p:ext uri="{BB962C8B-B14F-4D97-AF65-F5344CB8AC3E}">
        <p14:creationId xmlns:p14="http://schemas.microsoft.com/office/powerpoint/2010/main" val="838285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B0374-E965-B686-AE41-481A8C303681}"/>
            </a:ext>
          </a:extLst>
        </p:cNvPr>
        <p:cNvGrpSpPr/>
        <p:nvPr/>
      </p:nvGrpSpPr>
      <p:grpSpPr>
        <a:xfrm>
          <a:off x="0" y="0"/>
          <a:ext cx="0" cy="0"/>
          <a:chOff x="0" y="0"/>
          <a:chExt cx="0" cy="0"/>
        </a:xfrm>
      </p:grpSpPr>
      <p:sp>
        <p:nvSpPr>
          <p:cNvPr id="5" name="Virsraksts 4">
            <a:extLst>
              <a:ext uri="{FF2B5EF4-FFF2-40B4-BE49-F238E27FC236}">
                <a16:creationId xmlns:a16="http://schemas.microsoft.com/office/drawing/2014/main" id="{E2D6245D-9353-3FD6-5155-E1466A1B6C78}"/>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a:spcBef>
                <a:spcPts val="0"/>
              </a:spcBef>
              <a:defRPr/>
            </a:pPr>
            <a:r>
              <a:rPr lang="lv-LV" sz="2800" b="1" dirty="0">
                <a:solidFill>
                  <a:schemeClr val="bg2">
                    <a:lumMod val="50000"/>
                  </a:schemeClr>
                </a:solidFill>
                <a:latin typeface="Montserrat" pitchFamily="2" charset="77"/>
              </a:rPr>
              <a:t>DAUDZKRITĒRIJU ANALĪZE – KOPSAVILKUMS</a:t>
            </a:r>
            <a:endParaRPr lang="en-US" b="1" dirty="0">
              <a:solidFill>
                <a:schemeClr val="bg2">
                  <a:lumMod val="50000"/>
                </a:schemeClr>
              </a:solidFill>
              <a:latin typeface="Montserrat" pitchFamily="2" charset="77"/>
            </a:endParaRPr>
          </a:p>
        </p:txBody>
      </p:sp>
      <p:sp>
        <p:nvSpPr>
          <p:cNvPr id="2" name="AutoShape 3">
            <a:extLst>
              <a:ext uri="{FF2B5EF4-FFF2-40B4-BE49-F238E27FC236}">
                <a16:creationId xmlns:a16="http://schemas.microsoft.com/office/drawing/2014/main" id="{28E0535D-106A-6175-8B3D-92AD3D44FD61}"/>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4CE8F7FC-2187-7427-9CF1-4D54230A2D0D}"/>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graphicFrame>
        <p:nvGraphicFramePr>
          <p:cNvPr id="4" name="Tabula 3">
            <a:extLst>
              <a:ext uri="{FF2B5EF4-FFF2-40B4-BE49-F238E27FC236}">
                <a16:creationId xmlns:a16="http://schemas.microsoft.com/office/drawing/2014/main" id="{7466BADC-87AA-09D5-CB53-F30F7649CAF1}"/>
              </a:ext>
            </a:extLst>
          </p:cNvPr>
          <p:cNvGraphicFramePr>
            <a:graphicFrameLocks noGrp="1"/>
          </p:cNvGraphicFramePr>
          <p:nvPr>
            <p:extLst>
              <p:ext uri="{D42A27DB-BD31-4B8C-83A1-F6EECF244321}">
                <p14:modId xmlns:p14="http://schemas.microsoft.com/office/powerpoint/2010/main" val="4191894057"/>
              </p:ext>
            </p:extLst>
          </p:nvPr>
        </p:nvGraphicFramePr>
        <p:xfrm>
          <a:off x="759721" y="927172"/>
          <a:ext cx="11005560" cy="3205480"/>
        </p:xfrm>
        <a:graphic>
          <a:graphicData uri="http://schemas.openxmlformats.org/drawingml/2006/table">
            <a:tbl>
              <a:tblPr firstRow="1" bandRow="1">
                <a:tableStyleId>{5A111915-BE36-4E01-A7E5-04B1672EAD32}</a:tableStyleId>
              </a:tblPr>
              <a:tblGrid>
                <a:gridCol w="2536639">
                  <a:extLst>
                    <a:ext uri="{9D8B030D-6E8A-4147-A177-3AD203B41FA5}">
                      <a16:colId xmlns:a16="http://schemas.microsoft.com/office/drawing/2014/main" val="2978109605"/>
                    </a:ext>
                  </a:extLst>
                </a:gridCol>
                <a:gridCol w="4800401">
                  <a:extLst>
                    <a:ext uri="{9D8B030D-6E8A-4147-A177-3AD203B41FA5}">
                      <a16:colId xmlns:a16="http://schemas.microsoft.com/office/drawing/2014/main" val="1416337314"/>
                    </a:ext>
                  </a:extLst>
                </a:gridCol>
                <a:gridCol w="3668520">
                  <a:extLst>
                    <a:ext uri="{9D8B030D-6E8A-4147-A177-3AD203B41FA5}">
                      <a16:colId xmlns:a16="http://schemas.microsoft.com/office/drawing/2014/main" val="3804156968"/>
                    </a:ext>
                  </a:extLst>
                </a:gridCol>
              </a:tblGrid>
              <a:tr h="370840">
                <a:tc>
                  <a:txBody>
                    <a:bodyPr/>
                    <a:lstStyle/>
                    <a:p>
                      <a:pPr algn="ctr"/>
                      <a:r>
                        <a:rPr lang="lv-LV" dirty="0"/>
                        <a:t>Potenciālā vieta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Stiprās puses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Vājās puses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5120826"/>
                  </a:ext>
                </a:extLst>
              </a:tr>
              <a:tr h="370840">
                <a:tc>
                  <a:txBody>
                    <a:bodyPr/>
                    <a:lstStyle/>
                    <a:p>
                      <a:r>
                        <a:rPr lang="pl-PL" sz="2000" b="1" dirty="0"/>
                        <a:t>3. Lazdu iela 7, Garkalnē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lv-LV" sz="2000" kern="1200" dirty="0">
                          <a:solidFill>
                            <a:schemeClr val="tx1"/>
                          </a:solidFill>
                          <a:effectLst/>
                          <a:latin typeface="+mn-lt"/>
                          <a:ea typeface="+mn-ea"/>
                          <a:cs typeface="+mn-cs"/>
                        </a:rPr>
                        <a:t>Teritorijā atbilstoši Teritorijas plānojumam, ir pieļaujam daudzstāvu dzīvojamā apbūve</a:t>
                      </a:r>
                    </a:p>
                    <a:p>
                      <a:pPr marL="285750" indent="-285750">
                        <a:buFont typeface="Arial" panose="020B0604020202020204" pitchFamily="34" charset="0"/>
                        <a:buChar char="•"/>
                      </a:pPr>
                      <a:r>
                        <a:rPr lang="lv-LV" sz="2000" kern="1200" dirty="0">
                          <a:solidFill>
                            <a:schemeClr val="tx1"/>
                          </a:solidFill>
                          <a:effectLst/>
                          <a:latin typeface="+mn-lt"/>
                          <a:ea typeface="+mn-ea"/>
                          <a:cs typeface="+mn-cs"/>
                        </a:rPr>
                        <a:t>Salīdzinoši netālu atrodas dzīvojamai apbūvei nepieciešamās komunikācijas</a:t>
                      </a:r>
                    </a:p>
                    <a:p>
                      <a:pPr marL="285750" indent="-285750">
                        <a:buFont typeface="Arial" panose="020B0604020202020204" pitchFamily="34" charset="0"/>
                        <a:buChar char="•"/>
                      </a:pPr>
                      <a:r>
                        <a:rPr lang="lv-LV" sz="2000" kern="1200" dirty="0">
                          <a:solidFill>
                            <a:schemeClr val="tx1"/>
                          </a:solidFill>
                          <a:effectLst/>
                          <a:latin typeface="+mn-lt"/>
                          <a:ea typeface="+mn-ea"/>
                          <a:cs typeface="+mn-cs"/>
                        </a:rPr>
                        <a:t>Teritorijas plašums, ko var paredzēt tik lielu, cik nepieciešams jaunas daudzdzīvokļu ēkas izbūvei</a:t>
                      </a:r>
                      <a:endParaRPr lang="lv-LV" sz="2000" b="0" i="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lv-LV" sz="2000" kern="1200" dirty="0">
                          <a:solidFill>
                            <a:schemeClr val="tx1"/>
                          </a:solidFill>
                          <a:effectLst/>
                          <a:latin typeface="+mn-lt"/>
                          <a:ea typeface="+mn-ea"/>
                          <a:cs typeface="+mn-cs"/>
                        </a:rPr>
                        <a:t>Teritorijai jāveic novērtējums</a:t>
                      </a:r>
                    </a:p>
                    <a:p>
                      <a:pPr marL="285750" indent="-285750">
                        <a:buFont typeface="Arial" panose="020B0604020202020204" pitchFamily="34" charset="0"/>
                        <a:buChar char="•"/>
                      </a:pPr>
                      <a:r>
                        <a:rPr lang="lv-LV" sz="2000" kern="1200" dirty="0">
                          <a:solidFill>
                            <a:schemeClr val="tx1"/>
                          </a:solidFill>
                          <a:effectLst/>
                          <a:latin typeface="+mn-lt"/>
                          <a:ea typeface="+mn-ea"/>
                          <a:cs typeface="+mn-cs"/>
                        </a:rPr>
                        <a:t>Sabiedriskā transporta pietura atrodas 300 m attālumā</a:t>
                      </a:r>
                    </a:p>
                    <a:p>
                      <a:pPr marL="285750" indent="-285750">
                        <a:buFont typeface="Arial" panose="020B0604020202020204" pitchFamily="34" charset="0"/>
                        <a:buChar char="•"/>
                      </a:pPr>
                      <a:r>
                        <a:rPr lang="lv-LV" sz="2000" kern="1200" dirty="0">
                          <a:solidFill>
                            <a:schemeClr val="tx1"/>
                          </a:solidFill>
                          <a:effectLst/>
                          <a:latin typeface="+mn-lt"/>
                          <a:ea typeface="+mn-ea"/>
                          <a:cs typeface="+mn-cs"/>
                        </a:rPr>
                        <a:t>Nepieciešams veikt zemes vienības atdalīšanu, novērtēšanu</a:t>
                      </a:r>
                    </a:p>
                    <a:p>
                      <a:pPr marL="285750" indent="-285750">
                        <a:buFont typeface="Arial" panose="020B0604020202020204" pitchFamily="34" charset="0"/>
                        <a:buChar char="•"/>
                      </a:pPr>
                      <a:r>
                        <a:rPr lang="lv-LV" sz="2000" kern="1200" dirty="0">
                          <a:solidFill>
                            <a:schemeClr val="tx1"/>
                          </a:solidFill>
                          <a:effectLst/>
                          <a:latin typeface="+mn-lt"/>
                          <a:ea typeface="+mn-ea"/>
                          <a:cs typeface="+mn-cs"/>
                        </a:rPr>
                        <a:t>Teritorija atrodas tālu no pašvaldības objektiem, iestādēm</a:t>
                      </a:r>
                      <a:endParaRPr lang="lv-LV"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150274"/>
                  </a:ext>
                </a:extLst>
              </a:tr>
            </a:tbl>
          </a:graphicData>
        </a:graphic>
      </p:graphicFrame>
    </p:spTree>
    <p:extLst>
      <p:ext uri="{BB962C8B-B14F-4D97-AF65-F5344CB8AC3E}">
        <p14:creationId xmlns:p14="http://schemas.microsoft.com/office/powerpoint/2010/main" val="3121547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B3E3B-8565-8FCE-74D6-6086568C321B}"/>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696061C2-F43F-4987-69A6-7B67E9C7A769}"/>
              </a:ext>
            </a:extLst>
          </p:cNvPr>
          <p:cNvSpPr>
            <a:spLocks noGrp="1"/>
          </p:cNvSpPr>
          <p:nvPr>
            <p:ph idx="1"/>
          </p:nvPr>
        </p:nvSpPr>
        <p:spPr>
          <a:xfrm>
            <a:off x="672248" y="1271658"/>
            <a:ext cx="11367352" cy="5059853"/>
          </a:xfrm>
        </p:spPr>
        <p:txBody>
          <a:bodyPr>
            <a:noAutofit/>
          </a:bodyPr>
          <a:lstStyle/>
          <a:p>
            <a:r>
              <a:rPr lang="lv-LV" sz="2000" dirty="0">
                <a:latin typeface="Montserrat" panose="00000500000000000000" pitchFamily="2" charset="-70"/>
              </a:rPr>
              <a:t>Pašvaldībai kā teritorijas, kurās </a:t>
            </a:r>
            <a:r>
              <a:rPr lang="lv-LV" sz="2000" b="1" dirty="0">
                <a:latin typeface="Montserrat" panose="00000500000000000000" pitchFamily="2" charset="-70"/>
              </a:rPr>
              <a:t>atbalstīt attīstīt zemas īres mājokļa būvniecību </a:t>
            </a:r>
            <a:r>
              <a:rPr lang="lv-LV" sz="2000" dirty="0">
                <a:latin typeface="Montserrat" panose="00000500000000000000" pitchFamily="2" charset="-70"/>
              </a:rPr>
              <a:t>(60 dzīvokļiem), noteikt īpašumus </a:t>
            </a:r>
            <a:r>
              <a:rPr lang="lv-LV" sz="2000" b="1" dirty="0">
                <a:latin typeface="Montserrat" panose="00000500000000000000" pitchFamily="2" charset="-70"/>
              </a:rPr>
              <a:t>Lindas ielā 3, </a:t>
            </a:r>
            <a:r>
              <a:rPr lang="lv-LV" sz="2000" b="1" dirty="0" err="1">
                <a:latin typeface="Montserrat" panose="00000500000000000000" pitchFamily="2" charset="-70"/>
              </a:rPr>
              <a:t>Kadagā</a:t>
            </a:r>
            <a:r>
              <a:rPr lang="lv-LV" sz="2000" b="1" dirty="0">
                <a:latin typeface="Montserrat" panose="00000500000000000000" pitchFamily="2" charset="-70"/>
              </a:rPr>
              <a:t>, Lindas ielā 5, </a:t>
            </a:r>
            <a:r>
              <a:rPr lang="lv-LV" sz="2000" b="1" dirty="0" err="1">
                <a:latin typeface="Montserrat" panose="00000500000000000000" pitchFamily="2" charset="-70"/>
              </a:rPr>
              <a:t>Kadagā</a:t>
            </a:r>
            <a:r>
              <a:rPr lang="lv-LV" sz="2000" b="1" dirty="0">
                <a:latin typeface="Montserrat" panose="00000500000000000000" pitchFamily="2" charset="-70"/>
              </a:rPr>
              <a:t> un daļu no īpašuma «</a:t>
            </a:r>
            <a:r>
              <a:rPr lang="lv-LV" sz="2000" b="1" dirty="0" err="1">
                <a:latin typeface="Montserrat" panose="00000500000000000000" pitchFamily="2" charset="-70"/>
              </a:rPr>
              <a:t>Vējšalkas</a:t>
            </a:r>
            <a:r>
              <a:rPr lang="lv-LV" sz="2000" b="1" dirty="0">
                <a:latin typeface="Montserrat" panose="00000500000000000000" pitchFamily="2" charset="-70"/>
              </a:rPr>
              <a:t>» </a:t>
            </a:r>
            <a:r>
              <a:rPr lang="lv-LV" sz="2000" b="1" dirty="0" err="1">
                <a:latin typeface="Montserrat" panose="00000500000000000000" pitchFamily="2" charset="-70"/>
              </a:rPr>
              <a:t>Kadagā</a:t>
            </a:r>
            <a:endParaRPr lang="lv-LV" sz="2000" b="1" dirty="0">
              <a:latin typeface="Montserrat" panose="00000500000000000000" pitchFamily="2" charset="-70"/>
            </a:endParaRPr>
          </a:p>
          <a:p>
            <a:r>
              <a:rPr lang="lv-LV" sz="2000" b="1" dirty="0">
                <a:latin typeface="Montserrat" panose="00000500000000000000" pitchFamily="2" charset="-70"/>
              </a:rPr>
              <a:t>Veikt mājokļa būvniecībai nepieciešamās daļas atdalīšanu no īpašuma «</a:t>
            </a:r>
            <a:r>
              <a:rPr lang="lv-LV" sz="2000" b="1" dirty="0" err="1">
                <a:latin typeface="Montserrat" panose="00000500000000000000" pitchFamily="2" charset="-70"/>
              </a:rPr>
              <a:t>Vējšalkas</a:t>
            </a:r>
            <a:r>
              <a:rPr lang="lv-LV" sz="2000" b="1" dirty="0">
                <a:latin typeface="Montserrat" panose="00000500000000000000" pitchFamily="2" charset="-70"/>
              </a:rPr>
              <a:t>»</a:t>
            </a:r>
          </a:p>
          <a:p>
            <a:r>
              <a:rPr lang="lv-LV" sz="2000" b="1" dirty="0">
                <a:latin typeface="Montserrat" panose="00000500000000000000" pitchFamily="2" charset="-70"/>
              </a:rPr>
              <a:t>Pēc īpašuma daļas atdalīšanas organizēt zemes vienību novērtējumu</a:t>
            </a:r>
            <a:r>
              <a:rPr lang="lv-LV" sz="2000" dirty="0">
                <a:latin typeface="Montserrat" panose="00000500000000000000" pitchFamily="2" charset="-70"/>
              </a:rPr>
              <a:t> (</a:t>
            </a:r>
            <a:r>
              <a:rPr lang="lv-LV" sz="2000">
                <a:latin typeface="Montserrat" panose="00000500000000000000" pitchFamily="2" charset="-70"/>
              </a:rPr>
              <a:t>būs jāizlemj – visas </a:t>
            </a:r>
            <a:r>
              <a:rPr lang="lv-LV" sz="2000" dirty="0">
                <a:latin typeface="Montserrat" panose="00000500000000000000" pitchFamily="2" charset="-70"/>
              </a:rPr>
              <a:t>trīs zemes vienības kopā vai katru atsevišķi), pieaicinot sertificētu vērtētāju, ar mērķi – pārdot zemes vienības kā vienotu veselumu zemas īres mājokļa būvniecībai</a:t>
            </a:r>
          </a:p>
          <a:p>
            <a:r>
              <a:rPr lang="lv-LV" sz="2000" dirty="0">
                <a:latin typeface="Montserrat" panose="00000500000000000000" pitchFamily="2" charset="-70"/>
              </a:rPr>
              <a:t>Kā atsevišķu zemes vienību </a:t>
            </a:r>
            <a:r>
              <a:rPr lang="lv-LV" sz="2000" b="1" dirty="0">
                <a:latin typeface="Montserrat" panose="00000500000000000000" pitchFamily="2" charset="-70"/>
              </a:rPr>
              <a:t>izdalīt teritoriju Lindas ielas izbūvei</a:t>
            </a:r>
          </a:p>
          <a:p>
            <a:r>
              <a:rPr lang="lv-LV" sz="2000" b="1" dirty="0">
                <a:latin typeface="Montserrat" panose="00000500000000000000" pitchFamily="2" charset="-70"/>
              </a:rPr>
              <a:t>Pēc novērtējuma organizēt izsoli </a:t>
            </a:r>
            <a:r>
              <a:rPr lang="lv-LV" sz="2000" dirty="0">
                <a:latin typeface="Montserrat" panose="00000500000000000000" pitchFamily="2" charset="-70"/>
              </a:rPr>
              <a:t>ar mērķi – daudzdzīvokļu dzīvojamo īres māju būvniecība atbilstoši 14.07.2022. MK noteikumiem Nr.459 «Noteikumi par atbalstu dzīvojamo īres māju būvniecībai Eiropas Atveseļošanas un noturības mehāniska plāna 3.1. reformu un investīciju virziena «Reģionālā politika»3.1.1.4.i.investīcijas «Finansēšanas fonda izveide zemas īres mājokļu būvniecībai» ietvaros»</a:t>
            </a:r>
          </a:p>
          <a:p>
            <a:r>
              <a:rPr lang="lv-LV" sz="2000" dirty="0">
                <a:latin typeface="Montserrat" panose="00000500000000000000" pitchFamily="2" charset="-70"/>
              </a:rPr>
              <a:t>Pašvaldībai paturēt atpirkuma tiesības, ja Pircējs nesaņem ALTUM atbalstu programmas realizācijai</a:t>
            </a:r>
          </a:p>
        </p:txBody>
      </p:sp>
      <p:sp>
        <p:nvSpPr>
          <p:cNvPr id="5" name="Virsraksts 4">
            <a:extLst>
              <a:ext uri="{FF2B5EF4-FFF2-40B4-BE49-F238E27FC236}">
                <a16:creationId xmlns:a16="http://schemas.microsoft.com/office/drawing/2014/main" id="{5B20AF74-9977-F8D4-BB9C-26C2BD888819}"/>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PRIEKŠLIKUMS</a:t>
            </a:r>
            <a:endParaRPr lang="en-US" b="1" dirty="0">
              <a:solidFill>
                <a:schemeClr val="bg2">
                  <a:lumMod val="50000"/>
                </a:schemeClr>
              </a:solidFill>
              <a:latin typeface="Montserrat" pitchFamily="2" charset="77"/>
            </a:endParaRPr>
          </a:p>
        </p:txBody>
      </p:sp>
      <p:sp>
        <p:nvSpPr>
          <p:cNvPr id="2" name="AutoShape 3">
            <a:extLst>
              <a:ext uri="{FF2B5EF4-FFF2-40B4-BE49-F238E27FC236}">
                <a16:creationId xmlns:a16="http://schemas.microsoft.com/office/drawing/2014/main" id="{4210C202-16B7-96FB-C77A-41771CE81B02}"/>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CB1DC8C2-D14E-2B0A-8119-B8E7C9CBEE57}"/>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spTree>
    <p:extLst>
      <p:ext uri="{BB962C8B-B14F-4D97-AF65-F5344CB8AC3E}">
        <p14:creationId xmlns:p14="http://schemas.microsoft.com/office/powerpoint/2010/main" val="3300610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1A1F4-4912-F7B4-E689-E6F78DBE4DA9}"/>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85252EB6-1ED0-D345-30DD-38C58DC64016}"/>
              </a:ext>
            </a:extLst>
          </p:cNvPr>
          <p:cNvSpPr>
            <a:spLocks noGrp="1"/>
          </p:cNvSpPr>
          <p:nvPr>
            <p:ph idx="1"/>
          </p:nvPr>
        </p:nvSpPr>
        <p:spPr>
          <a:xfrm>
            <a:off x="672248" y="1271658"/>
            <a:ext cx="10847504" cy="5059853"/>
          </a:xfrm>
        </p:spPr>
        <p:txBody>
          <a:bodyPr>
            <a:normAutofit/>
          </a:bodyPr>
          <a:lstStyle/>
          <a:p>
            <a:r>
              <a:rPr lang="lv-LV" sz="2000" b="1" dirty="0">
                <a:solidFill>
                  <a:srgbClr val="6F8E9F"/>
                </a:solidFill>
                <a:latin typeface="Montserrat" panose="00000500000000000000" pitchFamily="2" charset="-70"/>
              </a:rPr>
              <a:t>2023.08.23. </a:t>
            </a:r>
            <a:r>
              <a:rPr lang="lv-LV" sz="2000" dirty="0">
                <a:latin typeface="Montserrat" panose="00000500000000000000" pitchFamily="2" charset="-70"/>
              </a:rPr>
              <a:t>ĀNP lēmums Nr. 335 «</a:t>
            </a:r>
            <a:r>
              <a:rPr lang="lv-LV" sz="2000" b="1" dirty="0">
                <a:latin typeface="Montserrat" panose="00000500000000000000" pitchFamily="2" charset="-70"/>
              </a:rPr>
              <a:t>Par atbalstu jaunas dzīvojamās īres mājas būvniecību </a:t>
            </a:r>
            <a:r>
              <a:rPr lang="lv-LV" sz="2000" b="1" dirty="0" err="1">
                <a:latin typeface="Montserrat" panose="00000500000000000000" pitchFamily="2" charset="-70"/>
              </a:rPr>
              <a:t>Kadagā</a:t>
            </a:r>
            <a:r>
              <a:rPr lang="lv-LV" sz="2000" dirty="0">
                <a:latin typeface="Montserrat" panose="00000500000000000000" pitchFamily="2" charset="-70"/>
              </a:rPr>
              <a:t>», kurā tika nolemts:</a:t>
            </a:r>
          </a:p>
          <a:p>
            <a:pPr lvl="1"/>
            <a:r>
              <a:rPr lang="lv-LV" sz="2000" b="1" dirty="0">
                <a:latin typeface="Montserrat" panose="00000500000000000000" pitchFamily="2" charset="-70"/>
              </a:rPr>
              <a:t>Atbalstīt</a:t>
            </a:r>
            <a:r>
              <a:rPr lang="lv-LV" sz="2000" dirty="0">
                <a:latin typeface="Montserrat" panose="00000500000000000000" pitchFamily="2" charset="-70"/>
              </a:rPr>
              <a:t> ES Atveseļošanas un noturības mehānisma plāna 3.1. reformu un investīciju virziena “Reģionālā politika” 3.1.1.4.i. investīcijas “Finansēšanas fonda izveide zemas īres mājokļu būvniecībai” </a:t>
            </a:r>
            <a:r>
              <a:rPr lang="lv-LV" sz="2000" b="1" dirty="0">
                <a:latin typeface="Montserrat" panose="00000500000000000000" pitchFamily="2" charset="-70"/>
              </a:rPr>
              <a:t>īstenošanu Ādažu novada teritorijā</a:t>
            </a:r>
            <a:endParaRPr lang="lv-LV" sz="2000" dirty="0">
              <a:latin typeface="Montserrat" panose="00000500000000000000" pitchFamily="2" charset="-70"/>
            </a:endParaRPr>
          </a:p>
          <a:p>
            <a:pPr lvl="1"/>
            <a:r>
              <a:rPr lang="lv-LV" sz="2000" b="1" dirty="0">
                <a:latin typeface="Montserrat" panose="00000500000000000000" pitchFamily="2" charset="-70"/>
              </a:rPr>
              <a:t>Noteikt</a:t>
            </a:r>
            <a:r>
              <a:rPr lang="lv-LV" sz="2000" dirty="0">
                <a:latin typeface="Montserrat" panose="00000500000000000000" pitchFamily="2" charset="-70"/>
              </a:rPr>
              <a:t> pašvaldības īpašumā esošo nekustamo īpašumu </a:t>
            </a:r>
            <a:r>
              <a:rPr lang="lv-LV" sz="2000" b="1" dirty="0">
                <a:latin typeface="Montserrat" panose="00000500000000000000" pitchFamily="2" charset="-70"/>
              </a:rPr>
              <a:t>zemes vienības kā teritorijas, kuras var attīstīt zemas īres mājokļa būvniecībai</a:t>
            </a:r>
          </a:p>
          <a:p>
            <a:pPr lvl="1"/>
            <a:r>
              <a:rPr lang="lv-LV" sz="2000" b="1" dirty="0">
                <a:latin typeface="Montserrat" panose="00000500000000000000" pitchFamily="2" charset="-70"/>
              </a:rPr>
              <a:t>JIN izstrādāt </a:t>
            </a:r>
            <a:r>
              <a:rPr lang="lv-LV" sz="2000" dirty="0">
                <a:latin typeface="Montserrat" panose="00000500000000000000" pitchFamily="2" charset="-70"/>
              </a:rPr>
              <a:t>un līdz 2023.09.22. iesniegt pašvaldības domei </a:t>
            </a:r>
            <a:r>
              <a:rPr lang="lv-LV" sz="2000" b="1" dirty="0">
                <a:latin typeface="Montserrat" panose="00000500000000000000" pitchFamily="2" charset="-70"/>
              </a:rPr>
              <a:t>SN projektu par dzīvokļu izīrēšanas kārtību </a:t>
            </a:r>
            <a:r>
              <a:rPr lang="lv-LV" sz="2000" dirty="0">
                <a:latin typeface="Montserrat" panose="00000500000000000000" pitchFamily="2" charset="-70"/>
              </a:rPr>
              <a:t>zemas īres maksas dzīvojamās mājā Ādažu novadā</a:t>
            </a:r>
          </a:p>
          <a:p>
            <a:pPr lvl="1"/>
            <a:r>
              <a:rPr lang="lv-LV" sz="2000" b="1" dirty="0">
                <a:latin typeface="Montserrat" panose="00000500000000000000" pitchFamily="2" charset="-70"/>
              </a:rPr>
              <a:t>NĪN</a:t>
            </a:r>
            <a:r>
              <a:rPr lang="lv-LV" sz="2000" dirty="0">
                <a:latin typeface="Montserrat" panose="00000500000000000000" pitchFamily="2" charset="-70"/>
              </a:rPr>
              <a:t> līdz 15.09.2023. </a:t>
            </a:r>
            <a:r>
              <a:rPr lang="lv-LV" sz="2000" b="1" dirty="0">
                <a:latin typeface="Montserrat" panose="00000500000000000000" pitchFamily="2" charset="-70"/>
              </a:rPr>
              <a:t>organizēt</a:t>
            </a:r>
            <a:r>
              <a:rPr lang="lv-LV" sz="2000" dirty="0">
                <a:latin typeface="Montserrat" panose="00000500000000000000" pitchFamily="2" charset="-70"/>
              </a:rPr>
              <a:t> 2. punktā </a:t>
            </a:r>
            <a:r>
              <a:rPr lang="lv-LV" sz="2000" b="1" dirty="0">
                <a:latin typeface="Montserrat" panose="00000500000000000000" pitchFamily="2" charset="-70"/>
              </a:rPr>
              <a:t>noteikto zemes vienību novērtējumu </a:t>
            </a:r>
            <a:r>
              <a:rPr lang="lv-LV" sz="2000" dirty="0">
                <a:latin typeface="Montserrat" panose="00000500000000000000" pitchFamily="2" charset="-70"/>
              </a:rPr>
              <a:t>pieaicinot sertificētu vērtētāju, ar mērķi - pārdot zemes vienības kā vienotu veselumu zemas īres mājokļa būvniecībai</a:t>
            </a:r>
          </a:p>
          <a:p>
            <a:r>
              <a:rPr lang="lv-LV" sz="2000" b="1" dirty="0">
                <a:solidFill>
                  <a:srgbClr val="6F8E9F"/>
                </a:solidFill>
                <a:latin typeface="Montserrat" panose="00000500000000000000" pitchFamily="2" charset="-70"/>
              </a:rPr>
              <a:t>2023.10.26. </a:t>
            </a:r>
            <a:r>
              <a:rPr lang="lv-LV" sz="2000" dirty="0">
                <a:latin typeface="Montserrat" panose="00000500000000000000" pitchFamily="2" charset="-70"/>
              </a:rPr>
              <a:t>ĀNP </a:t>
            </a:r>
            <a:r>
              <a:rPr lang="lv-LV" sz="2000" b="1" dirty="0">
                <a:latin typeface="Montserrat" panose="00000500000000000000" pitchFamily="2" charset="-70"/>
              </a:rPr>
              <a:t>Saistošie noteikumi </a:t>
            </a:r>
            <a:r>
              <a:rPr lang="lv-LV" sz="2000" dirty="0">
                <a:latin typeface="Montserrat" panose="00000500000000000000" pitchFamily="2" charset="-70"/>
              </a:rPr>
              <a:t>Nr. 33/2023 «</a:t>
            </a:r>
            <a:r>
              <a:rPr lang="lv-LV" sz="2000" b="1" dirty="0">
                <a:latin typeface="Montserrat" panose="00000500000000000000" pitchFamily="2" charset="-70"/>
              </a:rPr>
              <a:t>Par dzīvokļu izīrēšanas kārtību zemas īres maksas dzīvojamās mājās Ādažu novada pašvaldībā</a:t>
            </a:r>
            <a:r>
              <a:rPr lang="lv-LV" sz="2000" dirty="0">
                <a:latin typeface="Montserrat" panose="00000500000000000000" pitchFamily="2" charset="-70"/>
              </a:rPr>
              <a:t>»</a:t>
            </a:r>
          </a:p>
        </p:txBody>
      </p:sp>
      <p:sp>
        <p:nvSpPr>
          <p:cNvPr id="5" name="Virsraksts 4">
            <a:extLst>
              <a:ext uri="{FF2B5EF4-FFF2-40B4-BE49-F238E27FC236}">
                <a16:creationId xmlns:a16="http://schemas.microsoft.com/office/drawing/2014/main" id="{3881E479-1373-8F86-7C7D-61DBADDF1D8B}"/>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VIRZĪBA UZ PROGRAMMAS IEVIEŠANU ĀDAŽU NOVADĀ</a:t>
            </a:r>
            <a:endParaRPr lang="en-US" b="1" dirty="0">
              <a:solidFill>
                <a:schemeClr val="bg2">
                  <a:lumMod val="50000"/>
                </a:schemeClr>
              </a:solidFill>
              <a:latin typeface="Montserrat" pitchFamily="2" charset="77"/>
            </a:endParaRPr>
          </a:p>
        </p:txBody>
      </p:sp>
      <p:sp>
        <p:nvSpPr>
          <p:cNvPr id="2" name="AutoShape 3">
            <a:extLst>
              <a:ext uri="{FF2B5EF4-FFF2-40B4-BE49-F238E27FC236}">
                <a16:creationId xmlns:a16="http://schemas.microsoft.com/office/drawing/2014/main" id="{8922499B-3B71-BB7D-7E68-9E7A1AF763B1}"/>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D8258A6B-2448-9FD0-7D5D-B0C473FC460C}"/>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spTree>
    <p:extLst>
      <p:ext uri="{BB962C8B-B14F-4D97-AF65-F5344CB8AC3E}">
        <p14:creationId xmlns:p14="http://schemas.microsoft.com/office/powerpoint/2010/main" val="2264156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FBB2B-C5C9-542B-668E-9223B982CED9}"/>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74D21DA6-9244-6B64-BBF8-B6718C750EC8}"/>
              </a:ext>
            </a:extLst>
          </p:cNvPr>
          <p:cNvSpPr>
            <a:spLocks noGrp="1"/>
          </p:cNvSpPr>
          <p:nvPr>
            <p:ph idx="1"/>
          </p:nvPr>
        </p:nvSpPr>
        <p:spPr>
          <a:xfrm>
            <a:off x="672248" y="1271658"/>
            <a:ext cx="11367352" cy="5059853"/>
          </a:xfrm>
        </p:spPr>
        <p:txBody>
          <a:bodyPr>
            <a:noAutofit/>
          </a:bodyPr>
          <a:lstStyle/>
          <a:p>
            <a:r>
              <a:rPr lang="lv-LV" sz="2000" b="1" dirty="0">
                <a:solidFill>
                  <a:srgbClr val="6F8E9F"/>
                </a:solidFill>
                <a:latin typeface="Montserrat" panose="00000500000000000000" pitchFamily="2" charset="-70"/>
              </a:rPr>
              <a:t>2023.10.26. </a:t>
            </a:r>
            <a:r>
              <a:rPr lang="lv-LV" sz="2000" dirty="0">
                <a:latin typeface="Montserrat" panose="00000500000000000000" pitchFamily="2" charset="-70"/>
              </a:rPr>
              <a:t>ĀNP lēmums Nr. 415 «</a:t>
            </a:r>
            <a:r>
              <a:rPr lang="lv-LV" sz="2000" b="1" dirty="0">
                <a:latin typeface="Montserrat" panose="00000500000000000000" pitchFamily="2" charset="-70"/>
              </a:rPr>
              <a:t>Par pašvaldības nekustamo īpašumu atsavināšanu “Elīzes iela 1”, “Elīzes iela 3” un “Lindas iela 1”, </a:t>
            </a:r>
            <a:r>
              <a:rPr lang="lv-LV" sz="2000" b="1" dirty="0" err="1">
                <a:latin typeface="Montserrat" panose="00000500000000000000" pitchFamily="2" charset="-70"/>
              </a:rPr>
              <a:t>Kadaga</a:t>
            </a:r>
            <a:r>
              <a:rPr lang="lv-LV" sz="2000" dirty="0">
                <a:latin typeface="Montserrat" panose="00000500000000000000" pitchFamily="2" charset="-70"/>
              </a:rPr>
              <a:t>», kurā tika nolemts:</a:t>
            </a:r>
          </a:p>
          <a:p>
            <a:pPr lvl="1"/>
            <a:r>
              <a:rPr lang="lv-LV" sz="2000" dirty="0">
                <a:latin typeface="Montserrat" panose="00000500000000000000" pitchFamily="2" charset="-70"/>
              </a:rPr>
              <a:t>Nodot atsavināšanai, pārdodot atklātā elektroniskā izsolē ar augšupejošu soli par </a:t>
            </a:r>
            <a:r>
              <a:rPr lang="lv-LV" sz="2000" dirty="0" err="1">
                <a:latin typeface="Montserrat" panose="00000500000000000000" pitchFamily="2" charset="-70"/>
              </a:rPr>
              <a:t>euro</a:t>
            </a:r>
            <a:r>
              <a:rPr lang="lv-LV" sz="2000" dirty="0">
                <a:latin typeface="Montserrat" panose="00000500000000000000" pitchFamily="2" charset="-70"/>
              </a:rPr>
              <a:t>, Ādažu novada pašvaldībai piederošos nekustamos īpašumus “Elīzes iela 3”, “Elīzes iela 1” un “Lindas iela 1”;</a:t>
            </a:r>
          </a:p>
          <a:p>
            <a:pPr lvl="1"/>
            <a:r>
              <a:rPr lang="lv-LV" sz="2000" dirty="0">
                <a:latin typeface="Montserrat" panose="00000500000000000000" pitchFamily="2" charset="-70"/>
              </a:rPr>
              <a:t>Noteikt, ka nekustamie īpašumi “Elīzes iela 3”, “Elīzes iela 1” un “Lindas iela 1” ir atsavināmi kā lietu kopība;</a:t>
            </a:r>
          </a:p>
          <a:p>
            <a:pPr lvl="1"/>
            <a:r>
              <a:rPr lang="lv-LV" sz="2000" dirty="0">
                <a:latin typeface="Montserrat" panose="00000500000000000000" pitchFamily="2" charset="-70"/>
              </a:rPr>
              <a:t>Apstiprināt nekustamo īpašumu turpmākās izmantošanas nosacījumus un atsavināšanas tiesību aprobežojumus;</a:t>
            </a:r>
          </a:p>
          <a:p>
            <a:pPr lvl="1"/>
            <a:r>
              <a:rPr lang="lv-LV" sz="2000" dirty="0">
                <a:latin typeface="Montserrat" panose="00000500000000000000" pitchFamily="2" charset="-70"/>
              </a:rPr>
              <a:t>Pašvaldības mantas iznomāšanas un atsavināšanas komisijai:</a:t>
            </a:r>
          </a:p>
          <a:p>
            <a:pPr lvl="2"/>
            <a:r>
              <a:rPr lang="lv-LV" sz="1800" dirty="0">
                <a:latin typeface="Montserrat" panose="00000500000000000000" pitchFamily="2" charset="-70"/>
              </a:rPr>
              <a:t>pēc nekustamo īpašumu vērtējuma saņemšanas un nosacītās cenas noteikšanas, sagatavot lēmuma projektu par nosacītās cenas apstiprināšanu un iesniegt to domei izskatīšanai tuvākajā sēdē;</a:t>
            </a:r>
          </a:p>
          <a:p>
            <a:pPr lvl="2"/>
            <a:r>
              <a:rPr lang="lv-LV" sz="1800" dirty="0">
                <a:latin typeface="Montserrat" panose="00000500000000000000" pitchFamily="2" charset="-70"/>
              </a:rPr>
              <a:t>viena mēneša laikā pēc domes lēmuma, ar kuru apstiprināta nekustamo īpašumu nosacītā cena, organizēt minēto nekustamo īpašumu  pārdošanu elektroniskā izsolē ar izsoles sākumcenu – nosacīto cenu ar augšupejošu soli</a:t>
            </a:r>
          </a:p>
        </p:txBody>
      </p:sp>
      <p:sp>
        <p:nvSpPr>
          <p:cNvPr id="5" name="Virsraksts 4">
            <a:extLst>
              <a:ext uri="{FF2B5EF4-FFF2-40B4-BE49-F238E27FC236}">
                <a16:creationId xmlns:a16="http://schemas.microsoft.com/office/drawing/2014/main" id="{DB97D442-B6AF-FDD5-812A-DCC38CED4AA0}"/>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VIRZĪBA UZ PROGRAMMAS IEVIEŠANU ĀDAŽU NOVADĀ</a:t>
            </a:r>
            <a:endParaRPr lang="en-US" b="1" dirty="0">
              <a:solidFill>
                <a:schemeClr val="bg2">
                  <a:lumMod val="50000"/>
                </a:schemeClr>
              </a:solidFill>
              <a:latin typeface="Montserrat" pitchFamily="2" charset="77"/>
            </a:endParaRPr>
          </a:p>
        </p:txBody>
      </p:sp>
      <p:sp>
        <p:nvSpPr>
          <p:cNvPr id="2" name="AutoShape 3">
            <a:extLst>
              <a:ext uri="{FF2B5EF4-FFF2-40B4-BE49-F238E27FC236}">
                <a16:creationId xmlns:a16="http://schemas.microsoft.com/office/drawing/2014/main" id="{39F34793-8F36-AB90-0D9C-82734CCEF13D}"/>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4429A558-1606-9F68-32D6-DE250B0E2275}"/>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spTree>
    <p:extLst>
      <p:ext uri="{BB962C8B-B14F-4D97-AF65-F5344CB8AC3E}">
        <p14:creationId xmlns:p14="http://schemas.microsoft.com/office/powerpoint/2010/main" val="1192086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91EE5-F2E0-5722-FECE-FD550FE2902B}"/>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642FAEBE-FF5F-D171-26D5-D19376899B77}"/>
              </a:ext>
            </a:extLst>
          </p:cNvPr>
          <p:cNvSpPr>
            <a:spLocks noGrp="1"/>
          </p:cNvSpPr>
          <p:nvPr>
            <p:ph idx="1"/>
          </p:nvPr>
        </p:nvSpPr>
        <p:spPr>
          <a:xfrm>
            <a:off x="672248" y="1271658"/>
            <a:ext cx="11367352" cy="5059853"/>
          </a:xfrm>
        </p:spPr>
        <p:txBody>
          <a:bodyPr>
            <a:noAutofit/>
          </a:bodyPr>
          <a:lstStyle/>
          <a:p>
            <a:r>
              <a:rPr lang="lv-LV" sz="2000" b="1" dirty="0">
                <a:solidFill>
                  <a:srgbClr val="6F8E9F"/>
                </a:solidFill>
                <a:latin typeface="Montserrat" panose="00000500000000000000" pitchFamily="2" charset="-70"/>
              </a:rPr>
              <a:t>2023.12.13. </a:t>
            </a:r>
            <a:r>
              <a:rPr lang="lv-LV" sz="2000" dirty="0">
                <a:latin typeface="Montserrat" panose="00000500000000000000" pitchFamily="2" charset="-70"/>
              </a:rPr>
              <a:t>ĀNP lēmums Nr. 461 «</a:t>
            </a:r>
            <a:r>
              <a:rPr lang="lv-LV" sz="2000" b="1" dirty="0">
                <a:latin typeface="Montserrat" panose="00000500000000000000" pitchFamily="2" charset="-70"/>
              </a:rPr>
              <a:t>Par nosacītās cenas apstiprināšanu </a:t>
            </a:r>
            <a:r>
              <a:rPr lang="lv-LV" sz="2000" dirty="0">
                <a:latin typeface="Montserrat" panose="00000500000000000000" pitchFamily="2" charset="-70"/>
              </a:rPr>
              <a:t>pašvaldības nekustamajiem īpašumiem Elīzes iela 1, Elīzes iela 3 un Lindas iela 1, </a:t>
            </a:r>
            <a:r>
              <a:rPr lang="lv-LV" sz="2000" dirty="0" err="1">
                <a:latin typeface="Montserrat" panose="00000500000000000000" pitchFamily="2" charset="-70"/>
              </a:rPr>
              <a:t>Kadagā</a:t>
            </a:r>
            <a:r>
              <a:rPr lang="lv-LV" sz="2000" dirty="0">
                <a:latin typeface="Montserrat" panose="00000500000000000000" pitchFamily="2" charset="-70"/>
              </a:rPr>
              <a:t>, Ādažu pagastā» (nosacītā cena – 88 500 </a:t>
            </a:r>
            <a:r>
              <a:rPr lang="lv-LV" sz="2000" dirty="0" err="1">
                <a:latin typeface="Montserrat" panose="00000500000000000000" pitchFamily="2" charset="-70"/>
              </a:rPr>
              <a:t>euro</a:t>
            </a:r>
            <a:r>
              <a:rPr lang="lv-LV" sz="2000" dirty="0">
                <a:latin typeface="Montserrat" panose="00000500000000000000" pitchFamily="2" charset="-70"/>
              </a:rPr>
              <a:t>)</a:t>
            </a:r>
          </a:p>
          <a:p>
            <a:r>
              <a:rPr lang="lv-LV" sz="2000" b="1" dirty="0">
                <a:solidFill>
                  <a:srgbClr val="6F8E9F"/>
                </a:solidFill>
                <a:latin typeface="Montserrat" panose="00000500000000000000" pitchFamily="2" charset="-70"/>
              </a:rPr>
              <a:t>2024.01.12.</a:t>
            </a:r>
            <a:r>
              <a:rPr lang="lv-LV" sz="2000" dirty="0">
                <a:latin typeface="Montserrat" panose="00000500000000000000" pitchFamily="2" charset="-70"/>
              </a:rPr>
              <a:t> tika </a:t>
            </a:r>
            <a:r>
              <a:rPr lang="lv-LV" sz="2000" b="1" dirty="0">
                <a:latin typeface="Montserrat" panose="00000500000000000000" pitchFamily="2" charset="-70"/>
              </a:rPr>
              <a:t>apstiprināti īpašumu</a:t>
            </a:r>
            <a:r>
              <a:rPr lang="lv-LV" sz="2000" dirty="0">
                <a:latin typeface="Montserrat" panose="00000500000000000000" pitchFamily="2" charset="-70"/>
              </a:rPr>
              <a:t> </a:t>
            </a:r>
            <a:r>
              <a:rPr lang="lv-LV" sz="2000" b="1" dirty="0">
                <a:latin typeface="Montserrat" panose="00000500000000000000" pitchFamily="2" charset="-70"/>
              </a:rPr>
              <a:t>elektroniskās izsoles </a:t>
            </a:r>
            <a:r>
              <a:rPr lang="lv-LV" sz="2000" dirty="0">
                <a:latin typeface="Montserrat" panose="00000500000000000000" pitchFamily="2" charset="-70"/>
              </a:rPr>
              <a:t>ar augšupejošo soli </a:t>
            </a:r>
            <a:r>
              <a:rPr lang="lv-LV" sz="2000" b="1" dirty="0">
                <a:latin typeface="Montserrat" panose="00000500000000000000" pitchFamily="2" charset="-70"/>
              </a:rPr>
              <a:t>noteikumi</a:t>
            </a:r>
            <a:r>
              <a:rPr lang="lv-LV" sz="2000" dirty="0">
                <a:latin typeface="Montserrat" panose="00000500000000000000" pitchFamily="2" charset="-70"/>
              </a:rPr>
              <a:t> Nr. ĀNP/1-7-14-1/24/3</a:t>
            </a:r>
          </a:p>
          <a:p>
            <a:r>
              <a:rPr lang="lv-LV" sz="2000" b="1" dirty="0">
                <a:solidFill>
                  <a:srgbClr val="6F8E9F"/>
                </a:solidFill>
                <a:latin typeface="Montserrat" panose="00000500000000000000" pitchFamily="2" charset="-70"/>
              </a:rPr>
              <a:t>2024.01.17. </a:t>
            </a:r>
            <a:r>
              <a:rPr lang="lv-LV" sz="2000" dirty="0">
                <a:latin typeface="Montserrat" panose="00000500000000000000" pitchFamily="2" charset="-70"/>
              </a:rPr>
              <a:t>ĀNP lēmums Nr. 1 «</a:t>
            </a:r>
            <a:r>
              <a:rPr lang="lv-LV" sz="2000" b="1" dirty="0">
                <a:latin typeface="Montserrat" panose="00000500000000000000" pitchFamily="2" charset="-70"/>
              </a:rPr>
              <a:t>Par grozījumiem </a:t>
            </a:r>
            <a:r>
              <a:rPr lang="lv-LV" sz="2000" dirty="0">
                <a:latin typeface="Montserrat" panose="00000500000000000000" pitchFamily="2" charset="-70"/>
              </a:rPr>
              <a:t>Ādažu novada pašvaldības domes </a:t>
            </a:r>
            <a:r>
              <a:rPr lang="lv-LV" sz="2000" b="1" dirty="0">
                <a:latin typeface="Montserrat" panose="00000500000000000000" pitchFamily="2" charset="-70"/>
              </a:rPr>
              <a:t>2023. gada 26. oktobra lēmumā Nr. 415 </a:t>
            </a:r>
            <a:r>
              <a:rPr lang="lv-LV" sz="2000" dirty="0">
                <a:latin typeface="Montserrat" panose="00000500000000000000" pitchFamily="2" charset="-70"/>
              </a:rPr>
              <a:t>“Par pašvaldības nekustamo īpašumu atsavināšanu “Elīzes iela 1”, “Elīzes iela 3” un “Lindas iela 1”, </a:t>
            </a:r>
            <a:r>
              <a:rPr lang="lv-LV" sz="2000" dirty="0" err="1">
                <a:latin typeface="Montserrat" panose="00000500000000000000" pitchFamily="2" charset="-70"/>
              </a:rPr>
              <a:t>Kadaga</a:t>
            </a:r>
            <a:r>
              <a:rPr lang="lv-LV" sz="2000" dirty="0">
                <a:latin typeface="Montserrat" panose="00000500000000000000" pitchFamily="2" charset="-70"/>
              </a:rPr>
              <a:t>”»</a:t>
            </a:r>
          </a:p>
          <a:p>
            <a:r>
              <a:rPr lang="lv-LV" sz="2000" b="1" dirty="0">
                <a:solidFill>
                  <a:srgbClr val="6F8E9F"/>
                </a:solidFill>
                <a:latin typeface="Montserrat" panose="00000500000000000000" pitchFamily="2" charset="-70"/>
              </a:rPr>
              <a:t>2024.01.17. </a:t>
            </a:r>
            <a:r>
              <a:rPr lang="lv-LV" sz="2000" b="1" dirty="0">
                <a:latin typeface="Montserrat" panose="00000500000000000000" pitchFamily="2" charset="-70"/>
              </a:rPr>
              <a:t>apstiprināti izsoles noteikumu grozījumi</a:t>
            </a:r>
            <a:r>
              <a:rPr lang="lv-LV" sz="2000" dirty="0">
                <a:latin typeface="Montserrat" panose="00000500000000000000" pitchFamily="2" charset="-70"/>
              </a:rPr>
              <a:t> Nr. ĀNP/1-7-14-1/24/7</a:t>
            </a:r>
          </a:p>
          <a:p>
            <a:r>
              <a:rPr lang="lv-LV" sz="2000" b="1" dirty="0">
                <a:latin typeface="Montserrat" panose="00000500000000000000" pitchFamily="2" charset="-70"/>
              </a:rPr>
              <a:t>Izsole</a:t>
            </a:r>
            <a:r>
              <a:rPr lang="lv-LV" sz="2000" dirty="0">
                <a:latin typeface="Montserrat" panose="00000500000000000000" pitchFamily="2" charset="-70"/>
              </a:rPr>
              <a:t> notika </a:t>
            </a:r>
            <a:r>
              <a:rPr lang="lv-LV" sz="2000" b="1" dirty="0">
                <a:solidFill>
                  <a:srgbClr val="6F8E9F"/>
                </a:solidFill>
                <a:latin typeface="Montserrat" panose="00000500000000000000" pitchFamily="2" charset="-70"/>
              </a:rPr>
              <a:t>2024.01.19.-2024.02.20. </a:t>
            </a:r>
            <a:r>
              <a:rPr lang="lv-LV" sz="2000" dirty="0">
                <a:latin typeface="Montserrat" panose="00000500000000000000" pitchFamily="2" charset="-70"/>
              </a:rPr>
              <a:t>(izsolē piedalījās 3 dalībnieki, no kuriem SIA “KIK </a:t>
            </a:r>
            <a:r>
              <a:rPr lang="lv-LV" sz="2000" dirty="0" err="1">
                <a:latin typeface="Montserrat" panose="00000500000000000000" pitchFamily="2" charset="-70"/>
              </a:rPr>
              <a:t>Real</a:t>
            </a:r>
            <a:r>
              <a:rPr lang="lv-LV" sz="2000" dirty="0">
                <a:latin typeface="Montserrat" panose="00000500000000000000" pitchFamily="2" charset="-70"/>
              </a:rPr>
              <a:t> </a:t>
            </a:r>
            <a:r>
              <a:rPr lang="lv-LV" sz="2000" dirty="0" err="1">
                <a:latin typeface="Montserrat" panose="00000500000000000000" pitchFamily="2" charset="-70"/>
              </a:rPr>
              <a:t>Estate</a:t>
            </a:r>
            <a:r>
              <a:rPr lang="lv-LV" sz="2000" dirty="0">
                <a:latin typeface="Montserrat" panose="00000500000000000000" pitchFamily="2" charset="-70"/>
              </a:rPr>
              <a:t> </a:t>
            </a:r>
            <a:r>
              <a:rPr lang="lv-LV" sz="2000" dirty="0" err="1">
                <a:latin typeface="Montserrat" panose="00000500000000000000" pitchFamily="2" charset="-70"/>
              </a:rPr>
              <a:t>Kadaga</a:t>
            </a:r>
            <a:r>
              <a:rPr lang="lv-LV" sz="2000" dirty="0">
                <a:latin typeface="Montserrat" panose="00000500000000000000" pitchFamily="2" charset="-70"/>
              </a:rPr>
              <a:t>, SIA” ar 320. soli nosolīja augstāko cenu 408 500 </a:t>
            </a:r>
            <a:r>
              <a:rPr lang="lv-LV" sz="2000" dirty="0" err="1">
                <a:latin typeface="Montserrat" panose="00000500000000000000" pitchFamily="2" charset="-70"/>
              </a:rPr>
              <a:t>euro</a:t>
            </a:r>
            <a:r>
              <a:rPr lang="lv-LV" sz="2000" dirty="0">
                <a:latin typeface="Montserrat" panose="00000500000000000000" pitchFamily="2" charset="-70"/>
              </a:rPr>
              <a:t>, SIA «TOP 10» ar 319. soli nosolīja otru augstāko cenu 407 500 </a:t>
            </a:r>
            <a:r>
              <a:rPr lang="lv-LV" sz="2000" dirty="0" err="1">
                <a:latin typeface="Montserrat" panose="00000500000000000000" pitchFamily="2" charset="-70"/>
              </a:rPr>
              <a:t>euro</a:t>
            </a:r>
            <a:r>
              <a:rPr lang="lv-LV" sz="2000" dirty="0">
                <a:latin typeface="Montserrat" panose="00000500000000000000" pitchFamily="2" charset="-70"/>
              </a:rPr>
              <a:t>)</a:t>
            </a:r>
          </a:p>
          <a:p>
            <a:r>
              <a:rPr lang="lv-LV" sz="2000" b="1" dirty="0">
                <a:solidFill>
                  <a:srgbClr val="6F8E9F"/>
                </a:solidFill>
                <a:latin typeface="Montserrat" panose="00000500000000000000" pitchFamily="2" charset="-70"/>
              </a:rPr>
              <a:t>2024.02.29.</a:t>
            </a:r>
            <a:r>
              <a:rPr lang="lv-LV" sz="2000" dirty="0">
                <a:latin typeface="Montserrat" panose="00000500000000000000" pitchFamily="2" charset="-70"/>
              </a:rPr>
              <a:t> ĀNP lēmums Nr. 75 «</a:t>
            </a:r>
            <a:r>
              <a:rPr lang="lv-LV" sz="2000" b="1" dirty="0">
                <a:latin typeface="Montserrat" panose="00000500000000000000" pitchFamily="2" charset="-70"/>
              </a:rPr>
              <a:t>Par pilnvarojuma līguma slēgšanu</a:t>
            </a:r>
            <a:r>
              <a:rPr lang="lv-LV" sz="2000" dirty="0">
                <a:latin typeface="Montserrat" panose="00000500000000000000" pitchFamily="2" charset="-70"/>
              </a:rPr>
              <a:t>»</a:t>
            </a:r>
          </a:p>
          <a:p>
            <a:r>
              <a:rPr lang="lv-LV" sz="2000" b="1" dirty="0">
                <a:solidFill>
                  <a:srgbClr val="6F8E9F"/>
                </a:solidFill>
                <a:latin typeface="Montserrat" panose="00000500000000000000" pitchFamily="2" charset="-70"/>
              </a:rPr>
              <a:t>2024.03.14.</a:t>
            </a:r>
            <a:r>
              <a:rPr lang="lv-LV" sz="2000" dirty="0">
                <a:latin typeface="Montserrat" panose="00000500000000000000" pitchFamily="2" charset="-70"/>
              </a:rPr>
              <a:t> tika </a:t>
            </a:r>
            <a:r>
              <a:rPr lang="lv-LV" sz="2000" b="1" dirty="0">
                <a:latin typeface="Montserrat" panose="00000500000000000000" pitchFamily="2" charset="-70"/>
              </a:rPr>
              <a:t>noslēgts pilnvarojuma līgums </a:t>
            </a:r>
            <a:r>
              <a:rPr lang="lv-LV" sz="2000" dirty="0">
                <a:latin typeface="Montserrat" panose="00000500000000000000" pitchFamily="2" charset="-70"/>
              </a:rPr>
              <a:t>JUR 2024-03/273 ar SIA «KIK </a:t>
            </a:r>
            <a:r>
              <a:rPr lang="lv-LV" sz="2000" dirty="0" err="1">
                <a:latin typeface="Montserrat" panose="00000500000000000000" pitchFamily="2" charset="-70"/>
              </a:rPr>
              <a:t>Real</a:t>
            </a:r>
            <a:r>
              <a:rPr lang="lv-LV" sz="2000" dirty="0">
                <a:latin typeface="Montserrat" panose="00000500000000000000" pitchFamily="2" charset="-70"/>
              </a:rPr>
              <a:t> </a:t>
            </a:r>
            <a:r>
              <a:rPr lang="lv-LV" sz="2000" dirty="0" err="1">
                <a:latin typeface="Montserrat" panose="00000500000000000000" pitchFamily="2" charset="-70"/>
              </a:rPr>
              <a:t>Estate</a:t>
            </a:r>
            <a:r>
              <a:rPr lang="lv-LV" sz="2000" dirty="0">
                <a:latin typeface="Montserrat" panose="00000500000000000000" pitchFamily="2" charset="-70"/>
              </a:rPr>
              <a:t> </a:t>
            </a:r>
            <a:r>
              <a:rPr lang="lv-LV" sz="2000" dirty="0" err="1">
                <a:latin typeface="Montserrat" panose="00000500000000000000" pitchFamily="2" charset="-70"/>
              </a:rPr>
              <a:t>Kadaga</a:t>
            </a:r>
            <a:r>
              <a:rPr lang="lv-LV" sz="2000" dirty="0">
                <a:latin typeface="Montserrat" panose="00000500000000000000" pitchFamily="2" charset="-70"/>
              </a:rPr>
              <a:t>, SIA»</a:t>
            </a:r>
          </a:p>
        </p:txBody>
      </p:sp>
      <p:sp>
        <p:nvSpPr>
          <p:cNvPr id="5" name="Virsraksts 4">
            <a:extLst>
              <a:ext uri="{FF2B5EF4-FFF2-40B4-BE49-F238E27FC236}">
                <a16:creationId xmlns:a16="http://schemas.microsoft.com/office/drawing/2014/main" id="{386E7E7F-FBDA-589E-EB6D-0A166B3D97CB}"/>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VIRZĪBA UZ PROGRAMMAS IEVIEŠANU ĀDAŽU NOVADĀ</a:t>
            </a:r>
            <a:endParaRPr lang="en-US" b="1" dirty="0">
              <a:solidFill>
                <a:schemeClr val="bg2">
                  <a:lumMod val="50000"/>
                </a:schemeClr>
              </a:solidFill>
              <a:latin typeface="Montserrat" pitchFamily="2" charset="77"/>
            </a:endParaRPr>
          </a:p>
        </p:txBody>
      </p:sp>
      <p:sp>
        <p:nvSpPr>
          <p:cNvPr id="2" name="AutoShape 3">
            <a:extLst>
              <a:ext uri="{FF2B5EF4-FFF2-40B4-BE49-F238E27FC236}">
                <a16:creationId xmlns:a16="http://schemas.microsoft.com/office/drawing/2014/main" id="{4A9BBCDE-1121-89F7-A93A-0D0EBCE91EE6}"/>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39BC5705-A03B-5DB8-D441-FBD9F034CF7F}"/>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spTree>
    <p:extLst>
      <p:ext uri="{BB962C8B-B14F-4D97-AF65-F5344CB8AC3E}">
        <p14:creationId xmlns:p14="http://schemas.microsoft.com/office/powerpoint/2010/main" val="2748233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EF198-B74E-60D3-9E0E-369705CEA8A8}"/>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AFF1C764-FA95-0965-F8A2-4F62ABE20F0C}"/>
              </a:ext>
            </a:extLst>
          </p:cNvPr>
          <p:cNvSpPr>
            <a:spLocks noGrp="1"/>
          </p:cNvSpPr>
          <p:nvPr>
            <p:ph idx="1"/>
          </p:nvPr>
        </p:nvSpPr>
        <p:spPr>
          <a:xfrm>
            <a:off x="672248" y="1271658"/>
            <a:ext cx="11367352" cy="5059853"/>
          </a:xfrm>
        </p:spPr>
        <p:txBody>
          <a:bodyPr>
            <a:noAutofit/>
          </a:bodyPr>
          <a:lstStyle/>
          <a:p>
            <a:r>
              <a:rPr lang="lv-LV" sz="2000" b="1" dirty="0">
                <a:solidFill>
                  <a:srgbClr val="6F8E9F"/>
                </a:solidFill>
                <a:latin typeface="Montserrat" panose="00000500000000000000" pitchFamily="2" charset="-70"/>
              </a:rPr>
              <a:t>2024.02.29. </a:t>
            </a:r>
            <a:r>
              <a:rPr lang="lv-LV" sz="2000" dirty="0">
                <a:latin typeface="Montserrat" panose="00000500000000000000" pitchFamily="2" charset="-70"/>
              </a:rPr>
              <a:t>ĀNP lēmums Nr. 56 «Par grozījumiem Ādažu novada domes 28.04.2020. lēmumā Nr. 95 “Par pašvaldības mazdārziņu teritoriju izmantošanu”», </a:t>
            </a:r>
            <a:r>
              <a:rPr lang="lv-LV" sz="2000" b="1" dirty="0">
                <a:latin typeface="Montserrat" panose="00000500000000000000" pitchFamily="2" charset="-70"/>
              </a:rPr>
              <a:t>nosakot, ka zemes vienība Lazdu ielā 7, Garkalnē saglabājama izmantošanai dzīvojamā fonda attīstības atbalsta programmai</a:t>
            </a:r>
            <a:r>
              <a:rPr lang="lv-LV" sz="2000" dirty="0">
                <a:latin typeface="Montserrat" panose="00000500000000000000" pitchFamily="2" charset="-70"/>
              </a:rPr>
              <a:t> </a:t>
            </a:r>
          </a:p>
          <a:p>
            <a:r>
              <a:rPr lang="lv-LV" sz="2000" b="1" dirty="0">
                <a:solidFill>
                  <a:srgbClr val="6F8E9F"/>
                </a:solidFill>
                <a:latin typeface="Montserrat" panose="00000500000000000000" pitchFamily="2" charset="-70"/>
              </a:rPr>
              <a:t>2024.07.18.</a:t>
            </a:r>
            <a:r>
              <a:rPr lang="lv-LV" sz="2000" dirty="0">
                <a:solidFill>
                  <a:srgbClr val="6F8E9F"/>
                </a:solidFill>
                <a:latin typeface="Montserrat" panose="00000500000000000000" pitchFamily="2" charset="-70"/>
              </a:rPr>
              <a:t> </a:t>
            </a:r>
            <a:r>
              <a:rPr lang="lv-LV" sz="2000" dirty="0">
                <a:latin typeface="Montserrat" panose="00000500000000000000" pitchFamily="2" charset="-70"/>
              </a:rPr>
              <a:t>tika saņemta «</a:t>
            </a:r>
            <a:r>
              <a:rPr lang="lv-LV" sz="2000" dirty="0" err="1">
                <a:latin typeface="Montserrat" panose="00000500000000000000" pitchFamily="2" charset="-70"/>
              </a:rPr>
              <a:t>Altum</a:t>
            </a:r>
            <a:r>
              <a:rPr lang="lv-LV" sz="2000" dirty="0">
                <a:latin typeface="Montserrat" panose="00000500000000000000" pitchFamily="2" charset="-70"/>
              </a:rPr>
              <a:t>» vēstule par to, ka </a:t>
            </a:r>
            <a:r>
              <a:rPr lang="lv-LV" sz="2000" b="1" dirty="0">
                <a:latin typeface="Montserrat" panose="00000500000000000000" pitchFamily="2" charset="-70"/>
              </a:rPr>
              <a:t>SIA «KIK </a:t>
            </a:r>
            <a:r>
              <a:rPr lang="lv-LV" sz="2000" b="1" dirty="0" err="1">
                <a:latin typeface="Montserrat" panose="00000500000000000000" pitchFamily="2" charset="-70"/>
              </a:rPr>
              <a:t>Real</a:t>
            </a:r>
            <a:r>
              <a:rPr lang="lv-LV" sz="2000" b="1" dirty="0">
                <a:latin typeface="Montserrat" panose="00000500000000000000" pitchFamily="2" charset="-70"/>
              </a:rPr>
              <a:t> </a:t>
            </a:r>
            <a:r>
              <a:rPr lang="lv-LV" sz="2000" b="1" dirty="0" err="1">
                <a:latin typeface="Montserrat" panose="00000500000000000000" pitchFamily="2" charset="-70"/>
              </a:rPr>
              <a:t>Estate</a:t>
            </a:r>
            <a:r>
              <a:rPr lang="lv-LV" sz="2000" b="1" dirty="0">
                <a:latin typeface="Montserrat" panose="00000500000000000000" pitchFamily="2" charset="-70"/>
              </a:rPr>
              <a:t> </a:t>
            </a:r>
            <a:r>
              <a:rPr lang="lv-LV" sz="2000" b="1" dirty="0" err="1">
                <a:latin typeface="Montserrat" panose="00000500000000000000" pitchFamily="2" charset="-70"/>
              </a:rPr>
              <a:t>Kadaga</a:t>
            </a:r>
            <a:r>
              <a:rPr lang="lv-LV" sz="2000" b="1" dirty="0">
                <a:latin typeface="Montserrat" panose="00000500000000000000" pitchFamily="2" charset="-70"/>
              </a:rPr>
              <a:t>» aizdevuma pieteikuma izvērtēšana </a:t>
            </a:r>
            <a:r>
              <a:rPr lang="lv-LV" sz="2000" dirty="0">
                <a:latin typeface="Montserrat" panose="00000500000000000000" pitchFamily="2" charset="-70"/>
              </a:rPr>
              <a:t>zemas īres maksas mājokļu būvniecības programmā </a:t>
            </a:r>
            <a:r>
              <a:rPr lang="lv-LV" sz="2000" b="1" dirty="0">
                <a:latin typeface="Montserrat" panose="00000500000000000000" pitchFamily="2" charset="-70"/>
              </a:rPr>
              <a:t>ir izbeigta</a:t>
            </a:r>
          </a:p>
          <a:p>
            <a:r>
              <a:rPr lang="lv-LV" sz="2000" b="1" dirty="0">
                <a:solidFill>
                  <a:srgbClr val="6F8E9F"/>
                </a:solidFill>
                <a:latin typeface="Montserrat" panose="00000500000000000000" pitchFamily="2" charset="-70"/>
              </a:rPr>
              <a:t>2024.07.25.</a:t>
            </a:r>
            <a:r>
              <a:rPr lang="lv-LV" sz="2000" dirty="0">
                <a:latin typeface="Montserrat" panose="00000500000000000000" pitchFamily="2" charset="-70"/>
              </a:rPr>
              <a:t> ĀNP lēmums Nr. 302 «Par grozījumiem Ādažu novada pašvaldības domes 2024. gada 29. februāra lēmumā Nr.75 «Par pilnvarojuma līguma slēgšanu»», nosakot, ka </a:t>
            </a:r>
            <a:r>
              <a:rPr lang="lv-LV" sz="2000" b="1" dirty="0">
                <a:latin typeface="Montserrat" panose="00000500000000000000" pitchFamily="2" charset="-70"/>
              </a:rPr>
              <a:t>pilnvarojuma līgums jāslēdz ar SIA «TOP 10»</a:t>
            </a:r>
          </a:p>
          <a:p>
            <a:r>
              <a:rPr lang="lv-LV" sz="2000" b="1" dirty="0">
                <a:solidFill>
                  <a:srgbClr val="6F8E9F"/>
                </a:solidFill>
                <a:latin typeface="Montserrat" panose="00000500000000000000" pitchFamily="2" charset="-70"/>
              </a:rPr>
              <a:t>2024.08.07.</a:t>
            </a:r>
            <a:r>
              <a:rPr lang="lv-LV" sz="2000" b="1" dirty="0">
                <a:latin typeface="Montserrat" panose="00000500000000000000" pitchFamily="2" charset="-70"/>
              </a:rPr>
              <a:t> </a:t>
            </a:r>
            <a:r>
              <a:rPr lang="lv-LV" sz="2000" dirty="0">
                <a:latin typeface="Montserrat" panose="00000500000000000000" pitchFamily="2" charset="-70"/>
              </a:rPr>
              <a:t>ar SIA «TOP 10» </a:t>
            </a:r>
            <a:r>
              <a:rPr lang="lv-LV" sz="2000" b="1" dirty="0">
                <a:latin typeface="Montserrat" panose="00000500000000000000" pitchFamily="2" charset="-70"/>
              </a:rPr>
              <a:t>tika noslēgts līgums </a:t>
            </a:r>
            <a:r>
              <a:rPr lang="lv-LV" sz="2000" dirty="0">
                <a:latin typeface="Montserrat" panose="00000500000000000000" pitchFamily="2" charset="-70"/>
              </a:rPr>
              <a:t>Nr. JUR 2024-08/774 par vispārējas tautsaimnieciskas nozīmes pakalpojuma sniegšanu </a:t>
            </a:r>
          </a:p>
          <a:p>
            <a:r>
              <a:rPr lang="lv-LV" sz="2000" b="1" dirty="0">
                <a:solidFill>
                  <a:srgbClr val="6F8E9F"/>
                </a:solidFill>
                <a:latin typeface="Montserrat" panose="00000500000000000000" pitchFamily="2" charset="-70"/>
              </a:rPr>
              <a:t>2024.09.26.</a:t>
            </a:r>
            <a:r>
              <a:rPr lang="lv-LV" sz="2000" dirty="0">
                <a:solidFill>
                  <a:srgbClr val="6F8E9F"/>
                </a:solidFill>
                <a:latin typeface="Montserrat" panose="00000500000000000000" pitchFamily="2" charset="-70"/>
              </a:rPr>
              <a:t> </a:t>
            </a:r>
            <a:r>
              <a:rPr lang="lv-LV" sz="2000" dirty="0">
                <a:latin typeface="Montserrat" panose="00000500000000000000" pitchFamily="2" charset="-70"/>
              </a:rPr>
              <a:t>ĀNP lēmums Nr. 380 «</a:t>
            </a:r>
            <a:r>
              <a:rPr lang="lv-LV" sz="2000" b="1" dirty="0">
                <a:latin typeface="Montserrat" panose="00000500000000000000" pitchFamily="2" charset="-70"/>
              </a:rPr>
              <a:t>Par Elīzes ielas izbūvi</a:t>
            </a:r>
            <a:r>
              <a:rPr lang="lv-LV" sz="2000" dirty="0">
                <a:latin typeface="Montserrat" panose="00000500000000000000" pitchFamily="2" charset="-70"/>
              </a:rPr>
              <a:t>» konceptuāli apstiprinot Elīzes ielas posma (aptuveni 155 m garumā, 5,5 m platumā, ar ietvi vienā ielas malā) pārbūvi ar asfalta segumu posmā no </a:t>
            </a:r>
            <a:r>
              <a:rPr lang="lv-LV" sz="2000" dirty="0" err="1">
                <a:latin typeface="Montserrat" panose="00000500000000000000" pitchFamily="2" charset="-70"/>
              </a:rPr>
              <a:t>Kadagas</a:t>
            </a:r>
            <a:r>
              <a:rPr lang="lv-LV" sz="2000" dirty="0">
                <a:latin typeface="Montserrat" panose="00000500000000000000" pitchFamily="2" charset="-70"/>
              </a:rPr>
              <a:t> ceļa līdz plānotajai Lindas ielai, finansējumu paredzot no nekustamā īpašuma (lietu kopības) pārdošanas</a:t>
            </a:r>
          </a:p>
        </p:txBody>
      </p:sp>
      <p:sp>
        <p:nvSpPr>
          <p:cNvPr id="5" name="Virsraksts 4">
            <a:extLst>
              <a:ext uri="{FF2B5EF4-FFF2-40B4-BE49-F238E27FC236}">
                <a16:creationId xmlns:a16="http://schemas.microsoft.com/office/drawing/2014/main" id="{D853BEBA-DD48-4122-72C8-E8E3F18EA21A}"/>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VIRZĪBA UZ PROGRAMMAS IEVIEŠANU ĀDAŽU NOVADĀ</a:t>
            </a:r>
            <a:endParaRPr lang="en-US" b="1" dirty="0">
              <a:solidFill>
                <a:schemeClr val="bg2">
                  <a:lumMod val="50000"/>
                </a:schemeClr>
              </a:solidFill>
              <a:latin typeface="Montserrat" pitchFamily="2" charset="77"/>
            </a:endParaRPr>
          </a:p>
        </p:txBody>
      </p:sp>
      <p:sp>
        <p:nvSpPr>
          <p:cNvPr id="2" name="AutoShape 3">
            <a:extLst>
              <a:ext uri="{FF2B5EF4-FFF2-40B4-BE49-F238E27FC236}">
                <a16:creationId xmlns:a16="http://schemas.microsoft.com/office/drawing/2014/main" id="{D7958FEC-A59D-8F8A-09F6-8CC71F10EB4B}"/>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EABBFB4F-A80F-CEBA-2350-FE48B02EC1D9}"/>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spTree>
    <p:extLst>
      <p:ext uri="{BB962C8B-B14F-4D97-AF65-F5344CB8AC3E}">
        <p14:creationId xmlns:p14="http://schemas.microsoft.com/office/powerpoint/2010/main" val="1637173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B6C84-2841-EE76-031E-FD0FD08C4903}"/>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FD4F38C7-D5DE-D765-1998-65FB6A44F883}"/>
              </a:ext>
            </a:extLst>
          </p:cNvPr>
          <p:cNvSpPr>
            <a:spLocks noGrp="1"/>
          </p:cNvSpPr>
          <p:nvPr>
            <p:ph idx="1"/>
          </p:nvPr>
        </p:nvSpPr>
        <p:spPr>
          <a:xfrm>
            <a:off x="672248" y="1271658"/>
            <a:ext cx="11367352" cy="5059853"/>
          </a:xfrm>
        </p:spPr>
        <p:txBody>
          <a:bodyPr>
            <a:noAutofit/>
          </a:bodyPr>
          <a:lstStyle/>
          <a:p>
            <a:r>
              <a:rPr lang="lv-LV" sz="2000" b="1" dirty="0">
                <a:solidFill>
                  <a:srgbClr val="6F8E9F"/>
                </a:solidFill>
                <a:latin typeface="Montserrat" panose="00000500000000000000" pitchFamily="2" charset="-70"/>
              </a:rPr>
              <a:t>2024.09.09.</a:t>
            </a:r>
            <a:r>
              <a:rPr lang="lv-LV" sz="2000" dirty="0">
                <a:solidFill>
                  <a:srgbClr val="6F8E9F"/>
                </a:solidFill>
                <a:latin typeface="Montserrat" panose="00000500000000000000" pitchFamily="2" charset="-70"/>
              </a:rPr>
              <a:t> </a:t>
            </a:r>
            <a:r>
              <a:rPr lang="lv-LV" sz="2000" dirty="0">
                <a:latin typeface="Montserrat" panose="00000500000000000000" pitchFamily="2" charset="-70"/>
              </a:rPr>
              <a:t>SIA «TOP 10» </a:t>
            </a:r>
            <a:r>
              <a:rPr lang="lv-LV" sz="2000" b="1" dirty="0">
                <a:latin typeface="Montserrat" panose="00000500000000000000" pitchFamily="2" charset="-70"/>
              </a:rPr>
              <a:t>iesniedza</a:t>
            </a:r>
            <a:r>
              <a:rPr lang="lv-LV" sz="2000" dirty="0">
                <a:latin typeface="Montserrat" panose="00000500000000000000" pitchFamily="2" charset="-70"/>
              </a:rPr>
              <a:t> </a:t>
            </a:r>
            <a:r>
              <a:rPr lang="lv-LV" sz="2000" b="1" dirty="0">
                <a:latin typeface="Montserrat" panose="00000500000000000000" pitchFamily="2" charset="-70"/>
              </a:rPr>
              <a:t>«</a:t>
            </a:r>
            <a:r>
              <a:rPr lang="lv-LV" sz="2000" b="1" dirty="0" err="1">
                <a:latin typeface="Montserrat" panose="00000500000000000000" pitchFamily="2" charset="-70"/>
              </a:rPr>
              <a:t>Altum</a:t>
            </a:r>
            <a:r>
              <a:rPr lang="lv-LV" sz="2000" b="1" dirty="0">
                <a:latin typeface="Montserrat" panose="00000500000000000000" pitchFamily="2" charset="-70"/>
              </a:rPr>
              <a:t>» aizdevuma pieteikumu</a:t>
            </a:r>
          </a:p>
          <a:p>
            <a:r>
              <a:rPr lang="lv-LV" sz="2000" b="1" dirty="0">
                <a:solidFill>
                  <a:srgbClr val="6F8E9F"/>
                </a:solidFill>
                <a:latin typeface="Montserrat" panose="00000500000000000000" pitchFamily="2" charset="-70"/>
              </a:rPr>
              <a:t>2024.12.05.</a:t>
            </a:r>
            <a:r>
              <a:rPr lang="lv-LV" sz="2000" dirty="0">
                <a:solidFill>
                  <a:srgbClr val="6F8E9F"/>
                </a:solidFill>
                <a:latin typeface="Montserrat" panose="00000500000000000000" pitchFamily="2" charset="-70"/>
              </a:rPr>
              <a:t> </a:t>
            </a:r>
            <a:r>
              <a:rPr lang="lv-LV" sz="2000" dirty="0">
                <a:latin typeface="Montserrat" panose="00000500000000000000" pitchFamily="2" charset="-70"/>
              </a:rPr>
              <a:t>no «</a:t>
            </a:r>
            <a:r>
              <a:rPr lang="lv-LV" sz="2000" dirty="0" err="1">
                <a:latin typeface="Montserrat" panose="00000500000000000000" pitchFamily="2" charset="-70"/>
              </a:rPr>
              <a:t>Altum</a:t>
            </a:r>
            <a:r>
              <a:rPr lang="lv-LV" sz="2000" dirty="0">
                <a:latin typeface="Montserrat" panose="00000500000000000000" pitchFamily="2" charset="-70"/>
              </a:rPr>
              <a:t>» tika saņemta vēstule par to, ka uz 03.12.2024. </a:t>
            </a:r>
            <a:r>
              <a:rPr lang="lv-LV" sz="2000" b="1" dirty="0">
                <a:latin typeface="Montserrat" panose="00000500000000000000" pitchFamily="2" charset="-70"/>
              </a:rPr>
              <a:t>Pieteikums</a:t>
            </a:r>
            <a:r>
              <a:rPr lang="lv-LV" sz="2000" dirty="0">
                <a:latin typeface="Montserrat" panose="00000500000000000000" pitchFamily="2" charset="-70"/>
              </a:rPr>
              <a:t> atrodas sākotnējā izvērtēšanas stadijā, taču tā </a:t>
            </a:r>
            <a:r>
              <a:rPr lang="lv-LV" sz="2000" b="1" dirty="0">
                <a:latin typeface="Montserrat" panose="00000500000000000000" pitchFamily="2" charset="-70"/>
              </a:rPr>
              <a:t>izskatīšana tiks turpināta tikai pēc tam, kad atkal būs pieejams finansējums</a:t>
            </a:r>
          </a:p>
          <a:p>
            <a:r>
              <a:rPr lang="lv-LV" sz="2000" b="1" dirty="0">
                <a:solidFill>
                  <a:srgbClr val="6F8E9F"/>
                </a:solidFill>
                <a:latin typeface="Montserrat" panose="00000500000000000000" pitchFamily="2" charset="-70"/>
              </a:rPr>
              <a:t>2024.12.11.</a:t>
            </a:r>
            <a:r>
              <a:rPr lang="lv-LV" sz="2000" dirty="0">
                <a:latin typeface="Montserrat" panose="00000500000000000000" pitchFamily="2" charset="-70"/>
              </a:rPr>
              <a:t> ĀNP lēmums Nr. 485 «Par grozījumiem Ādažu novada pašvaldības domes 2024. gada 29. februāra lēmumā Nr.75 «Par pilnvarojuma līguma slēgšanu»», nosakot, ka </a:t>
            </a:r>
            <a:r>
              <a:rPr lang="lv-LV" sz="2000" b="1" dirty="0">
                <a:latin typeface="Montserrat" panose="00000500000000000000" pitchFamily="2" charset="-70"/>
              </a:rPr>
              <a:t>«</a:t>
            </a:r>
            <a:r>
              <a:rPr lang="lv-LV" sz="2000" b="1" dirty="0" err="1">
                <a:latin typeface="Montserrat" panose="00000500000000000000" pitchFamily="2" charset="-70"/>
              </a:rPr>
              <a:t>Altum</a:t>
            </a:r>
            <a:r>
              <a:rPr lang="lv-LV" sz="2000" b="1" dirty="0">
                <a:latin typeface="Montserrat" panose="00000500000000000000" pitchFamily="2" charset="-70"/>
              </a:rPr>
              <a:t>» lēmums par aizdevuma piešķiršanu jāpieņem ne vēlāk kā 2 mēnešus un 21 dienu no brīža, kad finansējums kļūst pieejams</a:t>
            </a:r>
          </a:p>
          <a:p>
            <a:r>
              <a:rPr lang="lv-LV" sz="2000" b="1" dirty="0">
                <a:solidFill>
                  <a:srgbClr val="6F8E9F"/>
                </a:solidFill>
                <a:latin typeface="Montserrat" panose="00000500000000000000" pitchFamily="2" charset="-70"/>
              </a:rPr>
              <a:t>2025.06.05. </a:t>
            </a:r>
            <a:r>
              <a:rPr lang="lv-LV" sz="2000" dirty="0">
                <a:latin typeface="Montserrat" panose="00000500000000000000" pitchFamily="2" charset="-70"/>
              </a:rPr>
              <a:t>saņemts SIA «TOP 10» </a:t>
            </a:r>
            <a:r>
              <a:rPr lang="lv-LV" sz="2000" b="1" dirty="0">
                <a:latin typeface="Montserrat" panose="00000500000000000000" pitchFamily="2" charset="-70"/>
              </a:rPr>
              <a:t>iesniegums ar lūgumu apvienot visus trīs zemes gabalus</a:t>
            </a:r>
            <a:r>
              <a:rPr lang="lv-LV" sz="2000" dirty="0">
                <a:latin typeface="Montserrat" panose="00000500000000000000" pitchFamily="2" charset="-70"/>
              </a:rPr>
              <a:t> vienā pirms līguma parakstīšanas ar «</a:t>
            </a:r>
            <a:r>
              <a:rPr lang="lv-LV" sz="2000" dirty="0" err="1">
                <a:latin typeface="Montserrat" panose="00000500000000000000" pitchFamily="2" charset="-70"/>
              </a:rPr>
              <a:t>Altum</a:t>
            </a:r>
            <a:r>
              <a:rPr lang="lv-LV" sz="2000" dirty="0">
                <a:latin typeface="Montserrat" panose="00000500000000000000" pitchFamily="2" charset="-70"/>
              </a:rPr>
              <a:t>»</a:t>
            </a:r>
          </a:p>
          <a:p>
            <a:r>
              <a:rPr lang="lv-LV" sz="2000" b="1" dirty="0">
                <a:solidFill>
                  <a:srgbClr val="6F8E9F"/>
                </a:solidFill>
                <a:latin typeface="Montserrat" panose="00000500000000000000" pitchFamily="2" charset="-70"/>
              </a:rPr>
              <a:t>2025.07.09. </a:t>
            </a:r>
            <a:r>
              <a:rPr lang="lv-LV" sz="2000" b="1" dirty="0">
                <a:latin typeface="Montserrat" panose="00000500000000000000" pitchFamily="2" charset="-70"/>
              </a:rPr>
              <a:t>tika atsākta pieteikuma vērtēšana «</a:t>
            </a:r>
            <a:r>
              <a:rPr lang="lv-LV" sz="2000" b="1" dirty="0" err="1">
                <a:latin typeface="Montserrat" panose="00000500000000000000" pitchFamily="2" charset="-70"/>
              </a:rPr>
              <a:t>Altum</a:t>
            </a:r>
            <a:r>
              <a:rPr lang="lv-LV" sz="2000" b="1" dirty="0">
                <a:latin typeface="Montserrat" panose="00000500000000000000" pitchFamily="2" charset="-70"/>
              </a:rPr>
              <a:t>»</a:t>
            </a:r>
          </a:p>
          <a:p>
            <a:r>
              <a:rPr lang="lv-LV" sz="2000" b="1" dirty="0">
                <a:solidFill>
                  <a:srgbClr val="6F8E9F"/>
                </a:solidFill>
                <a:latin typeface="Montserrat" panose="00000500000000000000" pitchFamily="2" charset="-70"/>
              </a:rPr>
              <a:t>2025.07.24.</a:t>
            </a:r>
            <a:r>
              <a:rPr lang="lv-LV" sz="2000" dirty="0">
                <a:latin typeface="Montserrat" panose="00000500000000000000" pitchFamily="2" charset="-70"/>
              </a:rPr>
              <a:t> lēmums Nr. 287 «</a:t>
            </a:r>
            <a:r>
              <a:rPr lang="pt-BR" sz="2000" b="1" dirty="0">
                <a:latin typeface="Montserrat" panose="00000500000000000000" pitchFamily="2" charset="-70"/>
              </a:rPr>
              <a:t>Par SIA </a:t>
            </a:r>
            <a:r>
              <a:rPr lang="lv-LV" sz="2000" b="1" dirty="0">
                <a:latin typeface="Montserrat" panose="00000500000000000000" pitchFamily="2" charset="-70"/>
              </a:rPr>
              <a:t>«</a:t>
            </a:r>
            <a:r>
              <a:rPr lang="pt-BR" sz="2000" b="1" dirty="0">
                <a:latin typeface="Montserrat" panose="00000500000000000000" pitchFamily="2" charset="-70"/>
              </a:rPr>
              <a:t>TOP 10</a:t>
            </a:r>
            <a:r>
              <a:rPr lang="lv-LV" sz="2000" b="1" dirty="0">
                <a:latin typeface="Montserrat" panose="00000500000000000000" pitchFamily="2" charset="-70"/>
              </a:rPr>
              <a:t>»</a:t>
            </a:r>
            <a:r>
              <a:rPr lang="pt-BR" sz="2000" b="1" dirty="0">
                <a:latin typeface="Montserrat" panose="00000500000000000000" pitchFamily="2" charset="-70"/>
              </a:rPr>
              <a:t> reorganizācijas ieceri</a:t>
            </a:r>
            <a:r>
              <a:rPr lang="lv-LV" sz="2000" dirty="0">
                <a:latin typeface="Montserrat" panose="00000500000000000000" pitchFamily="2" charset="-70"/>
              </a:rPr>
              <a:t>» atbalstīt SIA «TOP 10» reorganizāciju, veicot uzņēmuma sadalīšanu nodalīšanas ceļā, nododot jaundibinātai iegūstošai sabiedrībai visu mantu un saistības, kas attiecas uz projekta «Finansēšanas fonda izveide zemas īres mājokļu būvniecībai» īstenošanu </a:t>
            </a:r>
            <a:r>
              <a:rPr lang="lv-LV" sz="2000" dirty="0" err="1">
                <a:latin typeface="Montserrat" panose="00000500000000000000" pitchFamily="2" charset="-70"/>
              </a:rPr>
              <a:t>Kadagā</a:t>
            </a:r>
            <a:endParaRPr lang="lv-LV" sz="2000" dirty="0">
              <a:latin typeface="Montserrat" panose="00000500000000000000" pitchFamily="2" charset="-70"/>
            </a:endParaRPr>
          </a:p>
        </p:txBody>
      </p:sp>
      <p:sp>
        <p:nvSpPr>
          <p:cNvPr id="5" name="Virsraksts 4">
            <a:extLst>
              <a:ext uri="{FF2B5EF4-FFF2-40B4-BE49-F238E27FC236}">
                <a16:creationId xmlns:a16="http://schemas.microsoft.com/office/drawing/2014/main" id="{9ABF6D1F-A737-D696-8050-B86F739463B2}"/>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VIRZĪBA UZ PROGRAMMAS IEVIEŠANU ĀDAŽU NOVADĀ</a:t>
            </a:r>
            <a:endParaRPr lang="en-US" b="1" dirty="0">
              <a:solidFill>
                <a:schemeClr val="bg2">
                  <a:lumMod val="50000"/>
                </a:schemeClr>
              </a:solidFill>
              <a:latin typeface="Montserrat" pitchFamily="2" charset="77"/>
            </a:endParaRPr>
          </a:p>
        </p:txBody>
      </p:sp>
      <p:sp>
        <p:nvSpPr>
          <p:cNvPr id="2" name="AutoShape 3">
            <a:extLst>
              <a:ext uri="{FF2B5EF4-FFF2-40B4-BE49-F238E27FC236}">
                <a16:creationId xmlns:a16="http://schemas.microsoft.com/office/drawing/2014/main" id="{4335D1AB-6912-BA62-505C-4B538ACC2454}"/>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EC0A97D9-2FF7-1B93-CE03-FEE55B83B8AD}"/>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spTree>
    <p:extLst>
      <p:ext uri="{BB962C8B-B14F-4D97-AF65-F5344CB8AC3E}">
        <p14:creationId xmlns:p14="http://schemas.microsoft.com/office/powerpoint/2010/main" val="2546799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91814-564C-FF12-C0E4-7A657CB6BA27}"/>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D1EEDADD-1940-1995-DEC9-B60371409170}"/>
              </a:ext>
            </a:extLst>
          </p:cNvPr>
          <p:cNvSpPr>
            <a:spLocks noGrp="1"/>
          </p:cNvSpPr>
          <p:nvPr>
            <p:ph idx="1"/>
          </p:nvPr>
        </p:nvSpPr>
        <p:spPr>
          <a:xfrm>
            <a:off x="672248" y="1271658"/>
            <a:ext cx="11367352" cy="5059853"/>
          </a:xfrm>
        </p:spPr>
        <p:txBody>
          <a:bodyPr>
            <a:noAutofit/>
          </a:bodyPr>
          <a:lstStyle/>
          <a:p>
            <a:r>
              <a:rPr lang="lv-LV" sz="2000" b="1" dirty="0">
                <a:solidFill>
                  <a:srgbClr val="6F8E9F"/>
                </a:solidFill>
                <a:latin typeface="Montserrat" panose="00000500000000000000" pitchFamily="2" charset="-70"/>
              </a:rPr>
              <a:t>2025.07.24. </a:t>
            </a:r>
            <a:r>
              <a:rPr lang="lv-LV" sz="2000" dirty="0">
                <a:latin typeface="Montserrat" panose="00000500000000000000" pitchFamily="2" charset="-70"/>
              </a:rPr>
              <a:t>lēmums Nr. 286 «</a:t>
            </a:r>
            <a:r>
              <a:rPr lang="lv-LV" sz="2000" b="1" dirty="0">
                <a:latin typeface="Montserrat" panose="00000500000000000000" pitchFamily="2" charset="-70"/>
              </a:rPr>
              <a:t>Par zemes vienību Elīzes ielā 1, Elīzes ielā 3 un Lindas ielā 1, </a:t>
            </a:r>
            <a:r>
              <a:rPr lang="lv-LV" sz="2000" b="1" dirty="0" err="1">
                <a:latin typeface="Montserrat" panose="00000500000000000000" pitchFamily="2" charset="-70"/>
              </a:rPr>
              <a:t>Kadagā</a:t>
            </a:r>
            <a:r>
              <a:rPr lang="lv-LV" sz="2000" b="1" dirty="0">
                <a:latin typeface="Montserrat" panose="00000500000000000000" pitchFamily="2" charset="-70"/>
              </a:rPr>
              <a:t>, apvienošanu</a:t>
            </a:r>
            <a:r>
              <a:rPr lang="lv-LV" sz="2000" dirty="0">
                <a:latin typeface="Montserrat" panose="00000500000000000000" pitchFamily="2" charset="-70"/>
              </a:rPr>
              <a:t>», apvienojot blakus esošās zemes vienības, saglabājot adresi Elīzes iela 3, </a:t>
            </a:r>
            <a:r>
              <a:rPr lang="lv-LV" sz="2000" dirty="0" err="1">
                <a:latin typeface="Montserrat" panose="00000500000000000000" pitchFamily="2" charset="-70"/>
              </a:rPr>
              <a:t>Kadaga</a:t>
            </a:r>
            <a:r>
              <a:rPr lang="lv-LV" sz="2000" dirty="0">
                <a:latin typeface="Montserrat" panose="00000500000000000000" pitchFamily="2" charset="-70"/>
              </a:rPr>
              <a:t>, Ādažu pagasts</a:t>
            </a:r>
          </a:p>
          <a:p>
            <a:r>
              <a:rPr lang="lv-LV" sz="2000" b="1" dirty="0">
                <a:solidFill>
                  <a:srgbClr val="6F8E9F"/>
                </a:solidFill>
                <a:latin typeface="Montserrat" panose="00000500000000000000" pitchFamily="2" charset="-70"/>
              </a:rPr>
              <a:t>2025.09.04.</a:t>
            </a:r>
            <a:r>
              <a:rPr lang="lv-LV" sz="2000" dirty="0">
                <a:latin typeface="Montserrat" panose="00000500000000000000" pitchFamily="2" charset="-70"/>
              </a:rPr>
              <a:t> LR Uzņēmumu reģistrs pieņēma </a:t>
            </a:r>
            <a:r>
              <a:rPr lang="lv-LV" sz="2000" b="1" dirty="0">
                <a:latin typeface="Montserrat" panose="00000500000000000000" pitchFamily="2" charset="-70"/>
              </a:rPr>
              <a:t>lēmumu par SIA «TOP 10» sadalīšanu</a:t>
            </a:r>
            <a:r>
              <a:rPr lang="lv-LV" sz="2000" dirty="0">
                <a:latin typeface="Montserrat" panose="00000500000000000000" pitchFamily="2" charset="-70"/>
              </a:rPr>
              <a:t>, nodalot daļu mantas no komercsabiedrības SIA “TOP 10” un izveidojot komercsabiedrību SIA “</a:t>
            </a:r>
            <a:r>
              <a:rPr lang="lv-LV" sz="2000" dirty="0" err="1">
                <a:latin typeface="Montserrat" panose="00000500000000000000" pitchFamily="2" charset="-70"/>
              </a:rPr>
              <a:t>Kadagas</a:t>
            </a:r>
            <a:r>
              <a:rPr lang="lv-LV" sz="2000" dirty="0">
                <a:latin typeface="Montserrat" panose="00000500000000000000" pitchFamily="2" charset="-70"/>
              </a:rPr>
              <a:t> Nami”</a:t>
            </a:r>
          </a:p>
          <a:p>
            <a:r>
              <a:rPr lang="lv-LV" sz="2000" b="1" dirty="0">
                <a:solidFill>
                  <a:srgbClr val="6F8E9F"/>
                </a:solidFill>
                <a:latin typeface="Montserrat" panose="00000500000000000000" pitchFamily="2" charset="-70"/>
              </a:rPr>
              <a:t>2025.09.08.</a:t>
            </a:r>
            <a:r>
              <a:rPr lang="lv-LV" sz="2000" dirty="0">
                <a:latin typeface="Montserrat" panose="00000500000000000000" pitchFamily="2" charset="-70"/>
              </a:rPr>
              <a:t> </a:t>
            </a:r>
            <a:r>
              <a:rPr lang="lv-LV" sz="2000" b="1" dirty="0">
                <a:latin typeface="Montserrat" panose="00000500000000000000" pitchFamily="2" charset="-70"/>
              </a:rPr>
              <a:t>pašvaldība, SIA «TOP 10» un SIA “</a:t>
            </a:r>
            <a:r>
              <a:rPr lang="lv-LV" sz="2000" b="1" dirty="0" err="1">
                <a:latin typeface="Montserrat" panose="00000500000000000000" pitchFamily="2" charset="-70"/>
              </a:rPr>
              <a:t>Kadagas</a:t>
            </a:r>
            <a:r>
              <a:rPr lang="lv-LV" sz="2000" b="1" dirty="0">
                <a:latin typeface="Montserrat" panose="00000500000000000000" pitchFamily="2" charset="-70"/>
              </a:rPr>
              <a:t> Nami” noslēdza pārjaunojuma līgumu </a:t>
            </a:r>
            <a:r>
              <a:rPr lang="lv-LV" sz="2000" dirty="0">
                <a:latin typeface="Montserrat" panose="00000500000000000000" pitchFamily="2" charset="-70"/>
              </a:rPr>
              <a:t>Nr. JUR 2025-09/938 par vispārējas tautsaimnieciskas nozīmes pakalpojuma sniegšanu </a:t>
            </a:r>
          </a:p>
          <a:p>
            <a:r>
              <a:rPr lang="lv-LV" sz="2000" b="1" dirty="0">
                <a:solidFill>
                  <a:srgbClr val="6F8E9F"/>
                </a:solidFill>
                <a:latin typeface="Montserrat" panose="00000500000000000000" pitchFamily="2" charset="-70"/>
              </a:rPr>
              <a:t>2025.09.17. </a:t>
            </a:r>
            <a:r>
              <a:rPr lang="lv-LV" sz="2000" b="1" dirty="0">
                <a:latin typeface="Montserrat" panose="00000500000000000000" pitchFamily="2" charset="-70"/>
              </a:rPr>
              <a:t>«</a:t>
            </a:r>
            <a:r>
              <a:rPr lang="lv-LV" sz="2000" b="1" dirty="0" err="1">
                <a:latin typeface="Montserrat" panose="00000500000000000000" pitchFamily="2" charset="-70"/>
              </a:rPr>
              <a:t>Altum</a:t>
            </a:r>
            <a:r>
              <a:rPr lang="lv-LV" sz="2000" b="1" dirty="0">
                <a:latin typeface="Montserrat" panose="00000500000000000000" pitchFamily="2" charset="-70"/>
              </a:rPr>
              <a:t>» atkal apturēja pieteikuma vērtēšanu</a:t>
            </a:r>
            <a:endParaRPr lang="lv-LV" sz="2000" dirty="0">
              <a:latin typeface="Montserrat" panose="00000500000000000000" pitchFamily="2" charset="-70"/>
            </a:endParaRPr>
          </a:p>
          <a:p>
            <a:r>
              <a:rPr lang="lv-LV" sz="2000" b="1" dirty="0">
                <a:solidFill>
                  <a:srgbClr val="6F8E9F"/>
                </a:solidFill>
                <a:latin typeface="Montserrat" panose="00000500000000000000" pitchFamily="2" charset="-70"/>
              </a:rPr>
              <a:t>2025.09.17. </a:t>
            </a:r>
            <a:r>
              <a:rPr lang="lv-LV" sz="2000" dirty="0">
                <a:latin typeface="Montserrat" panose="00000500000000000000" pitchFamily="2" charset="-70"/>
              </a:rPr>
              <a:t>SIA “</a:t>
            </a:r>
            <a:r>
              <a:rPr lang="lv-LV" sz="2000" dirty="0" err="1">
                <a:latin typeface="Montserrat" panose="00000500000000000000" pitchFamily="2" charset="-70"/>
              </a:rPr>
              <a:t>Kadagas</a:t>
            </a:r>
            <a:r>
              <a:rPr lang="lv-LV" sz="2000" dirty="0">
                <a:latin typeface="Montserrat" panose="00000500000000000000" pitchFamily="2" charset="-70"/>
              </a:rPr>
              <a:t> Nami” iesniedza pašvaldībai </a:t>
            </a:r>
            <a:r>
              <a:rPr lang="lv-LV" sz="2000" b="1" dirty="0">
                <a:latin typeface="Montserrat" panose="00000500000000000000" pitchFamily="2" charset="-70"/>
              </a:rPr>
              <a:t>iesniegumu par Īpašumu izsoles nomaksas kārtības precizēšanu</a:t>
            </a:r>
          </a:p>
          <a:p>
            <a:r>
              <a:rPr lang="lv-LV" sz="2000" b="1" dirty="0">
                <a:solidFill>
                  <a:srgbClr val="6F8E9F"/>
                </a:solidFill>
                <a:latin typeface="Montserrat" panose="00000500000000000000" pitchFamily="2" charset="-70"/>
              </a:rPr>
              <a:t>2025.09.25.</a:t>
            </a:r>
            <a:r>
              <a:rPr lang="lv-LV" sz="2000" dirty="0">
                <a:latin typeface="Montserrat" panose="00000500000000000000" pitchFamily="2" charset="-70"/>
              </a:rPr>
              <a:t> lēmums Nr. 372 «</a:t>
            </a:r>
            <a:r>
              <a:rPr lang="lv-LV" sz="2000" b="1" dirty="0">
                <a:latin typeface="Montserrat" panose="00000500000000000000" pitchFamily="2" charset="-70"/>
              </a:rPr>
              <a:t>Par pirkuma līguma slēgšanu ar SIA «</a:t>
            </a:r>
            <a:r>
              <a:rPr lang="lv-LV" sz="2000" b="1" dirty="0" err="1">
                <a:latin typeface="Montserrat" panose="00000500000000000000" pitchFamily="2" charset="-70"/>
              </a:rPr>
              <a:t>Kadagas</a:t>
            </a:r>
            <a:r>
              <a:rPr lang="lv-LV" sz="2000" b="1" dirty="0">
                <a:latin typeface="Montserrat" panose="00000500000000000000" pitchFamily="2" charset="-70"/>
              </a:rPr>
              <a:t> nami»</a:t>
            </a:r>
            <a:r>
              <a:rPr lang="lv-LV" sz="2000" dirty="0">
                <a:latin typeface="Montserrat" panose="00000500000000000000" pitchFamily="2" charset="-70"/>
              </a:rPr>
              <a:t>», nosakot kārtību Īpašumu pirkuma līgums slēgšanai un pirkuma maksas apmaksai</a:t>
            </a:r>
          </a:p>
        </p:txBody>
      </p:sp>
      <p:sp>
        <p:nvSpPr>
          <p:cNvPr id="5" name="Virsraksts 4">
            <a:extLst>
              <a:ext uri="{FF2B5EF4-FFF2-40B4-BE49-F238E27FC236}">
                <a16:creationId xmlns:a16="http://schemas.microsoft.com/office/drawing/2014/main" id="{10626512-4E13-CC2B-E794-FC7829C5158C}"/>
              </a:ext>
            </a:extLst>
          </p:cNvPr>
          <p:cNvSpPr txBox="1">
            <a:spLocks noGrp="1"/>
          </p:cNvSpPr>
          <p:nvPr>
            <p:ph type="title"/>
          </p:nvPr>
        </p:nvSpPr>
        <p:spPr>
          <a:xfrm>
            <a:off x="672248" y="330643"/>
            <a:ext cx="10847504" cy="480131"/>
          </a:xfrm>
          <a:prstGeom prst="rect">
            <a:avLst/>
          </a:prstGeom>
          <a:noFill/>
        </p:spPr>
        <p:txBody>
          <a:bodyPr wrap="square">
            <a:spAutoFit/>
          </a:bodyPr>
          <a:lstStyle/>
          <a:p>
            <a:pPr algn="ctr" eaLnBrk="1" fontAlgn="auto" hangingPunct="1">
              <a:spcBef>
                <a:spcPts val="0"/>
              </a:spcBef>
              <a:spcAft>
                <a:spcPts val="0"/>
              </a:spcAft>
              <a:defRPr/>
            </a:pPr>
            <a:r>
              <a:rPr lang="lv-LV" sz="2800" b="1" dirty="0">
                <a:solidFill>
                  <a:schemeClr val="bg2">
                    <a:lumMod val="50000"/>
                  </a:schemeClr>
                </a:solidFill>
                <a:latin typeface="Montserrat" pitchFamily="2" charset="77"/>
              </a:rPr>
              <a:t>VIRZĪBA UZ PROGRAMMAS IEVIEŠANU ĀDAŽU NOVADĀ</a:t>
            </a:r>
            <a:endParaRPr lang="en-US" b="1" dirty="0">
              <a:solidFill>
                <a:schemeClr val="bg2">
                  <a:lumMod val="50000"/>
                </a:schemeClr>
              </a:solidFill>
              <a:latin typeface="Montserrat" pitchFamily="2" charset="77"/>
            </a:endParaRPr>
          </a:p>
        </p:txBody>
      </p:sp>
      <p:sp>
        <p:nvSpPr>
          <p:cNvPr id="2" name="AutoShape 3">
            <a:extLst>
              <a:ext uri="{FF2B5EF4-FFF2-40B4-BE49-F238E27FC236}">
                <a16:creationId xmlns:a16="http://schemas.microsoft.com/office/drawing/2014/main" id="{8C9B1B0A-A423-0B9C-8079-46E1737973C0}"/>
              </a:ext>
            </a:extLst>
          </p:cNvPr>
          <p:cNvSpPr>
            <a:spLocks noChangeShapeType="1"/>
          </p:cNvSpPr>
          <p:nvPr/>
        </p:nvSpPr>
        <p:spPr bwMode="auto">
          <a:xfrm rot="1789" flipV="1">
            <a:off x="18661" y="6359517"/>
            <a:ext cx="12173340"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7" name="TextBox 2">
            <a:extLst>
              <a:ext uri="{FF2B5EF4-FFF2-40B4-BE49-F238E27FC236}">
                <a16:creationId xmlns:a16="http://schemas.microsoft.com/office/drawing/2014/main" id="{63FF1003-58FA-9DDF-879F-FC7B76075688}"/>
              </a:ext>
            </a:extLst>
          </p:cNvPr>
          <p:cNvSpPr txBox="1">
            <a:spLocks noChangeArrowheads="1"/>
          </p:cNvSpPr>
          <p:nvPr/>
        </p:nvSpPr>
        <p:spPr bwMode="auto">
          <a:xfrm>
            <a:off x="1130152" y="6502679"/>
            <a:ext cx="10389600" cy="2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200" dirty="0">
                <a:latin typeface="Montserrat" pitchFamily="2" charset="-70"/>
              </a:rPr>
              <a:t>ĀDAŽU NOVADA PAŠVALDĪBA   I  </a:t>
            </a:r>
            <a:r>
              <a:rPr lang="lv-LV" altLang="lv-LV" sz="1200" dirty="0">
                <a:latin typeface="Montserrat" pitchFamily="2" charset="-70"/>
              </a:rPr>
              <a:t>Attīstības un projektu nodaļa </a:t>
            </a:r>
            <a:r>
              <a:rPr lang="en-US" altLang="lv-LV" sz="1200" dirty="0">
                <a:latin typeface="Montserrat" pitchFamily="2" charset="-70"/>
              </a:rPr>
              <a:t>I   </a:t>
            </a:r>
            <a:r>
              <a:rPr lang="lv-LV" altLang="lv-LV" sz="1200" dirty="0">
                <a:latin typeface="Montserrat" pitchFamily="2" charset="-70"/>
              </a:rPr>
              <a:t>11.02.</a:t>
            </a:r>
            <a:r>
              <a:rPr lang="en-US" altLang="lv-LV" sz="1200" dirty="0">
                <a:latin typeface="Montserrat" pitchFamily="2" charset="-70"/>
              </a:rPr>
              <a:t>202</a:t>
            </a:r>
            <a:r>
              <a:rPr lang="lv-LV" altLang="lv-LV" sz="1200" dirty="0">
                <a:latin typeface="Montserrat" pitchFamily="2" charset="-70"/>
              </a:rPr>
              <a:t>6</a:t>
            </a:r>
            <a:r>
              <a:rPr lang="en-US" altLang="lv-LV" sz="1200" dirty="0">
                <a:latin typeface="Montserrat" pitchFamily="2" charset="-70"/>
              </a:rPr>
              <a:t>.</a:t>
            </a:r>
          </a:p>
        </p:txBody>
      </p:sp>
    </p:spTree>
    <p:extLst>
      <p:ext uri="{BB962C8B-B14F-4D97-AF65-F5344CB8AC3E}">
        <p14:creationId xmlns:p14="http://schemas.microsoft.com/office/powerpoint/2010/main" val="3031590137"/>
      </p:ext>
    </p:extLst>
  </p:cSld>
  <p:clrMapOvr>
    <a:masterClrMapping/>
  </p:clrMapOvr>
</p:sld>
</file>

<file path=ppt/theme/theme1.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3932</TotalTime>
  <Words>4235</Words>
  <Application>Microsoft Office PowerPoint</Application>
  <PresentationFormat>Platekrāna</PresentationFormat>
  <Paragraphs>370</Paragraphs>
  <Slides>35</Slides>
  <Notes>1</Notes>
  <HiddenSlides>0</HiddenSlides>
  <MMClips>0</MMClips>
  <ScaleCrop>false</ScaleCrop>
  <HeadingPairs>
    <vt:vector size="6" baseType="variant">
      <vt:variant>
        <vt:lpstr>Lietotie fonti</vt:lpstr>
      </vt:variant>
      <vt:variant>
        <vt:i4>4</vt:i4>
      </vt:variant>
      <vt:variant>
        <vt:lpstr>Dizains</vt:lpstr>
      </vt:variant>
      <vt:variant>
        <vt:i4>1</vt:i4>
      </vt:variant>
      <vt:variant>
        <vt:lpstr>Slaidu virsraksti</vt:lpstr>
      </vt:variant>
      <vt:variant>
        <vt:i4>35</vt:i4>
      </vt:variant>
    </vt:vector>
  </HeadingPairs>
  <TitlesOfParts>
    <vt:vector size="40" baseType="lpstr">
      <vt:lpstr>Arial</vt:lpstr>
      <vt:lpstr>Calibri</vt:lpstr>
      <vt:lpstr>Calibri Light</vt:lpstr>
      <vt:lpstr>Montserrat</vt:lpstr>
      <vt:lpstr>Office dizains</vt:lpstr>
      <vt:lpstr>PowerPoint prezentācija</vt:lpstr>
      <vt:lpstr>PAR PROGRAMMU</vt:lpstr>
      <vt:lpstr>PAR PROGRAMMU</vt:lpstr>
      <vt:lpstr>VIRZĪBA UZ PROGRAMMAS IEVIEŠANU ĀDAŽU NOVADĀ</vt:lpstr>
      <vt:lpstr>VIRZĪBA UZ PROGRAMMAS IEVIEŠANU ĀDAŽU NOVADĀ</vt:lpstr>
      <vt:lpstr>VIRZĪBA UZ PROGRAMMAS IEVIEŠANU ĀDAŽU NOVADĀ</vt:lpstr>
      <vt:lpstr>VIRZĪBA UZ PROGRAMMAS IEVIEŠANU ĀDAŽU NOVADĀ</vt:lpstr>
      <vt:lpstr>VIRZĪBA UZ PROGRAMMAS IEVIEŠANU ĀDAŽU NOVADĀ</vt:lpstr>
      <vt:lpstr>VIRZĪBA UZ PROGRAMMAS IEVIEŠANU ĀDAŽU NOVADĀ</vt:lpstr>
      <vt:lpstr>VIRZĪBA UZ PROGRAMMAS IEVIEŠANU ĀDAŽU NOVADĀ</vt:lpstr>
      <vt:lpstr>VIRZĪBA UZ PROGRAMMAS IEVIEŠANU ĀDAŽU NOVADĀ</vt:lpstr>
      <vt:lpstr>ĀDAŽU PAGASTĀ IDENTIFICĒTĀS TERITORIJAS, KAS ATBILST DAUDZDZĪVOKĻU MĀJU APBŪVES TERITORIJAI</vt:lpstr>
      <vt:lpstr>ĀDAŽU PAGASTĀ IDENTIFICĒTĀS TERITORIJAS, KAS ATBILST DAUDZDZĪVOKĻU MĀJU APBŪVES TERITORIJAI</vt:lpstr>
      <vt:lpstr>ĀDAŽU PAGASTĀ IDENTIFICĒTĀS TERITORIJAS, KAS ATBILST DAUDZDZĪVOKĻU MĀJU APBŪVES TERITORIJAI</vt:lpstr>
      <vt:lpstr>ĀDAŽU PAGASTĀ IDENTIFICĒTĀS TERITORIJAS, KAS ATBILST DAUDZDZĪVOKĻU MĀJU APBŪVES TERITORIJAI</vt:lpstr>
      <vt:lpstr>DAUDZKRITĒRIJU ANALĪZE</vt:lpstr>
      <vt:lpstr>DAUDZKRITĒRIJU ANALĪZE</vt:lpstr>
      <vt:lpstr>DAUDZKRITĒRIJU ANALĪZE</vt:lpstr>
      <vt:lpstr>DAUDZKRITĒRIJU ANALĪZE</vt:lpstr>
      <vt:lpstr>DAUDZKRITĒRIJU ANALĪZE</vt:lpstr>
      <vt:lpstr>DAUDZKRITĒRIJU ANALĪZE</vt:lpstr>
      <vt:lpstr>DAUDZKRITĒRIJU ANALĪZE</vt:lpstr>
      <vt:lpstr>DAUDZKRITĒRIJU ANALĪZE</vt:lpstr>
      <vt:lpstr>DAUDZKRITĒRIJU ANALĪZE</vt:lpstr>
      <vt:lpstr>DAUDZKRITĒRIJU ANALĪZE</vt:lpstr>
      <vt:lpstr>DAUDZKRITĒRIJU ANALĪZE</vt:lpstr>
      <vt:lpstr>DAUDZKRITĒRIJU ANALĪZE</vt:lpstr>
      <vt:lpstr>DAUDZKRITĒRIJU ANALĪZE</vt:lpstr>
      <vt:lpstr>DAUDZKRITĒRIJU ANALĪZE</vt:lpstr>
      <vt:lpstr>DAUDZKRITĒRIJU ANALĪZE</vt:lpstr>
      <vt:lpstr>DAUDZKRITĒRIJU ANALĪZE – KOPSAVILKUMS</vt:lpstr>
      <vt:lpstr>DAUDZKRITĒRIJU ANALĪZE – KOPSAVILKUMS</vt:lpstr>
      <vt:lpstr>DAUDZKRITĒRIJU ANALĪZE – KOPSAVILKUMS</vt:lpstr>
      <vt:lpstr>DAUDZKRITĒRIJU ANALĪZE – KOPSAVILKUMS</vt:lpstr>
      <vt:lpstr>PRIEKŠLIKUMS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Ginta Pavasara</dc:creator>
  <cp:lastModifiedBy>Inga Pērkone</cp:lastModifiedBy>
  <cp:revision>153</cp:revision>
  <cp:lastPrinted>2023-10-30T09:48:56Z</cp:lastPrinted>
  <dcterms:created xsi:type="dcterms:W3CDTF">2019-01-14T18:08:04Z</dcterms:created>
  <dcterms:modified xsi:type="dcterms:W3CDTF">2026-02-11T09:12:27Z</dcterms:modified>
</cp:coreProperties>
</file>