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93" r:id="rId9"/>
    <p:sldId id="295" r:id="rId10"/>
    <p:sldId id="291" r:id="rId11"/>
    <p:sldId id="292" r:id="rId12"/>
    <p:sldId id="294" r:id="rId13"/>
    <p:sldId id="263" r:id="rId14"/>
    <p:sldId id="287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9" r:id="rId36"/>
    <p:sldId id="284" r:id="rId37"/>
    <p:sldId id="285" r:id="rId38"/>
    <p:sldId id="286" r:id="rId39"/>
    <p:sldId id="28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65ECB53-C58C-281A-7B4B-D69277DBB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1DE2C971-B6BA-B240-60C4-243D181C8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US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D6CD1B85-DCA7-4F1C-A17E-ED54C2A10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C59F70BF-552C-31DD-2C28-5E55130C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E80054B-3AB5-9906-A92F-43DA0BF8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2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6E82FF0-6642-38A8-287E-36048737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400C814B-D840-D0A4-67CF-0A0675491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49318565-965F-6E25-CDEB-4A26C0EE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C0A6F96-4232-EE45-693F-D47F702B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DA67913-F7B0-B67E-2A60-11549A67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0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4EA94FFB-4EBD-5FA9-D104-4915FBA9E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1268ACFD-7F4C-2FEA-8708-8657CD7B7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0793D321-4762-C433-0524-D7EBFEA1A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59FB481E-1E61-CC70-BC43-C07A7326B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8F3616A0-D4FE-2729-F96A-C135B996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3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AFD12D8-051C-F3B7-4223-1AB5825C1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48BD0B6-415C-184A-0B26-E93806EBC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20DF025-AF13-3C53-1F6B-2266D065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F593045-D8C9-DD8E-E9BF-54A1F1A2E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E738D07-B1C3-C6E5-6BD2-4C841809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1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D5B4D4F-A15D-DEFE-155E-F295FE3C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8A35A85E-F764-CF3D-5150-2E617D736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024D39E8-7797-74EC-5710-20D73AAC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67A262A-8766-0B16-2696-953F6260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68D8188-56EE-C6E1-19C2-CF263B98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0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1EBC3B0-3172-0739-270F-3C47A8AD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FD0FACE-FB5F-B54A-95D6-143E95851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D03308FA-BB4F-2E73-3D57-C7797667E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B906B9D1-7189-6642-D7B3-87C5DDCC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58DB1AB0-86FB-A98A-60EB-820E95F29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31328044-E84D-20F3-CF02-BF446EF00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2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9B5F314-42AE-E264-A0CE-2252E3515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453EC80A-0727-81CB-B4F2-33C7B8B92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B776F144-2C53-7E73-54FF-FA77B7357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5125D8C2-6691-D340-E433-F42C198E7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9CD2C6B0-9670-795C-44A6-33E5871CC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579D0A28-9AFF-28F9-14C8-3A27DC61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904394FA-3824-C21E-F410-8014E949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183B8F42-0540-496F-8FAA-A228F6EB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4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6665B4F-0961-CDBF-34CC-AFA04B5A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41DF15A9-F1E4-04EB-1891-691DE7C9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8DAA6437-0396-0322-E92F-D954B588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74DA8EA1-10EB-2CBF-04C1-700715312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4BD3F505-2883-21AF-10F4-0FA020ED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A4E9D563-076C-9707-1F2F-75885D95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A0A09CF4-9BF3-AC89-65B4-B42BB71C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9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934A5A2-1921-FFD8-AA00-C95653D0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E4037A6-7673-5EA9-192F-2C94D469A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D68723D8-8F54-F7A7-8332-51957CFFF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26D33BB5-41F8-271D-31C1-287C7B70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790FD092-8F48-A74D-D9A1-CB59A740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724BF525-F74D-51B3-7C61-B07AD6D7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3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30D1CE3-B217-3F13-08EF-266F4DDD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379A4DA4-6FA4-4A6E-8281-6E453074A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BCD2F3D0-3BB5-1485-DDF3-D9201CAE3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869B16C6-A328-0ED2-3A6F-AD1A2E67F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C3B5977F-88D5-BA37-1CE7-31064054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B2BF2D59-D046-0EA6-A0E8-417039FA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2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BAAF3CFC-3B85-B3BD-9579-0614AA961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D1BD58FB-54A5-9C90-2958-55EEBC69A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2127898D-B8F8-2D68-BC97-5F56372D9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12CCF-85B7-47CE-8AE5-71100550ECD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964090D-6B90-916C-9B79-F700ADEA3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88B37F11-93B1-FB18-4D0A-BF81804E7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00103-41FB-4E6B-9D3D-35C58A2D3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5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4E03CB2-471C-3CB9-1F9A-8CD3D7326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2870" y="3496235"/>
            <a:ext cx="5522259" cy="2528047"/>
          </a:xfrm>
        </p:spPr>
        <p:txBody>
          <a:bodyPr>
            <a:normAutofit fontScale="90000"/>
          </a:bodyPr>
          <a:lstStyle/>
          <a:p>
            <a:r>
              <a:rPr lang="lv-LV" b="1" dirty="0">
                <a:latin typeface="Montserrat" panose="00000500000000000000" pitchFamily="50" charset="0"/>
              </a:rPr>
              <a:t>Ielu tirdzniecības nodevas un to apmēru </a:t>
            </a:r>
            <a:br>
              <a:rPr lang="lv-LV" b="1" dirty="0">
                <a:latin typeface="Montserrat" panose="00000500000000000000" pitchFamily="50" charset="0"/>
              </a:rPr>
            </a:br>
            <a:r>
              <a:rPr lang="lv-LV" b="1" dirty="0">
                <a:latin typeface="Montserrat" panose="00000500000000000000" pitchFamily="50" charset="0"/>
              </a:rPr>
              <a:t>Ādažu novadā un </a:t>
            </a:r>
            <a:br>
              <a:rPr lang="lv-LV" b="1" dirty="0">
                <a:latin typeface="Montserrat" panose="00000500000000000000" pitchFamily="50" charset="0"/>
              </a:rPr>
            </a:br>
            <a:r>
              <a:rPr lang="lv-LV" b="1" dirty="0">
                <a:latin typeface="Montserrat" panose="00000500000000000000" pitchFamily="50" charset="0"/>
              </a:rPr>
              <a:t>citās pašvaldībās</a:t>
            </a:r>
            <a:endParaRPr lang="en-US" b="1" dirty="0">
              <a:latin typeface="Montserrat" panose="00000500000000000000" pitchFamily="50" charset="0"/>
            </a:endParaRP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C90E5CE4-F5C3-ECF2-6223-9F2FCCFE0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719" y="365126"/>
            <a:ext cx="5408146" cy="5408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6B336EDF-05DD-4AE3-4317-BC50E5576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721" y="365126"/>
            <a:ext cx="2653553" cy="2653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014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FF250FBF-6305-DB7A-6BBA-811375BF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49797">
            <a:off x="512157" y="555726"/>
            <a:ext cx="4794176" cy="4002218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B7EF1806-B09C-A780-601A-23FBA3E08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45646">
            <a:off x="3024595" y="2268689"/>
            <a:ext cx="4054179" cy="4054179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ECF76076-9CB3-0A7F-3FFF-1B493D9D6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579" y="233082"/>
            <a:ext cx="4457975" cy="38850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310A43-E431-1E9C-FC45-3FCDC99E1394}"/>
              </a:ext>
            </a:extLst>
          </p:cNvPr>
          <p:cNvSpPr txBox="1"/>
          <p:nvPr/>
        </p:nvSpPr>
        <p:spPr>
          <a:xfrm>
            <a:off x="7548282" y="4509247"/>
            <a:ext cx="43811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Notika 19 tirdzniecības un vidēji piedalījās  </a:t>
            </a:r>
          </a:p>
          <a:p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13 tirgotāji vienā tirdzniecības reizē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99540BB2-24E0-FC71-24EA-94FB55020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76811">
            <a:off x="447959" y="676736"/>
            <a:ext cx="4353733" cy="3640954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CB502A42-68F0-56A6-3473-537382FA3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1220">
            <a:off x="4931187" y="732617"/>
            <a:ext cx="3930313" cy="3264649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4BC8B0D9-3ACE-2BF3-6596-C34038729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205" y="4051508"/>
            <a:ext cx="8148918" cy="2665289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CE7CFD0D-DE7C-602D-A339-7383D87BA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1769"/>
            <a:ext cx="12192000" cy="6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39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29F444E9-12BD-F4AC-CFA4-D0EEB4598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8146">
            <a:off x="642518" y="536189"/>
            <a:ext cx="4559134" cy="456584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0C40D0C8-4D3E-C3DB-3669-0502512F2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4417">
            <a:off x="6643027" y="483611"/>
            <a:ext cx="5097822" cy="4404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EA22DC-47DA-81DF-5B7D-5CE021BE5DF3}"/>
              </a:ext>
            </a:extLst>
          </p:cNvPr>
          <p:cNvSpPr txBox="1"/>
          <p:nvPr/>
        </p:nvSpPr>
        <p:spPr>
          <a:xfrm>
            <a:off x="6453116" y="4805082"/>
            <a:ext cx="5102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Notika 4 tirdzniecības un vidēji piedalījās  </a:t>
            </a:r>
          </a:p>
          <a:p>
            <a:pPr algn="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47 tirgotāji vienā tirdzniecības reizē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3BE62-E4E4-B930-AB91-441CE099D8E0}"/>
              </a:ext>
            </a:extLst>
          </p:cNvPr>
          <p:cNvSpPr txBox="1"/>
          <p:nvPr/>
        </p:nvSpPr>
        <p:spPr>
          <a:xfrm>
            <a:off x="636495" y="5299538"/>
            <a:ext cx="4831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Notika 5 tirdzniecības un vidēji piedalījās 63 tirgotāji vienā tirdzniecības reizē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2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C8A9EDE-114B-ABA1-DB41-6C481B14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2400" b="1" dirty="0">
                <a:latin typeface="Montserrat" panose="00000500000000000000" pitchFamily="50" charset="0"/>
              </a:rPr>
              <a:t>Ielu tirdzniecības dalībnieki</a:t>
            </a:r>
            <a:endParaRPr lang="en-US" sz="2400" b="1" dirty="0">
              <a:latin typeface="Montserrat" panose="00000500000000000000" pitchFamily="50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0F6803A-0C2F-F13D-03E2-18CAC2DFC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Ielu tirdzniecība (ikdienas tirdzniecība) – apmēram 109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Ielu tirdzniecības organizētāji (gadatirgi) – 523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Krāmu tirgus  (t.sk. pārtikas tirgus) –  1673(241)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Pašvaldības organizēti svētki: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«Gaujas svētki» – 184 (15)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«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Zvejnieksvētku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ieskaņa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» – 134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«Nēģu svētki»- 231 (16)</a:t>
            </a:r>
          </a:p>
          <a:p>
            <a:endParaRPr lang="en-US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4A7692C4-CE87-57AE-0B6F-E214353EB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784" y="71718"/>
            <a:ext cx="2627604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2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B29A00F-7E23-C77B-873C-4A515E46B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9628"/>
          </a:xfrm>
        </p:spPr>
        <p:txBody>
          <a:bodyPr>
            <a:normAutofit/>
          </a:bodyPr>
          <a:lstStyle/>
          <a:p>
            <a:pPr algn="ctr"/>
            <a:r>
              <a:rPr lang="lv-LV" sz="2400" b="1" dirty="0">
                <a:latin typeface="Montserrat" panose="00000500000000000000" pitchFamily="50" charset="0"/>
              </a:rPr>
              <a:t>Iesniegums ielu tirdzniecībai</a:t>
            </a:r>
            <a:endParaRPr lang="en-US" sz="2400" b="1" dirty="0">
              <a:latin typeface="Montserrat" panose="00000500000000000000" pitchFamily="50" charset="0"/>
            </a:endParaRP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5069A9A0-D680-4A02-AE00-BD648C0C2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318" y="932330"/>
            <a:ext cx="8573363" cy="526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99B1D80E-32B5-8B42-2CF4-4237088AA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52" y="170330"/>
            <a:ext cx="1528932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93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0B43D76-D959-6583-7123-C3024F962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(ikdienas tirdzniecība)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F6A2BA5F-C434-7616-77B2-00FF4DB40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v-LV" dirty="0">
                <a:latin typeface="Montserrat" panose="00000500000000000000" pitchFamily="50" charset="0"/>
              </a:rPr>
              <a:t>Ādažu novads</a:t>
            </a:r>
            <a:endParaRPr lang="en-US" dirty="0">
              <a:latin typeface="Montserrat" panose="00000500000000000000" pitchFamily="50" charset="0"/>
            </a:endParaRPr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C057DA7B-4DB5-8950-DF0B-31E337DAB1B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9482898"/>
              </p:ext>
            </p:extLst>
          </p:nvPr>
        </p:nvGraphicFramePr>
        <p:xfrm>
          <a:off x="839788" y="3272119"/>
          <a:ext cx="4556965" cy="1972232"/>
        </p:xfrm>
        <a:graphic>
          <a:graphicData uri="http://schemas.openxmlformats.org/drawingml/2006/table">
            <a:tbl>
              <a:tblPr/>
              <a:tblGrid>
                <a:gridCol w="1979496">
                  <a:extLst>
                    <a:ext uri="{9D8B030D-6E8A-4147-A177-3AD203B41FA5}">
                      <a16:colId xmlns:a16="http://schemas.microsoft.com/office/drawing/2014/main" val="1863759502"/>
                    </a:ext>
                  </a:extLst>
                </a:gridCol>
                <a:gridCol w="1237185">
                  <a:extLst>
                    <a:ext uri="{9D8B030D-6E8A-4147-A177-3AD203B41FA5}">
                      <a16:colId xmlns:a16="http://schemas.microsoft.com/office/drawing/2014/main" val="3295541785"/>
                    </a:ext>
                  </a:extLst>
                </a:gridCol>
                <a:gridCol w="1340284">
                  <a:extLst>
                    <a:ext uri="{9D8B030D-6E8A-4147-A177-3AD203B41FA5}">
                      <a16:colId xmlns:a16="http://schemas.microsoft.com/office/drawing/2014/main" val="1927248117"/>
                    </a:ext>
                  </a:extLst>
                </a:gridCol>
              </a:tblGrid>
              <a:tr h="1801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dienā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2653"/>
                  </a:ext>
                </a:extLst>
              </a:tr>
              <a:tr h="1801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3122318"/>
                  </a:ext>
                </a:extLst>
              </a:tr>
              <a:tr h="3513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ražota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lauksaimniecības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produkcija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174895"/>
                  </a:ext>
                </a:extLst>
              </a:tr>
              <a:tr h="35611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566444"/>
                  </a:ext>
                </a:extLst>
              </a:tr>
              <a:tr h="1801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694030"/>
                  </a:ext>
                </a:extLst>
              </a:tr>
              <a:tr h="37307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48226"/>
                  </a:ext>
                </a:extLst>
              </a:tr>
              <a:tr h="3513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025734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B33BD03B-D5F3-02AF-EAE4-253DE903F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>
                <a:latin typeface="Montserrat" panose="00000500000000000000" pitchFamily="50" charset="0"/>
              </a:rPr>
              <a:t>Rīgas </a:t>
            </a:r>
            <a:r>
              <a:rPr lang="lv-LV" dirty="0" err="1">
                <a:latin typeface="Montserrat" panose="00000500000000000000" pitchFamily="50" charset="0"/>
              </a:rPr>
              <a:t>valstspilsēta</a:t>
            </a:r>
            <a:endParaRPr lang="en-US" dirty="0">
              <a:latin typeface="Montserrat" panose="00000500000000000000" pitchFamily="50" charset="0"/>
            </a:endParaRP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0F47584C-2A0F-4CF9-884B-8C517912C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201" y="86997"/>
            <a:ext cx="1947991" cy="1947991"/>
          </a:xfrm>
          <a:prstGeom prst="rect">
            <a:avLst/>
          </a:prstGeom>
        </p:spPr>
      </p:pic>
      <p:graphicFrame>
        <p:nvGraphicFramePr>
          <p:cNvPr id="13" name="Satura vietturis 12">
            <a:extLst>
              <a:ext uri="{FF2B5EF4-FFF2-40B4-BE49-F238E27FC236}">
                <a16:creationId xmlns:a16="http://schemas.microsoft.com/office/drawing/2014/main" id="{29C55D85-67AB-CA6A-3037-0A5C20EBFE3B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99330796"/>
              </p:ext>
            </p:extLst>
          </p:nvPr>
        </p:nvGraphicFramePr>
        <p:xfrm>
          <a:off x="5522259" y="2581861"/>
          <a:ext cx="6134205" cy="3772060"/>
        </p:xfrm>
        <a:graphic>
          <a:graphicData uri="http://schemas.openxmlformats.org/drawingml/2006/table">
            <a:tbl>
              <a:tblPr/>
              <a:tblGrid>
                <a:gridCol w="2456832">
                  <a:extLst>
                    <a:ext uri="{9D8B030D-6E8A-4147-A177-3AD203B41FA5}">
                      <a16:colId xmlns:a16="http://schemas.microsoft.com/office/drawing/2014/main" val="2663852882"/>
                    </a:ext>
                  </a:extLst>
                </a:gridCol>
                <a:gridCol w="1102425">
                  <a:extLst>
                    <a:ext uri="{9D8B030D-6E8A-4147-A177-3AD203B41FA5}">
                      <a16:colId xmlns:a16="http://schemas.microsoft.com/office/drawing/2014/main" val="2405383956"/>
                    </a:ext>
                  </a:extLst>
                </a:gridCol>
                <a:gridCol w="1094549">
                  <a:extLst>
                    <a:ext uri="{9D8B030D-6E8A-4147-A177-3AD203B41FA5}">
                      <a16:colId xmlns:a16="http://schemas.microsoft.com/office/drawing/2014/main" val="3279163820"/>
                    </a:ext>
                  </a:extLst>
                </a:gridCol>
                <a:gridCol w="1480399">
                  <a:extLst>
                    <a:ext uri="{9D8B030D-6E8A-4147-A177-3AD203B41FA5}">
                      <a16:colId xmlns:a16="http://schemas.microsoft.com/office/drawing/2014/main" val="3491205225"/>
                    </a:ext>
                  </a:extLst>
                </a:gridCol>
              </a:tblGrid>
              <a:tr h="10820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Saimnieciskās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darbības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veicējs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Fiziska personam, ja tirgojas pati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vienas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tirdzniecības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vietas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izmantošanu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īslaicīga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rakstura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ielu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tirdzniecībai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110588"/>
                  </a:ext>
                </a:extLst>
              </a:tr>
              <a:tr h="44312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7 </a:t>
                      </a:r>
                      <a:r>
                        <a:rPr lang="en-US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000" b="0" i="0" u="none" strike="noStrike" dirty="0" err="1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dienā</a:t>
                      </a:r>
                      <a:endParaRPr lang="en-US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625945"/>
                  </a:ext>
                </a:extLst>
              </a:tr>
              <a:tr h="44312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ražota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lauksaimniecības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produkcija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1 - 3 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par 1 m</a:t>
                      </a:r>
                      <a:r>
                        <a:rPr lang="pt-BR" sz="1000" b="0" i="0" u="none" strike="noStrike" baseline="30000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vai 7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lv-LV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par maršrutu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1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par 1 m</a:t>
                      </a:r>
                      <a:r>
                        <a:rPr lang="pt-BR" sz="1000" b="0" i="0" u="none" strike="noStrike" baseline="30000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vai 7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lv-LV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par maršrutu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7 </a:t>
                      </a:r>
                      <a:r>
                        <a:rPr lang="en-US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000" b="0" i="0" u="none" strike="noStrike" dirty="0" err="1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dienā</a:t>
                      </a:r>
                      <a:endParaRPr lang="en-US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927419"/>
                  </a:ext>
                </a:extLst>
              </a:tr>
              <a:tr h="43281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1 </a:t>
                      </a:r>
                      <a:r>
                        <a:rPr lang="en-US" sz="1000" b="0" i="1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par 1 m</a:t>
                      </a:r>
                      <a:r>
                        <a:rPr lang="en-US" sz="1000" b="0" i="0" u="none" strike="noStrike" baseline="3000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7 </a:t>
                      </a:r>
                      <a:r>
                        <a:rPr lang="en-US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000" b="0" i="0" u="none" strike="noStrike" dirty="0" err="1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dienā</a:t>
                      </a:r>
                      <a:endParaRPr lang="en-US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753552"/>
                  </a:ext>
                </a:extLst>
              </a:tr>
              <a:tr h="4122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par 1 m</a:t>
                      </a:r>
                      <a:r>
                        <a:rPr lang="pt-BR" sz="1000" b="0" i="0" u="none" strike="noStrike" baseline="30000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vai 10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lv-LV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par maršrutu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1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par 1 m</a:t>
                      </a:r>
                      <a:r>
                        <a:rPr lang="pt-BR" sz="1000" b="0" i="0" u="none" strike="noStrike" baseline="30000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vai 7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lv-LV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par maršrutu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14 </a:t>
                      </a:r>
                      <a:r>
                        <a:rPr lang="en-US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000" b="0" i="0" u="none" strike="noStrike" dirty="0" err="1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dienā</a:t>
                      </a:r>
                      <a:endParaRPr lang="en-US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664531"/>
                  </a:ext>
                </a:extLst>
              </a:tr>
              <a:tr h="4122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nepārtikas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(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ziedu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u.c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par 1 m</a:t>
                      </a:r>
                      <a:r>
                        <a:rPr lang="pt-BR" sz="1000" b="0" i="0" u="none" strike="noStrike" baseline="30000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vai 7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lv-LV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par maršrutu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1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par 1 m</a:t>
                      </a:r>
                      <a:r>
                        <a:rPr lang="pt-BR" sz="1000" b="0" i="0" u="none" strike="noStrike" baseline="30000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vai 7 </a:t>
                      </a:r>
                      <a:r>
                        <a:rPr lang="pt-BR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lv-LV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par maršrutu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14 </a:t>
                      </a:r>
                      <a:r>
                        <a:rPr lang="en-US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000" b="0" i="0" u="none" strike="noStrike" dirty="0" err="1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dienā</a:t>
                      </a:r>
                      <a:endParaRPr lang="en-US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373122"/>
                  </a:ext>
                </a:extLst>
              </a:tr>
              <a:tr h="42251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r>
                        <a:rPr lang="en-US" sz="1000" b="0" i="1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 par 2 m</a:t>
                      </a:r>
                      <a:r>
                        <a:rPr lang="en-US" sz="1000" b="0" i="0" u="none" strike="noStrike" baseline="30000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4141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273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3929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A3D22AC-0B52-0338-C293-969CD3B2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11834"/>
          </a:xfrm>
        </p:spPr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(pasākumu laikā)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E0FBA9E5-F280-257A-DF83-8E5CFE3F1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2C59348B-8ED5-BFD5-0CBB-EE555FD4D5A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63622072"/>
              </p:ext>
            </p:extLst>
          </p:nvPr>
        </p:nvGraphicFramePr>
        <p:xfrm>
          <a:off x="1059680" y="2119356"/>
          <a:ext cx="4341426" cy="4351650"/>
        </p:xfrm>
        <a:graphic>
          <a:graphicData uri="http://schemas.openxmlformats.org/drawingml/2006/table">
            <a:tbl>
              <a:tblPr/>
              <a:tblGrid>
                <a:gridCol w="2291920">
                  <a:extLst>
                    <a:ext uri="{9D8B030D-6E8A-4147-A177-3AD203B41FA5}">
                      <a16:colId xmlns:a16="http://schemas.microsoft.com/office/drawing/2014/main" val="2146017716"/>
                    </a:ext>
                  </a:extLst>
                </a:gridCol>
                <a:gridCol w="2049506">
                  <a:extLst>
                    <a:ext uri="{9D8B030D-6E8A-4147-A177-3AD203B41FA5}">
                      <a16:colId xmlns:a16="http://schemas.microsoft.com/office/drawing/2014/main" val="2599008803"/>
                    </a:ext>
                  </a:extLst>
                </a:gridCol>
              </a:tblGrid>
              <a:tr h="464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4" marR="6984" marT="6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dienā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/ </a:t>
                      </a:r>
                    </a:p>
                    <a:p>
                      <a:pPr algn="ctr" fontAlgn="b">
                        <a:buNone/>
                      </a:pPr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vienu garuma metru (</a:t>
                      </a:r>
                      <a:r>
                        <a:rPr lang="lv-LV" sz="1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(pašvaldības </a:t>
                      </a:r>
                      <a:r>
                        <a:rPr lang="lv-LV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org.pasākumos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4" marR="6984" marT="6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754337"/>
                  </a:ext>
                </a:extLst>
              </a:tr>
              <a:tr h="4642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lietotas personiskās mantas, izņemot autortiesību vai blakustiesību objektus, kas reproducēti personiskām vajadzībām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352949"/>
                  </a:ext>
                </a:extLst>
              </a:tr>
              <a:tr h="15918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ražoti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lauksaimniecības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produkti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87863"/>
                  </a:ext>
                </a:extLst>
              </a:tr>
              <a:tr h="31171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108430"/>
                  </a:ext>
                </a:extLst>
              </a:tr>
              <a:tr h="15918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848897"/>
                  </a:ext>
                </a:extLst>
              </a:tr>
              <a:tr h="31171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874894"/>
                  </a:ext>
                </a:extLst>
              </a:tr>
              <a:tr h="15918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409167"/>
                  </a:ext>
                </a:extLst>
              </a:tr>
              <a:tr h="31171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7895197"/>
                  </a:ext>
                </a:extLst>
              </a:tr>
              <a:tr h="92183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670940"/>
                  </a:ext>
                </a:extLst>
              </a:tr>
              <a:tr h="4642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828988"/>
                  </a:ext>
                </a:extLst>
              </a:tr>
              <a:tr h="31171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543956"/>
                  </a:ext>
                </a:extLst>
              </a:tr>
              <a:tr h="31171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263171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8A21F2A6-A541-6434-6E09-630BA1722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          Rīgas </a:t>
            </a:r>
            <a:r>
              <a:rPr kumimoji="0" lang="lv-LV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valstspilsēta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9" name="Satura vietturis 8">
            <a:extLst>
              <a:ext uri="{FF2B5EF4-FFF2-40B4-BE49-F238E27FC236}">
                <a16:creationId xmlns:a16="http://schemas.microsoft.com/office/drawing/2014/main" id="{5556F6E6-1F5D-949A-AA10-88CB6A058A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23474867"/>
              </p:ext>
            </p:extLst>
          </p:nvPr>
        </p:nvGraphicFramePr>
        <p:xfrm>
          <a:off x="6332434" y="2119358"/>
          <a:ext cx="4563453" cy="4422301"/>
        </p:xfrm>
        <a:graphic>
          <a:graphicData uri="http://schemas.openxmlformats.org/drawingml/2006/table">
            <a:tbl>
              <a:tblPr/>
              <a:tblGrid>
                <a:gridCol w="2847594">
                  <a:extLst>
                    <a:ext uri="{9D8B030D-6E8A-4147-A177-3AD203B41FA5}">
                      <a16:colId xmlns:a16="http://schemas.microsoft.com/office/drawing/2014/main" val="2103887817"/>
                    </a:ext>
                  </a:extLst>
                </a:gridCol>
                <a:gridCol w="1715859">
                  <a:extLst>
                    <a:ext uri="{9D8B030D-6E8A-4147-A177-3AD203B41FA5}">
                      <a16:colId xmlns:a16="http://schemas.microsoft.com/office/drawing/2014/main" val="541365881"/>
                    </a:ext>
                  </a:extLst>
                </a:gridCol>
              </a:tblGrid>
              <a:tr h="3221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4" marR="6984" marT="6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dienā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824431"/>
                  </a:ext>
                </a:extLst>
              </a:tr>
              <a:tr h="49851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lietotas personiskās mantas, izņemot autortiesību vai blakustiesību objektus, kas reproducēti personiskām vajadzībām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91101"/>
                  </a:ext>
                </a:extLst>
              </a:tr>
              <a:tr h="161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lv-LV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en-US" sz="1100" b="0" i="0" u="none" strike="noStrike" dirty="0">
                        <a:solidFill>
                          <a:srgbClr val="41414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8879904"/>
                  </a:ext>
                </a:extLst>
              </a:tr>
              <a:tr h="3144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izgatavoti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amatniecības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darinājumi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un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mākslas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priekšmeti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lv-LV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en-US" sz="1100" b="0" i="0" u="none" strike="noStrike" dirty="0">
                        <a:solidFill>
                          <a:srgbClr val="41414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334678"/>
                  </a:ext>
                </a:extLst>
              </a:tr>
              <a:tr h="161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un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bezalkoholiskie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dzērieni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lv-LV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485316"/>
                  </a:ext>
                </a:extLst>
              </a:tr>
              <a:tr h="30892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795700"/>
                  </a:ext>
                </a:extLst>
              </a:tr>
              <a:tr h="161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lv-LV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en-US" sz="1100" b="0" i="0" u="none" strike="noStrike" dirty="0">
                        <a:solidFill>
                          <a:srgbClr val="41414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180911"/>
                  </a:ext>
                </a:extLst>
              </a:tr>
              <a:tr h="30892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tematikai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atbilstošas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rūpnieciskās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lv-LV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</a:t>
                      </a:r>
                      <a:endParaRPr lang="en-US" sz="1100" b="0" i="0" u="none" strike="noStrike" dirty="0">
                        <a:solidFill>
                          <a:srgbClr val="41414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511666"/>
                  </a:ext>
                </a:extLst>
              </a:tr>
              <a:tr h="7608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21</a:t>
                      </a:r>
                      <a:r>
                        <a:rPr lang="lv-LV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821750"/>
                  </a:ext>
                </a:extLst>
              </a:tr>
              <a:tr h="47550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lv-LV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en-US" sz="1100" b="0" i="0" u="none" strike="noStrike" dirty="0">
                        <a:solidFill>
                          <a:srgbClr val="41414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298641"/>
                  </a:ext>
                </a:extLst>
              </a:tr>
              <a:tr h="30892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209357"/>
                  </a:ext>
                </a:extLst>
              </a:tr>
              <a:tr h="30892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275156"/>
                  </a:ext>
                </a:extLst>
              </a:tr>
            </a:tbl>
          </a:graphicData>
        </a:graphic>
      </p:graphicFrame>
      <p:pic>
        <p:nvPicPr>
          <p:cNvPr id="7" name="Attēls 6">
            <a:extLst>
              <a:ext uri="{FF2B5EF4-FFF2-40B4-BE49-F238E27FC236}">
                <a16:creationId xmlns:a16="http://schemas.microsoft.com/office/drawing/2014/main" id="{32AF5632-8E0E-7583-F318-E05AD0BE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03" y="85106"/>
            <a:ext cx="1815154" cy="181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2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21CEB47-E42F-F8C8-0A6A-EFEF24CE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(ikdienas tirdzniecība)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C435A23-CD21-9AC5-048C-DE1D2FEEC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ABC29393-0BFC-CB6D-AAE8-B5B0AE2C1A8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09621972"/>
              </p:ext>
            </p:extLst>
          </p:nvPr>
        </p:nvGraphicFramePr>
        <p:xfrm>
          <a:off x="839788" y="3343526"/>
          <a:ext cx="4526971" cy="1912910"/>
        </p:xfrm>
        <a:graphic>
          <a:graphicData uri="http://schemas.openxmlformats.org/drawingml/2006/table">
            <a:tbl>
              <a:tblPr/>
              <a:tblGrid>
                <a:gridCol w="1966467">
                  <a:extLst>
                    <a:ext uri="{9D8B030D-6E8A-4147-A177-3AD203B41FA5}">
                      <a16:colId xmlns:a16="http://schemas.microsoft.com/office/drawing/2014/main" val="4027318222"/>
                    </a:ext>
                  </a:extLst>
                </a:gridCol>
                <a:gridCol w="1229042">
                  <a:extLst>
                    <a:ext uri="{9D8B030D-6E8A-4147-A177-3AD203B41FA5}">
                      <a16:colId xmlns:a16="http://schemas.microsoft.com/office/drawing/2014/main" val="2407726968"/>
                    </a:ext>
                  </a:extLst>
                </a:gridCol>
                <a:gridCol w="1331462">
                  <a:extLst>
                    <a:ext uri="{9D8B030D-6E8A-4147-A177-3AD203B41FA5}">
                      <a16:colId xmlns:a16="http://schemas.microsoft.com/office/drawing/2014/main" val="3545013985"/>
                    </a:ext>
                  </a:extLst>
                </a:gridCol>
              </a:tblGrid>
              <a:tr h="16782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840748"/>
                  </a:ext>
                </a:extLst>
              </a:tr>
              <a:tr h="16782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816252"/>
                  </a:ext>
                </a:extLst>
              </a:tr>
              <a:tr h="31487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065220"/>
                  </a:ext>
                </a:extLst>
              </a:tr>
              <a:tr h="33565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5280865"/>
                  </a:ext>
                </a:extLst>
              </a:tr>
              <a:tr h="16782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039934"/>
                  </a:ext>
                </a:extLst>
              </a:tr>
              <a:tr h="35163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537252"/>
                  </a:ext>
                </a:extLst>
              </a:tr>
              <a:tr h="32766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124498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FC6F7772-C9F0-B2E9-F928-1950ADE62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>
                <a:solidFill>
                  <a:prstClr val="black"/>
                </a:solidFill>
                <a:latin typeface="Montserrat" panose="00000500000000000000" pitchFamily="50" charset="0"/>
              </a:rPr>
              <a:t>           Olaines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69C95D8D-221B-3BF6-AC85-C13362AEBFA6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58037255"/>
              </p:ext>
            </p:extLst>
          </p:nvPr>
        </p:nvGraphicFramePr>
        <p:xfrm>
          <a:off x="5665863" y="2298819"/>
          <a:ext cx="5689526" cy="3663732"/>
        </p:xfrm>
        <a:graphic>
          <a:graphicData uri="http://schemas.openxmlformats.org/drawingml/2006/table">
            <a:tbl>
              <a:tblPr/>
              <a:tblGrid>
                <a:gridCol w="3125232">
                  <a:extLst>
                    <a:ext uri="{9D8B030D-6E8A-4147-A177-3AD203B41FA5}">
                      <a16:colId xmlns:a16="http://schemas.microsoft.com/office/drawing/2014/main" val="3604917266"/>
                    </a:ext>
                  </a:extLst>
                </a:gridCol>
                <a:gridCol w="1202013">
                  <a:extLst>
                    <a:ext uri="{9D8B030D-6E8A-4147-A177-3AD203B41FA5}">
                      <a16:colId xmlns:a16="http://schemas.microsoft.com/office/drawing/2014/main" val="306441659"/>
                    </a:ext>
                  </a:extLst>
                </a:gridCol>
                <a:gridCol w="1362281">
                  <a:extLst>
                    <a:ext uri="{9D8B030D-6E8A-4147-A177-3AD203B41FA5}">
                      <a16:colId xmlns:a16="http://schemas.microsoft.com/office/drawing/2014/main" val="891415499"/>
                    </a:ext>
                  </a:extLst>
                </a:gridCol>
              </a:tblGrid>
              <a:tr h="10867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dienā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mēnesī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229406"/>
                  </a:ext>
                </a:extLst>
              </a:tr>
              <a:tr h="4450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40,00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474041"/>
                  </a:ext>
                </a:extLst>
              </a:tr>
              <a:tr h="4450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2,00 - 3,00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40,00 - 60,00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942130"/>
                  </a:ext>
                </a:extLst>
              </a:tr>
              <a:tr h="4346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78735"/>
                  </a:ext>
                </a:extLst>
              </a:tr>
              <a:tr h="4139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4,50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90,00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865279"/>
                  </a:ext>
                </a:extLst>
              </a:tr>
              <a:tr h="4139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4,50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90,00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00693"/>
                  </a:ext>
                </a:extLst>
              </a:tr>
              <a:tr h="4243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Arial" panose="020B0604020202020204" pitchFamily="34" charset="0"/>
                        </a:rPr>
                        <a:t>5,00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148407"/>
                  </a:ext>
                </a:extLst>
              </a:tr>
            </a:tbl>
          </a:graphicData>
        </a:graphic>
      </p:graphicFrame>
      <p:pic>
        <p:nvPicPr>
          <p:cNvPr id="9" name="Attēls 8">
            <a:extLst>
              <a:ext uri="{FF2B5EF4-FFF2-40B4-BE49-F238E27FC236}">
                <a16:creationId xmlns:a16="http://schemas.microsoft.com/office/drawing/2014/main" id="{034A5B9C-346F-8B81-2968-FC1A5E5ED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625" y="0"/>
            <a:ext cx="2170750" cy="217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80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9EF2E84-5B29-E609-D665-7C642CC8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(publiskā pasākuma laikā)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267F8464-5DA9-595B-DCAB-A0309F3A6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D708AEA3-5736-9B34-91F4-72C473B386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98108" y="1681163"/>
            <a:ext cx="4057280" cy="463831"/>
          </a:xfrm>
        </p:spPr>
        <p:txBody>
          <a:bodyPr>
            <a:normAutofit lnSpcReduction="10000"/>
          </a:bodyPr>
          <a:lstStyle/>
          <a:p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Olaines novads</a:t>
            </a:r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801A3588-41CC-8128-FA1F-B29B86FDB60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64669541"/>
              </p:ext>
            </p:extLst>
          </p:nvPr>
        </p:nvGraphicFramePr>
        <p:xfrm>
          <a:off x="6538309" y="2505075"/>
          <a:ext cx="4460496" cy="3700211"/>
        </p:xfrm>
        <a:graphic>
          <a:graphicData uri="http://schemas.openxmlformats.org/drawingml/2006/table">
            <a:tbl>
              <a:tblPr/>
              <a:tblGrid>
                <a:gridCol w="2450132">
                  <a:extLst>
                    <a:ext uri="{9D8B030D-6E8A-4147-A177-3AD203B41FA5}">
                      <a16:colId xmlns:a16="http://schemas.microsoft.com/office/drawing/2014/main" val="2431939929"/>
                    </a:ext>
                  </a:extLst>
                </a:gridCol>
                <a:gridCol w="2010364">
                  <a:extLst>
                    <a:ext uri="{9D8B030D-6E8A-4147-A177-3AD203B41FA5}">
                      <a16:colId xmlns:a16="http://schemas.microsoft.com/office/drawing/2014/main" val="2812845070"/>
                    </a:ext>
                  </a:extLst>
                </a:gridCol>
              </a:tblGrid>
              <a:tr h="32817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dienā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613164"/>
                  </a:ext>
                </a:extLst>
              </a:tr>
              <a:tr h="16408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15,00 - 20,00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214126"/>
                  </a:ext>
                </a:extLst>
              </a:tr>
              <a:tr h="16408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803242"/>
                  </a:ext>
                </a:extLst>
              </a:tr>
              <a:tr h="31173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410155"/>
                  </a:ext>
                </a:extLst>
              </a:tr>
              <a:tr h="16408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362669"/>
                  </a:ext>
                </a:extLst>
              </a:tr>
              <a:tr h="31173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66462"/>
                  </a:ext>
                </a:extLst>
              </a:tr>
              <a:tr h="33598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15,00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7203"/>
                  </a:ext>
                </a:extLst>
              </a:tr>
              <a:tr h="5156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194588"/>
                  </a:ext>
                </a:extLst>
              </a:tr>
              <a:tr h="76761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5467251"/>
                  </a:ext>
                </a:extLst>
              </a:tr>
              <a:tr h="31173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563346"/>
                  </a:ext>
                </a:extLst>
              </a:tr>
              <a:tr h="3203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7836" marR="7836" marT="7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381227"/>
                  </a:ext>
                </a:extLst>
              </a:tr>
            </a:tbl>
          </a:graphicData>
        </a:graphic>
      </p:graphicFrame>
      <p:pic>
        <p:nvPicPr>
          <p:cNvPr id="9" name="Attēls 8">
            <a:extLst>
              <a:ext uri="{FF2B5EF4-FFF2-40B4-BE49-F238E27FC236}">
                <a16:creationId xmlns:a16="http://schemas.microsoft.com/office/drawing/2014/main" id="{CE363B23-2094-12F4-50B7-265DF7746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76" y="122535"/>
            <a:ext cx="1892894" cy="1892894"/>
          </a:xfrm>
          <a:prstGeom prst="rect">
            <a:avLst/>
          </a:prstGeom>
        </p:spPr>
      </p:pic>
      <p:graphicFrame>
        <p:nvGraphicFramePr>
          <p:cNvPr id="17" name="Satura vietturis 16">
            <a:extLst>
              <a:ext uri="{FF2B5EF4-FFF2-40B4-BE49-F238E27FC236}">
                <a16:creationId xmlns:a16="http://schemas.microsoft.com/office/drawing/2014/main" id="{6159E756-9B3B-E5F6-8FE2-464080F145D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50260" y="2505074"/>
          <a:ext cx="4736843" cy="3684590"/>
        </p:xfrm>
        <a:graphic>
          <a:graphicData uri="http://schemas.openxmlformats.org/drawingml/2006/table">
            <a:tbl>
              <a:tblPr/>
              <a:tblGrid>
                <a:gridCol w="464254">
                  <a:extLst>
                    <a:ext uri="{9D8B030D-6E8A-4147-A177-3AD203B41FA5}">
                      <a16:colId xmlns:a16="http://schemas.microsoft.com/office/drawing/2014/main" val="892975934"/>
                    </a:ext>
                  </a:extLst>
                </a:gridCol>
                <a:gridCol w="1857016">
                  <a:extLst>
                    <a:ext uri="{9D8B030D-6E8A-4147-A177-3AD203B41FA5}">
                      <a16:colId xmlns:a16="http://schemas.microsoft.com/office/drawing/2014/main" val="1039565814"/>
                    </a:ext>
                  </a:extLst>
                </a:gridCol>
                <a:gridCol w="2415573">
                  <a:extLst>
                    <a:ext uri="{9D8B030D-6E8A-4147-A177-3AD203B41FA5}">
                      <a16:colId xmlns:a16="http://schemas.microsoft.com/office/drawing/2014/main" val="3433178031"/>
                    </a:ext>
                  </a:extLst>
                </a:gridCol>
              </a:tblGrid>
              <a:tr h="31176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Nr. p.k.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garuma metru (</a:t>
                      </a:r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                   viena tirdzniecības vieta 3x3 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512755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(15.00)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7822806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(15.00)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415014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 (24.00)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904466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03718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835768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601518"/>
                  </a:ext>
                </a:extLst>
              </a:tr>
              <a:tr h="50751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15.00 (45.00)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257840"/>
                  </a:ext>
                </a:extLst>
              </a:tr>
              <a:tr h="928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 (60.00)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532220"/>
                  </a:ext>
                </a:extLst>
              </a:tr>
              <a:tr h="3190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 (90.00)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555496"/>
                  </a:ext>
                </a:extLst>
              </a:tr>
              <a:tr h="3045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 (150.00)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599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968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A70B81D-391A-793D-4474-86C88C9B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(ikdienas tirdzniecība)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0745D6F-6F01-9FF8-4BE4-6F856A2D5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C5267CCB-F10F-0957-6D71-3002E8A00B3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1340501"/>
              </p:ext>
            </p:extLst>
          </p:nvPr>
        </p:nvGraphicFramePr>
        <p:xfrm>
          <a:off x="839789" y="3343525"/>
          <a:ext cx="4561154" cy="1905304"/>
        </p:xfrm>
        <a:graphic>
          <a:graphicData uri="http://schemas.openxmlformats.org/drawingml/2006/table">
            <a:tbl>
              <a:tblPr/>
              <a:tblGrid>
                <a:gridCol w="1981316">
                  <a:extLst>
                    <a:ext uri="{9D8B030D-6E8A-4147-A177-3AD203B41FA5}">
                      <a16:colId xmlns:a16="http://schemas.microsoft.com/office/drawing/2014/main" val="3753204940"/>
                    </a:ext>
                  </a:extLst>
                </a:gridCol>
                <a:gridCol w="1238322">
                  <a:extLst>
                    <a:ext uri="{9D8B030D-6E8A-4147-A177-3AD203B41FA5}">
                      <a16:colId xmlns:a16="http://schemas.microsoft.com/office/drawing/2014/main" val="2834750091"/>
                    </a:ext>
                  </a:extLst>
                </a:gridCol>
                <a:gridCol w="1341516">
                  <a:extLst>
                    <a:ext uri="{9D8B030D-6E8A-4147-A177-3AD203B41FA5}">
                      <a16:colId xmlns:a16="http://schemas.microsoft.com/office/drawing/2014/main" val="2789157886"/>
                    </a:ext>
                  </a:extLst>
                </a:gridCol>
              </a:tblGrid>
              <a:tr h="15235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mēnesī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182684"/>
                  </a:ext>
                </a:extLst>
              </a:tr>
              <a:tr h="1523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807050"/>
                  </a:ext>
                </a:extLst>
              </a:tr>
              <a:tr h="28584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547713"/>
                  </a:ext>
                </a:extLst>
              </a:tr>
              <a:tr h="3047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417277"/>
                  </a:ext>
                </a:extLst>
              </a:tr>
              <a:tr h="1523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4431976"/>
                  </a:ext>
                </a:extLst>
              </a:tr>
              <a:tr h="319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811582"/>
                  </a:ext>
                </a:extLst>
              </a:tr>
              <a:tr h="2974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374150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52B676E5-D286-0195-D918-C0F7221D6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53835" y="1681163"/>
            <a:ext cx="4201553" cy="463831"/>
          </a:xfrm>
        </p:spPr>
        <p:txBody>
          <a:bodyPr/>
          <a:lstStyle/>
          <a:p>
            <a:r>
              <a:rPr lang="lv-LV" dirty="0">
                <a:latin typeface="Montserrat" panose="00000500000000000000" pitchFamily="50" charset="0"/>
              </a:rPr>
              <a:t>Ropažu novads</a:t>
            </a:r>
            <a:endParaRPr lang="en-US" dirty="0">
              <a:latin typeface="Montserrat" panose="00000500000000000000" pitchFamily="50" charset="0"/>
            </a:endParaRPr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9E97E3BF-1C33-C0A2-94BA-D19828A20F2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47723196"/>
              </p:ext>
            </p:extLst>
          </p:nvPr>
        </p:nvGraphicFramePr>
        <p:xfrm>
          <a:off x="6172200" y="2580830"/>
          <a:ext cx="5424444" cy="3068230"/>
        </p:xfrm>
        <a:graphic>
          <a:graphicData uri="http://schemas.openxmlformats.org/drawingml/2006/table">
            <a:tbl>
              <a:tblPr/>
              <a:tblGrid>
                <a:gridCol w="2238659">
                  <a:extLst>
                    <a:ext uri="{9D8B030D-6E8A-4147-A177-3AD203B41FA5}">
                      <a16:colId xmlns:a16="http://schemas.microsoft.com/office/drawing/2014/main" val="1118515777"/>
                    </a:ext>
                  </a:extLst>
                </a:gridCol>
                <a:gridCol w="861023">
                  <a:extLst>
                    <a:ext uri="{9D8B030D-6E8A-4147-A177-3AD203B41FA5}">
                      <a16:colId xmlns:a16="http://schemas.microsoft.com/office/drawing/2014/main" val="2759489514"/>
                    </a:ext>
                  </a:extLst>
                </a:gridCol>
                <a:gridCol w="975826">
                  <a:extLst>
                    <a:ext uri="{9D8B030D-6E8A-4147-A177-3AD203B41FA5}">
                      <a16:colId xmlns:a16="http://schemas.microsoft.com/office/drawing/2014/main" val="2417941827"/>
                    </a:ext>
                  </a:extLst>
                </a:gridCol>
                <a:gridCol w="1348936">
                  <a:extLst>
                    <a:ext uri="{9D8B030D-6E8A-4147-A177-3AD203B41FA5}">
                      <a16:colId xmlns:a16="http://schemas.microsoft.com/office/drawing/2014/main" val="3166226210"/>
                    </a:ext>
                  </a:extLst>
                </a:gridCol>
              </a:tblGrid>
              <a:tr h="87694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dienā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mēnesī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pusgadā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036184"/>
                  </a:ext>
                </a:extLst>
              </a:tr>
              <a:tr h="3591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 (2,85)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 (10,00)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 (30,00)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058578"/>
                  </a:ext>
                </a:extLst>
              </a:tr>
              <a:tr h="3591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ražota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lauksaimniecības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produkcija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 (2,85)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 (10,00)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 (30,00)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716588"/>
                  </a:ext>
                </a:extLst>
              </a:tr>
              <a:tr h="37965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2,85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704279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2,85 - 3,50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786813"/>
                  </a:ext>
                </a:extLst>
              </a:tr>
              <a:tr h="37965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nepārtikas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(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ziedu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u.c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2,85 - 3,50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866217"/>
                  </a:ext>
                </a:extLst>
              </a:tr>
              <a:tr h="37965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6856" marR="6856" marT="68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324548"/>
                  </a:ext>
                </a:extLst>
              </a:tr>
            </a:tbl>
          </a:graphicData>
        </a:graphic>
      </p:graphicFrame>
      <p:pic>
        <p:nvPicPr>
          <p:cNvPr id="9" name="Attēls 8">
            <a:extLst>
              <a:ext uri="{FF2B5EF4-FFF2-40B4-BE49-F238E27FC236}">
                <a16:creationId xmlns:a16="http://schemas.microsoft.com/office/drawing/2014/main" id="{DCE00F46-C5BB-574E-B187-D1DF0A731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293" y="0"/>
            <a:ext cx="217036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03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19E0A0C-693B-D4CD-5302-15AEBEE1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2400" b="1" dirty="0">
                <a:latin typeface="Montserrat" panose="00000500000000000000" pitchFamily="50" charset="0"/>
              </a:rPr>
              <a:t>Normatīvais regulējums</a:t>
            </a:r>
            <a:endParaRPr lang="en-US" sz="2400" b="1" dirty="0">
              <a:latin typeface="Montserrat" panose="00000500000000000000" pitchFamily="50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3AE0B0E-E983-FF04-D020-9361B4696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212"/>
            <a:ext cx="10515600" cy="47067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v-LV" dirty="0"/>
          </a:p>
          <a:p>
            <a:pPr algn="just"/>
            <a:r>
              <a:rPr lang="nn-NO" sz="2400" dirty="0">
                <a:latin typeface="Montserrat" panose="00000500000000000000" pitchFamily="50" charset="0"/>
              </a:rPr>
              <a:t>Ministru kabineta 2010.gada 12.maij</a:t>
            </a:r>
            <a:r>
              <a:rPr lang="lv-LV" sz="2400" dirty="0">
                <a:latin typeface="Montserrat" panose="00000500000000000000" pitchFamily="50" charset="0"/>
              </a:rPr>
              <a:t>a </a:t>
            </a:r>
            <a:r>
              <a:rPr lang="nn-NO" sz="2400" dirty="0">
                <a:latin typeface="Montserrat" panose="00000500000000000000" pitchFamily="50" charset="0"/>
              </a:rPr>
              <a:t>noteikumi Nr.440</a:t>
            </a:r>
            <a:r>
              <a:rPr lang="lv-LV" sz="2400" dirty="0">
                <a:latin typeface="Montserrat" panose="00000500000000000000" pitchFamily="50" charset="0"/>
              </a:rPr>
              <a:t> «Noteikumi par tirdzniecības veidiem, kas saskaņojami ar pašvaldību, un tirdzniecības organizēšanas kārtību»</a:t>
            </a:r>
          </a:p>
          <a:p>
            <a:pPr algn="just"/>
            <a:r>
              <a:rPr lang="en-US" sz="2400" dirty="0">
                <a:latin typeface="Montserrat" panose="00000500000000000000" pitchFamily="50" charset="0"/>
              </a:rPr>
              <a:t>Ādažu novada </a:t>
            </a:r>
            <a:r>
              <a:rPr lang="en-US" sz="2400" dirty="0" err="1">
                <a:latin typeface="Montserrat" panose="00000500000000000000" pitchFamily="50" charset="0"/>
              </a:rPr>
              <a:t>pašvaldības</a:t>
            </a:r>
            <a:r>
              <a:rPr lang="en-US" sz="2400" dirty="0">
                <a:latin typeface="Montserrat" panose="00000500000000000000" pitchFamily="50" charset="0"/>
              </a:rPr>
              <a:t> domes</a:t>
            </a:r>
            <a:r>
              <a:rPr lang="lv-LV" sz="2400" dirty="0">
                <a:latin typeface="Montserrat" panose="00000500000000000000" pitchFamily="50" charset="0"/>
              </a:rPr>
              <a:t> </a:t>
            </a:r>
            <a:r>
              <a:rPr lang="en-US" sz="2400" dirty="0">
                <a:latin typeface="Montserrat" panose="00000500000000000000" pitchFamily="50" charset="0"/>
              </a:rPr>
              <a:t>2022. gada 10. </a:t>
            </a:r>
            <a:r>
              <a:rPr lang="en-US" sz="2400" dirty="0" err="1">
                <a:latin typeface="Montserrat" panose="00000500000000000000" pitchFamily="50" charset="0"/>
              </a:rPr>
              <a:t>jūnij</a:t>
            </a:r>
            <a:r>
              <a:rPr lang="lv-LV" sz="2400" dirty="0">
                <a:latin typeface="Montserrat" panose="00000500000000000000" pitchFamily="50" charset="0"/>
              </a:rPr>
              <a:t>a</a:t>
            </a:r>
            <a:r>
              <a:rPr lang="en-US" sz="2400" dirty="0">
                <a:latin typeface="Montserrat" panose="00000500000000000000" pitchFamily="50" charset="0"/>
              </a:rPr>
              <a:t> </a:t>
            </a:r>
            <a:r>
              <a:rPr lang="en-US" sz="2400" dirty="0" err="1">
                <a:latin typeface="Montserrat" panose="00000500000000000000" pitchFamily="50" charset="0"/>
              </a:rPr>
              <a:t>saistošie</a:t>
            </a:r>
            <a:r>
              <a:rPr lang="en-US" sz="2400" dirty="0">
                <a:latin typeface="Montserrat" panose="00000500000000000000" pitchFamily="50" charset="0"/>
              </a:rPr>
              <a:t> </a:t>
            </a:r>
            <a:r>
              <a:rPr lang="en-US" sz="2400" dirty="0" err="1">
                <a:latin typeface="Montserrat" panose="00000500000000000000" pitchFamily="50" charset="0"/>
              </a:rPr>
              <a:t>noteikumi</a:t>
            </a:r>
            <a:r>
              <a:rPr lang="en-US" sz="2400" dirty="0">
                <a:latin typeface="Montserrat" panose="00000500000000000000" pitchFamily="50" charset="0"/>
              </a:rPr>
              <a:t> Nr. 50/2022</a:t>
            </a:r>
            <a:r>
              <a:rPr lang="lv-LV" sz="2400" dirty="0">
                <a:latin typeface="Montserrat" panose="00000500000000000000" pitchFamily="50" charset="0"/>
              </a:rPr>
              <a:t> «Ielu tirdzniecības organizēšanas un saskaņošanas kārtība»</a:t>
            </a:r>
          </a:p>
          <a:p>
            <a:pPr algn="just"/>
            <a:r>
              <a:rPr lang="en-US" sz="2400" dirty="0">
                <a:latin typeface="Montserrat" panose="00000500000000000000" pitchFamily="50" charset="0"/>
              </a:rPr>
              <a:t>Ādažu novada </a:t>
            </a:r>
            <a:r>
              <a:rPr lang="en-US" sz="2400" dirty="0" err="1">
                <a:latin typeface="Montserrat" panose="00000500000000000000" pitchFamily="50" charset="0"/>
              </a:rPr>
              <a:t>pašvaldības</a:t>
            </a:r>
            <a:r>
              <a:rPr lang="en-US" sz="2400" dirty="0">
                <a:latin typeface="Montserrat" panose="00000500000000000000" pitchFamily="50" charset="0"/>
              </a:rPr>
              <a:t> domes</a:t>
            </a:r>
            <a:r>
              <a:rPr lang="lv-LV" sz="2400" dirty="0">
                <a:latin typeface="Montserrat" panose="00000500000000000000" pitchFamily="50" charset="0"/>
              </a:rPr>
              <a:t> </a:t>
            </a:r>
            <a:r>
              <a:rPr lang="en-US" sz="2400" dirty="0">
                <a:latin typeface="Montserrat" panose="00000500000000000000" pitchFamily="50" charset="0"/>
              </a:rPr>
              <a:t>2023. gada 15. mart</a:t>
            </a:r>
            <a:r>
              <a:rPr lang="lv-LV" sz="2400" dirty="0">
                <a:latin typeface="Montserrat" panose="00000500000000000000" pitchFamily="50" charset="0"/>
              </a:rPr>
              <a:t>a</a:t>
            </a:r>
            <a:r>
              <a:rPr lang="en-US" sz="2400" dirty="0">
                <a:latin typeface="Montserrat" panose="00000500000000000000" pitchFamily="50" charset="0"/>
              </a:rPr>
              <a:t> </a:t>
            </a:r>
            <a:r>
              <a:rPr lang="en-US" sz="2400" dirty="0" err="1">
                <a:latin typeface="Montserrat" panose="00000500000000000000" pitchFamily="50" charset="0"/>
              </a:rPr>
              <a:t>saistošie</a:t>
            </a:r>
            <a:r>
              <a:rPr lang="en-US" sz="2400" dirty="0">
                <a:latin typeface="Montserrat" panose="00000500000000000000" pitchFamily="50" charset="0"/>
              </a:rPr>
              <a:t> </a:t>
            </a:r>
            <a:r>
              <a:rPr lang="en-US" sz="2400" dirty="0" err="1">
                <a:latin typeface="Montserrat" panose="00000500000000000000" pitchFamily="50" charset="0"/>
              </a:rPr>
              <a:t>noteikumi</a:t>
            </a:r>
            <a:r>
              <a:rPr lang="en-US" sz="2400" dirty="0">
                <a:latin typeface="Montserrat" panose="00000500000000000000" pitchFamily="50" charset="0"/>
              </a:rPr>
              <a:t> Nr. 5/2023</a:t>
            </a:r>
            <a:r>
              <a:rPr lang="lv-LV" sz="2400" dirty="0">
                <a:latin typeface="Montserrat" panose="00000500000000000000" pitchFamily="50" charset="0"/>
              </a:rPr>
              <a:t> «Par nodevu tirdzniecībai publiskās vietās Ādažu novadā»</a:t>
            </a:r>
            <a:endParaRPr lang="en-US" sz="2400" dirty="0">
              <a:latin typeface="Montserrat" panose="00000500000000000000" pitchFamily="50" charset="0"/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7F5C893B-42CC-1BB4-5027-327E0426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097" y="85992"/>
            <a:ext cx="188992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97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1516630-3E57-3EB6-7397-6A19FD7B6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(publiskā pasākuma laikā)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0907EDD9-4708-61F0-ABAE-55FA50D00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B92A9E9E-E48D-C7EB-4376-C2499B7D934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04112692"/>
              </p:ext>
            </p:extLst>
          </p:nvPr>
        </p:nvGraphicFramePr>
        <p:xfrm>
          <a:off x="1282268" y="2505074"/>
          <a:ext cx="4272827" cy="3684590"/>
        </p:xfrm>
        <a:graphic>
          <a:graphicData uri="http://schemas.openxmlformats.org/drawingml/2006/table">
            <a:tbl>
              <a:tblPr/>
              <a:tblGrid>
                <a:gridCol w="1857120">
                  <a:extLst>
                    <a:ext uri="{9D8B030D-6E8A-4147-A177-3AD203B41FA5}">
                      <a16:colId xmlns:a16="http://schemas.microsoft.com/office/drawing/2014/main" val="3301854460"/>
                    </a:ext>
                  </a:extLst>
                </a:gridCol>
                <a:gridCol w="2415707">
                  <a:extLst>
                    <a:ext uri="{9D8B030D-6E8A-4147-A177-3AD203B41FA5}">
                      <a16:colId xmlns:a16="http://schemas.microsoft.com/office/drawing/2014/main" val="191593278"/>
                    </a:ext>
                  </a:extLst>
                </a:gridCol>
              </a:tblGrid>
              <a:tr h="31176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garuma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metru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                  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viena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tirdzniecības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vieta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3x3 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574461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(15.00)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843845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(15.00)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562264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 (24.00)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146164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0668030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704042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109318"/>
                  </a:ext>
                </a:extLst>
              </a:tr>
              <a:tr h="50751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15.00 (45.00)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774750"/>
                  </a:ext>
                </a:extLst>
              </a:tr>
              <a:tr h="92803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 (60.00)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636641"/>
                  </a:ext>
                </a:extLst>
              </a:tr>
              <a:tr h="31901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 (90.00)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39814"/>
                  </a:ext>
                </a:extLst>
              </a:tr>
              <a:tr h="30451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 (150.00)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202876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2E4B6C4E-545C-9F88-EB42-67EC0735E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22910" y="1681163"/>
            <a:ext cx="4132478" cy="8239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</a:rPr>
              <a:t>Ropažu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</a:endParaRPr>
          </a:p>
          <a:p>
            <a:endParaRPr lang="en-US" dirty="0"/>
          </a:p>
        </p:txBody>
      </p:sp>
      <p:graphicFrame>
        <p:nvGraphicFramePr>
          <p:cNvPr id="9" name="Satura vietturis 8">
            <a:extLst>
              <a:ext uri="{FF2B5EF4-FFF2-40B4-BE49-F238E27FC236}">
                <a16:creationId xmlns:a16="http://schemas.microsoft.com/office/drawing/2014/main" id="{F804AB8B-C9E4-705B-05DF-B0BEF5D3843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19294182"/>
              </p:ext>
            </p:extLst>
          </p:nvPr>
        </p:nvGraphicFramePr>
        <p:xfrm>
          <a:off x="6780430" y="2485098"/>
          <a:ext cx="3966728" cy="3724543"/>
        </p:xfrm>
        <a:graphic>
          <a:graphicData uri="http://schemas.openxmlformats.org/drawingml/2006/table">
            <a:tbl>
              <a:tblPr/>
              <a:tblGrid>
                <a:gridCol w="2178907">
                  <a:extLst>
                    <a:ext uri="{9D8B030D-6E8A-4147-A177-3AD203B41FA5}">
                      <a16:colId xmlns:a16="http://schemas.microsoft.com/office/drawing/2014/main" val="2793972106"/>
                    </a:ext>
                  </a:extLst>
                </a:gridCol>
                <a:gridCol w="1787821">
                  <a:extLst>
                    <a:ext uri="{9D8B030D-6E8A-4147-A177-3AD203B41FA5}">
                      <a16:colId xmlns:a16="http://schemas.microsoft.com/office/drawing/2014/main" val="2453745365"/>
                    </a:ext>
                  </a:extLst>
                </a:gridCol>
              </a:tblGrid>
              <a:tr h="2933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4" marR="6984" marT="6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894322"/>
                  </a:ext>
                </a:extLst>
              </a:tr>
              <a:tr h="45393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lietotas personiskās mantas, izņemot autortiesību vai blakustiesību objektus, kas reproducēti personiskām vajadzībām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778022"/>
                  </a:ext>
                </a:extLst>
              </a:tr>
              <a:tr h="1466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268844"/>
                  </a:ext>
                </a:extLst>
              </a:tr>
              <a:tr h="2863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055982"/>
                  </a:ext>
                </a:extLst>
              </a:tr>
              <a:tr h="1466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931202"/>
                  </a:ext>
                </a:extLst>
              </a:tr>
              <a:tr h="2751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977485"/>
                  </a:ext>
                </a:extLst>
              </a:tr>
              <a:tr h="1466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664745"/>
                  </a:ext>
                </a:extLst>
              </a:tr>
              <a:tr h="2751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041067"/>
                  </a:ext>
                </a:extLst>
              </a:tr>
              <a:tr h="67741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6583740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320449"/>
                  </a:ext>
                </a:extLst>
              </a:tr>
              <a:tr h="2751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17421"/>
                  </a:ext>
                </a:extLst>
              </a:tr>
              <a:tr h="2751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45,00</a:t>
                      </a:r>
                    </a:p>
                  </a:txBody>
                  <a:tcPr marL="6984" marR="698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80400"/>
                  </a:ext>
                </a:extLst>
              </a:tr>
            </a:tbl>
          </a:graphicData>
        </a:graphic>
      </p:graphicFrame>
      <p:pic>
        <p:nvPicPr>
          <p:cNvPr id="10" name="Attēls 9">
            <a:extLst>
              <a:ext uri="{FF2B5EF4-FFF2-40B4-BE49-F238E27FC236}">
                <a16:creationId xmlns:a16="http://schemas.microsoft.com/office/drawing/2014/main" id="{619CA624-FF18-2C8A-E909-58CA8F9D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06" y="115949"/>
            <a:ext cx="1977170" cy="19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58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F228EA0-9BE7-15A1-8D0C-3284ECDF7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(sabiedriskā ēdināšanas pakalpojums)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15BAA49F-7484-D36B-10B2-EF8357763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1DB54A17-7648-D992-ECD0-08078660860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41808786"/>
              </p:ext>
            </p:extLst>
          </p:nvPr>
        </p:nvGraphicFramePr>
        <p:xfrm>
          <a:off x="839787" y="2814919"/>
          <a:ext cx="4198378" cy="2926538"/>
        </p:xfrm>
        <a:graphic>
          <a:graphicData uri="http://schemas.openxmlformats.org/drawingml/2006/table">
            <a:tbl>
              <a:tblPr/>
              <a:tblGrid>
                <a:gridCol w="2306151">
                  <a:extLst>
                    <a:ext uri="{9D8B030D-6E8A-4147-A177-3AD203B41FA5}">
                      <a16:colId xmlns:a16="http://schemas.microsoft.com/office/drawing/2014/main" val="606736010"/>
                    </a:ext>
                  </a:extLst>
                </a:gridCol>
                <a:gridCol w="886982">
                  <a:extLst>
                    <a:ext uri="{9D8B030D-6E8A-4147-A177-3AD203B41FA5}">
                      <a16:colId xmlns:a16="http://schemas.microsoft.com/office/drawing/2014/main" val="699302377"/>
                    </a:ext>
                  </a:extLst>
                </a:gridCol>
                <a:gridCol w="1005245">
                  <a:extLst>
                    <a:ext uri="{9D8B030D-6E8A-4147-A177-3AD203B41FA5}">
                      <a16:colId xmlns:a16="http://schemas.microsoft.com/office/drawing/2014/main" val="4214753295"/>
                    </a:ext>
                  </a:extLst>
                </a:gridCol>
              </a:tblGrid>
              <a:tr h="4190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dienā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227077"/>
                  </a:ext>
                </a:extLst>
              </a:tr>
              <a:tr h="53867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bez alkoholiskiem dzērieniem (no 1. oktobra līdz 30. aprīlim)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20745"/>
                  </a:ext>
                </a:extLst>
              </a:tr>
              <a:tr h="7150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alkoholiskiem dzērieniem līdz 15 tilpuma procentiem (no 1. oktobra līdz 30. aprīlim)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15.00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80.00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701505"/>
                  </a:ext>
                </a:extLst>
              </a:tr>
              <a:tr h="53867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bez alkoholiskiem dzērieniem (no 1. maija līdz 30. septembrim)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120.00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08646"/>
                  </a:ext>
                </a:extLst>
              </a:tr>
              <a:tr h="7150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alkoholiskiem dzērieniem līdz 15 tilpuma procentiem (no 1. maija līdz 30. septembrim)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200.00</a:t>
                      </a:r>
                    </a:p>
                  </a:txBody>
                  <a:tcPr marL="9081" marR="9081" marT="90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969177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806269A2-0405-D838-F05A-D1752BA02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7646" y="1690687"/>
            <a:ext cx="4407741" cy="81438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</a:rPr>
              <a:t>Ropažu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</a:endParaRPr>
          </a:p>
          <a:p>
            <a:endParaRPr lang="en-US" dirty="0"/>
          </a:p>
        </p:txBody>
      </p:sp>
      <p:graphicFrame>
        <p:nvGraphicFramePr>
          <p:cNvPr id="10" name="Satura vietturis 9">
            <a:extLst>
              <a:ext uri="{FF2B5EF4-FFF2-40B4-BE49-F238E27FC236}">
                <a16:creationId xmlns:a16="http://schemas.microsoft.com/office/drawing/2014/main" id="{CB0E6D62-6BC2-60F0-A231-58D0989568D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677419047"/>
              </p:ext>
            </p:extLst>
          </p:nvPr>
        </p:nvGraphicFramePr>
        <p:xfrm>
          <a:off x="5414682" y="2814919"/>
          <a:ext cx="5940705" cy="2008740"/>
        </p:xfrm>
        <a:graphic>
          <a:graphicData uri="http://schemas.openxmlformats.org/drawingml/2006/table">
            <a:tbl>
              <a:tblPr/>
              <a:tblGrid>
                <a:gridCol w="1969015">
                  <a:extLst>
                    <a:ext uri="{9D8B030D-6E8A-4147-A177-3AD203B41FA5}">
                      <a16:colId xmlns:a16="http://schemas.microsoft.com/office/drawing/2014/main" val="1186446827"/>
                    </a:ext>
                  </a:extLst>
                </a:gridCol>
                <a:gridCol w="757314">
                  <a:extLst>
                    <a:ext uri="{9D8B030D-6E8A-4147-A177-3AD203B41FA5}">
                      <a16:colId xmlns:a16="http://schemas.microsoft.com/office/drawing/2014/main" val="2103329078"/>
                    </a:ext>
                  </a:extLst>
                </a:gridCol>
                <a:gridCol w="858289">
                  <a:extLst>
                    <a:ext uri="{9D8B030D-6E8A-4147-A177-3AD203B41FA5}">
                      <a16:colId xmlns:a16="http://schemas.microsoft.com/office/drawing/2014/main" val="2795091749"/>
                    </a:ext>
                  </a:extLst>
                </a:gridCol>
                <a:gridCol w="1186458">
                  <a:extLst>
                    <a:ext uri="{9D8B030D-6E8A-4147-A177-3AD203B41FA5}">
                      <a16:colId xmlns:a16="http://schemas.microsoft.com/office/drawing/2014/main" val="3384398263"/>
                    </a:ext>
                  </a:extLst>
                </a:gridCol>
                <a:gridCol w="1169629">
                  <a:extLst>
                    <a:ext uri="{9D8B030D-6E8A-4147-A177-3AD203B41FA5}">
                      <a16:colId xmlns:a16="http://schemas.microsoft.com/office/drawing/2014/main" val="3581925846"/>
                    </a:ext>
                  </a:extLst>
                </a:gridCol>
              </a:tblGrid>
              <a:tr h="73150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mēnesī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mēnešos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6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mēnešos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gadā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397375"/>
                  </a:ext>
                </a:extLst>
              </a:tr>
              <a:tr h="4992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bez alkoholiskiem dzērieniem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80,00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120,00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608358"/>
                  </a:ext>
                </a:extLst>
              </a:tr>
              <a:tr h="7779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alkoholiskiem dzērieniem līdz 15 tilpuma procentiem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70,00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120,00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5506" marR="5506" marT="5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653131"/>
                  </a:ext>
                </a:extLst>
              </a:tr>
            </a:tbl>
          </a:graphicData>
        </a:graphic>
      </p:graphicFrame>
      <p:pic>
        <p:nvPicPr>
          <p:cNvPr id="9" name="Attēls 8">
            <a:extLst>
              <a:ext uri="{FF2B5EF4-FFF2-40B4-BE49-F238E27FC236}">
                <a16:creationId xmlns:a16="http://schemas.microsoft.com/office/drawing/2014/main" id="{18C234D4-ED24-5586-FF57-8025B1DBF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477" y="0"/>
            <a:ext cx="217036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2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3A0C52D-27F2-204F-29D6-85C74604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(ikdienas tirdzniecība)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2A6F5977-A4D9-8C5A-3D11-589B1EA1B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8845C79D-A307-9766-BFE9-060200F60CB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8361485"/>
              </p:ext>
            </p:extLst>
          </p:nvPr>
        </p:nvGraphicFramePr>
        <p:xfrm>
          <a:off x="839788" y="3343525"/>
          <a:ext cx="5157787" cy="2007687"/>
        </p:xfrm>
        <a:graphic>
          <a:graphicData uri="http://schemas.openxmlformats.org/drawingml/2006/table">
            <a:tbl>
              <a:tblPr/>
              <a:tblGrid>
                <a:gridCol w="2240487">
                  <a:extLst>
                    <a:ext uri="{9D8B030D-6E8A-4147-A177-3AD203B41FA5}">
                      <a16:colId xmlns:a16="http://schemas.microsoft.com/office/drawing/2014/main" val="3548143758"/>
                    </a:ext>
                  </a:extLst>
                </a:gridCol>
                <a:gridCol w="1400304">
                  <a:extLst>
                    <a:ext uri="{9D8B030D-6E8A-4147-A177-3AD203B41FA5}">
                      <a16:colId xmlns:a16="http://schemas.microsoft.com/office/drawing/2014/main" val="1795969456"/>
                    </a:ext>
                  </a:extLst>
                </a:gridCol>
                <a:gridCol w="1516996">
                  <a:extLst>
                    <a:ext uri="{9D8B030D-6E8A-4147-A177-3AD203B41FA5}">
                      <a16:colId xmlns:a16="http://schemas.microsoft.com/office/drawing/2014/main" val="1504949501"/>
                    </a:ext>
                  </a:extLst>
                </a:gridCol>
              </a:tblGrid>
              <a:tr h="18379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929221"/>
                  </a:ext>
                </a:extLst>
              </a:tr>
              <a:tr h="18379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919478"/>
                  </a:ext>
                </a:extLst>
              </a:tr>
              <a:tr h="3448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491317"/>
                  </a:ext>
                </a:extLst>
              </a:tr>
              <a:tr h="3675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462891"/>
                  </a:ext>
                </a:extLst>
              </a:tr>
              <a:tr h="18379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064304"/>
                  </a:ext>
                </a:extLst>
              </a:tr>
              <a:tr h="38508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38601"/>
                  </a:ext>
                </a:extLst>
              </a:tr>
              <a:tr h="35882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771596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72FD8902-5802-DF2D-8919-B476C439D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35906" y="1681163"/>
            <a:ext cx="4219482" cy="8239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>
                <a:solidFill>
                  <a:prstClr val="black"/>
                </a:solidFill>
                <a:latin typeface="Montserrat" panose="00000500000000000000" pitchFamily="50" charset="0"/>
              </a:rPr>
              <a:t>Siguldas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9" name="Satura vietturis 8">
            <a:extLst>
              <a:ext uri="{FF2B5EF4-FFF2-40B4-BE49-F238E27FC236}">
                <a16:creationId xmlns:a16="http://schemas.microsoft.com/office/drawing/2014/main" id="{3F331D28-3D6F-D999-E506-C2A596D9749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52564316"/>
              </p:ext>
            </p:extLst>
          </p:nvPr>
        </p:nvGraphicFramePr>
        <p:xfrm>
          <a:off x="6172200" y="2732185"/>
          <a:ext cx="5183188" cy="3230367"/>
        </p:xfrm>
        <a:graphic>
          <a:graphicData uri="http://schemas.openxmlformats.org/drawingml/2006/table">
            <a:tbl>
              <a:tblPr/>
              <a:tblGrid>
                <a:gridCol w="2847103">
                  <a:extLst>
                    <a:ext uri="{9D8B030D-6E8A-4147-A177-3AD203B41FA5}">
                      <a16:colId xmlns:a16="http://schemas.microsoft.com/office/drawing/2014/main" val="1876389074"/>
                    </a:ext>
                  </a:extLst>
                </a:gridCol>
                <a:gridCol w="1095040">
                  <a:extLst>
                    <a:ext uri="{9D8B030D-6E8A-4147-A177-3AD203B41FA5}">
                      <a16:colId xmlns:a16="http://schemas.microsoft.com/office/drawing/2014/main" val="140907781"/>
                    </a:ext>
                  </a:extLst>
                </a:gridCol>
                <a:gridCol w="1241045">
                  <a:extLst>
                    <a:ext uri="{9D8B030D-6E8A-4147-A177-3AD203B41FA5}">
                      <a16:colId xmlns:a16="http://schemas.microsoft.com/office/drawing/2014/main" val="4082463871"/>
                    </a:ext>
                  </a:extLst>
                </a:gridCol>
              </a:tblGrid>
              <a:tr h="9581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dienā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mēnesī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202353"/>
                  </a:ext>
                </a:extLst>
              </a:tr>
              <a:tr h="39238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1,50 - 2,00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10,00 - 20,00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334712"/>
                  </a:ext>
                </a:extLst>
              </a:tr>
              <a:tr h="39238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1,50 - 6,00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20,00 - 40,00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462460"/>
                  </a:ext>
                </a:extLst>
              </a:tr>
              <a:tr h="38326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3,00 - 6,00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20,00 - 40,00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430674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206082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366687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127142"/>
                  </a:ext>
                </a:extLst>
              </a:tr>
            </a:tbl>
          </a:graphicData>
        </a:graphic>
      </p:graphicFrame>
      <p:pic>
        <p:nvPicPr>
          <p:cNvPr id="8" name="Attēls 7">
            <a:extLst>
              <a:ext uri="{FF2B5EF4-FFF2-40B4-BE49-F238E27FC236}">
                <a16:creationId xmlns:a16="http://schemas.microsoft.com/office/drawing/2014/main" id="{51E6EECD-B8BC-0DD0-A03C-68B1F29C7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30" y="245937"/>
            <a:ext cx="1847182" cy="18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72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1D11A2D-1F5D-5F42-B8FA-771E5603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(publisko pasākumu laikā)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5FE3735-9A92-0295-91F2-BA72C50C4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E0E2C173-7CFA-29BD-36DF-FA26A24578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47330575"/>
              </p:ext>
            </p:extLst>
          </p:nvPr>
        </p:nvGraphicFramePr>
        <p:xfrm>
          <a:off x="1084729" y="2192777"/>
          <a:ext cx="4285993" cy="3996888"/>
        </p:xfrm>
        <a:graphic>
          <a:graphicData uri="http://schemas.openxmlformats.org/drawingml/2006/table">
            <a:tbl>
              <a:tblPr/>
              <a:tblGrid>
                <a:gridCol w="1862843">
                  <a:extLst>
                    <a:ext uri="{9D8B030D-6E8A-4147-A177-3AD203B41FA5}">
                      <a16:colId xmlns:a16="http://schemas.microsoft.com/office/drawing/2014/main" val="1900292832"/>
                    </a:ext>
                  </a:extLst>
                </a:gridCol>
                <a:gridCol w="2423150">
                  <a:extLst>
                    <a:ext uri="{9D8B030D-6E8A-4147-A177-3AD203B41FA5}">
                      <a16:colId xmlns:a16="http://schemas.microsoft.com/office/drawing/2014/main" val="3770818504"/>
                    </a:ext>
                  </a:extLst>
                </a:gridCol>
              </a:tblGrid>
              <a:tr h="15090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25" marR="6625" marT="6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6625" marR="6625" marT="6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64933"/>
                  </a:ext>
                </a:extLst>
              </a:tr>
              <a:tr h="55907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lietotas personiskās mantas, izņemot autortiesību vai blakustiesību objektus, kas reproducēti personiskām vajadzībām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303704"/>
                  </a:ext>
                </a:extLst>
              </a:tr>
              <a:tr h="15090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399648"/>
                  </a:ext>
                </a:extLst>
              </a:tr>
              <a:tr h="3090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67627"/>
                  </a:ext>
                </a:extLst>
              </a:tr>
              <a:tr h="15090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293908"/>
                  </a:ext>
                </a:extLst>
              </a:tr>
              <a:tr h="3018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425088"/>
                  </a:ext>
                </a:extLst>
              </a:tr>
              <a:tr h="15090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2824154"/>
                  </a:ext>
                </a:extLst>
              </a:tr>
              <a:tr h="2946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440398"/>
                  </a:ext>
                </a:extLst>
              </a:tr>
              <a:tr h="8982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148824"/>
                  </a:ext>
                </a:extLst>
              </a:tr>
              <a:tr h="45272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440507"/>
                  </a:ext>
                </a:extLst>
              </a:tr>
              <a:tr h="283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515689"/>
                  </a:ext>
                </a:extLst>
              </a:tr>
              <a:tr h="2946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6381107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E6A6924D-B6F8-8D46-C938-E1532C71A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59388" y="1681163"/>
            <a:ext cx="4596000" cy="8239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Siguldas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9" name="Satura vietturis 8">
            <a:extLst>
              <a:ext uri="{FF2B5EF4-FFF2-40B4-BE49-F238E27FC236}">
                <a16:creationId xmlns:a16="http://schemas.microsoft.com/office/drawing/2014/main" id="{A36D0462-FB0F-35F7-ADA4-C7A74514A72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32331572"/>
              </p:ext>
            </p:extLst>
          </p:nvPr>
        </p:nvGraphicFramePr>
        <p:xfrm>
          <a:off x="6019801" y="2192775"/>
          <a:ext cx="5329030" cy="3996887"/>
        </p:xfrm>
        <a:graphic>
          <a:graphicData uri="http://schemas.openxmlformats.org/drawingml/2006/table">
            <a:tbl>
              <a:tblPr/>
              <a:tblGrid>
                <a:gridCol w="2927214">
                  <a:extLst>
                    <a:ext uri="{9D8B030D-6E8A-4147-A177-3AD203B41FA5}">
                      <a16:colId xmlns:a16="http://schemas.microsoft.com/office/drawing/2014/main" val="1310044978"/>
                    </a:ext>
                  </a:extLst>
                </a:gridCol>
                <a:gridCol w="2401816">
                  <a:extLst>
                    <a:ext uri="{9D8B030D-6E8A-4147-A177-3AD203B41FA5}">
                      <a16:colId xmlns:a16="http://schemas.microsoft.com/office/drawing/2014/main" val="1410440597"/>
                    </a:ext>
                  </a:extLst>
                </a:gridCol>
              </a:tblGrid>
              <a:tr h="41469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2" marR="9102" marT="9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250138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862872"/>
                  </a:ext>
                </a:extLst>
              </a:tr>
              <a:tr h="4048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855815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563459"/>
                  </a:ext>
                </a:extLst>
              </a:tr>
              <a:tr h="389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636206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765348"/>
                  </a:ext>
                </a:extLst>
              </a:tr>
              <a:tr h="389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27825"/>
                  </a:ext>
                </a:extLst>
              </a:tr>
              <a:tr h="9577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803338"/>
                  </a:ext>
                </a:extLst>
              </a:tr>
              <a:tr h="61217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134148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sabiedriskā ēdināšana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9102" marR="9102" marT="9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787924"/>
                  </a:ext>
                </a:extLst>
              </a:tr>
            </a:tbl>
          </a:graphicData>
        </a:graphic>
      </p:graphicFrame>
      <p:pic>
        <p:nvPicPr>
          <p:cNvPr id="8" name="Attēls 7">
            <a:extLst>
              <a:ext uri="{FF2B5EF4-FFF2-40B4-BE49-F238E27FC236}">
                <a16:creationId xmlns:a16="http://schemas.microsoft.com/office/drawing/2014/main" id="{B281F3EA-0470-3844-E92D-0B6594C5E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5524" y="95197"/>
            <a:ext cx="1793394" cy="17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9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B754FF3-EBC9-5D72-B8A5-224A37AB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(pašvaldības organizētos publisko pasākumu laikā)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1A64290-C6E5-6123-5B32-6CA4B0A91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E5763D92-1DE8-FAF6-8D39-6EB72E8F050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53581907"/>
              </p:ext>
            </p:extLst>
          </p:nvPr>
        </p:nvGraphicFramePr>
        <p:xfrm>
          <a:off x="1282268" y="2505074"/>
          <a:ext cx="4272827" cy="3684590"/>
        </p:xfrm>
        <a:graphic>
          <a:graphicData uri="http://schemas.openxmlformats.org/drawingml/2006/table">
            <a:tbl>
              <a:tblPr/>
              <a:tblGrid>
                <a:gridCol w="1857120">
                  <a:extLst>
                    <a:ext uri="{9D8B030D-6E8A-4147-A177-3AD203B41FA5}">
                      <a16:colId xmlns:a16="http://schemas.microsoft.com/office/drawing/2014/main" val="1060906766"/>
                    </a:ext>
                  </a:extLst>
                </a:gridCol>
                <a:gridCol w="2415707">
                  <a:extLst>
                    <a:ext uri="{9D8B030D-6E8A-4147-A177-3AD203B41FA5}">
                      <a16:colId xmlns:a16="http://schemas.microsoft.com/office/drawing/2014/main" val="4044139359"/>
                    </a:ext>
                  </a:extLst>
                </a:gridCol>
              </a:tblGrid>
              <a:tr h="31176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garuma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metru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                  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viena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tirdzniecības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vieta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3x3 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470368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(15.00)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040626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(15.00)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539912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 (24.00)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423568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999801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417657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766200"/>
                  </a:ext>
                </a:extLst>
              </a:tr>
              <a:tr h="50751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15.00 (45.00)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410896"/>
                  </a:ext>
                </a:extLst>
              </a:tr>
              <a:tr h="92803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 (60.00)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187366"/>
                  </a:ext>
                </a:extLst>
              </a:tr>
              <a:tr h="31901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 (90.00)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897682"/>
                  </a:ext>
                </a:extLst>
              </a:tr>
              <a:tr h="30451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 (150.00)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606087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A36B682E-50D5-316E-3908-E001BA002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95882" y="1681163"/>
            <a:ext cx="3959506" cy="8239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Siguldas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380C4C90-C3AC-575A-6BC6-D7944D73609D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69787824"/>
              </p:ext>
            </p:extLst>
          </p:nvPr>
        </p:nvGraphicFramePr>
        <p:xfrm>
          <a:off x="6127887" y="2312895"/>
          <a:ext cx="5183188" cy="3876767"/>
        </p:xfrm>
        <a:graphic>
          <a:graphicData uri="http://schemas.openxmlformats.org/drawingml/2006/table">
            <a:tbl>
              <a:tblPr/>
              <a:tblGrid>
                <a:gridCol w="2847103">
                  <a:extLst>
                    <a:ext uri="{9D8B030D-6E8A-4147-A177-3AD203B41FA5}">
                      <a16:colId xmlns:a16="http://schemas.microsoft.com/office/drawing/2014/main" val="4016204619"/>
                    </a:ext>
                  </a:extLst>
                </a:gridCol>
                <a:gridCol w="2336085">
                  <a:extLst>
                    <a:ext uri="{9D8B030D-6E8A-4147-A177-3AD203B41FA5}">
                      <a16:colId xmlns:a16="http://schemas.microsoft.com/office/drawing/2014/main" val="3847341634"/>
                    </a:ext>
                  </a:extLst>
                </a:gridCol>
              </a:tblGrid>
              <a:tr h="3963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dienā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17697"/>
                  </a:ext>
                </a:extLst>
              </a:tr>
              <a:tr h="19817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10,00 - 30,00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8828080"/>
                  </a:ext>
                </a:extLst>
              </a:tr>
              <a:tr h="19817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10,00 - 30,00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317621"/>
                  </a:ext>
                </a:extLst>
              </a:tr>
              <a:tr h="37182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10,00 - 30,00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970399"/>
                  </a:ext>
                </a:extLst>
              </a:tr>
              <a:tr h="19817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10,00 - 30,00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65191"/>
                  </a:ext>
                </a:extLst>
              </a:tr>
              <a:tr h="37182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10,00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192984"/>
                  </a:ext>
                </a:extLst>
              </a:tr>
              <a:tr h="40579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10,00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515193"/>
                  </a:ext>
                </a:extLst>
              </a:tr>
              <a:tr h="62285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15,00 - 80,00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692089"/>
                  </a:ext>
                </a:extLst>
              </a:tr>
              <a:tr h="9154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30,00 - 100,00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623276"/>
                  </a:ext>
                </a:extLst>
              </a:tr>
              <a:tr h="19817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15,00 - 75,00</a:t>
                      </a:r>
                    </a:p>
                  </a:txBody>
                  <a:tcPr marL="8969" marR="8969" marT="8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945914"/>
                  </a:ext>
                </a:extLst>
              </a:tr>
            </a:tbl>
          </a:graphicData>
        </a:graphic>
      </p:graphicFrame>
      <p:pic>
        <p:nvPicPr>
          <p:cNvPr id="9" name="Attēls 8">
            <a:extLst>
              <a:ext uri="{FF2B5EF4-FFF2-40B4-BE49-F238E27FC236}">
                <a16:creationId xmlns:a16="http://schemas.microsoft.com/office/drawing/2014/main" id="{D92A651C-BB8C-F8F1-A705-31E6684F2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2" y="162359"/>
            <a:ext cx="1731093" cy="17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00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427D9C6-F846-BF00-2517-6EADE92AD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(ikdienas tirdzniecība)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1DE4F116-5B3E-1562-8EBC-C42532466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9BDF35ED-36AB-DBC2-2F75-023CD4DA870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54459640"/>
              </p:ext>
            </p:extLst>
          </p:nvPr>
        </p:nvGraphicFramePr>
        <p:xfrm>
          <a:off x="839788" y="3343525"/>
          <a:ext cx="5157787" cy="2007687"/>
        </p:xfrm>
        <a:graphic>
          <a:graphicData uri="http://schemas.openxmlformats.org/drawingml/2006/table">
            <a:tbl>
              <a:tblPr/>
              <a:tblGrid>
                <a:gridCol w="2240487">
                  <a:extLst>
                    <a:ext uri="{9D8B030D-6E8A-4147-A177-3AD203B41FA5}">
                      <a16:colId xmlns:a16="http://schemas.microsoft.com/office/drawing/2014/main" val="3478978105"/>
                    </a:ext>
                  </a:extLst>
                </a:gridCol>
                <a:gridCol w="1400304">
                  <a:extLst>
                    <a:ext uri="{9D8B030D-6E8A-4147-A177-3AD203B41FA5}">
                      <a16:colId xmlns:a16="http://schemas.microsoft.com/office/drawing/2014/main" val="1686732262"/>
                    </a:ext>
                  </a:extLst>
                </a:gridCol>
                <a:gridCol w="1516996">
                  <a:extLst>
                    <a:ext uri="{9D8B030D-6E8A-4147-A177-3AD203B41FA5}">
                      <a16:colId xmlns:a16="http://schemas.microsoft.com/office/drawing/2014/main" val="2895750167"/>
                    </a:ext>
                  </a:extLst>
                </a:gridCol>
              </a:tblGrid>
              <a:tr h="18379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86695"/>
                  </a:ext>
                </a:extLst>
              </a:tr>
              <a:tr h="18379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567738"/>
                  </a:ext>
                </a:extLst>
              </a:tr>
              <a:tr h="3448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259967"/>
                  </a:ext>
                </a:extLst>
              </a:tr>
              <a:tr h="3675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026580"/>
                  </a:ext>
                </a:extLst>
              </a:tr>
              <a:tr h="18379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6945398"/>
                  </a:ext>
                </a:extLst>
              </a:tr>
              <a:tr h="38508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217393"/>
                  </a:ext>
                </a:extLst>
              </a:tr>
              <a:tr h="35882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449672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B094CDC7-091E-C785-853E-DE6EC24C7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89694" y="1681163"/>
            <a:ext cx="4165694" cy="8239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>
                <a:solidFill>
                  <a:prstClr val="black"/>
                </a:solidFill>
                <a:latin typeface="Montserrat" panose="00000500000000000000" pitchFamily="50" charset="0"/>
              </a:rPr>
              <a:t>Ķekavas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ABE194CD-34F5-5E85-1311-54F021E308D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77810715"/>
              </p:ext>
            </p:extLst>
          </p:nvPr>
        </p:nvGraphicFramePr>
        <p:xfrm>
          <a:off x="6172200" y="2914692"/>
          <a:ext cx="5183188" cy="2865354"/>
        </p:xfrm>
        <a:graphic>
          <a:graphicData uri="http://schemas.openxmlformats.org/drawingml/2006/table">
            <a:tbl>
              <a:tblPr/>
              <a:tblGrid>
                <a:gridCol w="2847103">
                  <a:extLst>
                    <a:ext uri="{9D8B030D-6E8A-4147-A177-3AD203B41FA5}">
                      <a16:colId xmlns:a16="http://schemas.microsoft.com/office/drawing/2014/main" val="248761713"/>
                    </a:ext>
                  </a:extLst>
                </a:gridCol>
                <a:gridCol w="1095040">
                  <a:extLst>
                    <a:ext uri="{9D8B030D-6E8A-4147-A177-3AD203B41FA5}">
                      <a16:colId xmlns:a16="http://schemas.microsoft.com/office/drawing/2014/main" val="3705140532"/>
                    </a:ext>
                  </a:extLst>
                </a:gridCol>
                <a:gridCol w="1241045">
                  <a:extLst>
                    <a:ext uri="{9D8B030D-6E8A-4147-A177-3AD203B41FA5}">
                      <a16:colId xmlns:a16="http://schemas.microsoft.com/office/drawing/2014/main" val="2814736851"/>
                    </a:ext>
                  </a:extLst>
                </a:gridCol>
              </a:tblGrid>
              <a:tr h="9581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dienā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mēnesī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93786"/>
                  </a:ext>
                </a:extLst>
              </a:tr>
              <a:tr h="39238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93151"/>
                  </a:ext>
                </a:extLst>
              </a:tr>
              <a:tr h="39238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517730"/>
                  </a:ext>
                </a:extLst>
              </a:tr>
              <a:tr h="38326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238378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627031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173211"/>
                  </a:ext>
                </a:extLst>
              </a:tr>
            </a:tbl>
          </a:graphicData>
        </a:graphic>
      </p:graphicFrame>
      <p:pic>
        <p:nvPicPr>
          <p:cNvPr id="9" name="Attēls 8">
            <a:extLst>
              <a:ext uri="{FF2B5EF4-FFF2-40B4-BE49-F238E27FC236}">
                <a16:creationId xmlns:a16="http://schemas.microsoft.com/office/drawing/2014/main" id="{4617294B-512A-CEC5-73E5-B589FEEF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371" y="8654"/>
            <a:ext cx="217036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0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DA79C17-ED43-E437-72B0-3A29F6AA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(publisko pasākumu laikā)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C77D3A00-A7F0-3497-D131-9F609D208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869ED24F-DBCB-1761-164B-27C96615593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53385239"/>
              </p:ext>
            </p:extLst>
          </p:nvPr>
        </p:nvGraphicFramePr>
        <p:xfrm>
          <a:off x="1466640" y="2612166"/>
          <a:ext cx="3904082" cy="3674018"/>
        </p:xfrm>
        <a:graphic>
          <a:graphicData uri="http://schemas.openxmlformats.org/drawingml/2006/table">
            <a:tbl>
              <a:tblPr/>
              <a:tblGrid>
                <a:gridCol w="1696851">
                  <a:extLst>
                    <a:ext uri="{9D8B030D-6E8A-4147-A177-3AD203B41FA5}">
                      <a16:colId xmlns:a16="http://schemas.microsoft.com/office/drawing/2014/main" val="1936565136"/>
                    </a:ext>
                  </a:extLst>
                </a:gridCol>
                <a:gridCol w="2207231">
                  <a:extLst>
                    <a:ext uri="{9D8B030D-6E8A-4147-A177-3AD203B41FA5}">
                      <a16:colId xmlns:a16="http://schemas.microsoft.com/office/drawing/2014/main" val="36852366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6625" marR="6625" marT="6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6625" marR="6625" marT="6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28084"/>
                  </a:ext>
                </a:extLst>
              </a:tr>
              <a:tr h="51539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lietotas personiskās mantas, izņemot autortiesību vai blakustiesību objektus, kas reproducēti personiskām vajadzībām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4974184"/>
                  </a:ext>
                </a:extLst>
              </a:tr>
              <a:tr h="13911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ražoti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lauksaimniecības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produkti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7305089"/>
                  </a:ext>
                </a:extLst>
              </a:tr>
              <a:tr h="2848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882982"/>
                  </a:ext>
                </a:extLst>
              </a:tr>
              <a:tr h="13911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09449"/>
                  </a:ext>
                </a:extLst>
              </a:tr>
              <a:tr h="27823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452938"/>
                  </a:ext>
                </a:extLst>
              </a:tr>
              <a:tr h="13911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1539158"/>
                  </a:ext>
                </a:extLst>
              </a:tr>
              <a:tr h="27160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861311"/>
                  </a:ext>
                </a:extLst>
              </a:tr>
              <a:tr h="82807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717166"/>
                  </a:ext>
                </a:extLst>
              </a:tr>
              <a:tr h="4173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809460"/>
                  </a:ext>
                </a:extLst>
              </a:tr>
              <a:tr h="26100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520585"/>
                  </a:ext>
                </a:extLst>
              </a:tr>
              <a:tr h="27160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202291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0A012583-90E8-F2C4-07F3-BB2FF68E9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73152" y="1681163"/>
            <a:ext cx="4282235" cy="8239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Ķekavas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58B51E2C-5004-450E-8DF2-2B0ECA69B1E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12878028"/>
              </p:ext>
            </p:extLst>
          </p:nvPr>
        </p:nvGraphicFramePr>
        <p:xfrm>
          <a:off x="6172200" y="2596217"/>
          <a:ext cx="5183188" cy="3502303"/>
        </p:xfrm>
        <a:graphic>
          <a:graphicData uri="http://schemas.openxmlformats.org/drawingml/2006/table">
            <a:tbl>
              <a:tblPr/>
              <a:tblGrid>
                <a:gridCol w="2847103">
                  <a:extLst>
                    <a:ext uri="{9D8B030D-6E8A-4147-A177-3AD203B41FA5}">
                      <a16:colId xmlns:a16="http://schemas.microsoft.com/office/drawing/2014/main" val="3291828024"/>
                    </a:ext>
                  </a:extLst>
                </a:gridCol>
                <a:gridCol w="2336085">
                  <a:extLst>
                    <a:ext uri="{9D8B030D-6E8A-4147-A177-3AD203B41FA5}">
                      <a16:colId xmlns:a16="http://schemas.microsoft.com/office/drawing/2014/main" val="2504940583"/>
                    </a:ext>
                  </a:extLst>
                </a:gridCol>
              </a:tblGrid>
              <a:tr h="3832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25" marR="9125" marT="9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3128271"/>
                  </a:ext>
                </a:extLst>
              </a:tr>
              <a:tr h="19163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ražoti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lauksaimniecības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produkti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691598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495240"/>
                  </a:ext>
                </a:extLst>
              </a:tr>
              <a:tr h="19163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2,00 - 5,00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051488"/>
                  </a:ext>
                </a:extLst>
              </a:tr>
              <a:tr h="35953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236428"/>
                  </a:ext>
                </a:extLst>
              </a:tr>
              <a:tr h="19163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9253994"/>
                  </a:ext>
                </a:extLst>
              </a:tr>
              <a:tr h="35953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669731"/>
                  </a:ext>
                </a:extLst>
              </a:tr>
              <a:tr h="8851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446117"/>
                  </a:ext>
                </a:extLst>
              </a:tr>
              <a:tr h="5657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607039"/>
                  </a:ext>
                </a:extLst>
              </a:tr>
            </a:tbl>
          </a:graphicData>
        </a:graphic>
      </p:graphicFrame>
      <p:pic>
        <p:nvPicPr>
          <p:cNvPr id="9" name="Attēls 8">
            <a:extLst>
              <a:ext uri="{FF2B5EF4-FFF2-40B4-BE49-F238E27FC236}">
                <a16:creationId xmlns:a16="http://schemas.microsoft.com/office/drawing/2014/main" id="{9431DBA5-D87D-0F78-E126-953223160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12" y="102642"/>
            <a:ext cx="1762017" cy="176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11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7D602EF-7E92-95A4-C198-6A481A6A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(ikdienas tirdzniecība)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197B44D-4124-EB05-0A74-77FDFAFE8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72CDFCB6-0DD1-9094-A940-8AE932D60C2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58283117"/>
              </p:ext>
            </p:extLst>
          </p:nvPr>
        </p:nvGraphicFramePr>
        <p:xfrm>
          <a:off x="839788" y="3343525"/>
          <a:ext cx="4305953" cy="2260122"/>
        </p:xfrm>
        <a:graphic>
          <a:graphicData uri="http://schemas.openxmlformats.org/drawingml/2006/table">
            <a:tbl>
              <a:tblPr/>
              <a:tblGrid>
                <a:gridCol w="1870459">
                  <a:extLst>
                    <a:ext uri="{9D8B030D-6E8A-4147-A177-3AD203B41FA5}">
                      <a16:colId xmlns:a16="http://schemas.microsoft.com/office/drawing/2014/main" val="3860399130"/>
                    </a:ext>
                  </a:extLst>
                </a:gridCol>
                <a:gridCol w="1169037">
                  <a:extLst>
                    <a:ext uri="{9D8B030D-6E8A-4147-A177-3AD203B41FA5}">
                      <a16:colId xmlns:a16="http://schemas.microsoft.com/office/drawing/2014/main" val="1705954223"/>
                    </a:ext>
                  </a:extLst>
                </a:gridCol>
                <a:gridCol w="1266457">
                  <a:extLst>
                    <a:ext uri="{9D8B030D-6E8A-4147-A177-3AD203B41FA5}">
                      <a16:colId xmlns:a16="http://schemas.microsoft.com/office/drawing/2014/main" val="3133448369"/>
                    </a:ext>
                  </a:extLst>
                </a:gridCol>
              </a:tblGrid>
              <a:tr h="1750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47720"/>
                  </a:ext>
                </a:extLst>
              </a:tr>
              <a:tr h="17507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048405"/>
                  </a:ext>
                </a:extLst>
              </a:tr>
              <a:tr h="3414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122454"/>
                  </a:ext>
                </a:extLst>
              </a:tr>
              <a:tr h="34704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237466"/>
                  </a:ext>
                </a:extLst>
              </a:tr>
              <a:tr h="17507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267935"/>
                  </a:ext>
                </a:extLst>
              </a:tr>
              <a:tr h="3635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731399"/>
                  </a:ext>
                </a:extLst>
              </a:tr>
              <a:tr h="3414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836664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932E04B1-F47E-4AA1-2C4C-9684F777A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5928" y="1681163"/>
            <a:ext cx="4479459" cy="8239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>
                <a:solidFill>
                  <a:prstClr val="black"/>
                </a:solidFill>
                <a:latin typeface="Montserrat" panose="00000500000000000000" pitchFamily="50" charset="0"/>
              </a:rPr>
              <a:t>Saulkrastu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9" name="Satura vietturis 8">
            <a:extLst>
              <a:ext uri="{FF2B5EF4-FFF2-40B4-BE49-F238E27FC236}">
                <a16:creationId xmlns:a16="http://schemas.microsoft.com/office/drawing/2014/main" id="{3877FBCF-1AAF-91F8-492A-12ECA8B70D1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470056322"/>
              </p:ext>
            </p:extLst>
          </p:nvPr>
        </p:nvGraphicFramePr>
        <p:xfrm>
          <a:off x="5602941" y="2535489"/>
          <a:ext cx="5752447" cy="3180678"/>
        </p:xfrm>
        <a:graphic>
          <a:graphicData uri="http://schemas.openxmlformats.org/drawingml/2006/table">
            <a:tbl>
              <a:tblPr/>
              <a:tblGrid>
                <a:gridCol w="3159795">
                  <a:extLst>
                    <a:ext uri="{9D8B030D-6E8A-4147-A177-3AD203B41FA5}">
                      <a16:colId xmlns:a16="http://schemas.microsoft.com/office/drawing/2014/main" val="561445652"/>
                    </a:ext>
                  </a:extLst>
                </a:gridCol>
                <a:gridCol w="1215306">
                  <a:extLst>
                    <a:ext uri="{9D8B030D-6E8A-4147-A177-3AD203B41FA5}">
                      <a16:colId xmlns:a16="http://schemas.microsoft.com/office/drawing/2014/main" val="3251674284"/>
                    </a:ext>
                  </a:extLst>
                </a:gridCol>
                <a:gridCol w="1377346">
                  <a:extLst>
                    <a:ext uri="{9D8B030D-6E8A-4147-A177-3AD203B41FA5}">
                      <a16:colId xmlns:a16="http://schemas.microsoft.com/office/drawing/2014/main" val="2523571517"/>
                    </a:ext>
                  </a:extLst>
                </a:gridCol>
              </a:tblGrid>
              <a:tr h="11132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dienā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mēnesī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702805"/>
                  </a:ext>
                </a:extLst>
              </a:tr>
              <a:tr h="4558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75177"/>
                  </a:ext>
                </a:extLst>
              </a:tr>
              <a:tr h="4558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 (2,00)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 (30,00)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805233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752109"/>
                  </a:ext>
                </a:extLst>
              </a:tr>
              <a:tr h="42409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430559"/>
                  </a:ext>
                </a:extLst>
              </a:tr>
              <a:tr h="43469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25" marR="9125" marT="9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453656"/>
                  </a:ext>
                </a:extLst>
              </a:tr>
            </a:tbl>
          </a:graphicData>
        </a:graphic>
      </p:graphicFrame>
      <p:pic>
        <p:nvPicPr>
          <p:cNvPr id="8" name="Attēls 7">
            <a:extLst>
              <a:ext uri="{FF2B5EF4-FFF2-40B4-BE49-F238E27FC236}">
                <a16:creationId xmlns:a16="http://schemas.microsoft.com/office/drawing/2014/main" id="{64AE8262-EA08-C57D-F05D-8FD525ACD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418" y="84713"/>
            <a:ext cx="1874076" cy="18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53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4C64BBA-4D25-776F-CEF9-A9B13637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(publisko pasākumu laikā)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F214F67-53E7-8BD8-07B2-F4656A845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765A54C4-2D14-FD00-C5F1-1B665832DEB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25065312"/>
              </p:ext>
            </p:extLst>
          </p:nvPr>
        </p:nvGraphicFramePr>
        <p:xfrm>
          <a:off x="905435" y="2196353"/>
          <a:ext cx="4465287" cy="3993314"/>
        </p:xfrm>
        <a:graphic>
          <a:graphicData uri="http://schemas.openxmlformats.org/drawingml/2006/table">
            <a:tbl>
              <a:tblPr/>
              <a:tblGrid>
                <a:gridCol w="1940771">
                  <a:extLst>
                    <a:ext uri="{9D8B030D-6E8A-4147-A177-3AD203B41FA5}">
                      <a16:colId xmlns:a16="http://schemas.microsoft.com/office/drawing/2014/main" val="1947843067"/>
                    </a:ext>
                  </a:extLst>
                </a:gridCol>
                <a:gridCol w="2524516">
                  <a:extLst>
                    <a:ext uri="{9D8B030D-6E8A-4147-A177-3AD203B41FA5}">
                      <a16:colId xmlns:a16="http://schemas.microsoft.com/office/drawing/2014/main" val="4044986049"/>
                    </a:ext>
                  </a:extLst>
                </a:gridCol>
              </a:tblGrid>
              <a:tr h="1507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6625" marR="6625" marT="6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6625" marR="6625" marT="6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882648"/>
                  </a:ext>
                </a:extLst>
              </a:tr>
              <a:tr h="55857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lietotas personiskās mantas, izņemot autortiesību vai blakustiesību objektus, kas reproducēti personiskām vajadzībām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037296"/>
                  </a:ext>
                </a:extLst>
              </a:tr>
              <a:tr h="15077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034685"/>
                  </a:ext>
                </a:extLst>
              </a:tr>
              <a:tr h="3087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854890"/>
                  </a:ext>
                </a:extLst>
              </a:tr>
              <a:tr h="15077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401661"/>
                  </a:ext>
                </a:extLst>
              </a:tr>
              <a:tr h="301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2629225"/>
                  </a:ext>
                </a:extLst>
              </a:tr>
              <a:tr h="15077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941172"/>
                  </a:ext>
                </a:extLst>
              </a:tr>
              <a:tr h="2943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128372"/>
                  </a:ext>
                </a:extLst>
              </a:tr>
              <a:tr h="89745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085190"/>
                  </a:ext>
                </a:extLst>
              </a:tr>
              <a:tr h="45231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6377883"/>
                  </a:ext>
                </a:extLst>
              </a:tr>
              <a:tr h="28287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658017"/>
                  </a:ext>
                </a:extLst>
              </a:tr>
              <a:tr h="2943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760661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9F2AC7E7-DDFC-E5FC-18CE-0CB2E4C4E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6612" y="1681163"/>
            <a:ext cx="4398776" cy="8239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Saulkrastu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9" name="Satura vietturis 8">
            <a:extLst>
              <a:ext uri="{FF2B5EF4-FFF2-40B4-BE49-F238E27FC236}">
                <a16:creationId xmlns:a16="http://schemas.microsoft.com/office/drawing/2014/main" id="{BC40619B-AB01-E392-4349-320BCB69C01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88205471"/>
              </p:ext>
            </p:extLst>
          </p:nvPr>
        </p:nvGraphicFramePr>
        <p:xfrm>
          <a:off x="6249194" y="2321860"/>
          <a:ext cx="5288382" cy="3786683"/>
        </p:xfrm>
        <a:graphic>
          <a:graphicData uri="http://schemas.openxmlformats.org/drawingml/2006/table">
            <a:tbl>
              <a:tblPr/>
              <a:tblGrid>
                <a:gridCol w="3124953">
                  <a:extLst>
                    <a:ext uri="{9D8B030D-6E8A-4147-A177-3AD203B41FA5}">
                      <a16:colId xmlns:a16="http://schemas.microsoft.com/office/drawing/2014/main" val="144645873"/>
                    </a:ext>
                  </a:extLst>
                </a:gridCol>
                <a:gridCol w="2163429">
                  <a:extLst>
                    <a:ext uri="{9D8B030D-6E8A-4147-A177-3AD203B41FA5}">
                      <a16:colId xmlns:a16="http://schemas.microsoft.com/office/drawing/2014/main" val="2137170936"/>
                    </a:ext>
                  </a:extLst>
                </a:gridCol>
              </a:tblGrid>
              <a:tr h="70654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objekts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dienā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539513"/>
                  </a:ext>
                </a:extLst>
              </a:tr>
              <a:tr h="2150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911782"/>
                  </a:ext>
                </a:extLst>
              </a:tr>
              <a:tr h="2150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karstie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bezalkoholiskie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dzērieni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130714"/>
                  </a:ext>
                </a:extLst>
              </a:tr>
              <a:tr h="2150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256917"/>
                  </a:ext>
                </a:extLst>
              </a:tr>
              <a:tr h="40344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80776"/>
                  </a:ext>
                </a:extLst>
              </a:tr>
              <a:tr h="99326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1978226"/>
                  </a:ext>
                </a:extLst>
              </a:tr>
              <a:tr h="6348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856090"/>
                  </a:ext>
                </a:extLst>
              </a:tr>
              <a:tr h="40344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48624"/>
                  </a:ext>
                </a:extLst>
              </a:tr>
            </a:tbl>
          </a:graphicData>
        </a:graphic>
      </p:graphicFrame>
      <p:pic>
        <p:nvPicPr>
          <p:cNvPr id="8" name="Attēls 7">
            <a:extLst>
              <a:ext uri="{FF2B5EF4-FFF2-40B4-BE49-F238E27FC236}">
                <a16:creationId xmlns:a16="http://schemas.microsoft.com/office/drawing/2014/main" id="{2433C17F-2EB8-AD9E-E771-C34CD8BF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07" y="71887"/>
            <a:ext cx="187163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F1AC56D-E34F-26B6-D36A-9F7C7F07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(ikdienas tirdzniecība)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7AAD3733-847C-44D9-26A2-3F1FD062C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59F0DFC0-D8EB-3647-7379-DD0DFDFA151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3031095"/>
              </p:ext>
            </p:extLst>
          </p:nvPr>
        </p:nvGraphicFramePr>
        <p:xfrm>
          <a:off x="839789" y="3343526"/>
          <a:ext cx="4673506" cy="1940664"/>
        </p:xfrm>
        <a:graphic>
          <a:graphicData uri="http://schemas.openxmlformats.org/drawingml/2006/table">
            <a:tbl>
              <a:tblPr/>
              <a:tblGrid>
                <a:gridCol w="2030121">
                  <a:extLst>
                    <a:ext uri="{9D8B030D-6E8A-4147-A177-3AD203B41FA5}">
                      <a16:colId xmlns:a16="http://schemas.microsoft.com/office/drawing/2014/main" val="2511039174"/>
                    </a:ext>
                  </a:extLst>
                </a:gridCol>
                <a:gridCol w="1268825">
                  <a:extLst>
                    <a:ext uri="{9D8B030D-6E8A-4147-A177-3AD203B41FA5}">
                      <a16:colId xmlns:a16="http://schemas.microsoft.com/office/drawing/2014/main" val="1610440417"/>
                    </a:ext>
                  </a:extLst>
                </a:gridCol>
                <a:gridCol w="1374560">
                  <a:extLst>
                    <a:ext uri="{9D8B030D-6E8A-4147-A177-3AD203B41FA5}">
                      <a16:colId xmlns:a16="http://schemas.microsoft.com/office/drawing/2014/main" val="77753199"/>
                    </a:ext>
                  </a:extLst>
                </a:gridCol>
              </a:tblGrid>
              <a:tr h="1764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3159696"/>
                  </a:ext>
                </a:extLst>
              </a:tr>
              <a:tr h="1764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198112"/>
                  </a:ext>
                </a:extLst>
              </a:tr>
              <a:tr h="33109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612756"/>
                  </a:ext>
                </a:extLst>
              </a:tr>
              <a:tr h="3529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755828"/>
                  </a:ext>
                </a:extLst>
              </a:tr>
              <a:tr h="1764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267686"/>
                  </a:ext>
                </a:extLst>
              </a:tr>
              <a:tr h="36974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 preces un citas nepārtikas preces (ziedu u.c.)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616929"/>
                  </a:ext>
                </a:extLst>
              </a:tr>
              <a:tr h="3445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143442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DBAFC787-15B6-34F8-04DE-3C5C640C6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73788" y="1681163"/>
            <a:ext cx="3681600" cy="8239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>
                <a:solidFill>
                  <a:prstClr val="black"/>
                </a:solidFill>
                <a:latin typeface="Montserrat" panose="00000500000000000000" pitchFamily="50" charset="0"/>
              </a:rPr>
              <a:t>Ogres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9" name="Satura vietturis 8">
            <a:extLst>
              <a:ext uri="{FF2B5EF4-FFF2-40B4-BE49-F238E27FC236}">
                <a16:creationId xmlns:a16="http://schemas.microsoft.com/office/drawing/2014/main" id="{378FAFE9-48BB-829C-87AD-3E69EA956CD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70796906"/>
              </p:ext>
            </p:extLst>
          </p:nvPr>
        </p:nvGraphicFramePr>
        <p:xfrm>
          <a:off x="5997575" y="2505075"/>
          <a:ext cx="5701364" cy="3480593"/>
        </p:xfrm>
        <a:graphic>
          <a:graphicData uri="http://schemas.openxmlformats.org/drawingml/2006/table">
            <a:tbl>
              <a:tblPr/>
              <a:tblGrid>
                <a:gridCol w="3368988">
                  <a:extLst>
                    <a:ext uri="{9D8B030D-6E8A-4147-A177-3AD203B41FA5}">
                      <a16:colId xmlns:a16="http://schemas.microsoft.com/office/drawing/2014/main" val="2139610726"/>
                    </a:ext>
                  </a:extLst>
                </a:gridCol>
                <a:gridCol w="1166188">
                  <a:extLst>
                    <a:ext uri="{9D8B030D-6E8A-4147-A177-3AD203B41FA5}">
                      <a16:colId xmlns:a16="http://schemas.microsoft.com/office/drawing/2014/main" val="4212479278"/>
                    </a:ext>
                  </a:extLst>
                </a:gridCol>
                <a:gridCol w="1166188">
                  <a:extLst>
                    <a:ext uri="{9D8B030D-6E8A-4147-A177-3AD203B41FA5}">
                      <a16:colId xmlns:a16="http://schemas.microsoft.com/office/drawing/2014/main" val="3185651971"/>
                    </a:ext>
                  </a:extLst>
                </a:gridCol>
              </a:tblGrid>
              <a:tr h="106239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objekts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dienā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mēnesī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584850"/>
                  </a:ext>
                </a:extLst>
              </a:tr>
              <a:tr h="43507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1,00 - 3,00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10,00 - 30,00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654804"/>
                  </a:ext>
                </a:extLst>
              </a:tr>
              <a:tr h="43507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1,00 - 5,00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- 50,00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273663"/>
                  </a:ext>
                </a:extLst>
              </a:tr>
              <a:tr h="44519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1,00 - 3,00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10,00 - 30,00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584525"/>
                  </a:ext>
                </a:extLst>
              </a:tr>
              <a:tr h="2833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3,00 - 8,00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30,00 - 80,00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571879"/>
                  </a:ext>
                </a:extLst>
              </a:tr>
              <a:tr h="40472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rūpniecības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nepārtikas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preces (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ziedu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3,00 - 8,00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30,00 - 80,00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244428"/>
                  </a:ext>
                </a:extLst>
              </a:tr>
              <a:tr h="41483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2,00 - 7,00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20,00 - 70,00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039539"/>
                  </a:ext>
                </a:extLst>
              </a:tr>
            </a:tbl>
          </a:graphicData>
        </a:graphic>
      </p:graphicFrame>
      <p:pic>
        <p:nvPicPr>
          <p:cNvPr id="7" name="Attēls 6">
            <a:extLst>
              <a:ext uri="{FF2B5EF4-FFF2-40B4-BE49-F238E27FC236}">
                <a16:creationId xmlns:a16="http://schemas.microsoft.com/office/drawing/2014/main" id="{663D2F53-F0D1-3AB0-1C6A-55F3806E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348" y="87327"/>
            <a:ext cx="187163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57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881652A-25BB-11F1-2FC8-B0AE3A9F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2400" b="1" dirty="0">
                <a:latin typeface="Montserrat" panose="00000500000000000000" pitchFamily="50" charset="0"/>
              </a:rPr>
              <a:t>Pašvaldības nodevas apmērs Ādažu novadā</a:t>
            </a:r>
            <a:br>
              <a:rPr lang="lv-LV" sz="2400" b="1" dirty="0">
                <a:latin typeface="Montserrat" panose="00000500000000000000" pitchFamily="50" charset="0"/>
              </a:rPr>
            </a:br>
            <a:r>
              <a:rPr lang="lv-LV" sz="2400" b="1" dirty="0">
                <a:latin typeface="Montserrat" panose="00000500000000000000" pitchFamily="50" charset="0"/>
              </a:rPr>
              <a:t>(Ikdienas tirdzniecība)</a:t>
            </a:r>
            <a:endParaRPr lang="en-US" sz="2400" b="1" dirty="0">
              <a:latin typeface="Montserrat" panose="00000500000000000000" pitchFamily="50" charset="0"/>
            </a:endParaRP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914B6FA5-B5D3-6DDC-50F5-F54B5446A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52230"/>
            <a:ext cx="10688661" cy="4177553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C767D71A-4FEB-0243-26D4-E047C7FFC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07" y="3583"/>
            <a:ext cx="1887970" cy="188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96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55088F1-AE10-EC66-B380-91149131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(pašvaldības organizētos publisko pasākumu laikā)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96EB356-DFDD-413C-6C5C-4C74F6E8B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3A58ABD2-F93A-DD3E-B539-770CA5603A9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282268" y="2505074"/>
          <a:ext cx="4272827" cy="3684590"/>
        </p:xfrm>
        <a:graphic>
          <a:graphicData uri="http://schemas.openxmlformats.org/drawingml/2006/table">
            <a:tbl>
              <a:tblPr/>
              <a:tblGrid>
                <a:gridCol w="1857120">
                  <a:extLst>
                    <a:ext uri="{9D8B030D-6E8A-4147-A177-3AD203B41FA5}">
                      <a16:colId xmlns:a16="http://schemas.microsoft.com/office/drawing/2014/main" val="521344407"/>
                    </a:ext>
                  </a:extLst>
                </a:gridCol>
                <a:gridCol w="2415707">
                  <a:extLst>
                    <a:ext uri="{9D8B030D-6E8A-4147-A177-3AD203B41FA5}">
                      <a16:colId xmlns:a16="http://schemas.microsoft.com/office/drawing/2014/main" val="3016231319"/>
                    </a:ext>
                  </a:extLst>
                </a:gridCol>
              </a:tblGrid>
              <a:tr h="31176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garuma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metru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                  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viena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tirdzniecības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vieta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3x3 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641550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(15.00)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611741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(15.00)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72329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 (24.00)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496027"/>
                  </a:ext>
                </a:extLst>
              </a:tr>
              <a:tr h="152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40977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095578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(30.00)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018394"/>
                  </a:ext>
                </a:extLst>
              </a:tr>
              <a:tr h="50751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15.00 (45.00)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973756"/>
                  </a:ext>
                </a:extLst>
              </a:tr>
              <a:tr h="92803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 (60.00)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574939"/>
                  </a:ext>
                </a:extLst>
              </a:tr>
              <a:tr h="31901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 (90.00)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381370"/>
                  </a:ext>
                </a:extLst>
              </a:tr>
              <a:tr h="30451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 (150.00)</a:t>
                      </a:r>
                    </a:p>
                  </a:txBody>
                  <a:tcPr marL="7250" marR="7250" marT="7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081986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999E9756-1218-DB24-49CF-1BFDE5832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84140" y="1681163"/>
            <a:ext cx="3771247" cy="8239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Ogres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9" name="Satura vietturis 8">
            <a:extLst>
              <a:ext uri="{FF2B5EF4-FFF2-40B4-BE49-F238E27FC236}">
                <a16:creationId xmlns:a16="http://schemas.microsoft.com/office/drawing/2014/main" id="{95C964A1-8CD6-8811-3916-5ACA82541076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93399165"/>
              </p:ext>
            </p:extLst>
          </p:nvPr>
        </p:nvGraphicFramePr>
        <p:xfrm>
          <a:off x="6427744" y="2505075"/>
          <a:ext cx="4672100" cy="3684588"/>
        </p:xfrm>
        <a:graphic>
          <a:graphicData uri="http://schemas.openxmlformats.org/drawingml/2006/table">
            <a:tbl>
              <a:tblPr/>
              <a:tblGrid>
                <a:gridCol w="2760786">
                  <a:extLst>
                    <a:ext uri="{9D8B030D-6E8A-4147-A177-3AD203B41FA5}">
                      <a16:colId xmlns:a16="http://schemas.microsoft.com/office/drawing/2014/main" val="3449378472"/>
                    </a:ext>
                  </a:extLst>
                </a:gridCol>
                <a:gridCol w="1911314">
                  <a:extLst>
                    <a:ext uri="{9D8B030D-6E8A-4147-A177-3AD203B41FA5}">
                      <a16:colId xmlns:a16="http://schemas.microsoft.com/office/drawing/2014/main" val="2204497551"/>
                    </a:ext>
                  </a:extLst>
                </a:gridCol>
              </a:tblGrid>
              <a:tr h="37164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dienā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043220"/>
                  </a:ext>
                </a:extLst>
              </a:tr>
              <a:tr h="18582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3,00 - 25,00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27788"/>
                  </a:ext>
                </a:extLst>
              </a:tr>
              <a:tr h="18582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3,00 - 30,00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074346"/>
                  </a:ext>
                </a:extLst>
              </a:tr>
              <a:tr h="34863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3,00 - 30,00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201196"/>
                  </a:ext>
                </a:extLst>
              </a:tr>
              <a:tr h="38049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3,00 - 25,00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92163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5,00 - 40,00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942888"/>
                  </a:ext>
                </a:extLst>
              </a:tr>
              <a:tr h="85832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20,00 - 70,00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853024"/>
                  </a:ext>
                </a:extLst>
              </a:tr>
              <a:tr h="40703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10,00 - 50,00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548377"/>
                  </a:ext>
                </a:extLst>
              </a:tr>
              <a:tr h="36279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20,00 - 100,00</a:t>
                      </a:r>
                    </a:p>
                  </a:txBody>
                  <a:tcPr marL="8849" marR="8849" marT="8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5609913"/>
                  </a:ext>
                </a:extLst>
              </a:tr>
            </a:tbl>
          </a:graphicData>
        </a:graphic>
      </p:graphicFrame>
      <p:pic>
        <p:nvPicPr>
          <p:cNvPr id="7" name="Attēls 6">
            <a:extLst>
              <a:ext uri="{FF2B5EF4-FFF2-40B4-BE49-F238E27FC236}">
                <a16:creationId xmlns:a16="http://schemas.microsoft.com/office/drawing/2014/main" id="{7F08474D-3D99-5E1B-A93A-DC3A5D95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89" y="182562"/>
            <a:ext cx="169068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62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F55AF6B-1496-94A2-37DB-20413E66E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Salaspils novads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34239A6-CBF2-FC39-BEA9-02F1F9C13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lv-LV" dirty="0">
                <a:latin typeface="Montserrat" panose="00000500000000000000" pitchFamily="50" charset="0"/>
              </a:rPr>
              <a:t>No nodevas ir atbrīvoti</a:t>
            </a:r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DADC20AF-1C6C-86B7-B241-0475D820F5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Nodevu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par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tirdzniecību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uz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ielas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un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citās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publiskās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vietās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nemaksā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personas,</a:t>
            </a:r>
            <a:r>
              <a:rPr lang="lv-LV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kuras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ar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tirdzniecību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nodarbojas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speciāli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šim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nolūkam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iekārtotās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vietās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(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veikals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,</a:t>
            </a:r>
            <a:r>
              <a:rPr lang="lv-LV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kiosks,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kafejnīca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,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bārs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u.c.speciāli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tirdzniecībai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iekārtotā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vietā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),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kā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arī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slēgtās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vai</a:t>
            </a:r>
            <a:r>
              <a:rPr lang="lv-LV" sz="2000" b="0" i="0" u="none" strike="noStrike" baseline="0" dirty="0">
                <a:latin typeface="Montserrat" panose="00000500000000000000" pitchFamily="50" charset="0"/>
              </a:rPr>
              <a:t> atklātās vietās, kas atrodas kādas personas (izņemot pašvaldību) īpašumā,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valdījumā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 vai </a:t>
            </a:r>
            <a:r>
              <a:rPr lang="en-US" sz="2000" b="0" i="0" u="none" strike="noStrike" baseline="0" dirty="0" err="1">
                <a:latin typeface="Montserrat" panose="00000500000000000000" pitchFamily="50" charset="0"/>
              </a:rPr>
              <a:t>lietojumā</a:t>
            </a:r>
            <a:r>
              <a:rPr lang="en-US" sz="2000" b="0" i="0" u="none" strike="noStrike" baseline="0" dirty="0">
                <a:latin typeface="Montserrat" panose="00000500000000000000" pitchFamily="50" charset="0"/>
              </a:rPr>
              <a:t>.</a:t>
            </a:r>
            <a:endParaRPr lang="en-US" sz="2000" dirty="0">
              <a:latin typeface="Montserrat" panose="00000500000000000000" pitchFamily="50" charset="0"/>
            </a:endParaRP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F665E7B0-57FC-D15C-1F53-79A210A8A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n-US" sz="2400" i="0" u="none" strike="noStrike" baseline="0" dirty="0" err="1">
                <a:latin typeface="Montserrat" panose="00000500000000000000" pitchFamily="50" charset="0"/>
              </a:rPr>
              <a:t>Nodevas</a:t>
            </a:r>
            <a:r>
              <a:rPr lang="en-US" sz="240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400" i="0" u="none" strike="noStrike" baseline="0" dirty="0" err="1">
                <a:latin typeface="Montserrat" panose="00000500000000000000" pitchFamily="50" charset="0"/>
              </a:rPr>
              <a:t>likme</a:t>
            </a:r>
            <a:r>
              <a:rPr lang="en-US" sz="2400" i="0" u="none" strike="noStrike" baseline="0" dirty="0">
                <a:latin typeface="Montserrat" panose="00000500000000000000" pitchFamily="50" charset="0"/>
              </a:rPr>
              <a:t> par </a:t>
            </a:r>
            <a:r>
              <a:rPr lang="en-US" sz="2400" i="0" u="none" strike="noStrike" baseline="0" dirty="0" err="1">
                <a:latin typeface="Montserrat" panose="00000500000000000000" pitchFamily="50" charset="0"/>
              </a:rPr>
              <a:t>vienas</a:t>
            </a:r>
            <a:r>
              <a:rPr lang="en-US" sz="240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400" i="0" u="none" strike="noStrike" baseline="0" dirty="0" err="1">
                <a:latin typeface="Montserrat" panose="00000500000000000000" pitchFamily="50" charset="0"/>
              </a:rPr>
              <a:t>tirdzniecības</a:t>
            </a:r>
            <a:r>
              <a:rPr lang="en-US" sz="240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400" i="0" u="none" strike="noStrike" baseline="0" dirty="0" err="1">
                <a:latin typeface="Montserrat" panose="00000500000000000000" pitchFamily="50" charset="0"/>
              </a:rPr>
              <a:t>vietas</a:t>
            </a:r>
            <a:r>
              <a:rPr lang="en-US" sz="240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400" i="0" u="none" strike="noStrike" baseline="0" dirty="0" err="1">
                <a:latin typeface="Montserrat" panose="00000500000000000000" pitchFamily="50" charset="0"/>
              </a:rPr>
              <a:t>izmantošanu</a:t>
            </a:r>
            <a:r>
              <a:rPr lang="en-US" sz="240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400" i="0" u="none" strike="noStrike" baseline="0" dirty="0" err="1">
                <a:latin typeface="Montserrat" panose="00000500000000000000" pitchFamily="50" charset="0"/>
              </a:rPr>
              <a:t>ielu</a:t>
            </a:r>
            <a:r>
              <a:rPr lang="en-US" sz="240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400" i="0" u="none" strike="noStrike" baseline="0" dirty="0" err="1">
                <a:latin typeface="Montserrat" panose="00000500000000000000" pitchFamily="50" charset="0"/>
              </a:rPr>
              <a:t>tirdzniecības</a:t>
            </a:r>
            <a:endParaRPr lang="en-US" sz="2400" i="0" u="none" strike="noStrike" baseline="0" dirty="0">
              <a:latin typeface="Montserrat" panose="00000500000000000000" pitchFamily="50" charset="0"/>
            </a:endParaRPr>
          </a:p>
          <a:p>
            <a:pPr algn="just"/>
            <a:r>
              <a:rPr lang="en-US" sz="2400" i="0" u="none" strike="noStrike" baseline="0" dirty="0" err="1">
                <a:latin typeface="Montserrat" panose="00000500000000000000" pitchFamily="50" charset="0"/>
              </a:rPr>
              <a:t>vietās</a:t>
            </a:r>
            <a:r>
              <a:rPr lang="en-US" sz="240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400" i="0" u="none" strike="noStrike" baseline="0" dirty="0" err="1">
                <a:latin typeface="Montserrat" panose="00000500000000000000" pitchFamily="50" charset="0"/>
              </a:rPr>
              <a:t>vienai</a:t>
            </a:r>
            <a:r>
              <a:rPr lang="en-US" sz="240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2400" i="0" u="none" strike="noStrike" baseline="0" dirty="0" err="1">
                <a:latin typeface="Montserrat" panose="00000500000000000000" pitchFamily="50" charset="0"/>
              </a:rPr>
              <a:t>dienai</a:t>
            </a:r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5C123C98-C632-6C70-5A48-BB4B95A9949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32500" lnSpcReduction="20000"/>
          </a:bodyPr>
          <a:lstStyle/>
          <a:p>
            <a:pPr algn="l"/>
            <a:r>
              <a:rPr lang="pt-BR" sz="3400" b="0" i="0" u="none" strike="noStrike" baseline="0" dirty="0">
                <a:latin typeface="Montserrat" panose="00000500000000000000" pitchFamily="50" charset="0"/>
              </a:rPr>
              <a:t>3,56 </a:t>
            </a:r>
            <a:r>
              <a:rPr lang="pt-BR" sz="3400" b="0" i="1" u="none" strike="noStrike" baseline="0" dirty="0">
                <a:latin typeface="Montserrat" panose="00000500000000000000" pitchFamily="50" charset="0"/>
              </a:rPr>
              <a:t>euro </a:t>
            </a:r>
            <a:r>
              <a:rPr lang="pt-BR" sz="3400" b="0" i="0" u="none" strike="noStrike" baseline="0" dirty="0">
                <a:latin typeface="Montserrat" panose="00000500000000000000" pitchFamily="50" charset="0"/>
              </a:rPr>
              <a:t>no vieglās a/m vai tās piekabes;</a:t>
            </a:r>
          </a:p>
          <a:p>
            <a:pPr algn="l"/>
            <a:r>
              <a:rPr lang="pt-BR" sz="3400" b="0" i="0" u="none" strike="noStrike" baseline="0" dirty="0">
                <a:latin typeface="Montserrat" panose="00000500000000000000" pitchFamily="50" charset="0"/>
              </a:rPr>
              <a:t>- 4,27 </a:t>
            </a:r>
            <a:r>
              <a:rPr lang="pt-BR" sz="3400" b="0" i="1" u="none" strike="noStrike" baseline="0" dirty="0">
                <a:latin typeface="Montserrat" panose="00000500000000000000" pitchFamily="50" charset="0"/>
              </a:rPr>
              <a:t>euro </a:t>
            </a:r>
            <a:r>
              <a:rPr lang="pt-BR" sz="3400" b="0" i="0" u="none" strike="noStrike" baseline="0" dirty="0">
                <a:latin typeface="Montserrat" panose="00000500000000000000" pitchFamily="50" charset="0"/>
              </a:rPr>
              <a:t>no treilera vai kravas autobusa;</a:t>
            </a:r>
          </a:p>
          <a:p>
            <a:pPr algn="l"/>
            <a:r>
              <a:rPr lang="lv-LV" sz="3400" b="0" i="0" u="none" strike="noStrike" baseline="0" dirty="0">
                <a:latin typeface="Montserrat" panose="00000500000000000000" pitchFamily="50" charset="0"/>
              </a:rPr>
              <a:t>- 1,42 </a:t>
            </a:r>
            <a:r>
              <a:rPr lang="lv-LV" sz="3400" b="0" i="1" u="none" strike="noStrike" baseline="0" dirty="0" err="1">
                <a:latin typeface="Montserrat" panose="00000500000000000000" pitchFamily="50" charset="0"/>
              </a:rPr>
              <a:t>euro</a:t>
            </a:r>
            <a:r>
              <a:rPr lang="lv-LV" sz="3400" b="0" i="1" u="none" strike="noStrike" baseline="0" dirty="0">
                <a:latin typeface="Montserrat" panose="00000500000000000000" pitchFamily="50" charset="0"/>
              </a:rPr>
              <a:t> </a:t>
            </a:r>
            <a:r>
              <a:rPr lang="lv-LV" sz="3400" b="0" i="0" u="none" strike="noStrike" baseline="0" dirty="0">
                <a:latin typeface="Montserrat" panose="00000500000000000000" pitchFamily="50" charset="0"/>
              </a:rPr>
              <a:t>no rokas ratiņiem ar personīgo Tirgotāju aprīkojumu, pārdodot mazdārziņu</a:t>
            </a:r>
          </a:p>
          <a:p>
            <a:pPr algn="l"/>
            <a:r>
              <a:rPr lang="lv-LV" sz="3400" b="0" i="0" u="none" strike="noStrike" baseline="0" dirty="0">
                <a:latin typeface="Montserrat" panose="00000500000000000000" pitchFamily="50" charset="0"/>
              </a:rPr>
              <a:t>produkciju (dārzeņus, zaļumus, puķes u.c., savvaļas ogas, sēnes, rieksti);</a:t>
            </a:r>
          </a:p>
          <a:p>
            <a:pPr algn="l"/>
            <a:r>
              <a:rPr lang="en-US" sz="3400" b="0" i="0" u="none" strike="noStrike" baseline="0" dirty="0">
                <a:latin typeface="Montserrat" panose="00000500000000000000" pitchFamily="50" charset="0"/>
              </a:rPr>
              <a:t>- 3,56 </a:t>
            </a:r>
            <a:r>
              <a:rPr lang="en-US" sz="3400" b="0" i="1" u="none" strike="noStrike" baseline="0" dirty="0">
                <a:latin typeface="Montserrat" panose="00000500000000000000" pitchFamily="50" charset="0"/>
              </a:rPr>
              <a:t>euro 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no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Tirgotāja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īpašumā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vai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valdījumā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esošām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speciāli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aprīkotām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cisternām</a:t>
            </a:r>
            <a:endParaRPr lang="en-US" sz="3400" b="0" i="0" u="none" strike="noStrike" baseline="0" dirty="0">
              <a:latin typeface="Montserrat" panose="00000500000000000000" pitchFamily="50" charset="0"/>
            </a:endParaRPr>
          </a:p>
          <a:p>
            <a:pPr algn="l"/>
            <a:r>
              <a:rPr lang="pt-BR" sz="3400" b="0" i="0" u="none" strike="noStrike" baseline="0" dirty="0">
                <a:latin typeface="Montserrat" panose="00000500000000000000" pitchFamily="50" charset="0"/>
              </a:rPr>
              <a:t>(mucām) ar alu vai kvasu;</a:t>
            </a:r>
          </a:p>
          <a:p>
            <a:pPr algn="l"/>
            <a:r>
              <a:rPr lang="en-US" sz="3400" b="0" i="0" u="none" strike="noStrike" baseline="0" dirty="0">
                <a:latin typeface="Montserrat" panose="00000500000000000000" pitchFamily="50" charset="0"/>
              </a:rPr>
              <a:t>- 4,27 </a:t>
            </a:r>
            <a:r>
              <a:rPr lang="en-US" sz="3400" b="0" i="1" u="none" strike="noStrike" baseline="0" dirty="0">
                <a:latin typeface="Montserrat" panose="00000500000000000000" pitchFamily="50" charset="0"/>
              </a:rPr>
              <a:t>euro 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no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Tirgotāja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īpašumā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vai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valdījumā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esošām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izotermiskām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vai</a:t>
            </a:r>
          </a:p>
          <a:p>
            <a:pPr algn="l"/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aukstumiekārtām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saldējuma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tirdzniecībai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;</a:t>
            </a:r>
          </a:p>
          <a:p>
            <a:pPr algn="l"/>
            <a:r>
              <a:rPr lang="lv-LV" sz="3400" b="0" i="0" u="none" strike="noStrike" baseline="0" dirty="0">
                <a:latin typeface="Montserrat" panose="00000500000000000000" pitchFamily="50" charset="0"/>
              </a:rPr>
              <a:t>- 7,11 </a:t>
            </a:r>
            <a:r>
              <a:rPr lang="lv-LV" sz="3400" b="0" i="1" u="none" strike="noStrike" baseline="0" dirty="0" err="1">
                <a:latin typeface="Montserrat" panose="00000500000000000000" pitchFamily="50" charset="0"/>
              </a:rPr>
              <a:t>euro</a:t>
            </a:r>
            <a:r>
              <a:rPr lang="lv-LV" sz="3400" b="0" i="1" u="none" strike="noStrike" baseline="0" dirty="0">
                <a:latin typeface="Montserrat" panose="00000500000000000000" pitchFamily="50" charset="0"/>
              </a:rPr>
              <a:t> </a:t>
            </a:r>
            <a:r>
              <a:rPr lang="lv-LV" sz="3400" b="0" i="0" u="none" strike="noStrike" baseline="0" dirty="0">
                <a:latin typeface="Montserrat" panose="00000500000000000000" pitchFamily="50" charset="0"/>
              </a:rPr>
              <a:t>pārdodot eglītes (un egļu zarus) no vieglās automašīnas piekabes līdz 0,5</a:t>
            </a:r>
          </a:p>
          <a:p>
            <a:pPr algn="l"/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tonnām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*</a:t>
            </a:r>
          </a:p>
          <a:p>
            <a:pPr algn="l"/>
            <a:r>
              <a:rPr lang="lv-LV" sz="3400" b="0" i="0" u="none" strike="noStrike" baseline="0" dirty="0">
                <a:latin typeface="Montserrat" panose="00000500000000000000" pitchFamily="50" charset="0"/>
              </a:rPr>
              <a:t>- 14,23 </a:t>
            </a:r>
            <a:r>
              <a:rPr lang="lv-LV" sz="3400" b="0" i="1" u="none" strike="noStrike" baseline="0" dirty="0" err="1">
                <a:latin typeface="Montserrat" panose="00000500000000000000" pitchFamily="50" charset="0"/>
              </a:rPr>
              <a:t>euro</a:t>
            </a:r>
            <a:r>
              <a:rPr lang="lv-LV" sz="3400" b="0" i="1" u="none" strike="noStrike" baseline="0" dirty="0">
                <a:latin typeface="Montserrat" panose="00000500000000000000" pitchFamily="50" charset="0"/>
              </a:rPr>
              <a:t> </a:t>
            </a:r>
            <a:r>
              <a:rPr lang="lv-LV" sz="3400" b="0" i="0" u="none" strike="noStrike" baseline="0" dirty="0">
                <a:latin typeface="Montserrat" panose="00000500000000000000" pitchFamily="50" charset="0"/>
              </a:rPr>
              <a:t>pārdodot eglītes (un egļu zarus) no kravas mašīnas un vieglās automašīnas</a:t>
            </a:r>
          </a:p>
          <a:p>
            <a:pPr algn="l"/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piekabes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virs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 0,5 </a:t>
            </a:r>
            <a:r>
              <a:rPr lang="en-US" sz="3400" b="0" i="0" u="none" strike="noStrike" baseline="0" dirty="0" err="1">
                <a:latin typeface="Montserrat" panose="00000500000000000000" pitchFamily="50" charset="0"/>
              </a:rPr>
              <a:t>tonnām</a:t>
            </a:r>
            <a:r>
              <a:rPr lang="en-US" sz="3400" b="0" i="0" u="none" strike="noStrike" baseline="0" dirty="0">
                <a:latin typeface="Montserrat" panose="00000500000000000000" pitchFamily="50" charset="0"/>
              </a:rPr>
              <a:t>*</a:t>
            </a:r>
            <a:endParaRPr lang="en-US" dirty="0">
              <a:latin typeface="Montserrat" panose="00000500000000000000" pitchFamily="50" charset="0"/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AE5E62CA-EBC2-35A4-D015-8A96BFDF1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372" y="101407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34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CD46E8C-7040-FFC0-9F50-F0509F996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Mārupes novads</a:t>
            </a:r>
            <a:endParaRPr lang="en-US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3D40FA3-9F79-359C-4515-5ACF4BC75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Pašvaldības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nodeva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par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vienu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ielu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tirdzniecības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vietu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vienam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ielu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tirdzniecības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dalībniekam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vai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sabiedriskās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ēdināšanas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pakalpojuma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sniedzējam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 ir </a:t>
            </a:r>
            <a:r>
              <a:rPr lang="en-US" sz="2400" b="0" i="0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šāda</a:t>
            </a:r>
            <a:r>
              <a:rPr lang="en-US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:</a:t>
            </a:r>
            <a:endParaRPr lang="lv-LV" sz="2400" dirty="0">
              <a:solidFill>
                <a:srgbClr val="414142"/>
              </a:solidFill>
              <a:latin typeface="Montserrat" panose="00000500000000000000" pitchFamily="50" charset="0"/>
            </a:endParaRPr>
          </a:p>
          <a:p>
            <a:pPr marL="0" indent="0">
              <a:buNone/>
            </a:pPr>
            <a:endParaRPr lang="lv-LV" sz="2400" b="0" i="0" dirty="0">
              <a:solidFill>
                <a:srgbClr val="414142"/>
              </a:solidFill>
              <a:effectLst/>
              <a:latin typeface="Montserrat" panose="00000500000000000000" pitchFamily="50" charset="0"/>
            </a:endParaRPr>
          </a:p>
          <a:p>
            <a:pPr algn="just">
              <a:lnSpc>
                <a:spcPts val="1463"/>
              </a:lnSpc>
              <a:buFont typeface="Wingdings" panose="05000000000000000000" pitchFamily="2" charset="2"/>
              <a:buChar char="§"/>
            </a:pPr>
            <a:r>
              <a:rPr lang="lv-LV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dienā – 1.40 </a:t>
            </a:r>
            <a:r>
              <a:rPr lang="lv-LV" sz="2400" b="0" i="1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euro</a:t>
            </a:r>
            <a:r>
              <a:rPr lang="lv-LV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;</a:t>
            </a:r>
          </a:p>
          <a:p>
            <a:pPr algn="just">
              <a:lnSpc>
                <a:spcPts val="1463"/>
              </a:lnSpc>
              <a:buFont typeface="Wingdings" panose="05000000000000000000" pitchFamily="2" charset="2"/>
              <a:buChar char="§"/>
            </a:pPr>
            <a:r>
              <a:rPr lang="lv-LV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mēnesī – 28.00 </a:t>
            </a:r>
            <a:r>
              <a:rPr lang="lv-LV" sz="2400" b="0" i="1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euro</a:t>
            </a:r>
            <a:r>
              <a:rPr lang="lv-LV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;</a:t>
            </a:r>
          </a:p>
          <a:p>
            <a:pPr algn="just">
              <a:lnSpc>
                <a:spcPts val="1463"/>
              </a:lnSpc>
              <a:buFont typeface="Wingdings" panose="05000000000000000000" pitchFamily="2" charset="2"/>
              <a:buChar char="§"/>
            </a:pPr>
            <a:r>
              <a:rPr lang="lv-LV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dienā – 10.00 </a:t>
            </a:r>
            <a:r>
              <a:rPr lang="lv-LV" sz="2400" b="0" i="1" dirty="0" err="1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euro</a:t>
            </a:r>
            <a:r>
              <a:rPr lang="lv-LV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, ja nodevu maksā, lai saņemtu atļauju </a:t>
            </a:r>
          </a:p>
          <a:p>
            <a:pPr marL="0" indent="0" algn="just">
              <a:lnSpc>
                <a:spcPts val="1463"/>
              </a:lnSpc>
              <a:buNone/>
            </a:pPr>
            <a:r>
              <a:rPr lang="lv-LV" sz="2400" dirty="0">
                <a:solidFill>
                  <a:srgbClr val="414142"/>
                </a:solidFill>
                <a:latin typeface="Montserrat" panose="00000500000000000000" pitchFamily="50" charset="0"/>
              </a:rPr>
              <a:t>   </a:t>
            </a:r>
            <a:r>
              <a:rPr lang="lv-LV" sz="2400" b="0" i="0" dirty="0">
                <a:solidFill>
                  <a:srgbClr val="414142"/>
                </a:solidFill>
                <a:effectLst/>
                <a:latin typeface="Montserrat" panose="00000500000000000000" pitchFamily="50" charset="0"/>
              </a:rPr>
              <a:t>alkoholisko dzērienu tirdzniecībai publiskos pasākumos.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EBCC257A-72ED-4FB1-A95C-FEC9D0EF0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372" y="136887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3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788CA1D-A34C-A72E-55BF-9317D615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9929"/>
            <a:ext cx="10515600" cy="636495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 (</a:t>
            </a:r>
            <a:r>
              <a:rPr kumimoji="0" lang="lv-LV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valstpilsētas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)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(ikdienas tirdzniecība)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047A850C-744B-1800-A549-A77822AD6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7DC8D985-E025-9C9C-4798-E8CC2A74459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8039448"/>
              </p:ext>
            </p:extLst>
          </p:nvPr>
        </p:nvGraphicFramePr>
        <p:xfrm>
          <a:off x="839789" y="3343526"/>
          <a:ext cx="4467318" cy="1912910"/>
        </p:xfrm>
        <a:graphic>
          <a:graphicData uri="http://schemas.openxmlformats.org/drawingml/2006/table">
            <a:tbl>
              <a:tblPr/>
              <a:tblGrid>
                <a:gridCol w="1940555">
                  <a:extLst>
                    <a:ext uri="{9D8B030D-6E8A-4147-A177-3AD203B41FA5}">
                      <a16:colId xmlns:a16="http://schemas.microsoft.com/office/drawing/2014/main" val="3536655841"/>
                    </a:ext>
                  </a:extLst>
                </a:gridCol>
                <a:gridCol w="1212846">
                  <a:extLst>
                    <a:ext uri="{9D8B030D-6E8A-4147-A177-3AD203B41FA5}">
                      <a16:colId xmlns:a16="http://schemas.microsoft.com/office/drawing/2014/main" val="1069552319"/>
                    </a:ext>
                  </a:extLst>
                </a:gridCol>
                <a:gridCol w="1313917">
                  <a:extLst>
                    <a:ext uri="{9D8B030D-6E8A-4147-A177-3AD203B41FA5}">
                      <a16:colId xmlns:a16="http://schemas.microsoft.com/office/drawing/2014/main" val="4044301727"/>
                    </a:ext>
                  </a:extLst>
                </a:gridCol>
              </a:tblGrid>
              <a:tr h="16782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183237"/>
                  </a:ext>
                </a:extLst>
              </a:tr>
              <a:tr h="16782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393916"/>
                  </a:ext>
                </a:extLst>
              </a:tr>
              <a:tr h="31487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51416"/>
                  </a:ext>
                </a:extLst>
              </a:tr>
              <a:tr h="33565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443090"/>
                  </a:ext>
                </a:extLst>
              </a:tr>
              <a:tr h="16782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290621"/>
                  </a:ext>
                </a:extLst>
              </a:tr>
              <a:tr h="35163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137593"/>
                  </a:ext>
                </a:extLst>
              </a:tr>
              <a:tr h="32766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372651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911DA527-1EAB-6712-2A9D-5ABC46742A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50894"/>
            <a:ext cx="5183188" cy="823913"/>
          </a:xfrm>
        </p:spPr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Ventspils, Liepāja, Jelgava, Daugavpils</a:t>
            </a:r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37671F68-E537-B1D5-D51A-52430DF3DB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57951409"/>
              </p:ext>
            </p:extLst>
          </p:nvPr>
        </p:nvGraphicFramePr>
        <p:xfrm>
          <a:off x="6096000" y="2374807"/>
          <a:ext cx="5051939" cy="3814857"/>
        </p:xfrm>
        <a:graphic>
          <a:graphicData uri="http://schemas.openxmlformats.org/drawingml/2006/table">
            <a:tbl>
              <a:tblPr/>
              <a:tblGrid>
                <a:gridCol w="2985237">
                  <a:extLst>
                    <a:ext uri="{9D8B030D-6E8A-4147-A177-3AD203B41FA5}">
                      <a16:colId xmlns:a16="http://schemas.microsoft.com/office/drawing/2014/main" val="2184847060"/>
                    </a:ext>
                  </a:extLst>
                </a:gridCol>
                <a:gridCol w="1033351">
                  <a:extLst>
                    <a:ext uri="{9D8B030D-6E8A-4147-A177-3AD203B41FA5}">
                      <a16:colId xmlns:a16="http://schemas.microsoft.com/office/drawing/2014/main" val="2681016062"/>
                    </a:ext>
                  </a:extLst>
                </a:gridCol>
                <a:gridCol w="1033351">
                  <a:extLst>
                    <a:ext uri="{9D8B030D-6E8A-4147-A177-3AD203B41FA5}">
                      <a16:colId xmlns:a16="http://schemas.microsoft.com/office/drawing/2014/main" val="2462123208"/>
                    </a:ext>
                  </a:extLst>
                </a:gridCol>
              </a:tblGrid>
              <a:tr h="9817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objekts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dienā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mēnesī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4222185"/>
                  </a:ext>
                </a:extLst>
              </a:tr>
              <a:tr h="4020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0,25 - 2,00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3,00 - 25,00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4178"/>
                  </a:ext>
                </a:extLst>
              </a:tr>
              <a:tr h="532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1,00 - 2,00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3,00 - 30,00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778571"/>
                  </a:ext>
                </a:extLst>
              </a:tr>
              <a:tr h="41140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1,00 - 3,00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10,00 - 45,00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45328"/>
                  </a:ext>
                </a:extLst>
              </a:tr>
              <a:tr h="364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2,00 - 10,00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30,00 - 150,00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288419"/>
                  </a:ext>
                </a:extLst>
              </a:tr>
              <a:tr h="3740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rūpniecības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preces un citas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nepārtikas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preces (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ziedu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5,00 - 10,00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75,00 - 150,00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331472"/>
                  </a:ext>
                </a:extLst>
              </a:tr>
              <a:tr h="74801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3,00 - 10,00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45,00 - 150,00</a:t>
                      </a:r>
                    </a:p>
                  </a:txBody>
                  <a:tcPr marL="9031" marR="9031" marT="90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9723780"/>
                  </a:ext>
                </a:extLst>
              </a:tr>
            </a:tbl>
          </a:graphicData>
        </a:graphic>
      </p:graphicFrame>
      <p:pic>
        <p:nvPicPr>
          <p:cNvPr id="9" name="Attēls 8">
            <a:extLst>
              <a:ext uri="{FF2B5EF4-FFF2-40B4-BE49-F238E27FC236}">
                <a16:creationId xmlns:a16="http://schemas.microsoft.com/office/drawing/2014/main" id="{BFE5E406-F0E6-0A8D-E66F-03C70F378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66" y="129988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35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E34A956-F74A-46A1-8795-64E7F40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Pašvaldību nodevu salīdzinājums (</a:t>
            </a:r>
            <a:r>
              <a:rPr kumimoji="0" lang="lv-LV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valstpilsētas</a:t>
            </a:r>
            <a:r>
              <a:rPr kumimoji="0" lang="lv-LV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)</a:t>
            </a:r>
            <a:br>
              <a:rPr kumimoji="0" lang="lv-LV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(publisko pasākumu laikā)</a:t>
            </a:r>
            <a:br>
              <a:rPr kumimoji="0" lang="lv-LV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186292C4-8E3C-D5B3-A94D-21DB3561E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470212"/>
            <a:ext cx="5160963" cy="851647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Ādažu novads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42BF6988-506F-DDCF-0E01-DE3811B6DA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2342064"/>
              </p:ext>
            </p:extLst>
          </p:nvPr>
        </p:nvGraphicFramePr>
        <p:xfrm>
          <a:off x="977153" y="2178425"/>
          <a:ext cx="4393569" cy="4011239"/>
        </p:xfrm>
        <a:graphic>
          <a:graphicData uri="http://schemas.openxmlformats.org/drawingml/2006/table">
            <a:tbl>
              <a:tblPr/>
              <a:tblGrid>
                <a:gridCol w="1909599">
                  <a:extLst>
                    <a:ext uri="{9D8B030D-6E8A-4147-A177-3AD203B41FA5}">
                      <a16:colId xmlns:a16="http://schemas.microsoft.com/office/drawing/2014/main" val="18157589"/>
                    </a:ext>
                  </a:extLst>
                </a:gridCol>
                <a:gridCol w="2483970">
                  <a:extLst>
                    <a:ext uri="{9D8B030D-6E8A-4147-A177-3AD203B41FA5}">
                      <a16:colId xmlns:a16="http://schemas.microsoft.com/office/drawing/2014/main" val="3063071894"/>
                    </a:ext>
                  </a:extLst>
                </a:gridCol>
              </a:tblGrid>
              <a:tr h="15144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25" marR="6625" marT="6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6625" marR="6625" marT="6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541134"/>
                  </a:ext>
                </a:extLst>
              </a:tr>
              <a:tr h="56108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lietotas personiskās mantas, izņemot autortiesību vai blakustiesību objektus, kas reproducēti personiskām vajadzībām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4155360"/>
                  </a:ext>
                </a:extLst>
              </a:tr>
              <a:tr h="15144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008426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855424"/>
                  </a:ext>
                </a:extLst>
              </a:tr>
              <a:tr h="15144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797335"/>
                  </a:ext>
                </a:extLst>
              </a:tr>
              <a:tr h="30289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</a:t>
                      </a:r>
                      <a:r>
                        <a:rPr lang="lv-LV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cukurvate</a:t>
                      </a:r>
                      <a:r>
                        <a:rPr lang="lv-L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popkorns, kartupeļu virtuļi u.c.)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4233298"/>
                  </a:ext>
                </a:extLst>
              </a:tr>
              <a:tr h="15144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350687"/>
                  </a:ext>
                </a:extLst>
              </a:tr>
              <a:tr h="29568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4758"/>
                  </a:ext>
                </a:extLst>
              </a:tr>
              <a:tr h="90148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047038"/>
                  </a:ext>
                </a:extLst>
              </a:tr>
              <a:tr h="4543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870615"/>
                  </a:ext>
                </a:extLst>
              </a:tr>
              <a:tr h="2841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61708"/>
                  </a:ext>
                </a:extLst>
              </a:tr>
              <a:tr h="29568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6625" marR="6625" marT="66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411598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02149391-2F63-4005-6E8D-5A1454039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891553"/>
            <a:ext cx="5160961" cy="613522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Ventspils, Liepāja, Jelgava, Daugavpils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03EB8094-89A6-1DFD-8146-86BAAE1EC1A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733860976"/>
              </p:ext>
            </p:extLst>
          </p:nvPr>
        </p:nvGraphicFramePr>
        <p:xfrm>
          <a:off x="6678706" y="2178424"/>
          <a:ext cx="4676681" cy="4250541"/>
        </p:xfrm>
        <a:graphic>
          <a:graphicData uri="http://schemas.openxmlformats.org/drawingml/2006/table">
            <a:tbl>
              <a:tblPr/>
              <a:tblGrid>
                <a:gridCol w="2763493">
                  <a:extLst>
                    <a:ext uri="{9D8B030D-6E8A-4147-A177-3AD203B41FA5}">
                      <a16:colId xmlns:a16="http://schemas.microsoft.com/office/drawing/2014/main" val="3338681837"/>
                    </a:ext>
                  </a:extLst>
                </a:gridCol>
                <a:gridCol w="1913188">
                  <a:extLst>
                    <a:ext uri="{9D8B030D-6E8A-4147-A177-3AD203B41FA5}">
                      <a16:colId xmlns:a16="http://schemas.microsoft.com/office/drawing/2014/main" val="3350549288"/>
                    </a:ext>
                  </a:extLst>
                </a:gridCol>
              </a:tblGrid>
              <a:tr h="4940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objekts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Nodevas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likme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dienā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               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785587"/>
                  </a:ext>
                </a:extLst>
              </a:tr>
              <a:tr h="4869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lietotas personiskās mantas, izņemot autortiesību vai blakustiesību objektus, kas reproducēti personiskām vajadzībām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lv-LV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113663"/>
                  </a:ext>
                </a:extLst>
              </a:tr>
              <a:tr h="1503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4,00 -  6,00 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22278"/>
                  </a:ext>
                </a:extLst>
              </a:tr>
              <a:tr h="2935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3,00 - 6,00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910302"/>
                  </a:ext>
                </a:extLst>
              </a:tr>
              <a:tr h="1503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10,00 - 30,00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20822"/>
                  </a:ext>
                </a:extLst>
              </a:tr>
              <a:tr h="30073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10,00 - 30,00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859161"/>
                  </a:ext>
                </a:extLst>
              </a:tr>
              <a:tr h="1503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6,00 - 15,00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706926"/>
                  </a:ext>
                </a:extLst>
              </a:tr>
              <a:tr h="28211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6,00 - 15,00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357835"/>
                  </a:ext>
                </a:extLst>
              </a:tr>
              <a:tr h="6945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14,00 - 50,00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239425"/>
                  </a:ext>
                </a:extLst>
              </a:tr>
              <a:tr h="44394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20,00 - 30,00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91132"/>
                  </a:ext>
                </a:extLst>
              </a:tr>
              <a:tr h="28211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10,00 - 30,00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498007"/>
                  </a:ext>
                </a:extLst>
              </a:tr>
              <a:tr h="28211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14,00 - 50,00</a:t>
                      </a:r>
                    </a:p>
                  </a:txBody>
                  <a:tcPr marL="6577" marR="6577" marT="65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722771"/>
                  </a:ext>
                </a:extLst>
              </a:tr>
            </a:tbl>
          </a:graphicData>
        </a:graphic>
      </p:graphicFrame>
      <p:pic>
        <p:nvPicPr>
          <p:cNvPr id="9" name="Attēls 8">
            <a:extLst>
              <a:ext uri="{FF2B5EF4-FFF2-40B4-BE49-F238E27FC236}">
                <a16:creationId xmlns:a16="http://schemas.microsoft.com/office/drawing/2014/main" id="{2950EDEA-EDDC-116D-5B6B-7D0C0EAB6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262" y="1950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94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4F5F44D-7446-F371-D939-B650D968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0616"/>
          </a:xfrm>
        </p:spPr>
        <p:txBody>
          <a:bodyPr>
            <a:normAutofit/>
          </a:bodyPr>
          <a:lstStyle/>
          <a:p>
            <a:pPr algn="ctr"/>
            <a:r>
              <a:rPr lang="lv-LV" sz="2400" b="1" dirty="0">
                <a:latin typeface="Montserrat" panose="00000500000000000000" pitchFamily="50" charset="0"/>
              </a:rPr>
              <a:t>Secinājums</a:t>
            </a:r>
            <a:endParaRPr lang="en-US" sz="2400" b="1" dirty="0">
              <a:latin typeface="Montserrat" panose="00000500000000000000" pitchFamily="50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E12B03A-988C-2E32-7331-4867E85CF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3863"/>
            <a:ext cx="10515600" cy="4123099"/>
          </a:xfrm>
        </p:spPr>
        <p:txBody>
          <a:bodyPr>
            <a:normAutofit/>
          </a:bodyPr>
          <a:lstStyle/>
          <a:p>
            <a:pPr algn="just"/>
            <a:r>
              <a:rPr lang="lv-LV" dirty="0">
                <a:latin typeface="Montserrat" panose="00000500000000000000" pitchFamily="50" charset="0"/>
              </a:rPr>
              <a:t>Latvijas pašvaldībā nodevas apmērs ielu tirdzniecībai var atšķirties no reģiona un citiem faktoriem.</a:t>
            </a:r>
          </a:p>
          <a:p>
            <a:pPr algn="just"/>
            <a:r>
              <a:rPr lang="lv-LV" dirty="0">
                <a:latin typeface="Montserrat" panose="00000500000000000000" pitchFamily="50" charset="0"/>
              </a:rPr>
              <a:t>Nodevu apmērs veidojies atbilstoši katras pašvaldības pieredzei un specifikai.</a:t>
            </a:r>
          </a:p>
          <a:p>
            <a:pPr algn="just"/>
            <a:r>
              <a:rPr lang="lv-LV" dirty="0">
                <a:latin typeface="Montserrat" panose="00000500000000000000" pitchFamily="50" charset="0"/>
              </a:rPr>
              <a:t>Nodevu apmērs atšķiras noteiktās preču grupās, bet nav būtisks.</a:t>
            </a:r>
          </a:p>
          <a:p>
            <a:pPr algn="just"/>
            <a:r>
              <a:rPr lang="lv-LV" dirty="0">
                <a:latin typeface="Montserrat" panose="00000500000000000000" pitchFamily="50" charset="0"/>
              </a:rPr>
              <a:t>Ādažu novada pašvaldības nodevas apmērs ir līdzvērtīgs ar citām pašvaldībām Latvijā.</a:t>
            </a:r>
          </a:p>
          <a:p>
            <a:endParaRPr lang="en-US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7577F9B8-B112-511C-AEDE-12007050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48" y="45933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68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FA6B149-4C28-5D5B-3391-AE06C7C43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Pašvaldības nodevas apmērs Ādažu novadā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(Ikdienas tirdzniecība)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747D31FB-FC64-5118-190D-9A8F92237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v-LV" dirty="0"/>
              <a:t>Esošais</a:t>
            </a:r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D0D8FC56-92AF-FA50-EE64-D840BF5AC2B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8" y="3271304"/>
          <a:ext cx="5157786" cy="2152130"/>
        </p:xfrm>
        <a:graphic>
          <a:graphicData uri="http://schemas.openxmlformats.org/drawingml/2006/table">
            <a:tbl>
              <a:tblPr/>
              <a:tblGrid>
                <a:gridCol w="505510">
                  <a:extLst>
                    <a:ext uri="{9D8B030D-6E8A-4147-A177-3AD203B41FA5}">
                      <a16:colId xmlns:a16="http://schemas.microsoft.com/office/drawing/2014/main" val="1377036273"/>
                    </a:ext>
                  </a:extLst>
                </a:gridCol>
                <a:gridCol w="2022042">
                  <a:extLst>
                    <a:ext uri="{9D8B030D-6E8A-4147-A177-3AD203B41FA5}">
                      <a16:colId xmlns:a16="http://schemas.microsoft.com/office/drawing/2014/main" val="2733114267"/>
                    </a:ext>
                  </a:extLst>
                </a:gridCol>
                <a:gridCol w="1263776">
                  <a:extLst>
                    <a:ext uri="{9D8B030D-6E8A-4147-A177-3AD203B41FA5}">
                      <a16:colId xmlns:a16="http://schemas.microsoft.com/office/drawing/2014/main" val="3681451694"/>
                    </a:ext>
                  </a:extLst>
                </a:gridCol>
                <a:gridCol w="1366458">
                  <a:extLst>
                    <a:ext uri="{9D8B030D-6E8A-4147-A177-3AD203B41FA5}">
                      <a16:colId xmlns:a16="http://schemas.microsoft.com/office/drawing/2014/main" val="3108003891"/>
                    </a:ext>
                  </a:extLst>
                </a:gridCol>
              </a:tblGrid>
              <a:tr h="339467"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Pašvaldības nodeva ielu tirdzniecības vietās un no pārvietojama mazumtirdzniecības punkta - treilera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205343"/>
                  </a:ext>
                </a:extLst>
              </a:tr>
              <a:tr h="16578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Nr. p.k.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572952"/>
                  </a:ext>
                </a:extLst>
              </a:tr>
              <a:tr h="16578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948992"/>
                  </a:ext>
                </a:extLst>
              </a:tr>
              <a:tr h="3110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620213"/>
                  </a:ext>
                </a:extLst>
              </a:tr>
              <a:tr h="33157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246373"/>
                  </a:ext>
                </a:extLst>
              </a:tr>
              <a:tr h="16578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188056"/>
                  </a:ext>
                </a:extLst>
              </a:tr>
              <a:tr h="3473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 preces un citas nepārtikas preces (ziedu u.c.)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8081519"/>
                  </a:ext>
                </a:extLst>
              </a:tr>
              <a:tr h="3236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385264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5F3C521B-6DEB-E8EF-CC8F-E21FA94C1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lv-LV" dirty="0"/>
              <a:t>Iespējamais</a:t>
            </a:r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90EAE5B9-5E94-650C-1EDD-3AAF4CDE8514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95067184"/>
              </p:ext>
            </p:extLst>
          </p:nvPr>
        </p:nvGraphicFramePr>
        <p:xfrm>
          <a:off x="6172200" y="3266756"/>
          <a:ext cx="5183188" cy="2161226"/>
        </p:xfrm>
        <a:graphic>
          <a:graphicData uri="http://schemas.openxmlformats.org/drawingml/2006/table">
            <a:tbl>
              <a:tblPr/>
              <a:tblGrid>
                <a:gridCol w="508000">
                  <a:extLst>
                    <a:ext uri="{9D8B030D-6E8A-4147-A177-3AD203B41FA5}">
                      <a16:colId xmlns:a16="http://schemas.microsoft.com/office/drawing/2014/main" val="42249703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5377766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3048425758"/>
                    </a:ext>
                  </a:extLst>
                </a:gridCol>
                <a:gridCol w="1373188">
                  <a:extLst>
                    <a:ext uri="{9D8B030D-6E8A-4147-A177-3AD203B41FA5}">
                      <a16:colId xmlns:a16="http://schemas.microsoft.com/office/drawing/2014/main" val="2182021919"/>
                    </a:ext>
                  </a:extLst>
                </a:gridCol>
              </a:tblGrid>
              <a:tr h="341138"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Pašvaldības nodeva ielu tirdzniecības vietās un no pārvietojama mazumtirdzniecības punkta - treilera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707923"/>
                  </a:ext>
                </a:extLst>
              </a:tr>
              <a:tr h="16660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Nr. p.k.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941470"/>
                  </a:ext>
                </a:extLst>
              </a:tr>
              <a:tr h="16660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savvaļas produkti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908974"/>
                  </a:ext>
                </a:extLst>
              </a:tr>
              <a:tr h="31257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ražota lauksaimniecības produkcija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13326"/>
                  </a:ext>
                </a:extLst>
              </a:tr>
              <a:tr h="33320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5945"/>
                  </a:ext>
                </a:extLst>
              </a:tr>
              <a:tr h="16660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021229"/>
                  </a:ext>
                </a:extLst>
              </a:tr>
              <a:tr h="34907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rūpniecības preces un citas nepārtikas preces (ziedu u.c.)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975370"/>
                  </a:ext>
                </a:extLst>
              </a:tr>
              <a:tr h="32527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Ziemassvētkiem paredzēti nocirsti vai podos augoši skuju koki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55677"/>
                  </a:ext>
                </a:extLst>
              </a:tr>
            </a:tbl>
          </a:graphicData>
        </a:graphic>
      </p:graphicFrame>
      <p:pic>
        <p:nvPicPr>
          <p:cNvPr id="4" name="Attēls 3">
            <a:extLst>
              <a:ext uri="{FF2B5EF4-FFF2-40B4-BE49-F238E27FC236}">
                <a16:creationId xmlns:a16="http://schemas.microsoft.com/office/drawing/2014/main" id="{56D4067B-37E0-E023-5F85-F068F8E43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690" y="200307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24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C6EA24F-4E59-C990-1EC4-7B91D884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Pašvaldības nodevas apmērs Ādažu novadā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(ielu tirgus organizēšanai un publisko pasākumu laikā)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7A4B57EC-1672-FD50-6E32-214B693DC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3896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lv-LV" dirty="0"/>
              <a:t>Esošais</a:t>
            </a:r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559D7374-9C32-2063-2DA9-040983E5678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76362250"/>
              </p:ext>
            </p:extLst>
          </p:nvPr>
        </p:nvGraphicFramePr>
        <p:xfrm>
          <a:off x="1066801" y="2070847"/>
          <a:ext cx="4440070" cy="4118816"/>
        </p:xfrm>
        <a:graphic>
          <a:graphicData uri="http://schemas.openxmlformats.org/drawingml/2006/table">
            <a:tbl>
              <a:tblPr/>
              <a:tblGrid>
                <a:gridCol w="435167">
                  <a:extLst>
                    <a:ext uri="{9D8B030D-6E8A-4147-A177-3AD203B41FA5}">
                      <a16:colId xmlns:a16="http://schemas.microsoft.com/office/drawing/2014/main" val="3911859514"/>
                    </a:ext>
                  </a:extLst>
                </a:gridCol>
                <a:gridCol w="2639307">
                  <a:extLst>
                    <a:ext uri="{9D8B030D-6E8A-4147-A177-3AD203B41FA5}">
                      <a16:colId xmlns:a16="http://schemas.microsoft.com/office/drawing/2014/main" val="1082008160"/>
                    </a:ext>
                  </a:extLst>
                </a:gridCol>
                <a:gridCol w="1365596">
                  <a:extLst>
                    <a:ext uri="{9D8B030D-6E8A-4147-A177-3AD203B41FA5}">
                      <a16:colId xmlns:a16="http://schemas.microsoft.com/office/drawing/2014/main" val="1600033578"/>
                    </a:ext>
                  </a:extLst>
                </a:gridCol>
              </a:tblGrid>
              <a:tr h="144345"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tirdzniecības organizēšanu publiskās vietās (par katru tirdzniecības dalībnieku)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047632"/>
                  </a:ext>
                </a:extLst>
              </a:tr>
              <a:tr h="1500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Nr. p.k.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objekts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2" marR="6392" marT="63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dienā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6392" marR="6392" marT="63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90591"/>
                  </a:ext>
                </a:extLst>
              </a:tr>
              <a:tr h="5559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lietotas personiskās mantas, izņemot autortiesību vai blakustiesību objektus, kas reproducēti personiskām vajadzībām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275190"/>
                  </a:ext>
                </a:extLst>
              </a:tr>
              <a:tr h="1500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033848"/>
                  </a:ext>
                </a:extLst>
              </a:tr>
              <a:tr h="3072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889604"/>
                  </a:ext>
                </a:extLst>
              </a:tr>
              <a:tr h="1500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740328"/>
                  </a:ext>
                </a:extLst>
              </a:tr>
              <a:tr h="30012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716313"/>
                  </a:ext>
                </a:extLst>
              </a:tr>
              <a:tr h="1500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223898"/>
                  </a:ext>
                </a:extLst>
              </a:tr>
              <a:tr h="2929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081269"/>
                  </a:ext>
                </a:extLst>
              </a:tr>
              <a:tr h="8932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345997"/>
                  </a:ext>
                </a:extLst>
              </a:tr>
              <a:tr h="45018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53407"/>
                  </a:ext>
                </a:extLst>
              </a:tr>
              <a:tr h="2815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083166"/>
                  </a:ext>
                </a:extLst>
              </a:tr>
              <a:tr h="2929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605344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E5BF8807-A27A-E012-E384-87BC64CA1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3896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lv-LV" dirty="0"/>
              <a:t>Iespējamais</a:t>
            </a:r>
            <a:endParaRPr lang="en-US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1BAE31DD-D27A-1E09-2E51-022E60EEB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6" y="65549"/>
            <a:ext cx="1688738" cy="1688738"/>
          </a:xfrm>
          <a:prstGeom prst="rect">
            <a:avLst/>
          </a:prstGeom>
        </p:spPr>
      </p:pic>
      <p:graphicFrame>
        <p:nvGraphicFramePr>
          <p:cNvPr id="11" name="Satura vietturis 10">
            <a:extLst>
              <a:ext uri="{FF2B5EF4-FFF2-40B4-BE49-F238E27FC236}">
                <a16:creationId xmlns:a16="http://schemas.microsoft.com/office/drawing/2014/main" id="{33582F01-CFFA-3B9F-0CE0-799221121A1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907740259"/>
              </p:ext>
            </p:extLst>
          </p:nvPr>
        </p:nvGraphicFramePr>
        <p:xfrm>
          <a:off x="6347013" y="2070847"/>
          <a:ext cx="4504970" cy="4118816"/>
        </p:xfrm>
        <a:graphic>
          <a:graphicData uri="http://schemas.openxmlformats.org/drawingml/2006/table">
            <a:tbl>
              <a:tblPr/>
              <a:tblGrid>
                <a:gridCol w="441528">
                  <a:extLst>
                    <a:ext uri="{9D8B030D-6E8A-4147-A177-3AD203B41FA5}">
                      <a16:colId xmlns:a16="http://schemas.microsoft.com/office/drawing/2014/main" val="3961844514"/>
                    </a:ext>
                  </a:extLst>
                </a:gridCol>
                <a:gridCol w="2436141">
                  <a:extLst>
                    <a:ext uri="{9D8B030D-6E8A-4147-A177-3AD203B41FA5}">
                      <a16:colId xmlns:a16="http://schemas.microsoft.com/office/drawing/2014/main" val="2457927593"/>
                    </a:ext>
                  </a:extLst>
                </a:gridCol>
                <a:gridCol w="1627301">
                  <a:extLst>
                    <a:ext uri="{9D8B030D-6E8A-4147-A177-3AD203B41FA5}">
                      <a16:colId xmlns:a16="http://schemas.microsoft.com/office/drawing/2014/main" val="3242658762"/>
                    </a:ext>
                  </a:extLst>
                </a:gridCol>
              </a:tblGrid>
              <a:tr h="144345"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tirdzniecības organizēšanu publiskās vietās (par katru tirdzniecības dalībnieku)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09549"/>
                  </a:ext>
                </a:extLst>
              </a:tr>
              <a:tr h="1500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Nr. p.k.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6392" marR="6392" marT="63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6392" marR="6392" marT="63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3623353"/>
                  </a:ext>
                </a:extLst>
              </a:tr>
              <a:tr h="5559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lietotas personiskās mantas, izņemot autortiesību vai blakustiesību objektus, kas reproducēti personiskām vajadzībām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140616"/>
                  </a:ext>
                </a:extLst>
              </a:tr>
              <a:tr h="1500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895388"/>
                  </a:ext>
                </a:extLst>
              </a:tr>
              <a:tr h="3072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280255"/>
                  </a:ext>
                </a:extLst>
              </a:tr>
              <a:tr h="1500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12330"/>
                  </a:ext>
                </a:extLst>
              </a:tr>
              <a:tr h="30012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106454"/>
                  </a:ext>
                </a:extLst>
              </a:tr>
              <a:tr h="1500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94008"/>
                  </a:ext>
                </a:extLst>
              </a:tr>
              <a:tr h="2929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9319835"/>
                  </a:ext>
                </a:extLst>
              </a:tr>
              <a:tr h="8932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709091"/>
                  </a:ext>
                </a:extLst>
              </a:tr>
              <a:tr h="45018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300453"/>
                  </a:ext>
                </a:extLst>
              </a:tr>
              <a:tr h="2815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299082"/>
                  </a:ext>
                </a:extLst>
              </a:tr>
              <a:tr h="2929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6392" marR="6392" marT="63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622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294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CC4742D-6B1D-6374-1FBE-ADD84DA5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Pašvaldības nodevas apmērs Ādažu novadā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(pašvaldības organizētājos publiskajos pasākumos)</a:t>
            </a:r>
            <a:endParaRPr lang="en-US" dirty="0"/>
          </a:p>
        </p:txBody>
      </p:sp>
      <p:graphicFrame>
        <p:nvGraphicFramePr>
          <p:cNvPr id="7" name="Satura vietturis 3">
            <a:extLst>
              <a:ext uri="{FF2B5EF4-FFF2-40B4-BE49-F238E27FC236}">
                <a16:creationId xmlns:a16="http://schemas.microsoft.com/office/drawing/2014/main" id="{83D26105-052F-5238-7D05-93350FE2F8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267145"/>
              </p:ext>
            </p:extLst>
          </p:nvPr>
        </p:nvGraphicFramePr>
        <p:xfrm>
          <a:off x="3397624" y="1825624"/>
          <a:ext cx="5907741" cy="4091080"/>
        </p:xfrm>
        <a:graphic>
          <a:graphicData uri="http://schemas.openxmlformats.org/drawingml/2006/table">
            <a:tbl>
              <a:tblPr/>
              <a:tblGrid>
                <a:gridCol w="579013">
                  <a:extLst>
                    <a:ext uri="{9D8B030D-6E8A-4147-A177-3AD203B41FA5}">
                      <a16:colId xmlns:a16="http://schemas.microsoft.com/office/drawing/2014/main" val="572857887"/>
                    </a:ext>
                  </a:extLst>
                </a:gridCol>
                <a:gridCol w="3266845">
                  <a:extLst>
                    <a:ext uri="{9D8B030D-6E8A-4147-A177-3AD203B41FA5}">
                      <a16:colId xmlns:a16="http://schemas.microsoft.com/office/drawing/2014/main" val="439759027"/>
                    </a:ext>
                  </a:extLst>
                </a:gridCol>
                <a:gridCol w="2061883">
                  <a:extLst>
                    <a:ext uri="{9D8B030D-6E8A-4147-A177-3AD203B41FA5}">
                      <a16:colId xmlns:a16="http://schemas.microsoft.com/office/drawing/2014/main" val="3648136189"/>
                    </a:ext>
                  </a:extLst>
                </a:gridCol>
              </a:tblGrid>
              <a:tr h="160782"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tirdzniecību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pašvaldības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organizētajos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publiskajos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pasākumos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579286"/>
                  </a:ext>
                </a:extLst>
              </a:tr>
              <a:tr h="2970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Nr. p.k.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garuma metru 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                  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22275"/>
                  </a:ext>
                </a:extLst>
              </a:tr>
              <a:tr h="16078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783643"/>
                  </a:ext>
                </a:extLst>
              </a:tr>
              <a:tr h="16078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25967"/>
                  </a:ext>
                </a:extLst>
              </a:tr>
              <a:tr h="31918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</a:t>
                      </a:r>
                      <a:r>
                        <a:rPr lang="lv-LV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cukurvate</a:t>
                      </a:r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popkorns, kartupeļu virtuļi u.c.)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204156"/>
                  </a:ext>
                </a:extLst>
              </a:tr>
              <a:tr h="16078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610708"/>
                  </a:ext>
                </a:extLst>
              </a:tr>
              <a:tr h="31332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303448"/>
                  </a:ext>
                </a:extLst>
              </a:tr>
              <a:tr h="31332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187039"/>
                  </a:ext>
                </a:extLst>
              </a:tr>
              <a:tr h="57462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795636"/>
                  </a:ext>
                </a:extLst>
              </a:tr>
              <a:tr h="8842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dzērieni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patērēšanai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norises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vietā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rūpnieciski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sagatavoti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vai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tirdzniecības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vietā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sajaukti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ar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bezalkoholiskajiem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dzērieniem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kuros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spirta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daudzums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nepārsniedz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15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tilpuma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procentus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3904"/>
                  </a:ext>
                </a:extLst>
              </a:tr>
              <a:tr h="31332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787910"/>
                  </a:ext>
                </a:extLst>
              </a:tr>
              <a:tr h="43288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314642"/>
                  </a:ext>
                </a:extLst>
              </a:tr>
            </a:tbl>
          </a:graphicData>
        </a:graphic>
      </p:graphicFrame>
      <p:pic>
        <p:nvPicPr>
          <p:cNvPr id="8" name="Attēls 7">
            <a:extLst>
              <a:ext uri="{FF2B5EF4-FFF2-40B4-BE49-F238E27FC236}">
                <a16:creationId xmlns:a16="http://schemas.microsoft.com/office/drawing/2014/main" id="{E6CB68CB-3549-B975-3385-E2181ADDD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148" y="4804137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12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27AF0CC-6832-BDF8-C7C6-F2F9A4FD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Pašvaldības nodevas apmērs Ādažu novadā</a:t>
            </a:r>
            <a:b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(sabiedriskajai ēdināšanas pakalpojumam)</a:t>
            </a:r>
            <a:endParaRPr lang="en-US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FF6A0FBA-3C09-B9EB-B059-46EB72E5F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398649"/>
          </a:xfrm>
        </p:spPr>
        <p:txBody>
          <a:bodyPr>
            <a:normAutofit lnSpcReduction="10000"/>
          </a:bodyPr>
          <a:lstStyle/>
          <a:p>
            <a:pPr algn="ctr"/>
            <a:r>
              <a:rPr lang="lv-LV" dirty="0"/>
              <a:t>Esošais</a:t>
            </a:r>
            <a:endParaRPr lang="en-US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5B6DC1A6-ECB6-2A5F-D580-35838E70879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5178446"/>
              </p:ext>
            </p:extLst>
          </p:nvPr>
        </p:nvGraphicFramePr>
        <p:xfrm>
          <a:off x="836612" y="2770094"/>
          <a:ext cx="5160961" cy="2996755"/>
        </p:xfrm>
        <a:graphic>
          <a:graphicData uri="http://schemas.openxmlformats.org/drawingml/2006/table">
            <a:tbl>
              <a:tblPr/>
              <a:tblGrid>
                <a:gridCol w="505821">
                  <a:extLst>
                    <a:ext uri="{9D8B030D-6E8A-4147-A177-3AD203B41FA5}">
                      <a16:colId xmlns:a16="http://schemas.microsoft.com/office/drawing/2014/main" val="1987887583"/>
                    </a:ext>
                  </a:extLst>
                </a:gridCol>
                <a:gridCol w="2023287">
                  <a:extLst>
                    <a:ext uri="{9D8B030D-6E8A-4147-A177-3AD203B41FA5}">
                      <a16:colId xmlns:a16="http://schemas.microsoft.com/office/drawing/2014/main" val="4289873811"/>
                    </a:ext>
                  </a:extLst>
                </a:gridCol>
                <a:gridCol w="1264554">
                  <a:extLst>
                    <a:ext uri="{9D8B030D-6E8A-4147-A177-3AD203B41FA5}">
                      <a16:colId xmlns:a16="http://schemas.microsoft.com/office/drawing/2014/main" val="975606571"/>
                    </a:ext>
                  </a:extLst>
                </a:gridCol>
                <a:gridCol w="1367299">
                  <a:extLst>
                    <a:ext uri="{9D8B030D-6E8A-4147-A177-3AD203B41FA5}">
                      <a16:colId xmlns:a16="http://schemas.microsoft.com/office/drawing/2014/main" val="3752693659"/>
                    </a:ext>
                  </a:extLst>
                </a:gridCol>
              </a:tblGrid>
              <a:tr h="330075"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sabiedriskās ēdināšanas pakalpojumu sniegšanu pašvaldībā reģistrētā ielu tirdzniecības vietā un no pārvietojama mazumtirdzniecības punkta - treilera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718563"/>
                  </a:ext>
                </a:extLst>
              </a:tr>
              <a:tr h="1750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Nr. p.k.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7895" marR="7895" marT="78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895" marR="7895" marT="78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895" marR="7895" marT="78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155658"/>
                  </a:ext>
                </a:extLst>
              </a:tr>
              <a:tr h="54166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bez alkoholiskiem dzērieniem (no 1. oktobra līdz 30. aprīlim)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2983572"/>
                  </a:ext>
                </a:extLst>
              </a:tr>
              <a:tr h="7166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alkoholiskiem dzērieniem līdz 15 tilpuma procentiem (no 1. oktobra līdz 30. aprīlim)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6851943"/>
                  </a:ext>
                </a:extLst>
              </a:tr>
              <a:tr h="55000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bez alkoholiskiem dzērieniem (no 1. maija līdz 30. septembrim)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689167"/>
                  </a:ext>
                </a:extLst>
              </a:tr>
              <a:tr h="68333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alkoholiskiem dzērieniem līdz 15 tilpuma procentiem (no 1. maija līdz 30. septembrim)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200.00</a:t>
                      </a:r>
                    </a:p>
                  </a:txBody>
                  <a:tcPr marL="7895" marR="7895" marT="7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584541"/>
                  </a:ext>
                </a:extLst>
              </a:tr>
            </a:tbl>
          </a:graphicData>
        </a:graphic>
      </p:graphicFrame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72B5AF8D-08A5-CB22-DA81-724EA7F1A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398649"/>
          </a:xfrm>
        </p:spPr>
        <p:txBody>
          <a:bodyPr>
            <a:normAutofit lnSpcReduction="10000"/>
          </a:bodyPr>
          <a:lstStyle/>
          <a:p>
            <a:pPr algn="ctr"/>
            <a:r>
              <a:rPr lang="lv-LV" dirty="0"/>
              <a:t>Iespējamais</a:t>
            </a:r>
            <a:endParaRPr lang="en-US" dirty="0"/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7255E249-5E11-5941-92D0-A2B5C62D8A7D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63274761"/>
              </p:ext>
            </p:extLst>
          </p:nvPr>
        </p:nvGraphicFramePr>
        <p:xfrm>
          <a:off x="6194426" y="2770094"/>
          <a:ext cx="5160961" cy="3002993"/>
        </p:xfrm>
        <a:graphic>
          <a:graphicData uri="http://schemas.openxmlformats.org/drawingml/2006/table">
            <a:tbl>
              <a:tblPr/>
              <a:tblGrid>
                <a:gridCol w="505822">
                  <a:extLst>
                    <a:ext uri="{9D8B030D-6E8A-4147-A177-3AD203B41FA5}">
                      <a16:colId xmlns:a16="http://schemas.microsoft.com/office/drawing/2014/main" val="1277795556"/>
                    </a:ext>
                  </a:extLst>
                </a:gridCol>
                <a:gridCol w="2023286">
                  <a:extLst>
                    <a:ext uri="{9D8B030D-6E8A-4147-A177-3AD203B41FA5}">
                      <a16:colId xmlns:a16="http://schemas.microsoft.com/office/drawing/2014/main" val="1897865883"/>
                    </a:ext>
                  </a:extLst>
                </a:gridCol>
                <a:gridCol w="1264554">
                  <a:extLst>
                    <a:ext uri="{9D8B030D-6E8A-4147-A177-3AD203B41FA5}">
                      <a16:colId xmlns:a16="http://schemas.microsoft.com/office/drawing/2014/main" val="3004309910"/>
                    </a:ext>
                  </a:extLst>
                </a:gridCol>
                <a:gridCol w="1367299">
                  <a:extLst>
                    <a:ext uri="{9D8B030D-6E8A-4147-A177-3AD203B41FA5}">
                      <a16:colId xmlns:a16="http://schemas.microsoft.com/office/drawing/2014/main" val="2793154006"/>
                    </a:ext>
                  </a:extLst>
                </a:gridCol>
              </a:tblGrid>
              <a:tr h="329355"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sabiedriskās ēdināšanas pakalpojumu sniegšanu pašvaldībā reģistrētā ielu tirdzniecības vietā un no pārvietojama mazumtirdzniecības punkta - treilera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71481"/>
                  </a:ext>
                </a:extLst>
              </a:tr>
              <a:tr h="1754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Nr. p.k.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7933" marR="7933" marT="7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dienā 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933" marR="7933" marT="7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Likme mēnesī 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933" marR="7933" marT="7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410481"/>
                  </a:ext>
                </a:extLst>
              </a:tr>
              <a:tr h="54308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bez alkoholiskiem dzērieniem (no 1. oktobra līdz 30. aprīlim)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911551"/>
                  </a:ext>
                </a:extLst>
              </a:tr>
              <a:tr h="71854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alkoholiskiem dzērieniem līdz 15 tilpuma procentiem (no 1. oktobra līdz 30. aprīlim)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621906"/>
                  </a:ext>
                </a:extLst>
              </a:tr>
              <a:tr h="5514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bez alkoholiskiem dzērieniem (no 1. maija līdz 30. septembrim)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223959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alkoholiskiem dzērieniem līdz 15 tilpuma procentiem (no 1. maija līdz 30. septembrim)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lv-L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7933" marR="7933" marT="7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61638"/>
                  </a:ext>
                </a:extLst>
              </a:tr>
            </a:tbl>
          </a:graphicData>
        </a:graphic>
      </p:graphicFrame>
      <p:pic>
        <p:nvPicPr>
          <p:cNvPr id="4" name="Attēls 3">
            <a:extLst>
              <a:ext uri="{FF2B5EF4-FFF2-40B4-BE49-F238E27FC236}">
                <a16:creationId xmlns:a16="http://schemas.microsoft.com/office/drawing/2014/main" id="{ECD8BBD7-3543-2A80-AC99-8990AB7B5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01" y="183537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72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38CC1B7-3BAA-8337-C9D8-0FFCFD5D7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2400" b="1" dirty="0">
                <a:latin typeface="Montserrat" panose="00000500000000000000" pitchFamily="50" charset="0"/>
              </a:rPr>
              <a:t>              </a:t>
            </a:r>
            <a:r>
              <a:rPr lang="en-US" sz="2400" b="1" dirty="0" err="1">
                <a:latin typeface="Montserrat" panose="00000500000000000000" pitchFamily="50" charset="0"/>
              </a:rPr>
              <a:t>Pašvaldības</a:t>
            </a:r>
            <a:r>
              <a:rPr lang="en-US" sz="2400" b="1" dirty="0">
                <a:latin typeface="Montserrat" panose="00000500000000000000" pitchFamily="50" charset="0"/>
              </a:rPr>
              <a:t> </a:t>
            </a:r>
            <a:r>
              <a:rPr lang="en-US" sz="2400" b="1" dirty="0" err="1">
                <a:latin typeface="Montserrat" panose="00000500000000000000" pitchFamily="50" charset="0"/>
              </a:rPr>
              <a:t>nodevas</a:t>
            </a:r>
            <a:r>
              <a:rPr lang="en-US" sz="2400" b="1" dirty="0">
                <a:latin typeface="Montserrat" panose="00000500000000000000" pitchFamily="50" charset="0"/>
              </a:rPr>
              <a:t> </a:t>
            </a:r>
            <a:r>
              <a:rPr lang="en-US" sz="2400" b="1" dirty="0" err="1">
                <a:latin typeface="Montserrat" panose="00000500000000000000" pitchFamily="50" charset="0"/>
              </a:rPr>
              <a:t>apmērs</a:t>
            </a:r>
            <a:r>
              <a:rPr lang="en-US" sz="2400" b="1" dirty="0">
                <a:latin typeface="Montserrat" panose="00000500000000000000" pitchFamily="50" charset="0"/>
              </a:rPr>
              <a:t> Ādažu </a:t>
            </a:r>
            <a:r>
              <a:rPr lang="en-US" sz="2400" b="1" dirty="0" err="1">
                <a:latin typeface="Montserrat" panose="00000500000000000000" pitchFamily="50" charset="0"/>
              </a:rPr>
              <a:t>novadā</a:t>
            </a:r>
            <a:br>
              <a:rPr lang="en-US" sz="2400" b="1" dirty="0">
                <a:latin typeface="Montserrat" panose="00000500000000000000" pitchFamily="50" charset="0"/>
              </a:rPr>
            </a:br>
            <a:endParaRPr lang="en-US" sz="2400" b="1" dirty="0">
              <a:latin typeface="Montserrat" panose="00000500000000000000" pitchFamily="50" charset="0"/>
            </a:endParaRP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366E1730-72B7-0E5F-69EE-6997687E9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5506" y="1160673"/>
            <a:ext cx="5635797" cy="5016291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18C797D4-496F-05F3-463E-9BDADA810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9" y="134471"/>
            <a:ext cx="2629694" cy="26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67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2C264F1-63B8-9C01-EE71-1C464E96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2400" b="1" dirty="0">
                <a:latin typeface="Montserrat" panose="00000500000000000000" pitchFamily="50" charset="0"/>
              </a:rPr>
              <a:t>        </a:t>
            </a:r>
            <a:r>
              <a:rPr lang="en-US" sz="2400" b="1" dirty="0" err="1">
                <a:latin typeface="Montserrat" panose="00000500000000000000" pitchFamily="50" charset="0"/>
              </a:rPr>
              <a:t>Pašvaldības</a:t>
            </a:r>
            <a:r>
              <a:rPr lang="en-US" sz="2400" b="1" dirty="0">
                <a:latin typeface="Montserrat" panose="00000500000000000000" pitchFamily="50" charset="0"/>
              </a:rPr>
              <a:t> </a:t>
            </a:r>
            <a:r>
              <a:rPr lang="en-US" sz="2400" b="1" dirty="0" err="1">
                <a:latin typeface="Montserrat" panose="00000500000000000000" pitchFamily="50" charset="0"/>
              </a:rPr>
              <a:t>nodevas</a:t>
            </a:r>
            <a:r>
              <a:rPr lang="en-US" sz="2400" b="1" dirty="0">
                <a:latin typeface="Montserrat" panose="00000500000000000000" pitchFamily="50" charset="0"/>
              </a:rPr>
              <a:t> </a:t>
            </a:r>
            <a:r>
              <a:rPr lang="en-US" sz="2400" b="1" dirty="0" err="1">
                <a:latin typeface="Montserrat" panose="00000500000000000000" pitchFamily="50" charset="0"/>
              </a:rPr>
              <a:t>apmērs</a:t>
            </a:r>
            <a:r>
              <a:rPr lang="en-US" sz="2400" b="1" dirty="0">
                <a:latin typeface="Montserrat" panose="00000500000000000000" pitchFamily="50" charset="0"/>
              </a:rPr>
              <a:t> Ādažu </a:t>
            </a:r>
            <a:r>
              <a:rPr lang="en-US" sz="2400" b="1" dirty="0" err="1">
                <a:latin typeface="Montserrat" panose="00000500000000000000" pitchFamily="50" charset="0"/>
              </a:rPr>
              <a:t>novadā</a:t>
            </a:r>
            <a:br>
              <a:rPr lang="en-US" sz="2400" b="1" dirty="0">
                <a:latin typeface="Montserrat" panose="00000500000000000000" pitchFamily="50" charset="0"/>
              </a:rPr>
            </a:br>
            <a:endParaRPr lang="en-US" sz="2400" b="1" dirty="0">
              <a:latin typeface="Montserrat" panose="00000500000000000000" pitchFamily="50" charset="0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487A4514-8DE4-5D60-8256-67C569B79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48" y="224118"/>
            <a:ext cx="2116616" cy="2116616"/>
          </a:xfrm>
          <a:prstGeom prst="rect">
            <a:avLst/>
          </a:prstGeom>
        </p:spPr>
      </p:pic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57ADBE50-EE3C-30EE-BD7C-EBBCF0F9C9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200906"/>
              </p:ext>
            </p:extLst>
          </p:nvPr>
        </p:nvGraphicFramePr>
        <p:xfrm>
          <a:off x="3405923" y="1183341"/>
          <a:ext cx="7073818" cy="4993622"/>
        </p:xfrm>
        <a:graphic>
          <a:graphicData uri="http://schemas.openxmlformats.org/drawingml/2006/table">
            <a:tbl>
              <a:tblPr/>
              <a:tblGrid>
                <a:gridCol w="693298">
                  <a:extLst>
                    <a:ext uri="{9D8B030D-6E8A-4147-A177-3AD203B41FA5}">
                      <a16:colId xmlns:a16="http://schemas.microsoft.com/office/drawing/2014/main" val="939248835"/>
                    </a:ext>
                  </a:extLst>
                </a:gridCol>
                <a:gridCol w="3834544">
                  <a:extLst>
                    <a:ext uri="{9D8B030D-6E8A-4147-A177-3AD203B41FA5}">
                      <a16:colId xmlns:a16="http://schemas.microsoft.com/office/drawing/2014/main" val="2639975002"/>
                    </a:ext>
                  </a:extLst>
                </a:gridCol>
                <a:gridCol w="2545976">
                  <a:extLst>
                    <a:ext uri="{9D8B030D-6E8A-4147-A177-3AD203B41FA5}">
                      <a16:colId xmlns:a16="http://schemas.microsoft.com/office/drawing/2014/main" val="3082183565"/>
                    </a:ext>
                  </a:extLst>
                </a:gridCol>
              </a:tblGrid>
              <a:tr h="190899"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tirdzniecību pašvaldības organizētajos publiskajos pasākumos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21840"/>
                  </a:ext>
                </a:extLst>
              </a:tr>
              <a:tr h="4063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Nr. p.k.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Nodevas objekts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 garuma metru 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                                           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615859"/>
                  </a:ext>
                </a:extLst>
              </a:tr>
              <a:tr h="1984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ražoti lauksaimniecības produkti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811293"/>
                  </a:ext>
                </a:extLst>
              </a:tr>
              <a:tr h="1984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karstie un bezalkoholiskie dzērieni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97092"/>
                  </a:ext>
                </a:extLst>
              </a:tr>
              <a:tr h="37234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uzkodas (cukurvate, popkorns, kartupeļu virtuļi u.c.)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827390"/>
                  </a:ext>
                </a:extLst>
              </a:tr>
              <a:tr h="1984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pārtikas preces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623743"/>
                  </a:ext>
                </a:extLst>
              </a:tr>
              <a:tr h="37234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pasākuma tematikai atbilstošas rūpnieciskās preces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6171085"/>
                  </a:ext>
                </a:extLst>
              </a:tr>
              <a:tr h="37234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pašu izgatavoti amatniecības darinājumi un mākslas priekšmeti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091581"/>
                  </a:ext>
                </a:extLst>
              </a:tr>
              <a:tr h="66153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mazajās alkoholisko dzērienu darītavās ražots vīns, raudzēti dzērieni un pārējie alkoholiskie dzērieni iepakojumā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689850"/>
                  </a:ext>
                </a:extLst>
              </a:tr>
              <a:tr h="120965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alkoholiskie dzērieni patērēšanai pasākuma norises vietā (rūpnieciski sagatavoti vai tirdzniecības vietā sajaukti ar bezalkoholiskajiem dzērieniem), kuros spirta daudzums nepārsniedz 15 tilpuma procentus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842442"/>
                  </a:ext>
                </a:extLst>
              </a:tr>
              <a:tr h="4158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bezalkoholiskiem dzērieniem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496907"/>
                  </a:ext>
                </a:extLst>
              </a:tr>
              <a:tr h="39691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sabiedriskā ēdināšana ar alkoholiskiem dzērieniem līdz 15 tilpuma procentiem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50.00 </a:t>
                      </a:r>
                    </a:p>
                  </a:txBody>
                  <a:tcPr marL="8235" marR="8235" marT="8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672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66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B6B7636-4809-D644-F087-119C05154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2400" b="1" dirty="0">
                <a:latin typeface="Montserrat" panose="00000500000000000000" pitchFamily="50" charset="0"/>
              </a:rPr>
              <a:t>                </a:t>
            </a:r>
            <a:r>
              <a:rPr lang="en-US" sz="2400" b="1" dirty="0" err="1">
                <a:latin typeface="Montserrat" panose="00000500000000000000" pitchFamily="50" charset="0"/>
              </a:rPr>
              <a:t>Pašvaldības</a:t>
            </a:r>
            <a:r>
              <a:rPr lang="en-US" sz="2400" b="1" dirty="0">
                <a:latin typeface="Montserrat" panose="00000500000000000000" pitchFamily="50" charset="0"/>
              </a:rPr>
              <a:t> </a:t>
            </a:r>
            <a:r>
              <a:rPr lang="en-US" sz="2400" b="1" dirty="0" err="1">
                <a:latin typeface="Montserrat" panose="00000500000000000000" pitchFamily="50" charset="0"/>
              </a:rPr>
              <a:t>nodevas</a:t>
            </a:r>
            <a:r>
              <a:rPr lang="en-US" sz="2400" b="1" dirty="0">
                <a:latin typeface="Montserrat" panose="00000500000000000000" pitchFamily="50" charset="0"/>
              </a:rPr>
              <a:t> </a:t>
            </a:r>
            <a:r>
              <a:rPr lang="en-US" sz="2400" b="1" dirty="0" err="1">
                <a:latin typeface="Montserrat" panose="00000500000000000000" pitchFamily="50" charset="0"/>
              </a:rPr>
              <a:t>apmērs</a:t>
            </a:r>
            <a:r>
              <a:rPr lang="en-US" sz="2400" b="1" dirty="0">
                <a:latin typeface="Montserrat" panose="00000500000000000000" pitchFamily="50" charset="0"/>
              </a:rPr>
              <a:t> Ādažu </a:t>
            </a:r>
            <a:r>
              <a:rPr lang="en-US" sz="2400" b="1" dirty="0" err="1">
                <a:latin typeface="Montserrat" panose="00000500000000000000" pitchFamily="50" charset="0"/>
              </a:rPr>
              <a:t>novadā</a:t>
            </a:r>
            <a:endParaRPr lang="en-US" sz="2400" b="1" dirty="0">
              <a:latin typeface="Montserrat" panose="00000500000000000000" pitchFamily="50" charset="0"/>
            </a:endParaRP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A4267E0A-1813-FE9C-1055-8972AE06B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8609" y="1515035"/>
            <a:ext cx="7218081" cy="4220649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EB1F63AB-76E9-C497-492F-2604E78A8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27604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03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D29788C-F131-E91C-B2F2-0A2136AE1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err="1">
                <a:latin typeface="Montserrat" panose="00000500000000000000" pitchFamily="50" charset="0"/>
              </a:rPr>
              <a:t>Pašvaldības</a:t>
            </a:r>
            <a:r>
              <a:rPr lang="en-US" sz="2400" b="1" dirty="0">
                <a:latin typeface="Montserrat" panose="00000500000000000000" pitchFamily="50" charset="0"/>
              </a:rPr>
              <a:t> n</a:t>
            </a:r>
            <a:r>
              <a:rPr lang="lv-LV" sz="2400" b="1" dirty="0" err="1">
                <a:latin typeface="Montserrat" panose="00000500000000000000" pitchFamily="50" charset="0"/>
              </a:rPr>
              <a:t>odevas</a:t>
            </a:r>
            <a:r>
              <a:rPr lang="lv-LV" sz="2400" b="1" dirty="0">
                <a:latin typeface="Montserrat" panose="00000500000000000000" pitchFamily="50" charset="0"/>
              </a:rPr>
              <a:t> ieņēmumi  par ielu tirdzniecību 2025. gadā</a:t>
            </a:r>
            <a:endParaRPr lang="en-US" sz="2400" b="1" dirty="0">
              <a:latin typeface="Montserrat" panose="00000500000000000000" pitchFamily="50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ADBE171-FBAF-6D09-C4F3-781204EB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905" y="1488141"/>
            <a:ext cx="10632141" cy="4589931"/>
          </a:xfrm>
        </p:spPr>
        <p:txBody>
          <a:bodyPr>
            <a:normAutofit fontScale="85000" lnSpcReduction="10000"/>
          </a:bodyPr>
          <a:lstStyle/>
          <a:p>
            <a:r>
              <a:rPr lang="lv-LV" dirty="0">
                <a:latin typeface="Montserrat" panose="00000500000000000000" pitchFamily="50" charset="0"/>
              </a:rPr>
              <a:t>Ielu tirdzniecība (ikdienas tirdzniecība) – 8496,60 EUR</a:t>
            </a:r>
          </a:p>
          <a:p>
            <a:r>
              <a:rPr lang="lv-LV" dirty="0">
                <a:latin typeface="Montserrat" panose="00000500000000000000" pitchFamily="50" charset="0"/>
              </a:rPr>
              <a:t>Ielu tirdzniecības organizētāji (gadatirgi) - 3640,50 EUR</a:t>
            </a:r>
          </a:p>
          <a:p>
            <a:r>
              <a:rPr lang="lv-LV" dirty="0">
                <a:latin typeface="Montserrat" panose="00000500000000000000" pitchFamily="50" charset="0"/>
              </a:rPr>
              <a:t>Krāmu tirgus  (t.sk. pārtikas tirgus) – 2087,00 EUR</a:t>
            </a:r>
          </a:p>
          <a:p>
            <a:pPr marL="0" indent="0">
              <a:buNone/>
            </a:pPr>
            <a:r>
              <a:rPr lang="lv-LV" b="1" dirty="0">
                <a:latin typeface="Montserrat" panose="00000500000000000000" pitchFamily="50" charset="0"/>
              </a:rPr>
              <a:t>Pašvaldības organizēti svētki:</a:t>
            </a:r>
          </a:p>
          <a:p>
            <a:r>
              <a:rPr lang="lv-LV" dirty="0">
                <a:latin typeface="Montserrat" panose="00000500000000000000" pitchFamily="50" charset="0"/>
              </a:rPr>
              <a:t>«Gaujas svētki» – 9152,00 EUR + zemes noma 17,100 EUR bez PVN*</a:t>
            </a:r>
          </a:p>
          <a:p>
            <a:r>
              <a:rPr lang="lv-LV" dirty="0">
                <a:latin typeface="Montserrat" panose="00000500000000000000" pitchFamily="50" charset="0"/>
              </a:rPr>
              <a:t>«</a:t>
            </a:r>
            <a:r>
              <a:rPr lang="lv-LV" dirty="0" err="1">
                <a:latin typeface="Montserrat" panose="00000500000000000000" pitchFamily="50" charset="0"/>
              </a:rPr>
              <a:t>Zvejnieksvētku</a:t>
            </a:r>
            <a:r>
              <a:rPr lang="lv-LV" dirty="0">
                <a:latin typeface="Montserrat" panose="00000500000000000000" pitchFamily="50" charset="0"/>
              </a:rPr>
              <a:t> </a:t>
            </a:r>
            <a:r>
              <a:rPr lang="lv-LV" dirty="0" err="1">
                <a:latin typeface="Montserrat" panose="00000500000000000000" pitchFamily="50" charset="0"/>
              </a:rPr>
              <a:t>ieskaņa</a:t>
            </a:r>
            <a:r>
              <a:rPr lang="lv-LV" dirty="0">
                <a:latin typeface="Montserrat" panose="00000500000000000000" pitchFamily="50" charset="0"/>
              </a:rPr>
              <a:t>» – 4157,00 EUR</a:t>
            </a:r>
          </a:p>
          <a:p>
            <a:r>
              <a:rPr lang="lv-LV" dirty="0">
                <a:latin typeface="Montserrat" panose="00000500000000000000" pitchFamily="50" charset="0"/>
              </a:rPr>
              <a:t>«Nēģu svētki»- 11973,00 EUR + zemes noma 15250,00 EUR bez PVN*</a:t>
            </a:r>
          </a:p>
          <a:p>
            <a:pPr marL="0" indent="0">
              <a:buNone/>
            </a:pPr>
            <a:r>
              <a:rPr lang="lv-LV" dirty="0">
                <a:latin typeface="Montserrat" panose="00000500000000000000" pitchFamily="50" charset="0"/>
              </a:rPr>
              <a:t>Kopējie ieņēmumi no ielu tirdzniecības – </a:t>
            </a:r>
            <a:r>
              <a:rPr lang="lv-LV" b="1" dirty="0">
                <a:latin typeface="Montserrat" panose="00000500000000000000" pitchFamily="50" charset="0"/>
              </a:rPr>
              <a:t>39 506,60 EUR</a:t>
            </a:r>
          </a:p>
          <a:p>
            <a:pPr marL="0" indent="0" algn="just">
              <a:buNone/>
            </a:pPr>
            <a:r>
              <a:rPr lang="lv-LV" sz="2400" b="1" dirty="0">
                <a:latin typeface="Montserrat" panose="00000500000000000000" pitchFamily="50" charset="0"/>
              </a:rPr>
              <a:t>Nodevas nauda nonāk kopējā budžetā un tiek izlietoti budžeta vajadzībām</a:t>
            </a:r>
          </a:p>
          <a:p>
            <a:pPr marL="0" indent="0">
              <a:buNone/>
            </a:pPr>
            <a:r>
              <a:rPr lang="lv-LV" dirty="0">
                <a:latin typeface="Montserrat" panose="00000500000000000000" pitchFamily="50" charset="0"/>
              </a:rPr>
              <a:t>* </a:t>
            </a:r>
            <a:r>
              <a:rPr lang="lv-LV" sz="2000" dirty="0">
                <a:latin typeface="Montserrat" panose="00000500000000000000" pitchFamily="50" charset="0"/>
              </a:rPr>
              <a:t>Elektroniskā izsolē nosolītā cena, lai iegūtu tiesības organizēt ielu tirdzniecību sabiedriskās ēdināšanas zonās (katrā bija divas ēdināšanas zonas un divi uzvarētāji)</a:t>
            </a:r>
            <a:endParaRPr lang="en-US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5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2FF1DD08-B886-3968-57BA-1BF5230AE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30433">
            <a:off x="361008" y="1215018"/>
            <a:ext cx="3739516" cy="3769363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EAEFE19C-2298-9679-697A-B4F88E141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69735">
            <a:off x="4065845" y="1291017"/>
            <a:ext cx="3682996" cy="3677580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9FB8E581-C1BE-F548-98CE-0801C61ED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08819">
            <a:off x="7708556" y="946851"/>
            <a:ext cx="3963869" cy="3963869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AF2C190B-780D-298E-1A9A-3E87E428D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511" y="5263491"/>
            <a:ext cx="5769470" cy="11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1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FEC43880-D0E4-6CDE-B878-01D02F79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9531">
            <a:off x="264716" y="536396"/>
            <a:ext cx="6592220" cy="3665146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39EF8519-E186-668E-3115-B4301E88B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591" y="1120588"/>
            <a:ext cx="5541646" cy="3993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870C8-1D13-497E-1499-D84C20DCD739}"/>
              </a:ext>
            </a:extLst>
          </p:cNvPr>
          <p:cNvSpPr txBox="1"/>
          <p:nvPr/>
        </p:nvSpPr>
        <p:spPr>
          <a:xfrm>
            <a:off x="1694330" y="4975413"/>
            <a:ext cx="4473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Ādažu tirgus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8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5393</Words>
  <Application>Microsoft Office PowerPoint</Application>
  <PresentationFormat>Platekrāna</PresentationFormat>
  <Paragraphs>1159</Paragraphs>
  <Slides>39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Montserrat</vt:lpstr>
      <vt:lpstr>Times New Roman</vt:lpstr>
      <vt:lpstr>Wingdings</vt:lpstr>
      <vt:lpstr>Office dizains</vt:lpstr>
      <vt:lpstr>Ielu tirdzniecības nodevas un to apmēru  Ādažu novadā un  citās pašvaldībās</vt:lpstr>
      <vt:lpstr>Normatīvais regulējums</vt:lpstr>
      <vt:lpstr>Pašvaldības nodevas apmērs Ādažu novadā (Ikdienas tirdzniecība)</vt:lpstr>
      <vt:lpstr>              Pašvaldības nodevas apmērs Ādažu novadā </vt:lpstr>
      <vt:lpstr>        Pašvaldības nodevas apmērs Ādažu novadā </vt:lpstr>
      <vt:lpstr>                Pašvaldības nodevas apmērs Ādažu novadā</vt:lpstr>
      <vt:lpstr>Pašvaldības nodevas ieņēmumi  par ielu tirdzniecību 2025. gadā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Ielu tirdzniecības dalībnieki</vt:lpstr>
      <vt:lpstr>Iesniegums ielu tirdzniecībai</vt:lpstr>
      <vt:lpstr>Pašvaldību nodevu salīdzinājums (ikdienas tirdzniecība)</vt:lpstr>
      <vt:lpstr>Pašvaldību nodevu salīdzinājums (pasākumu laikā)</vt:lpstr>
      <vt:lpstr>Pašvaldību nodevu salīdzinājums (ikdienas tirdzniecība)</vt:lpstr>
      <vt:lpstr>Pašvaldību nodevu salīdzinājums (publiskā pasākuma laikā)</vt:lpstr>
      <vt:lpstr>Pašvaldību nodevu salīdzinājums (ikdienas tirdzniecība)</vt:lpstr>
      <vt:lpstr>Pašvaldību nodevu salīdzinājums (publiskā pasākuma laikā)</vt:lpstr>
      <vt:lpstr>Pašvaldību nodevu salīdzinājums (sabiedriskā ēdināšanas pakalpojums)</vt:lpstr>
      <vt:lpstr>Pašvaldību nodevu salīdzinājums (ikdienas tirdzniecība)</vt:lpstr>
      <vt:lpstr>Pašvaldību nodevu salīdzinājums (publisko pasākumu laikā)</vt:lpstr>
      <vt:lpstr>Pašvaldību nodevu salīdzinājums (pašvaldības organizētos publisko pasākumu laikā)</vt:lpstr>
      <vt:lpstr>Pašvaldību nodevu salīdzinājums (ikdienas tirdzniecība)</vt:lpstr>
      <vt:lpstr>Pašvaldību nodevu salīdzinājums (publisko pasākumu laikā)</vt:lpstr>
      <vt:lpstr>Pašvaldību nodevu salīdzinājums (ikdienas tirdzniecība)</vt:lpstr>
      <vt:lpstr>Pašvaldību nodevu salīdzinājums (publisko pasākumu laikā)</vt:lpstr>
      <vt:lpstr>Pašvaldību nodevu salīdzinājums (ikdienas tirdzniecība)</vt:lpstr>
      <vt:lpstr>Pašvaldību nodevu salīdzinājums (pašvaldības organizētos publisko pasākumu laikā)</vt:lpstr>
      <vt:lpstr>Pašvaldību nodevu salīdzinājums Salaspils novads</vt:lpstr>
      <vt:lpstr>Pašvaldību nodevu salīdzinājums Mārupes novads</vt:lpstr>
      <vt:lpstr>Pašvaldību nodevu salīdzinājums (valstpilsētas) (ikdienas tirdzniecība) </vt:lpstr>
      <vt:lpstr>Pašvaldību nodevu salīdzinājums (valstpilsētas) (publisko pasākumu laikā) </vt:lpstr>
      <vt:lpstr>Secinājums</vt:lpstr>
      <vt:lpstr>Pašvaldības nodevas apmērs Ādažu novadā (Ikdienas tirdzniecība)</vt:lpstr>
      <vt:lpstr>Pašvaldības nodevas apmērs Ādažu novadā (ielu tirgus organizēšanai un publisko pasākumu laikā)</vt:lpstr>
      <vt:lpstr>Pašvaldības nodevas apmērs Ādažu novadā (pašvaldības organizētājos publiskajos pasākumos)</vt:lpstr>
      <vt:lpstr>Pašvaldības nodevas apmērs Ādažu novadā (sabiedriskajai ēdināšanas pakalpojumam)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Agris Grīnvalds</dc:creator>
  <cp:lastModifiedBy>Agris Grīnvalds</cp:lastModifiedBy>
  <cp:revision>73</cp:revision>
  <dcterms:created xsi:type="dcterms:W3CDTF">2025-12-18T11:12:33Z</dcterms:created>
  <dcterms:modified xsi:type="dcterms:W3CDTF">2026-01-26T08:46:03Z</dcterms:modified>
</cp:coreProperties>
</file>