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51" r:id="rId2"/>
  </p:sldMasterIdLst>
  <p:notesMasterIdLst>
    <p:notesMasterId r:id="rId30"/>
  </p:notesMasterIdLst>
  <p:sldIdLst>
    <p:sldId id="431" r:id="rId3"/>
    <p:sldId id="287" r:id="rId4"/>
    <p:sldId id="476" r:id="rId5"/>
    <p:sldId id="277" r:id="rId6"/>
    <p:sldId id="466" r:id="rId7"/>
    <p:sldId id="467" r:id="rId8"/>
    <p:sldId id="442" r:id="rId9"/>
    <p:sldId id="468" r:id="rId10"/>
    <p:sldId id="475" r:id="rId11"/>
    <p:sldId id="263" r:id="rId12"/>
    <p:sldId id="261" r:id="rId13"/>
    <p:sldId id="469" r:id="rId14"/>
    <p:sldId id="446" r:id="rId15"/>
    <p:sldId id="447" r:id="rId16"/>
    <p:sldId id="471" r:id="rId17"/>
    <p:sldId id="453" r:id="rId18"/>
    <p:sldId id="458" r:id="rId19"/>
    <p:sldId id="459" r:id="rId20"/>
    <p:sldId id="472" r:id="rId21"/>
    <p:sldId id="473" r:id="rId22"/>
    <p:sldId id="474" r:id="rId23"/>
    <p:sldId id="457" r:id="rId24"/>
    <p:sldId id="288" r:id="rId25"/>
    <p:sldId id="451" r:id="rId26"/>
    <p:sldId id="464" r:id="rId27"/>
    <p:sldId id="450" r:id="rId28"/>
    <p:sldId id="441" r:id="rId29"/>
  </p:sldIdLst>
  <p:sldSz cx="12192000" cy="6858000"/>
  <p:notesSz cx="6797675" cy="9926638"/>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585B"/>
    <a:srgbClr val="7395AD"/>
    <a:srgbClr val="C95B46"/>
    <a:srgbClr val="828847"/>
    <a:srgbClr val="ECD9C8"/>
    <a:srgbClr val="F0F0F0"/>
    <a:srgbClr val="595959"/>
    <a:srgbClr val="E6E6E6"/>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78" autoAdjust="0"/>
    <p:restoredTop sz="96374" autoAdjust="0"/>
  </p:normalViewPr>
  <p:slideViewPr>
    <p:cSldViewPr snapToGrid="0">
      <p:cViewPr varScale="1">
        <p:scale>
          <a:sx n="78" d="100"/>
          <a:sy n="78" d="100"/>
        </p:scale>
        <p:origin x="710" y="72"/>
      </p:cViewPr>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772202309836716"/>
          <c:y val="0.11679292929292928"/>
          <c:w val="0.60671047391477495"/>
          <c:h val="0.74092996898115004"/>
        </c:manualLayout>
      </c:layout>
      <c:barChart>
        <c:barDir val="bar"/>
        <c:grouping val="clustered"/>
        <c:varyColors val="0"/>
        <c:ser>
          <c:idx val="0"/>
          <c:order val="0"/>
          <c:tx>
            <c:strRef>
              <c:f>'[Chart in Microsoft PowerPoint]Sheet3'!$A$15</c:f>
              <c:strCache>
                <c:ptCount val="1"/>
                <c:pt idx="0">
                  <c:v>2019</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ontserrat" panose="00000500000000000000" pitchFamily="2" charset="-7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PowerPoint]Sheet3'!$B$14:$D$14</c:f>
              <c:strCache>
                <c:ptCount val="3"/>
                <c:pt idx="0">
                  <c:v>Izsniegti tehniskie noteikumi</c:v>
                </c:pt>
                <c:pt idx="1">
                  <c:v>Saskaņotas topogrāfijas un būvprijekti projekti</c:v>
                </c:pt>
                <c:pt idx="2">
                  <c:v>Izsniegti atzinumi par būves gatavību nodošanai eksplutācijā</c:v>
                </c:pt>
              </c:strCache>
            </c:strRef>
          </c:cat>
          <c:val>
            <c:numRef>
              <c:f>'[Chart in Microsoft PowerPoint]Sheet3'!$B$15:$D$15</c:f>
              <c:numCache>
                <c:formatCode>General</c:formatCode>
                <c:ptCount val="3"/>
                <c:pt idx="0">
                  <c:v>162</c:v>
                </c:pt>
                <c:pt idx="1">
                  <c:v>497</c:v>
                </c:pt>
                <c:pt idx="2">
                  <c:v>101</c:v>
                </c:pt>
              </c:numCache>
            </c:numRef>
          </c:val>
          <c:extLst>
            <c:ext xmlns:c16="http://schemas.microsoft.com/office/drawing/2014/chart" uri="{C3380CC4-5D6E-409C-BE32-E72D297353CC}">
              <c16:uniqueId val="{00000000-9930-49BC-9593-283A472543DA}"/>
            </c:ext>
          </c:extLst>
        </c:ser>
        <c:ser>
          <c:idx val="1"/>
          <c:order val="1"/>
          <c:tx>
            <c:strRef>
              <c:f>'[Chart in Microsoft PowerPoint]Sheet3'!$A$16</c:f>
              <c:strCache>
                <c:ptCount val="1"/>
                <c:pt idx="0">
                  <c:v>2020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ontserrat" panose="00000500000000000000" pitchFamily="2" charset="-7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PowerPoint]Sheet3'!$B$14:$D$14</c:f>
              <c:strCache>
                <c:ptCount val="3"/>
                <c:pt idx="0">
                  <c:v>Izsniegti tehniskie noteikumi</c:v>
                </c:pt>
                <c:pt idx="1">
                  <c:v>Saskaņotas topogrāfijas un būvprijekti projekti</c:v>
                </c:pt>
                <c:pt idx="2">
                  <c:v>Izsniegti atzinumi par būves gatavību nodošanai eksplutācijā</c:v>
                </c:pt>
              </c:strCache>
            </c:strRef>
          </c:cat>
          <c:val>
            <c:numRef>
              <c:f>'[Chart in Microsoft PowerPoint]Sheet3'!$B$16:$D$16</c:f>
              <c:numCache>
                <c:formatCode>General</c:formatCode>
                <c:ptCount val="3"/>
                <c:pt idx="0">
                  <c:v>178</c:v>
                </c:pt>
                <c:pt idx="1">
                  <c:v>587</c:v>
                </c:pt>
                <c:pt idx="2">
                  <c:v>160</c:v>
                </c:pt>
              </c:numCache>
            </c:numRef>
          </c:val>
          <c:extLst>
            <c:ext xmlns:c16="http://schemas.microsoft.com/office/drawing/2014/chart" uri="{C3380CC4-5D6E-409C-BE32-E72D297353CC}">
              <c16:uniqueId val="{00000001-9930-49BC-9593-283A472543DA}"/>
            </c:ext>
          </c:extLst>
        </c:ser>
        <c:ser>
          <c:idx val="2"/>
          <c:order val="2"/>
          <c:tx>
            <c:strRef>
              <c:f>'[Chart in Microsoft PowerPoint]Sheet3'!$A$17</c:f>
              <c:strCache>
                <c:ptCount val="1"/>
                <c:pt idx="0">
                  <c:v>2021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ontserrat" panose="00000500000000000000" pitchFamily="2" charset="-7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PowerPoint]Sheet3'!$B$14:$D$14</c:f>
              <c:strCache>
                <c:ptCount val="3"/>
                <c:pt idx="0">
                  <c:v>Izsniegti tehniskie noteikumi</c:v>
                </c:pt>
                <c:pt idx="1">
                  <c:v>Saskaņotas topogrāfijas un būvprijekti projekti</c:v>
                </c:pt>
                <c:pt idx="2">
                  <c:v>Izsniegti atzinumi par būves gatavību nodošanai eksplutācijā</c:v>
                </c:pt>
              </c:strCache>
            </c:strRef>
          </c:cat>
          <c:val>
            <c:numRef>
              <c:f>'[Chart in Microsoft PowerPoint]Sheet3'!$B$17:$D$17</c:f>
              <c:numCache>
                <c:formatCode>General</c:formatCode>
                <c:ptCount val="3"/>
                <c:pt idx="0">
                  <c:v>370</c:v>
                </c:pt>
                <c:pt idx="1">
                  <c:v>941</c:v>
                </c:pt>
                <c:pt idx="2">
                  <c:v>381</c:v>
                </c:pt>
              </c:numCache>
            </c:numRef>
          </c:val>
          <c:extLst>
            <c:ext xmlns:c16="http://schemas.microsoft.com/office/drawing/2014/chart" uri="{C3380CC4-5D6E-409C-BE32-E72D297353CC}">
              <c16:uniqueId val="{00000002-9930-49BC-9593-283A472543DA}"/>
            </c:ext>
          </c:extLst>
        </c:ser>
        <c:ser>
          <c:idx val="3"/>
          <c:order val="3"/>
          <c:tx>
            <c:strRef>
              <c:f>'[Chart in Microsoft PowerPoint]Sheet3'!$A$18</c:f>
              <c:strCache>
                <c:ptCount val="1"/>
                <c:pt idx="0">
                  <c:v>2022</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ontserrat" panose="00000500000000000000" pitchFamily="2" charset="-7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PowerPoint]Sheet3'!$B$14:$D$14</c:f>
              <c:strCache>
                <c:ptCount val="3"/>
                <c:pt idx="0">
                  <c:v>Izsniegti tehniskie noteikumi</c:v>
                </c:pt>
                <c:pt idx="1">
                  <c:v>Saskaņotas topogrāfijas un būvprijekti projekti</c:v>
                </c:pt>
                <c:pt idx="2">
                  <c:v>Izsniegti atzinumi par būves gatavību nodošanai eksplutācijā</c:v>
                </c:pt>
              </c:strCache>
            </c:strRef>
          </c:cat>
          <c:val>
            <c:numRef>
              <c:f>'[Chart in Microsoft PowerPoint]Sheet3'!$B$18:$D$18</c:f>
              <c:numCache>
                <c:formatCode>General</c:formatCode>
                <c:ptCount val="3"/>
                <c:pt idx="0">
                  <c:v>484</c:v>
                </c:pt>
                <c:pt idx="1">
                  <c:v>1161</c:v>
                </c:pt>
                <c:pt idx="2">
                  <c:v>402</c:v>
                </c:pt>
              </c:numCache>
            </c:numRef>
          </c:val>
          <c:extLst>
            <c:ext xmlns:c16="http://schemas.microsoft.com/office/drawing/2014/chart" uri="{C3380CC4-5D6E-409C-BE32-E72D297353CC}">
              <c16:uniqueId val="{00000003-9930-49BC-9593-283A472543DA}"/>
            </c:ext>
          </c:extLst>
        </c:ser>
        <c:ser>
          <c:idx val="4"/>
          <c:order val="4"/>
          <c:tx>
            <c:strRef>
              <c:f>'[Chart in Microsoft PowerPoint]Sheet3'!$A$19</c:f>
              <c:strCache>
                <c:ptCount val="1"/>
                <c:pt idx="0">
                  <c:v>2023</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ontserrat" panose="00000500000000000000" pitchFamily="2" charset="-7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PowerPoint]Sheet3'!$B$14:$D$14</c:f>
              <c:strCache>
                <c:ptCount val="3"/>
                <c:pt idx="0">
                  <c:v>Izsniegti tehniskie noteikumi</c:v>
                </c:pt>
                <c:pt idx="1">
                  <c:v>Saskaņotas topogrāfijas un būvprijekti projekti</c:v>
                </c:pt>
                <c:pt idx="2">
                  <c:v>Izsniegti atzinumi par būves gatavību nodošanai eksplutācijā</c:v>
                </c:pt>
              </c:strCache>
            </c:strRef>
          </c:cat>
          <c:val>
            <c:numRef>
              <c:f>'[Chart in Microsoft PowerPoint]Sheet3'!$B$19:$D$19</c:f>
              <c:numCache>
                <c:formatCode>General</c:formatCode>
                <c:ptCount val="3"/>
                <c:pt idx="0">
                  <c:v>480</c:v>
                </c:pt>
                <c:pt idx="1">
                  <c:v>1254</c:v>
                </c:pt>
                <c:pt idx="2">
                  <c:v>440</c:v>
                </c:pt>
              </c:numCache>
            </c:numRef>
          </c:val>
          <c:extLst>
            <c:ext xmlns:c16="http://schemas.microsoft.com/office/drawing/2014/chart" uri="{C3380CC4-5D6E-409C-BE32-E72D297353CC}">
              <c16:uniqueId val="{00000004-9930-49BC-9593-283A472543DA}"/>
            </c:ext>
          </c:extLst>
        </c:ser>
        <c:ser>
          <c:idx val="5"/>
          <c:order val="5"/>
          <c:tx>
            <c:strRef>
              <c:f>'[Chart in Microsoft PowerPoint]Sheet3'!$A$20</c:f>
              <c:strCache>
                <c:ptCount val="1"/>
                <c:pt idx="0">
                  <c:v>2024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ontserrat" panose="00000500000000000000" pitchFamily="2" charset="-7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PowerPoint]Sheet3'!$B$14:$D$14</c:f>
              <c:strCache>
                <c:ptCount val="3"/>
                <c:pt idx="0">
                  <c:v>Izsniegti tehniskie noteikumi</c:v>
                </c:pt>
                <c:pt idx="1">
                  <c:v>Saskaņotas topogrāfijas un būvprijekti projekti</c:v>
                </c:pt>
                <c:pt idx="2">
                  <c:v>Izsniegti atzinumi par būves gatavību nodošanai eksplutācijā</c:v>
                </c:pt>
              </c:strCache>
            </c:strRef>
          </c:cat>
          <c:val>
            <c:numRef>
              <c:f>'[Chart in Microsoft PowerPoint]Sheet3'!$B$20:$D$20</c:f>
              <c:numCache>
                <c:formatCode>General</c:formatCode>
                <c:ptCount val="3"/>
                <c:pt idx="0">
                  <c:v>425</c:v>
                </c:pt>
                <c:pt idx="1">
                  <c:v>1058</c:v>
                </c:pt>
                <c:pt idx="2">
                  <c:v>413</c:v>
                </c:pt>
              </c:numCache>
            </c:numRef>
          </c:val>
          <c:extLst>
            <c:ext xmlns:c16="http://schemas.microsoft.com/office/drawing/2014/chart" uri="{C3380CC4-5D6E-409C-BE32-E72D297353CC}">
              <c16:uniqueId val="{00000005-9930-49BC-9593-283A472543DA}"/>
            </c:ext>
          </c:extLst>
        </c:ser>
        <c:ser>
          <c:idx val="6"/>
          <c:order val="6"/>
          <c:tx>
            <c:strRef>
              <c:f>'[Chart in Microsoft PowerPoint]Sheet3'!$A$21</c:f>
              <c:strCache>
                <c:ptCount val="1"/>
                <c:pt idx="0">
                  <c:v>2025</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ontserrat" panose="00000500000000000000" pitchFamily="2" charset="-70"/>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PowerPoint]Sheet3'!$B$14:$D$14</c:f>
              <c:strCache>
                <c:ptCount val="3"/>
                <c:pt idx="0">
                  <c:v>Izsniegti tehniskie noteikumi</c:v>
                </c:pt>
                <c:pt idx="1">
                  <c:v>Saskaņotas topogrāfijas un būvprijekti projekti</c:v>
                </c:pt>
                <c:pt idx="2">
                  <c:v>Izsniegti atzinumi par būves gatavību nodošanai eksplutācijā</c:v>
                </c:pt>
              </c:strCache>
            </c:strRef>
          </c:cat>
          <c:val>
            <c:numRef>
              <c:f>'[Chart in Microsoft PowerPoint]Sheet3'!$B$21:$D$21</c:f>
              <c:numCache>
                <c:formatCode>General</c:formatCode>
                <c:ptCount val="3"/>
                <c:pt idx="0">
                  <c:v>464</c:v>
                </c:pt>
                <c:pt idx="1">
                  <c:v>1052</c:v>
                </c:pt>
                <c:pt idx="2">
                  <c:v>495</c:v>
                </c:pt>
              </c:numCache>
            </c:numRef>
          </c:val>
          <c:extLst>
            <c:ext xmlns:c16="http://schemas.microsoft.com/office/drawing/2014/chart" uri="{C3380CC4-5D6E-409C-BE32-E72D297353CC}">
              <c16:uniqueId val="{00000006-9930-49BC-9593-283A472543DA}"/>
            </c:ext>
          </c:extLst>
        </c:ser>
        <c:dLbls>
          <c:dLblPos val="outEnd"/>
          <c:showLegendKey val="0"/>
          <c:showVal val="1"/>
          <c:showCatName val="0"/>
          <c:showSerName val="0"/>
          <c:showPercent val="0"/>
          <c:showBubbleSize val="0"/>
        </c:dLbls>
        <c:gapWidth val="182"/>
        <c:axId val="513266016"/>
        <c:axId val="513263720"/>
      </c:barChart>
      <c:catAx>
        <c:axId val="513266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50" b="1" i="0" u="none" strike="noStrike" kern="1200" baseline="0">
                <a:solidFill>
                  <a:schemeClr val="tx1">
                    <a:lumMod val="65000"/>
                    <a:lumOff val="35000"/>
                  </a:schemeClr>
                </a:solidFill>
                <a:latin typeface="Montserrat" panose="00000500000000000000" pitchFamily="2" charset="-70"/>
                <a:ea typeface="+mn-ea"/>
                <a:cs typeface="+mn-cs"/>
              </a:defRPr>
            </a:pPr>
            <a:endParaRPr lang="lv-LV"/>
          </a:p>
        </c:txPr>
        <c:crossAx val="513263720"/>
        <c:crosses val="autoZero"/>
        <c:auto val="1"/>
        <c:lblAlgn val="ctr"/>
        <c:lblOffset val="100"/>
        <c:noMultiLvlLbl val="0"/>
      </c:catAx>
      <c:valAx>
        <c:axId val="5132637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513266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00" b="1" i="0" u="none" strike="noStrike" kern="1200" baseline="0">
                <a:solidFill>
                  <a:srgbClr val="595959"/>
                </a:solidFill>
                <a:latin typeface="+mn-lt"/>
                <a:ea typeface="+mn-ea"/>
                <a:cs typeface="+mn-cs"/>
              </a:defRPr>
            </a:pPr>
            <a:r>
              <a:rPr lang="lv-LV" sz="1800">
                <a:solidFill>
                  <a:srgbClr val="595959"/>
                </a:solidFill>
              </a:rPr>
              <a:t>Apsaimniekojamo īpašumu platības (ha)</a:t>
            </a:r>
          </a:p>
        </c:rich>
      </c:tx>
      <c:overlay val="0"/>
      <c:spPr>
        <a:noFill/>
        <a:ln>
          <a:noFill/>
        </a:ln>
        <a:effectLst/>
      </c:spPr>
      <c:txPr>
        <a:bodyPr rot="0" spcFirstLastPara="1" vertOverflow="ellipsis" vert="horz" wrap="square" anchor="ctr" anchorCtr="1"/>
        <a:lstStyle/>
        <a:p>
          <a:pPr>
            <a:defRPr sz="1800" b="1" i="0" u="none" strike="noStrike" kern="1200" baseline="0">
              <a:solidFill>
                <a:srgbClr val="595959"/>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5119388480613943"/>
          <c:w val="0.95338983050847459"/>
          <c:h val="0.65321479968799179"/>
        </c:manualLayout>
      </c:layout>
      <c:bar3DChart>
        <c:barDir val="col"/>
        <c:grouping val="clustered"/>
        <c:varyColors val="0"/>
        <c:ser>
          <c:idx val="0"/>
          <c:order val="0"/>
          <c:spPr>
            <a:solidFill>
              <a:srgbClr val="ECD9C8"/>
            </a:solidFill>
            <a:ln w="9525" cap="flat" cmpd="sng" algn="ctr">
              <a:solidFill>
                <a:schemeClr val="bg2">
                  <a:lumMod val="50000"/>
                </a:schemeClr>
              </a:solidFill>
              <a:round/>
            </a:ln>
            <a:effectLst>
              <a:outerShdw blurRad="76200" dist="12700" dir="8100000" sy="-23000" kx="800400" algn="br" rotWithShape="0">
                <a:prstClr val="black">
                  <a:alpha val="20000"/>
                </a:prstClr>
              </a:outerShdw>
            </a:effectLst>
            <a:scene3d>
              <a:camera prst="orthographicFront"/>
              <a:lightRig rig="threePt" dir="t"/>
            </a:scene3d>
            <a:sp3d contourW="9525">
              <a:bevelT w="152400" h="50800" prst="softRound"/>
              <a:contourClr>
                <a:schemeClr val="bg2">
                  <a:lumMod val="50000"/>
                </a:schemeClr>
              </a:contourClr>
            </a:sp3d>
          </c:spPr>
          <c:invertIfNegative val="0"/>
          <c:dLbls>
            <c:dLbl>
              <c:idx val="0"/>
              <c:layout>
                <c:manualLayout>
                  <c:x val="2.337228591630219E-3"/>
                  <c:y val="0.187352494815009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465-4442-B44C-B53279096584}"/>
                </c:ext>
              </c:extLst>
            </c:dLbl>
            <c:dLbl>
              <c:idx val="1"/>
              <c:layout>
                <c:manualLayout>
                  <c:x val="-8.5697391709526151E-17"/>
                  <c:y val="0.2542641001060838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465-4442-B44C-B53279096584}"/>
                </c:ext>
              </c:extLst>
            </c:dLbl>
            <c:dLbl>
              <c:idx val="2"/>
              <c:layout>
                <c:manualLayout>
                  <c:x val="0"/>
                  <c:y val="0.1940436553441165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465-4442-B44C-B53279096584}"/>
                </c:ext>
              </c:extLst>
            </c:dLbl>
            <c:dLbl>
              <c:idx val="3"/>
              <c:layout>
                <c:manualLayout>
                  <c:x val="-2.3372285916301331E-3"/>
                  <c:y val="0.12713205005304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55C-48E6-8DE7-F0CB99DD4986}"/>
                </c:ext>
              </c:extLst>
            </c:dLbl>
            <c:dLbl>
              <c:idx val="4"/>
              <c:layout>
                <c:manualLayout>
                  <c:x val="0"/>
                  <c:y val="0.1271320500530419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AE-4340-854B-DCF2AF1A5E8C}"/>
                </c:ext>
              </c:extLst>
            </c:dLbl>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dk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Sheet2!$D$4:$D$8</c:f>
              <c:numCache>
                <c:formatCode>General</c:formatCode>
                <c:ptCount val="5"/>
                <c:pt idx="0">
                  <c:v>2021</c:v>
                </c:pt>
                <c:pt idx="1">
                  <c:v>2022</c:v>
                </c:pt>
                <c:pt idx="2">
                  <c:v>2023</c:v>
                </c:pt>
                <c:pt idx="3">
                  <c:v>2024</c:v>
                </c:pt>
                <c:pt idx="4">
                  <c:v>2025</c:v>
                </c:pt>
              </c:numCache>
            </c:numRef>
          </c:cat>
          <c:val>
            <c:numRef>
              <c:f>Sheet2!$H$4:$H$8</c:f>
              <c:numCache>
                <c:formatCode>General</c:formatCode>
                <c:ptCount val="5"/>
                <c:pt idx="0">
                  <c:v>555.70000000000005</c:v>
                </c:pt>
                <c:pt idx="1">
                  <c:v>850.5</c:v>
                </c:pt>
                <c:pt idx="2">
                  <c:v>881.5</c:v>
                </c:pt>
                <c:pt idx="3">
                  <c:v>883.3</c:v>
                </c:pt>
                <c:pt idx="4">
                  <c:v>909.7</c:v>
                </c:pt>
              </c:numCache>
            </c:numRef>
          </c:val>
          <c:extLst>
            <c:ext xmlns:c16="http://schemas.microsoft.com/office/drawing/2014/chart" uri="{C3380CC4-5D6E-409C-BE32-E72D297353CC}">
              <c16:uniqueId val="{00000000-66E5-4E92-AAF9-F1EF25F5F19D}"/>
            </c:ext>
          </c:extLst>
        </c:ser>
        <c:dLbls>
          <c:showLegendKey val="0"/>
          <c:showVal val="1"/>
          <c:showCatName val="0"/>
          <c:showSerName val="0"/>
          <c:showPercent val="0"/>
          <c:showBubbleSize val="0"/>
        </c:dLbls>
        <c:gapWidth val="55"/>
        <c:shape val="box"/>
        <c:axId val="424039320"/>
        <c:axId val="424037352"/>
        <c:axId val="0"/>
      </c:bar3DChart>
      <c:catAx>
        <c:axId val="4240393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0" i="0" u="none" strike="noStrike" kern="1200" cap="all" baseline="0">
                <a:solidFill>
                  <a:schemeClr val="dk1">
                    <a:lumMod val="75000"/>
                    <a:lumOff val="25000"/>
                  </a:schemeClr>
                </a:solidFill>
                <a:latin typeface="Montserrat" panose="00000500000000000000" pitchFamily="2" charset="-70"/>
                <a:ea typeface="+mn-ea"/>
                <a:cs typeface="+mn-cs"/>
              </a:defRPr>
            </a:pPr>
            <a:endParaRPr lang="lv-LV"/>
          </a:p>
        </c:txPr>
        <c:crossAx val="424037352"/>
        <c:crosses val="autoZero"/>
        <c:auto val="1"/>
        <c:lblAlgn val="ctr"/>
        <c:lblOffset val="100"/>
        <c:noMultiLvlLbl val="0"/>
      </c:catAx>
      <c:valAx>
        <c:axId val="424037352"/>
        <c:scaling>
          <c:orientation val="minMax"/>
        </c:scaling>
        <c:delete val="1"/>
        <c:axPos val="l"/>
        <c:numFmt formatCode="General" sourceLinked="1"/>
        <c:majorTickMark val="none"/>
        <c:minorTickMark val="none"/>
        <c:tickLblPos val="nextTo"/>
        <c:crossAx val="424039320"/>
        <c:crosses val="autoZero"/>
        <c:crossBetween val="between"/>
      </c:valAx>
      <c:spPr>
        <a:noFill/>
        <a:ln>
          <a:noFill/>
        </a:ln>
        <a:effectLst/>
      </c:spPr>
    </c:plotArea>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prstClr val="black">
                    <a:lumMod val="75000"/>
                    <a:lumOff val="25000"/>
                  </a:prstClr>
                </a:solidFill>
                <a:latin typeface="+mn-lt"/>
                <a:ea typeface="+mn-ea"/>
                <a:cs typeface="+mn-cs"/>
              </a:defRPr>
            </a:pPr>
            <a:r>
              <a:rPr lang="lv-LV" sz="1800" b="1" i="0" u="none" strike="noStrike" kern="1200" baseline="0" dirty="0">
                <a:solidFill>
                  <a:srgbClr val="58585B"/>
                </a:solidFill>
              </a:rPr>
              <a:t>Apsaimniekojamo zemes vienību un ēku skaits</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prstClr val="black">
                  <a:lumMod val="75000"/>
                  <a:lumOff val="25000"/>
                </a:prstClr>
              </a:solidFill>
              <a:latin typeface="+mn-lt"/>
              <a:ea typeface="+mn-ea"/>
              <a:cs typeface="+mn-cs"/>
            </a:defRPr>
          </a:pPr>
          <a:endParaRPr lang="lv-LV"/>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74906032261322E-2"/>
          <c:y val="0.18049400772486376"/>
          <c:w val="0.94775206729025097"/>
          <c:h val="0.62540100852095359"/>
        </c:manualLayout>
      </c:layout>
      <c:bar3DChart>
        <c:barDir val="col"/>
        <c:grouping val="stacked"/>
        <c:varyColors val="0"/>
        <c:ser>
          <c:idx val="0"/>
          <c:order val="0"/>
          <c:tx>
            <c:strRef>
              <c:f>Sheet1!$I$2</c:f>
              <c:strCache>
                <c:ptCount val="1"/>
                <c:pt idx="0">
                  <c:v>Zemes vienības</c:v>
                </c:pt>
              </c:strCache>
            </c:strRef>
          </c:tx>
          <c:spPr>
            <a:solidFill>
              <a:srgbClr val="7395AD"/>
            </a:solidFill>
            <a:ln w="9525" cap="flat" cmpd="sng" algn="ctr">
              <a:solidFill>
                <a:srgbClr val="7395AD"/>
              </a:solidFill>
              <a:round/>
            </a:ln>
            <a:effectLst/>
            <a:sp3d contourW="9525">
              <a:contourClr>
                <a:srgbClr val="7395AD"/>
              </a:contourClr>
            </a:sp3d>
          </c:spPr>
          <c:invertIfNegative val="0"/>
          <c:dLbls>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ontserrat" panose="00000500000000000000" pitchFamily="2" charset="-7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Sheet1!$H$3:$H$7</c:f>
              <c:numCache>
                <c:formatCode>General</c:formatCode>
                <c:ptCount val="5"/>
                <c:pt idx="0">
                  <c:v>2021</c:v>
                </c:pt>
                <c:pt idx="1">
                  <c:v>2022</c:v>
                </c:pt>
                <c:pt idx="2">
                  <c:v>2023</c:v>
                </c:pt>
                <c:pt idx="3">
                  <c:v>2024</c:v>
                </c:pt>
                <c:pt idx="4">
                  <c:v>2025</c:v>
                </c:pt>
              </c:numCache>
            </c:numRef>
          </c:cat>
          <c:val>
            <c:numRef>
              <c:f>Sheet1!$I$3:$I$7</c:f>
              <c:numCache>
                <c:formatCode>General</c:formatCode>
                <c:ptCount val="5"/>
                <c:pt idx="0">
                  <c:v>686</c:v>
                </c:pt>
                <c:pt idx="1">
                  <c:v>948</c:v>
                </c:pt>
                <c:pt idx="2">
                  <c:v>990</c:v>
                </c:pt>
                <c:pt idx="3">
                  <c:v>995</c:v>
                </c:pt>
                <c:pt idx="4">
                  <c:v>1011</c:v>
                </c:pt>
              </c:numCache>
            </c:numRef>
          </c:val>
          <c:extLst>
            <c:ext xmlns:c16="http://schemas.microsoft.com/office/drawing/2014/chart" uri="{C3380CC4-5D6E-409C-BE32-E72D297353CC}">
              <c16:uniqueId val="{00000000-1B2A-4AFF-940D-A22823637BC7}"/>
            </c:ext>
          </c:extLst>
        </c:ser>
        <c:ser>
          <c:idx val="1"/>
          <c:order val="1"/>
          <c:tx>
            <c:strRef>
              <c:f>Sheet1!$J$2</c:f>
              <c:strCache>
                <c:ptCount val="1"/>
                <c:pt idx="0">
                  <c:v>Ēkas</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a:outerShdw blurRad="63500" sx="102000" sy="102000" algn="ctr"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ontserrat" panose="00000500000000000000" pitchFamily="2" charset="-7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Sheet1!$H$3:$H$7</c:f>
              <c:numCache>
                <c:formatCode>General</c:formatCode>
                <c:ptCount val="5"/>
                <c:pt idx="0">
                  <c:v>2021</c:v>
                </c:pt>
                <c:pt idx="1">
                  <c:v>2022</c:v>
                </c:pt>
                <c:pt idx="2">
                  <c:v>2023</c:v>
                </c:pt>
                <c:pt idx="3">
                  <c:v>2024</c:v>
                </c:pt>
                <c:pt idx="4">
                  <c:v>2025</c:v>
                </c:pt>
              </c:numCache>
            </c:numRef>
          </c:cat>
          <c:val>
            <c:numRef>
              <c:f>Sheet1!$J$3:$J$7</c:f>
              <c:numCache>
                <c:formatCode>General</c:formatCode>
                <c:ptCount val="5"/>
                <c:pt idx="0">
                  <c:v>71</c:v>
                </c:pt>
                <c:pt idx="1">
                  <c:v>74</c:v>
                </c:pt>
                <c:pt idx="2">
                  <c:v>83</c:v>
                </c:pt>
                <c:pt idx="3">
                  <c:v>83</c:v>
                </c:pt>
                <c:pt idx="4">
                  <c:v>101</c:v>
                </c:pt>
              </c:numCache>
            </c:numRef>
          </c:val>
          <c:extLst>
            <c:ext xmlns:c16="http://schemas.microsoft.com/office/drawing/2014/chart" uri="{C3380CC4-5D6E-409C-BE32-E72D297353CC}">
              <c16:uniqueId val="{00000001-1B2A-4AFF-940D-A22823637BC7}"/>
            </c:ext>
          </c:extLst>
        </c:ser>
        <c:dLbls>
          <c:showLegendKey val="0"/>
          <c:showVal val="1"/>
          <c:showCatName val="0"/>
          <c:showSerName val="0"/>
          <c:showPercent val="0"/>
          <c:showBubbleSize val="0"/>
        </c:dLbls>
        <c:gapWidth val="65"/>
        <c:shape val="box"/>
        <c:axId val="1334485919"/>
        <c:axId val="1334483519"/>
        <c:axId val="0"/>
      </c:bar3DChart>
      <c:catAx>
        <c:axId val="133448591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0" i="0" u="none" strike="noStrike" kern="1200" cap="all" baseline="0">
                <a:solidFill>
                  <a:schemeClr val="dk1">
                    <a:lumMod val="75000"/>
                    <a:lumOff val="25000"/>
                  </a:schemeClr>
                </a:solidFill>
                <a:latin typeface="Montserrat" panose="00000500000000000000" pitchFamily="2" charset="-70"/>
                <a:ea typeface="+mn-ea"/>
                <a:cs typeface="+mn-cs"/>
              </a:defRPr>
            </a:pPr>
            <a:endParaRPr lang="lv-LV"/>
          </a:p>
        </c:txPr>
        <c:crossAx val="1334483519"/>
        <c:crosses val="autoZero"/>
        <c:auto val="1"/>
        <c:lblAlgn val="ctr"/>
        <c:lblOffset val="100"/>
        <c:noMultiLvlLbl val="0"/>
      </c:catAx>
      <c:valAx>
        <c:axId val="1334483519"/>
        <c:scaling>
          <c:orientation val="minMax"/>
        </c:scaling>
        <c:delete val="1"/>
        <c:axPos val="l"/>
        <c:numFmt formatCode="General" sourceLinked="1"/>
        <c:majorTickMark val="none"/>
        <c:minorTickMark val="none"/>
        <c:tickLblPos val="nextTo"/>
        <c:crossAx val="13344859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dk1">
                  <a:lumMod val="75000"/>
                  <a:lumOff val="25000"/>
                </a:schemeClr>
              </a:solidFill>
              <a:latin typeface="Montserrat" panose="00000500000000000000" pitchFamily="2" charset="-70"/>
              <a:ea typeface="+mn-ea"/>
              <a:cs typeface="+mn-cs"/>
            </a:defRPr>
          </a:pPr>
          <a:endParaRPr lang="lv-LV"/>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2A450BD-68D1-40F9-8570-F2E67B80A823}" type="datetimeFigureOut">
              <a:rPr lang="lv-LV" smtClean="0"/>
              <a:t>01.02.2026</a:t>
            </a:fld>
            <a:endParaRPr lang="lv-LV"/>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BD23CE6-85A1-4374-B09E-1FDCEE7367C4}" type="slidenum">
              <a:rPr lang="lv-LV" smtClean="0"/>
              <a:t>‹#›</a:t>
            </a:fld>
            <a:endParaRPr lang="lv-LV"/>
          </a:p>
        </p:txBody>
      </p:sp>
    </p:spTree>
    <p:extLst>
      <p:ext uri="{BB962C8B-B14F-4D97-AF65-F5344CB8AC3E}">
        <p14:creationId xmlns:p14="http://schemas.microsoft.com/office/powerpoint/2010/main" val="632249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BD23CE6-85A1-4374-B09E-1FDCEE7367C4}" type="slidenum">
              <a:rPr lang="lv-LV" smtClean="0"/>
              <a:t>1</a:t>
            </a:fld>
            <a:endParaRPr lang="lv-LV"/>
          </a:p>
        </p:txBody>
      </p:sp>
    </p:spTree>
    <p:extLst>
      <p:ext uri="{BB962C8B-B14F-4D97-AF65-F5344CB8AC3E}">
        <p14:creationId xmlns:p14="http://schemas.microsoft.com/office/powerpoint/2010/main" val="2123375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DBD27-3E8B-4683-4DAD-85F36139B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CC825-5E4F-2BA7-4EA6-9FC1BA5471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0053C-6784-5CA2-F43E-219ED546FF9C}"/>
              </a:ext>
            </a:extLst>
          </p:cNvPr>
          <p:cNvSpPr>
            <a:spLocks noGrp="1"/>
          </p:cNvSpPr>
          <p:nvPr>
            <p:ph type="body" idx="1"/>
          </p:nvPr>
        </p:nvSpPr>
        <p:spPr/>
        <p:txBody>
          <a:bodyPr/>
          <a:lstStyle/>
          <a:p>
            <a:endParaRPr lang="lv-LV" dirty="0"/>
          </a:p>
        </p:txBody>
      </p:sp>
      <p:sp>
        <p:nvSpPr>
          <p:cNvPr id="4" name="Slide Number Placeholder 3">
            <a:extLst>
              <a:ext uri="{FF2B5EF4-FFF2-40B4-BE49-F238E27FC236}">
                <a16:creationId xmlns:a16="http://schemas.microsoft.com/office/drawing/2014/main" id="{6B25D4C0-1AAC-3376-7A9B-3F939A4EB606}"/>
              </a:ext>
            </a:extLst>
          </p:cNvPr>
          <p:cNvSpPr>
            <a:spLocks noGrp="1"/>
          </p:cNvSpPr>
          <p:nvPr>
            <p:ph type="sldNum" sz="quarter" idx="5"/>
          </p:nvPr>
        </p:nvSpPr>
        <p:spPr/>
        <p:txBody>
          <a:bodyPr/>
          <a:lstStyle/>
          <a:p>
            <a:fld id="{4BD23CE6-85A1-4374-B09E-1FDCEE7367C4}" type="slidenum">
              <a:rPr lang="lv-LV" smtClean="0"/>
              <a:t>22</a:t>
            </a:fld>
            <a:endParaRPr lang="lv-LV"/>
          </a:p>
        </p:txBody>
      </p:sp>
    </p:spTree>
    <p:extLst>
      <p:ext uri="{BB962C8B-B14F-4D97-AF65-F5344CB8AC3E}">
        <p14:creationId xmlns:p14="http://schemas.microsoft.com/office/powerpoint/2010/main" val="2700052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0B74-42FE-00AF-29AB-44AD5B29B7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43D83FBF-9187-3E83-28C7-877AADC370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C99C4B0B-38CA-2ECE-7939-842C4AB3DD86}"/>
              </a:ext>
            </a:extLst>
          </p:cNvPr>
          <p:cNvSpPr>
            <a:spLocks noGrp="1"/>
          </p:cNvSpPr>
          <p:nvPr>
            <p:ph type="dt" sz="half" idx="10"/>
          </p:nvPr>
        </p:nvSpPr>
        <p:spPr/>
        <p:txBody>
          <a:bodyPr/>
          <a:lstStyle/>
          <a:p>
            <a:fld id="{41D16D81-8DF6-410F-AAE0-C963E3396CA2}" type="datetime1">
              <a:rPr lang="lv-LV" smtClean="0"/>
              <a:t>01.02.2026</a:t>
            </a:fld>
            <a:endParaRPr lang="lv-LV"/>
          </a:p>
        </p:txBody>
      </p:sp>
      <p:sp>
        <p:nvSpPr>
          <p:cNvPr id="5" name="Footer Placeholder 4">
            <a:extLst>
              <a:ext uri="{FF2B5EF4-FFF2-40B4-BE49-F238E27FC236}">
                <a16:creationId xmlns:a16="http://schemas.microsoft.com/office/drawing/2014/main" id="{E94348B7-3AA4-7D33-7079-56654C36633D}"/>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DA807D0B-0957-8825-75B5-3684355DE4C3}"/>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250706488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E9586-EDE3-FB9E-EF7F-4546B4645BD2}"/>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9DE87A7E-2DD1-4E27-7978-CEB92BF5AB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03842F14-2939-346F-37A4-F4CFF5E89201}"/>
              </a:ext>
            </a:extLst>
          </p:cNvPr>
          <p:cNvSpPr>
            <a:spLocks noGrp="1"/>
          </p:cNvSpPr>
          <p:nvPr>
            <p:ph type="dt" sz="half" idx="10"/>
          </p:nvPr>
        </p:nvSpPr>
        <p:spPr/>
        <p:txBody>
          <a:bodyPr/>
          <a:lstStyle/>
          <a:p>
            <a:fld id="{BD8905ED-80CB-4131-AF6A-18CE0C023BE6}" type="datetime1">
              <a:rPr lang="lv-LV" smtClean="0"/>
              <a:t>01.02.2026</a:t>
            </a:fld>
            <a:endParaRPr lang="lv-LV"/>
          </a:p>
        </p:txBody>
      </p:sp>
      <p:sp>
        <p:nvSpPr>
          <p:cNvPr id="5" name="Footer Placeholder 4">
            <a:extLst>
              <a:ext uri="{FF2B5EF4-FFF2-40B4-BE49-F238E27FC236}">
                <a16:creationId xmlns:a16="http://schemas.microsoft.com/office/drawing/2014/main" id="{2B6C94D7-61FB-C664-FCDC-53B2289F9954}"/>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1C00C153-9A0A-B471-069F-F3850FB1CB6E}"/>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442018950"/>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5C0F67-6693-E3C1-4A92-C2580CA775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F3EC0FB9-2444-62F7-E4F7-8DCA6739B7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36687DF-B808-98AE-1556-DC8B62F2BD25}"/>
              </a:ext>
            </a:extLst>
          </p:cNvPr>
          <p:cNvSpPr>
            <a:spLocks noGrp="1"/>
          </p:cNvSpPr>
          <p:nvPr>
            <p:ph type="dt" sz="half" idx="10"/>
          </p:nvPr>
        </p:nvSpPr>
        <p:spPr/>
        <p:txBody>
          <a:bodyPr/>
          <a:lstStyle/>
          <a:p>
            <a:fld id="{67971B6D-CBB8-47F6-8F4E-9C7C848E8D70}" type="datetime1">
              <a:rPr lang="lv-LV" smtClean="0"/>
              <a:t>01.02.2026</a:t>
            </a:fld>
            <a:endParaRPr lang="lv-LV"/>
          </a:p>
        </p:txBody>
      </p:sp>
      <p:sp>
        <p:nvSpPr>
          <p:cNvPr id="5" name="Footer Placeholder 4">
            <a:extLst>
              <a:ext uri="{FF2B5EF4-FFF2-40B4-BE49-F238E27FC236}">
                <a16:creationId xmlns:a16="http://schemas.microsoft.com/office/drawing/2014/main" id="{6D9273EA-9A4A-27DF-56DD-B73F36493E19}"/>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3B02F604-233E-B639-B224-5D5DCC378314}"/>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302644490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41C8-3AEE-92D0-6BC7-43B9298F413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DDB5853E-7624-0FE6-9FFF-82B092C161CD}"/>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CE96A15C-33BA-109B-C718-857CACB9953B}"/>
              </a:ext>
            </a:extLst>
          </p:cNvPr>
          <p:cNvSpPr>
            <a:spLocks noGrp="1"/>
          </p:cNvSpPr>
          <p:nvPr>
            <p:ph type="dt" sz="half" idx="10"/>
          </p:nvPr>
        </p:nvSpPr>
        <p:spPr/>
        <p:txBody>
          <a:bodyPr/>
          <a:lstStyle/>
          <a:p>
            <a:fld id="{E713DBD1-BBC6-144F-BB04-668AE50EEAA2}" type="datetime1">
              <a:rPr lang="en-US" smtClean="0"/>
              <a:t>2/1/2026</a:t>
            </a:fld>
            <a:endParaRPr lang="en-US"/>
          </a:p>
        </p:txBody>
      </p:sp>
      <p:sp>
        <p:nvSpPr>
          <p:cNvPr id="5" name="Footer Placeholder 4">
            <a:extLst>
              <a:ext uri="{FF2B5EF4-FFF2-40B4-BE49-F238E27FC236}">
                <a16:creationId xmlns:a16="http://schemas.microsoft.com/office/drawing/2014/main" id="{14FF34E3-512D-C7E8-C9A1-C78861BE7332}"/>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A727C26C-60F9-7124-6965-208FDD9097E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0650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5D27-CFB8-6153-AFDF-92C8AF72B967}"/>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7A323432-3351-EE92-DC29-797117BD9D2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D8366F2B-CBAE-511B-DF3A-726E8FE20A09}"/>
              </a:ext>
            </a:extLst>
          </p:cNvPr>
          <p:cNvSpPr>
            <a:spLocks noGrp="1"/>
          </p:cNvSpPr>
          <p:nvPr>
            <p:ph type="dt" sz="half" idx="10"/>
          </p:nvPr>
        </p:nvSpPr>
        <p:spPr/>
        <p:txBody>
          <a:bodyPr/>
          <a:lstStyle/>
          <a:p>
            <a:fld id="{1AC8FE41-FDFF-8047-B79B-356A78FD3E08}" type="datetime1">
              <a:rPr lang="en-US" smtClean="0"/>
              <a:t>2/1/2026</a:t>
            </a:fld>
            <a:endParaRPr lang="en-US"/>
          </a:p>
        </p:txBody>
      </p:sp>
      <p:sp>
        <p:nvSpPr>
          <p:cNvPr id="5" name="Footer Placeholder 4">
            <a:extLst>
              <a:ext uri="{FF2B5EF4-FFF2-40B4-BE49-F238E27FC236}">
                <a16:creationId xmlns:a16="http://schemas.microsoft.com/office/drawing/2014/main" id="{89F8B86A-7330-3189-51EC-BC8929C5282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83C7A196-DFA2-AAF7-EC91-6BC8AA594F8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8291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6080-85A1-2BCE-DD4A-744EDE67428A}"/>
              </a:ext>
            </a:extLst>
          </p:cNvPr>
          <p:cNvSpPr>
            <a:spLocks noGrp="1"/>
          </p:cNvSpPr>
          <p:nvPr>
            <p:ph type="title"/>
          </p:nvPr>
        </p:nvSpPr>
        <p:spPr>
          <a:xfrm>
            <a:off x="831850" y="1709739"/>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id="{75DCFDBD-BC6E-47B5-E97C-F392EFE330FA}"/>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97650B6-31BE-D0E5-FBBD-D6C76947F50F}"/>
              </a:ext>
            </a:extLst>
          </p:cNvPr>
          <p:cNvSpPr>
            <a:spLocks noGrp="1"/>
          </p:cNvSpPr>
          <p:nvPr>
            <p:ph type="dt" sz="half" idx="10"/>
          </p:nvPr>
        </p:nvSpPr>
        <p:spPr/>
        <p:txBody>
          <a:bodyPr/>
          <a:lstStyle/>
          <a:p>
            <a:fld id="{B1FB4E0E-0A54-0C4A-A6CD-2D1CE1D43E84}" type="datetime1">
              <a:rPr lang="en-US" smtClean="0"/>
              <a:t>2/1/2026</a:t>
            </a:fld>
            <a:endParaRPr lang="en-US"/>
          </a:p>
        </p:txBody>
      </p:sp>
      <p:sp>
        <p:nvSpPr>
          <p:cNvPr id="5" name="Footer Placeholder 4">
            <a:extLst>
              <a:ext uri="{FF2B5EF4-FFF2-40B4-BE49-F238E27FC236}">
                <a16:creationId xmlns:a16="http://schemas.microsoft.com/office/drawing/2014/main" id="{AE73D1AE-D253-228A-7B9E-C7AC2A94346A}"/>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4EA522A7-AC36-79E5-5420-725C999A144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887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E326-4237-8C99-A138-C1AD8BB9E38D}"/>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A0963024-7751-26EA-428C-2497E4D11A3C}"/>
              </a:ext>
            </a:extLst>
          </p:cNvPr>
          <p:cNvSpPr>
            <a:spLocks noGrp="1"/>
          </p:cNvSpPr>
          <p:nvPr>
            <p:ph sz="half" idx="1"/>
          </p:nvPr>
        </p:nvSpPr>
        <p:spPr>
          <a:xfrm>
            <a:off x="838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92FAC09D-1B7E-3147-32EF-ED6BCB15D32E}"/>
              </a:ext>
            </a:extLst>
          </p:cNvPr>
          <p:cNvSpPr>
            <a:spLocks noGrp="1"/>
          </p:cNvSpPr>
          <p:nvPr>
            <p:ph sz="half" idx="2"/>
          </p:nvPr>
        </p:nvSpPr>
        <p:spPr>
          <a:xfrm>
            <a:off x="6172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138949EF-83E8-87AD-CBA1-DAC812DA593A}"/>
              </a:ext>
            </a:extLst>
          </p:cNvPr>
          <p:cNvSpPr>
            <a:spLocks noGrp="1"/>
          </p:cNvSpPr>
          <p:nvPr>
            <p:ph type="dt" sz="half" idx="10"/>
          </p:nvPr>
        </p:nvSpPr>
        <p:spPr/>
        <p:txBody>
          <a:bodyPr/>
          <a:lstStyle/>
          <a:p>
            <a:fld id="{59D80C60-2641-914D-8720-24CB9E1544F8}" type="datetime1">
              <a:rPr lang="en-US" smtClean="0"/>
              <a:t>2/1/2026</a:t>
            </a:fld>
            <a:endParaRPr lang="en-US"/>
          </a:p>
        </p:txBody>
      </p:sp>
      <p:sp>
        <p:nvSpPr>
          <p:cNvPr id="6" name="Footer Placeholder 5">
            <a:extLst>
              <a:ext uri="{FF2B5EF4-FFF2-40B4-BE49-F238E27FC236}">
                <a16:creationId xmlns:a16="http://schemas.microsoft.com/office/drawing/2014/main" id="{B2D8BB95-20DC-906F-19A8-2F37569E0FE5}"/>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1E0908B5-0AAB-EE31-068F-43822183CD6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2972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844F-BA58-53F9-0B1E-A3AE12488D79}"/>
              </a:ext>
            </a:extLst>
          </p:cNvPr>
          <p:cNvSpPr>
            <a:spLocks noGrp="1"/>
          </p:cNvSpPr>
          <p:nvPr>
            <p:ph type="title"/>
          </p:nvPr>
        </p:nvSpPr>
        <p:spPr>
          <a:xfrm>
            <a:off x="839788" y="365126"/>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C65BB852-EB59-4733-F019-52D320C33EEA}"/>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F41A709-738A-0ACA-8E91-C7EAE6E69E1F}"/>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id="{4DE12C7B-5E80-8DB1-4700-6C29C2D72B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401D052-34EE-7525-5892-BA95E22BEDE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id="{AB8A356C-9086-F788-A384-04A08B872770}"/>
              </a:ext>
            </a:extLst>
          </p:cNvPr>
          <p:cNvSpPr>
            <a:spLocks noGrp="1"/>
          </p:cNvSpPr>
          <p:nvPr>
            <p:ph type="dt" sz="half" idx="10"/>
          </p:nvPr>
        </p:nvSpPr>
        <p:spPr/>
        <p:txBody>
          <a:bodyPr/>
          <a:lstStyle/>
          <a:p>
            <a:fld id="{CFE1618D-AFDF-4441-B6AC-AB7256007DBD}" type="datetime1">
              <a:rPr lang="en-US" smtClean="0"/>
              <a:t>2/1/2026</a:t>
            </a:fld>
            <a:endParaRPr lang="en-US"/>
          </a:p>
        </p:txBody>
      </p:sp>
      <p:sp>
        <p:nvSpPr>
          <p:cNvPr id="8" name="Footer Placeholder 7">
            <a:extLst>
              <a:ext uri="{FF2B5EF4-FFF2-40B4-BE49-F238E27FC236}">
                <a16:creationId xmlns:a16="http://schemas.microsoft.com/office/drawing/2014/main" id="{345E61E3-D88C-E4D3-B411-2D18686FF5BA}"/>
              </a:ext>
            </a:extLst>
          </p:cNvPr>
          <p:cNvSpPr>
            <a:spLocks noGrp="1"/>
          </p:cNvSpPr>
          <p:nvPr>
            <p:ph type="ftr" sz="quarter" idx="11"/>
          </p:nvPr>
        </p:nvSpPr>
        <p:spPr/>
        <p:txBody>
          <a:bodyPr/>
          <a:lstStyle/>
          <a:p>
            <a:r>
              <a:rPr lang="en-US"/>
              <a:t>Ādažu</a:t>
            </a:r>
          </a:p>
        </p:txBody>
      </p:sp>
      <p:sp>
        <p:nvSpPr>
          <p:cNvPr id="9" name="Slide Number Placeholder 8">
            <a:extLst>
              <a:ext uri="{FF2B5EF4-FFF2-40B4-BE49-F238E27FC236}">
                <a16:creationId xmlns:a16="http://schemas.microsoft.com/office/drawing/2014/main" id="{F3AF31C9-BBD9-6921-93CF-46488A8114D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994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E216-8084-B633-9437-CBA62A0AA53D}"/>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id="{A691758F-5162-D689-4336-005E6C00DACB}"/>
              </a:ext>
            </a:extLst>
          </p:cNvPr>
          <p:cNvSpPr>
            <a:spLocks noGrp="1"/>
          </p:cNvSpPr>
          <p:nvPr>
            <p:ph type="dt" sz="half" idx="10"/>
          </p:nvPr>
        </p:nvSpPr>
        <p:spPr/>
        <p:txBody>
          <a:bodyPr/>
          <a:lstStyle/>
          <a:p>
            <a:fld id="{7E6D66EA-52B9-B847-AD9B-694F049B33E6}" type="datetime1">
              <a:rPr lang="en-US" smtClean="0"/>
              <a:t>2/1/2026</a:t>
            </a:fld>
            <a:endParaRPr lang="en-US"/>
          </a:p>
        </p:txBody>
      </p:sp>
      <p:sp>
        <p:nvSpPr>
          <p:cNvPr id="4" name="Footer Placeholder 3">
            <a:extLst>
              <a:ext uri="{FF2B5EF4-FFF2-40B4-BE49-F238E27FC236}">
                <a16:creationId xmlns:a16="http://schemas.microsoft.com/office/drawing/2014/main" id="{780B3810-4CF9-82A3-8E86-847DD431FDDF}"/>
              </a:ext>
            </a:extLst>
          </p:cNvPr>
          <p:cNvSpPr>
            <a:spLocks noGrp="1"/>
          </p:cNvSpPr>
          <p:nvPr>
            <p:ph type="ftr" sz="quarter" idx="11"/>
          </p:nvPr>
        </p:nvSpPr>
        <p:spPr/>
        <p:txBody>
          <a:bodyPr/>
          <a:lstStyle/>
          <a:p>
            <a:r>
              <a:rPr lang="en-US"/>
              <a:t>Ādažu</a:t>
            </a:r>
          </a:p>
        </p:txBody>
      </p:sp>
      <p:sp>
        <p:nvSpPr>
          <p:cNvPr id="5" name="Slide Number Placeholder 4">
            <a:extLst>
              <a:ext uri="{FF2B5EF4-FFF2-40B4-BE49-F238E27FC236}">
                <a16:creationId xmlns:a16="http://schemas.microsoft.com/office/drawing/2014/main" id="{D23C755D-5FC6-111E-7F40-7D492478869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4965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33EF83-3619-4F9B-E568-FE7EED13213C}"/>
              </a:ext>
            </a:extLst>
          </p:cNvPr>
          <p:cNvSpPr>
            <a:spLocks noGrp="1"/>
          </p:cNvSpPr>
          <p:nvPr>
            <p:ph type="dt" sz="half" idx="10"/>
          </p:nvPr>
        </p:nvSpPr>
        <p:spPr/>
        <p:txBody>
          <a:bodyPr/>
          <a:lstStyle/>
          <a:p>
            <a:fld id="{B4A9F490-1998-4A44-A624-42F54DBDC226}" type="datetime1">
              <a:rPr lang="en-US" smtClean="0"/>
              <a:t>2/1/2026</a:t>
            </a:fld>
            <a:endParaRPr lang="en-US"/>
          </a:p>
        </p:txBody>
      </p:sp>
      <p:sp>
        <p:nvSpPr>
          <p:cNvPr id="3" name="Footer Placeholder 2">
            <a:extLst>
              <a:ext uri="{FF2B5EF4-FFF2-40B4-BE49-F238E27FC236}">
                <a16:creationId xmlns:a16="http://schemas.microsoft.com/office/drawing/2014/main" id="{E242AA65-086E-6BC2-BF9E-C82C5EEA62D1}"/>
              </a:ext>
            </a:extLst>
          </p:cNvPr>
          <p:cNvSpPr>
            <a:spLocks noGrp="1"/>
          </p:cNvSpPr>
          <p:nvPr>
            <p:ph type="ftr" sz="quarter" idx="11"/>
          </p:nvPr>
        </p:nvSpPr>
        <p:spPr/>
        <p:txBody>
          <a:bodyPr/>
          <a:lstStyle/>
          <a:p>
            <a:r>
              <a:rPr lang="en-US"/>
              <a:t>Ādažu</a:t>
            </a:r>
          </a:p>
        </p:txBody>
      </p:sp>
      <p:sp>
        <p:nvSpPr>
          <p:cNvPr id="4" name="Slide Number Placeholder 3">
            <a:extLst>
              <a:ext uri="{FF2B5EF4-FFF2-40B4-BE49-F238E27FC236}">
                <a16:creationId xmlns:a16="http://schemas.microsoft.com/office/drawing/2014/main" id="{D4E7080E-3244-9936-7994-24FEB990A30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117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56D6-553C-1328-806D-78813C4F0AB9}"/>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0FBA23D2-74A7-7103-2CEB-12001FA2E5F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id="{02E10250-889D-60F7-4147-A5FED3A2641D}"/>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7086620-40C3-9948-9875-F0890D75597D}"/>
              </a:ext>
            </a:extLst>
          </p:cNvPr>
          <p:cNvSpPr>
            <a:spLocks noGrp="1"/>
          </p:cNvSpPr>
          <p:nvPr>
            <p:ph type="dt" sz="half" idx="10"/>
          </p:nvPr>
        </p:nvSpPr>
        <p:spPr/>
        <p:txBody>
          <a:bodyPr/>
          <a:lstStyle/>
          <a:p>
            <a:fld id="{CE4BFAB0-4578-A449-A906-ABE38DB7018B}" type="datetime1">
              <a:rPr lang="en-US" smtClean="0"/>
              <a:t>2/1/2026</a:t>
            </a:fld>
            <a:endParaRPr lang="en-US"/>
          </a:p>
        </p:txBody>
      </p:sp>
      <p:sp>
        <p:nvSpPr>
          <p:cNvPr id="6" name="Footer Placeholder 5">
            <a:extLst>
              <a:ext uri="{FF2B5EF4-FFF2-40B4-BE49-F238E27FC236}">
                <a16:creationId xmlns:a16="http://schemas.microsoft.com/office/drawing/2014/main" id="{B5BE6BF5-E51A-4DAF-8676-D9C8C961F03B}"/>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FBDB26A9-C2C1-690A-C2BC-BF3517804B0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799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6314-E403-AFC0-1A46-E422809C9196}"/>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2CA37EE6-FB5F-41CF-42C4-432E050254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BED0677-CA8C-B2FA-39B2-900F9B2F4E4D}"/>
              </a:ext>
            </a:extLst>
          </p:cNvPr>
          <p:cNvSpPr>
            <a:spLocks noGrp="1"/>
          </p:cNvSpPr>
          <p:nvPr>
            <p:ph type="dt" sz="half" idx="10"/>
          </p:nvPr>
        </p:nvSpPr>
        <p:spPr/>
        <p:txBody>
          <a:bodyPr/>
          <a:lstStyle/>
          <a:p>
            <a:fld id="{6E6F3EF7-E8DF-4E52-B6AD-253C52C52CA8}" type="datetime1">
              <a:rPr lang="lv-LV" smtClean="0"/>
              <a:t>01.02.2026</a:t>
            </a:fld>
            <a:endParaRPr lang="lv-LV"/>
          </a:p>
        </p:txBody>
      </p:sp>
      <p:sp>
        <p:nvSpPr>
          <p:cNvPr id="5" name="Footer Placeholder 4">
            <a:extLst>
              <a:ext uri="{FF2B5EF4-FFF2-40B4-BE49-F238E27FC236}">
                <a16:creationId xmlns:a16="http://schemas.microsoft.com/office/drawing/2014/main" id="{00C73EE2-F365-3491-DBB8-308173BC650F}"/>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E47D289E-FEC5-7A12-9ADE-C8E5E92F7820}"/>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3723138227"/>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27AA-DC63-A17E-AC4E-58AA75E6EA79}"/>
              </a:ext>
            </a:extLst>
          </p:cNvPr>
          <p:cNvSpPr>
            <a:spLocks noGrp="1"/>
          </p:cNvSpPr>
          <p:nvPr>
            <p:ph type="title"/>
          </p:nvPr>
        </p:nvSpPr>
        <p:spPr>
          <a:xfrm>
            <a:off x="839789"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B719806E-8F6B-C676-3F01-A45287EFF5EF}"/>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x-none"/>
          </a:p>
        </p:txBody>
      </p:sp>
      <p:sp>
        <p:nvSpPr>
          <p:cNvPr id="4" name="Text Placeholder 3">
            <a:extLst>
              <a:ext uri="{FF2B5EF4-FFF2-40B4-BE49-F238E27FC236}">
                <a16:creationId xmlns:a16="http://schemas.microsoft.com/office/drawing/2014/main" id="{B2C2FCF3-9663-C5C5-FA78-B176809D058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30C00F-2371-269C-218C-4EB909E1DAE4}"/>
              </a:ext>
            </a:extLst>
          </p:cNvPr>
          <p:cNvSpPr>
            <a:spLocks noGrp="1"/>
          </p:cNvSpPr>
          <p:nvPr>
            <p:ph type="dt" sz="half" idx="10"/>
          </p:nvPr>
        </p:nvSpPr>
        <p:spPr/>
        <p:txBody>
          <a:bodyPr/>
          <a:lstStyle/>
          <a:p>
            <a:fld id="{D50F1D72-1054-794F-87B7-D0056D5203D5}" type="datetime1">
              <a:rPr lang="en-US" smtClean="0"/>
              <a:t>2/1/2026</a:t>
            </a:fld>
            <a:endParaRPr lang="en-US"/>
          </a:p>
        </p:txBody>
      </p:sp>
      <p:sp>
        <p:nvSpPr>
          <p:cNvPr id="6" name="Footer Placeholder 5">
            <a:extLst>
              <a:ext uri="{FF2B5EF4-FFF2-40B4-BE49-F238E27FC236}">
                <a16:creationId xmlns:a16="http://schemas.microsoft.com/office/drawing/2014/main" id="{6F46921E-EAFD-D74A-0F32-ED7C19A8ED80}"/>
              </a:ext>
            </a:extLst>
          </p:cNvPr>
          <p:cNvSpPr>
            <a:spLocks noGrp="1"/>
          </p:cNvSpPr>
          <p:nvPr>
            <p:ph type="ftr" sz="quarter" idx="11"/>
          </p:nvPr>
        </p:nvSpPr>
        <p:spPr/>
        <p:txBody>
          <a:bodyPr/>
          <a:lstStyle/>
          <a:p>
            <a:r>
              <a:rPr lang="en-US"/>
              <a:t>Ādažu</a:t>
            </a:r>
          </a:p>
        </p:txBody>
      </p:sp>
      <p:sp>
        <p:nvSpPr>
          <p:cNvPr id="7" name="Slide Number Placeholder 6">
            <a:extLst>
              <a:ext uri="{FF2B5EF4-FFF2-40B4-BE49-F238E27FC236}">
                <a16:creationId xmlns:a16="http://schemas.microsoft.com/office/drawing/2014/main" id="{9CB1CAB2-07BA-9CE5-EC9C-2236DBE1EC8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860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ECC4-E968-3D5F-03A5-A4E8DD09E750}"/>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B74C209E-3B70-2EEE-3172-85E0E4BC3A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08E690F4-4792-117B-6615-1DA3855EC3DE}"/>
              </a:ext>
            </a:extLst>
          </p:cNvPr>
          <p:cNvSpPr>
            <a:spLocks noGrp="1"/>
          </p:cNvSpPr>
          <p:nvPr>
            <p:ph type="dt" sz="half" idx="10"/>
          </p:nvPr>
        </p:nvSpPr>
        <p:spPr/>
        <p:txBody>
          <a:bodyPr/>
          <a:lstStyle/>
          <a:p>
            <a:fld id="{4B22B9F0-4552-AC48-AA4F-42211AD280FC}" type="datetime1">
              <a:rPr lang="en-US" smtClean="0"/>
              <a:t>2/1/2026</a:t>
            </a:fld>
            <a:endParaRPr lang="en-US"/>
          </a:p>
        </p:txBody>
      </p:sp>
      <p:sp>
        <p:nvSpPr>
          <p:cNvPr id="5" name="Footer Placeholder 4">
            <a:extLst>
              <a:ext uri="{FF2B5EF4-FFF2-40B4-BE49-F238E27FC236}">
                <a16:creationId xmlns:a16="http://schemas.microsoft.com/office/drawing/2014/main" id="{C7E5E789-7E16-BCEA-D165-29D3EA95E40B}"/>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29CCF779-A07C-29D5-7113-0D73DB7D8ED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4788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F72C63-D56C-29F1-9C66-0F53431B77F2}"/>
              </a:ext>
            </a:extLst>
          </p:cNvPr>
          <p:cNvSpPr>
            <a:spLocks noGrp="1"/>
          </p:cNvSpPr>
          <p:nvPr>
            <p:ph type="title" orient="vert"/>
          </p:nvPr>
        </p:nvSpPr>
        <p:spPr>
          <a:xfrm>
            <a:off x="8724900" y="365126"/>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33B5D915-09E9-64BF-214D-C4117A112EB7}"/>
              </a:ext>
            </a:extLst>
          </p:cNvPr>
          <p:cNvSpPr>
            <a:spLocks noGrp="1"/>
          </p:cNvSpPr>
          <p:nvPr>
            <p:ph type="body" orient="vert" idx="1"/>
          </p:nvPr>
        </p:nvSpPr>
        <p:spPr>
          <a:xfrm>
            <a:off x="838200" y="365126"/>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94E2A7ED-2898-66C5-8B14-CAF10E38CDF3}"/>
              </a:ext>
            </a:extLst>
          </p:cNvPr>
          <p:cNvSpPr>
            <a:spLocks noGrp="1"/>
          </p:cNvSpPr>
          <p:nvPr>
            <p:ph type="dt" sz="half" idx="10"/>
          </p:nvPr>
        </p:nvSpPr>
        <p:spPr/>
        <p:txBody>
          <a:bodyPr/>
          <a:lstStyle/>
          <a:p>
            <a:fld id="{B77F4B85-EE1C-824B-90CF-74BDD2F38CBA}" type="datetime1">
              <a:rPr lang="en-US" smtClean="0"/>
              <a:t>2/1/2026</a:t>
            </a:fld>
            <a:endParaRPr lang="en-US"/>
          </a:p>
        </p:txBody>
      </p:sp>
      <p:sp>
        <p:nvSpPr>
          <p:cNvPr id="5" name="Footer Placeholder 4">
            <a:extLst>
              <a:ext uri="{FF2B5EF4-FFF2-40B4-BE49-F238E27FC236}">
                <a16:creationId xmlns:a16="http://schemas.microsoft.com/office/drawing/2014/main" id="{D620F789-33AC-09E2-11AD-9629C78860CC}"/>
              </a:ext>
            </a:extLst>
          </p:cNvPr>
          <p:cNvSpPr>
            <a:spLocks noGrp="1"/>
          </p:cNvSpPr>
          <p:nvPr>
            <p:ph type="ftr" sz="quarter" idx="11"/>
          </p:nvPr>
        </p:nvSpPr>
        <p:spPr/>
        <p:txBody>
          <a:bodyPr/>
          <a:lstStyle/>
          <a:p>
            <a:r>
              <a:rPr lang="en-US"/>
              <a:t>Ādažu</a:t>
            </a:r>
          </a:p>
        </p:txBody>
      </p:sp>
      <p:sp>
        <p:nvSpPr>
          <p:cNvPr id="6" name="Slide Number Placeholder 5">
            <a:extLst>
              <a:ext uri="{FF2B5EF4-FFF2-40B4-BE49-F238E27FC236}">
                <a16:creationId xmlns:a16="http://schemas.microsoft.com/office/drawing/2014/main" id="{95ED5682-811F-8F9D-7DA1-21B71EA85AF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707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075F0-D03F-7D4C-8920-B75381E3AB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AA9ED87A-6B2E-A384-BB0A-DC7B1AB5E4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27EED9-6EA9-6B1D-AC62-B2FA28A2147D}"/>
              </a:ext>
            </a:extLst>
          </p:cNvPr>
          <p:cNvSpPr>
            <a:spLocks noGrp="1"/>
          </p:cNvSpPr>
          <p:nvPr>
            <p:ph type="dt" sz="half" idx="10"/>
          </p:nvPr>
        </p:nvSpPr>
        <p:spPr/>
        <p:txBody>
          <a:bodyPr/>
          <a:lstStyle/>
          <a:p>
            <a:fld id="{3B487D45-E41D-4212-8A26-E3C173054877}" type="datetime1">
              <a:rPr lang="lv-LV" smtClean="0"/>
              <a:t>01.02.2026</a:t>
            </a:fld>
            <a:endParaRPr lang="lv-LV"/>
          </a:p>
        </p:txBody>
      </p:sp>
      <p:sp>
        <p:nvSpPr>
          <p:cNvPr id="5" name="Footer Placeholder 4">
            <a:extLst>
              <a:ext uri="{FF2B5EF4-FFF2-40B4-BE49-F238E27FC236}">
                <a16:creationId xmlns:a16="http://schemas.microsoft.com/office/drawing/2014/main" id="{2FD37290-706C-0ECC-6C0D-CECE87C2F75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CDF73C53-BF5D-AC95-D18F-69F746998FB0}"/>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407767539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8D109-BC65-8082-92AD-0BBBFA1AE5B0}"/>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D2D6393C-68CA-0190-914D-C7FCAE4742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06F2F66C-46ED-BF47-DAFE-240427C72B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2AF65CF9-9586-48D7-1F1C-DE1F43CFA4E1}"/>
              </a:ext>
            </a:extLst>
          </p:cNvPr>
          <p:cNvSpPr>
            <a:spLocks noGrp="1"/>
          </p:cNvSpPr>
          <p:nvPr>
            <p:ph type="dt" sz="half" idx="10"/>
          </p:nvPr>
        </p:nvSpPr>
        <p:spPr/>
        <p:txBody>
          <a:bodyPr/>
          <a:lstStyle/>
          <a:p>
            <a:fld id="{CD45B477-112D-4307-A93A-665A33B331BD}" type="datetime1">
              <a:rPr lang="lv-LV" smtClean="0"/>
              <a:t>01.02.2026</a:t>
            </a:fld>
            <a:endParaRPr lang="lv-LV"/>
          </a:p>
        </p:txBody>
      </p:sp>
      <p:sp>
        <p:nvSpPr>
          <p:cNvPr id="6" name="Footer Placeholder 5">
            <a:extLst>
              <a:ext uri="{FF2B5EF4-FFF2-40B4-BE49-F238E27FC236}">
                <a16:creationId xmlns:a16="http://schemas.microsoft.com/office/drawing/2014/main" id="{03FFEE6D-B7AE-08EE-B7D5-934F774FD3D3}"/>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6B61D4B1-821D-1AD9-5C56-5336DBE74639}"/>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277368005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CBD99-046B-F283-0274-35597AC4D4A5}"/>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636FE475-D2C2-F72A-B491-EE0030372D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CDBBC9-2CD5-D0AB-C7EE-60062375A7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88B28232-B2A5-BBCF-BF2A-F7D734A3FD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22D294-8D10-F9D2-C1C5-AC55AE31FF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16382BEC-DC39-DC38-D907-F99A4B68A603}"/>
              </a:ext>
            </a:extLst>
          </p:cNvPr>
          <p:cNvSpPr>
            <a:spLocks noGrp="1"/>
          </p:cNvSpPr>
          <p:nvPr>
            <p:ph type="dt" sz="half" idx="10"/>
          </p:nvPr>
        </p:nvSpPr>
        <p:spPr/>
        <p:txBody>
          <a:bodyPr/>
          <a:lstStyle/>
          <a:p>
            <a:fld id="{92D66927-ED67-407D-AEE1-274E266042EF}" type="datetime1">
              <a:rPr lang="lv-LV" smtClean="0"/>
              <a:t>01.02.2026</a:t>
            </a:fld>
            <a:endParaRPr lang="lv-LV"/>
          </a:p>
        </p:txBody>
      </p:sp>
      <p:sp>
        <p:nvSpPr>
          <p:cNvPr id="8" name="Footer Placeholder 7">
            <a:extLst>
              <a:ext uri="{FF2B5EF4-FFF2-40B4-BE49-F238E27FC236}">
                <a16:creationId xmlns:a16="http://schemas.microsoft.com/office/drawing/2014/main" id="{B2C2AE56-7099-9C1D-A10B-A64857AAE6F3}"/>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C9F0379A-692B-DA95-FD86-183585A0CF48}"/>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280513673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57BF3-D731-79DD-A036-17E0E3EA7A99}"/>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4E4DFAB8-E6DF-82BF-552B-BC9C92AB1E8D}"/>
              </a:ext>
            </a:extLst>
          </p:cNvPr>
          <p:cNvSpPr>
            <a:spLocks noGrp="1"/>
          </p:cNvSpPr>
          <p:nvPr>
            <p:ph type="dt" sz="half" idx="10"/>
          </p:nvPr>
        </p:nvSpPr>
        <p:spPr/>
        <p:txBody>
          <a:bodyPr/>
          <a:lstStyle/>
          <a:p>
            <a:fld id="{F34324D5-D005-4D1B-9A66-ACD77F9F9B5C}" type="datetime1">
              <a:rPr lang="lv-LV" smtClean="0"/>
              <a:t>01.02.2026</a:t>
            </a:fld>
            <a:endParaRPr lang="lv-LV"/>
          </a:p>
        </p:txBody>
      </p:sp>
      <p:sp>
        <p:nvSpPr>
          <p:cNvPr id="4" name="Footer Placeholder 3">
            <a:extLst>
              <a:ext uri="{FF2B5EF4-FFF2-40B4-BE49-F238E27FC236}">
                <a16:creationId xmlns:a16="http://schemas.microsoft.com/office/drawing/2014/main" id="{9A5EE640-674F-49BB-9BC9-33C15391527E}"/>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1B459F49-7744-6378-BAC4-7E7FB7C9EEBD}"/>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7068463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802B5D-7988-0ABF-FA2E-8B96707B07C4}"/>
              </a:ext>
            </a:extLst>
          </p:cNvPr>
          <p:cNvSpPr>
            <a:spLocks noGrp="1"/>
          </p:cNvSpPr>
          <p:nvPr>
            <p:ph type="dt" sz="half" idx="10"/>
          </p:nvPr>
        </p:nvSpPr>
        <p:spPr/>
        <p:txBody>
          <a:bodyPr/>
          <a:lstStyle/>
          <a:p>
            <a:fld id="{C7B7530C-B699-4AE7-BBA8-90C10021A480}" type="datetime1">
              <a:rPr lang="lv-LV" smtClean="0"/>
              <a:t>01.02.2026</a:t>
            </a:fld>
            <a:endParaRPr lang="lv-LV"/>
          </a:p>
        </p:txBody>
      </p:sp>
      <p:sp>
        <p:nvSpPr>
          <p:cNvPr id="3" name="Footer Placeholder 2">
            <a:extLst>
              <a:ext uri="{FF2B5EF4-FFF2-40B4-BE49-F238E27FC236}">
                <a16:creationId xmlns:a16="http://schemas.microsoft.com/office/drawing/2014/main" id="{04E4BB0A-06B3-BB94-9272-C64AF387392F}"/>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E56F7BB2-FF1C-370B-72B6-39DC2E1FB271}"/>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179257253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07FBC-D597-9E97-0501-61D29D95C0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21B619E5-6BFE-0A8D-328C-1974AE1E66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E8CBDC9E-9EAD-744A-D7AC-3CC7EB0FD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4B36F2-EA2D-2DE9-2EA7-08CAECFC89C5}"/>
              </a:ext>
            </a:extLst>
          </p:cNvPr>
          <p:cNvSpPr>
            <a:spLocks noGrp="1"/>
          </p:cNvSpPr>
          <p:nvPr>
            <p:ph type="dt" sz="half" idx="10"/>
          </p:nvPr>
        </p:nvSpPr>
        <p:spPr/>
        <p:txBody>
          <a:bodyPr/>
          <a:lstStyle/>
          <a:p>
            <a:fld id="{4BDAFDF4-A49F-44C9-98E7-6F170D8B2905}" type="datetime1">
              <a:rPr lang="lv-LV" smtClean="0"/>
              <a:t>01.02.2026</a:t>
            </a:fld>
            <a:endParaRPr lang="lv-LV"/>
          </a:p>
        </p:txBody>
      </p:sp>
      <p:sp>
        <p:nvSpPr>
          <p:cNvPr id="6" name="Footer Placeholder 5">
            <a:extLst>
              <a:ext uri="{FF2B5EF4-FFF2-40B4-BE49-F238E27FC236}">
                <a16:creationId xmlns:a16="http://schemas.microsoft.com/office/drawing/2014/main" id="{46856CA8-8871-76F2-CE0B-78C95A7CDDB0}"/>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72DBE963-7499-E9F4-F980-7DD0708A99AA}"/>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299679866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5DE7A-58EA-343D-0ADA-178933C539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DAD2F11A-201D-63A6-CACE-5B7543D420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96A2E388-0DE3-470C-08E2-ECC702389A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852D74-2B9B-118C-08D9-B4E3146FAC48}"/>
              </a:ext>
            </a:extLst>
          </p:cNvPr>
          <p:cNvSpPr>
            <a:spLocks noGrp="1"/>
          </p:cNvSpPr>
          <p:nvPr>
            <p:ph type="dt" sz="half" idx="10"/>
          </p:nvPr>
        </p:nvSpPr>
        <p:spPr/>
        <p:txBody>
          <a:bodyPr/>
          <a:lstStyle/>
          <a:p>
            <a:fld id="{8F2445E3-80CD-4080-B052-024292CF15BC}" type="datetime1">
              <a:rPr lang="lv-LV" smtClean="0"/>
              <a:t>01.02.2026</a:t>
            </a:fld>
            <a:endParaRPr lang="lv-LV"/>
          </a:p>
        </p:txBody>
      </p:sp>
      <p:sp>
        <p:nvSpPr>
          <p:cNvPr id="6" name="Footer Placeholder 5">
            <a:extLst>
              <a:ext uri="{FF2B5EF4-FFF2-40B4-BE49-F238E27FC236}">
                <a16:creationId xmlns:a16="http://schemas.microsoft.com/office/drawing/2014/main" id="{208D0BBA-8464-CBF5-79AC-00635F9158A5}"/>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7C4E383B-E8A5-7BCF-6B06-C7F4B0AFE27D}"/>
              </a:ext>
            </a:extLst>
          </p:cNvPr>
          <p:cNvSpPr>
            <a:spLocks noGrp="1"/>
          </p:cNvSpPr>
          <p:nvPr>
            <p:ph type="sldNum" sz="quarter" idx="12"/>
          </p:nvPr>
        </p:nvSpPr>
        <p:spPr/>
        <p:txBody>
          <a:bodyPr/>
          <a:lstStyle/>
          <a:p>
            <a:fld id="{F27F4D8E-CD65-4F35-8BD0-06266F968DF1}" type="slidenum">
              <a:rPr lang="lv-LV" smtClean="0"/>
              <a:t>‹#›</a:t>
            </a:fld>
            <a:endParaRPr lang="lv-LV"/>
          </a:p>
        </p:txBody>
      </p:sp>
    </p:spTree>
    <p:extLst>
      <p:ext uri="{BB962C8B-B14F-4D97-AF65-F5344CB8AC3E}">
        <p14:creationId xmlns:p14="http://schemas.microsoft.com/office/powerpoint/2010/main" val="154426966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8E53C-282A-2B9F-BED9-440A07EED8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4285427F-D370-343D-8DF1-8741CBA52A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D7EC96DC-B0D8-3E38-33D6-90DC9E0A4C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6D9554-4469-46EB-8880-1422571CEACE}" type="datetime1">
              <a:rPr lang="lv-LV" smtClean="0"/>
              <a:t>01.02.2026</a:t>
            </a:fld>
            <a:endParaRPr lang="lv-LV"/>
          </a:p>
        </p:txBody>
      </p:sp>
      <p:sp>
        <p:nvSpPr>
          <p:cNvPr id="5" name="Footer Placeholder 4">
            <a:extLst>
              <a:ext uri="{FF2B5EF4-FFF2-40B4-BE49-F238E27FC236}">
                <a16:creationId xmlns:a16="http://schemas.microsoft.com/office/drawing/2014/main" id="{4687327A-A985-9CBF-C38F-6E355821A9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E38FADE1-E8C3-9C18-8A29-7A533E6C8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4D8E-CD65-4F35-8BD0-06266F968DF1}" type="slidenum">
              <a:rPr lang="lv-LV" smtClean="0"/>
              <a:t>‹#›</a:t>
            </a:fld>
            <a:endParaRPr lang="lv-LV"/>
          </a:p>
        </p:txBody>
      </p:sp>
    </p:spTree>
    <p:extLst>
      <p:ext uri="{BB962C8B-B14F-4D97-AF65-F5344CB8AC3E}">
        <p14:creationId xmlns:p14="http://schemas.microsoft.com/office/powerpoint/2010/main" val="4183095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916EE-EC74-18A7-E5A4-45042737725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5D49A7A5-BDBE-5F10-6794-A795F3BF6612}"/>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15EF1445-A891-5DDD-B88C-909AC5DB637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800B1-4C03-4D41-B773-165D95B0D0CA}" type="datetime1">
              <a:rPr lang="en-US" smtClean="0"/>
              <a:t>2/1/2026</a:t>
            </a:fld>
            <a:endParaRPr lang="en-US"/>
          </a:p>
        </p:txBody>
      </p:sp>
      <p:sp>
        <p:nvSpPr>
          <p:cNvPr id="5" name="Footer Placeholder 4">
            <a:extLst>
              <a:ext uri="{FF2B5EF4-FFF2-40B4-BE49-F238E27FC236}">
                <a16:creationId xmlns:a16="http://schemas.microsoft.com/office/drawing/2014/main" id="{809F3E9B-179C-D21C-7EF0-0D4601B5451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Ādažu</a:t>
            </a:r>
          </a:p>
        </p:txBody>
      </p:sp>
      <p:sp>
        <p:nvSpPr>
          <p:cNvPr id="6" name="Slide Number Placeholder 5">
            <a:extLst>
              <a:ext uri="{FF2B5EF4-FFF2-40B4-BE49-F238E27FC236}">
                <a16:creationId xmlns:a16="http://schemas.microsoft.com/office/drawing/2014/main" id="{166E1A7A-0032-9C2B-8E90-115F829F0D5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94478655"/>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sldNum="0" hdr="0" dt="0"/>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95AD"/>
        </a:solid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4">
            <a:extLst>
              <a:ext uri="{FF2B5EF4-FFF2-40B4-BE49-F238E27FC236}">
                <a16:creationId xmlns:a16="http://schemas.microsoft.com/office/drawing/2014/main" id="{06254985-7120-C57B-662F-36B1141C0B14}"/>
              </a:ext>
            </a:extLst>
          </p:cNvPr>
          <p:cNvSpPr txBox="1"/>
          <p:nvPr/>
        </p:nvSpPr>
        <p:spPr>
          <a:xfrm>
            <a:off x="-3180" y="4191000"/>
            <a:ext cx="12195180" cy="1303498"/>
          </a:xfrm>
          <a:prstGeom prst="rect">
            <a:avLst/>
          </a:prstGeom>
        </p:spPr>
        <p:txBody>
          <a:bodyPr lIns="0" tIns="0" rIns="0" bIns="0" rtlCol="0" anchor="t">
            <a:spAutoFit/>
          </a:bodyPr>
          <a:lstStyle/>
          <a:p>
            <a:pPr algn="ctr" defTabSz="609630">
              <a:lnSpc>
                <a:spcPts val="5280"/>
              </a:lnSpc>
              <a:defRPr/>
            </a:pPr>
            <a:r>
              <a:rPr kumimoji="0" lang="lv-LV" altLang="lv-LV" sz="3600" b="1" i="0" u="none" strike="noStrike" kern="1200" cap="none" spc="0" normalizeH="0" baseline="0" noProof="0" dirty="0">
                <a:ln>
                  <a:noFill/>
                </a:ln>
                <a:solidFill>
                  <a:schemeClr val="bg1"/>
                </a:solidFill>
                <a:effectLst/>
                <a:uLnTx/>
                <a:uFillTx/>
                <a:latin typeface="Montserrat" panose="00000500000000000000" pitchFamily="2" charset="-70"/>
                <a:ea typeface="Calibri" panose="020F0502020204030204" pitchFamily="34" charset="0"/>
                <a:cs typeface="Times New Roman" panose="02020603050405020304" pitchFamily="18" charset="0"/>
              </a:rPr>
              <a:t>P/A CARNIKAVAS KOMUNĀLSERVISA</a:t>
            </a:r>
            <a:br>
              <a:rPr kumimoji="0" lang="lv-LV" altLang="lv-LV" sz="3600" b="1" i="0" u="none" strike="noStrike" kern="1200" cap="none" spc="0" normalizeH="0" baseline="0" noProof="0" dirty="0">
                <a:ln>
                  <a:noFill/>
                </a:ln>
                <a:solidFill>
                  <a:schemeClr val="bg1"/>
                </a:solidFill>
                <a:effectLst/>
                <a:uLnTx/>
                <a:uFillTx/>
                <a:latin typeface="Montserrat" panose="00000500000000000000" pitchFamily="2" charset="-70"/>
                <a:ea typeface="Calibri" panose="020F0502020204030204" pitchFamily="34" charset="0"/>
                <a:cs typeface="Times New Roman" panose="02020603050405020304" pitchFamily="18" charset="0"/>
              </a:rPr>
            </a:br>
            <a:r>
              <a:rPr kumimoji="0" lang="en-US" altLang="lv-LV" sz="3600" b="1" i="0" u="none" strike="noStrike" cap="none" normalizeH="0" baseline="0" dirty="0">
                <a:ln>
                  <a:noFill/>
                </a:ln>
                <a:solidFill>
                  <a:schemeClr val="bg1"/>
                </a:solidFill>
                <a:effectLst/>
                <a:latin typeface="Montserrat" panose="00000500000000000000" pitchFamily="2" charset="-70"/>
                <a:ea typeface="Calibri" panose="020F0502020204030204" pitchFamily="34" charset="0"/>
                <a:cs typeface="Times New Roman" panose="02020603050405020304" pitchFamily="18" charset="0"/>
              </a:rPr>
              <a:t>20</a:t>
            </a:r>
            <a:r>
              <a:rPr kumimoji="0" lang="lv-LV" altLang="lv-LV" sz="3600" b="1" i="0" u="none" strike="noStrike" cap="none" normalizeH="0" baseline="0" dirty="0">
                <a:ln>
                  <a:noFill/>
                </a:ln>
                <a:solidFill>
                  <a:schemeClr val="bg1"/>
                </a:solidFill>
                <a:effectLst/>
                <a:latin typeface="Montserrat" panose="00000500000000000000" pitchFamily="2" charset="-70"/>
                <a:ea typeface="Calibri" panose="020F0502020204030204" pitchFamily="34" charset="0"/>
                <a:cs typeface="Times New Roman" panose="02020603050405020304" pitchFamily="18" charset="0"/>
              </a:rPr>
              <a:t>25</a:t>
            </a:r>
            <a:r>
              <a:rPr kumimoji="0" lang="en-US" altLang="lv-LV" sz="3600" b="1" i="0" u="none" strike="noStrike" cap="none" normalizeH="0" baseline="0" dirty="0">
                <a:ln>
                  <a:noFill/>
                </a:ln>
                <a:solidFill>
                  <a:schemeClr val="bg1"/>
                </a:solidFill>
                <a:effectLst/>
                <a:latin typeface="Montserrat" panose="00000500000000000000" pitchFamily="2" charset="-70"/>
                <a:ea typeface="Calibri" panose="020F0502020204030204" pitchFamily="34" charset="0"/>
                <a:cs typeface="Times New Roman" panose="02020603050405020304" pitchFamily="18" charset="0"/>
              </a:rPr>
              <a:t>. GADA </a:t>
            </a:r>
            <a:r>
              <a:rPr kumimoji="0" lang="lv-LV" altLang="lv-LV" sz="3600" b="1" i="0" u="none" strike="noStrike" cap="none" normalizeH="0" baseline="0" dirty="0">
                <a:ln>
                  <a:noFill/>
                </a:ln>
                <a:solidFill>
                  <a:schemeClr val="bg1"/>
                </a:solidFill>
                <a:effectLst/>
                <a:latin typeface="Montserrat" panose="00000500000000000000" pitchFamily="2" charset="-70"/>
                <a:ea typeface="Calibri" panose="020F0502020204030204" pitchFamily="34" charset="0"/>
                <a:cs typeface="Times New Roman" panose="02020603050405020304" pitchFamily="18" charset="0"/>
              </a:rPr>
              <a:t>DARBA </a:t>
            </a:r>
            <a:r>
              <a:rPr lang="lv-LV" altLang="lv-LV" sz="3600" b="1" dirty="0">
                <a:solidFill>
                  <a:schemeClr val="bg1"/>
                </a:solidFill>
                <a:latin typeface="Montserrat" panose="00000500000000000000" pitchFamily="2" charset="-70"/>
                <a:ea typeface="Calibri" panose="020F0502020204030204" pitchFamily="34" charset="0"/>
                <a:cs typeface="Times New Roman" panose="02020603050405020304" pitchFamily="18" charset="0"/>
              </a:rPr>
              <a:t>PLĀNA IZPILDE</a:t>
            </a:r>
            <a:endParaRPr kumimoji="0" lang="lv-LV" altLang="lv-LV" sz="3600" b="1" i="0" u="none" strike="noStrike" cap="none" normalizeH="0" baseline="0" dirty="0">
              <a:ln>
                <a:noFill/>
              </a:ln>
              <a:solidFill>
                <a:schemeClr val="bg1"/>
              </a:solidFill>
              <a:effectLst/>
              <a:latin typeface="Montserrat" panose="00000500000000000000" pitchFamily="2" charset="-70"/>
              <a:ea typeface="Calibri" panose="020F0502020204030204" pitchFamily="34" charset="0"/>
              <a:cs typeface="Times New Roman" panose="02020603050405020304" pitchFamily="18" charset="0"/>
            </a:endParaRPr>
          </a:p>
        </p:txBody>
      </p:sp>
      <p:sp>
        <p:nvSpPr>
          <p:cNvPr id="12" name="TextBox 2">
            <a:extLst>
              <a:ext uri="{FF2B5EF4-FFF2-40B4-BE49-F238E27FC236}">
                <a16:creationId xmlns:a16="http://schemas.microsoft.com/office/drawing/2014/main" id="{38DEB83C-A5E3-EA35-A943-63321E881E12}"/>
              </a:ext>
            </a:extLst>
          </p:cNvPr>
          <p:cNvSpPr txBox="1"/>
          <p:nvPr/>
        </p:nvSpPr>
        <p:spPr>
          <a:xfrm>
            <a:off x="60960" y="6380480"/>
            <a:ext cx="12070080" cy="153888"/>
          </a:xfrm>
          <a:prstGeom prst="rect">
            <a:avLst/>
          </a:prstGeom>
        </p:spPr>
        <p:txBody>
          <a:bodyPr lIns="0" tIns="0" rIns="0" bIns="0" rtlCol="0" anchor="t">
            <a:spAutoFit/>
          </a:bodyPr>
          <a:lstStyle/>
          <a:p>
            <a:pPr marL="0" marR="0" lvl="0" indent="0" algn="ctr" defTabSz="609630" rtl="0" eaLnBrk="1" fontAlgn="auto" latinLnBrk="0" hangingPunct="1">
              <a:lnSpc>
                <a:spcPts val="1200"/>
              </a:lnSpc>
              <a:spcBef>
                <a:spcPts val="0"/>
              </a:spcBef>
              <a:spcAft>
                <a:spcPts val="0"/>
              </a:spcAft>
              <a:buClrTx/>
              <a:buSzTx/>
              <a:buFontTx/>
              <a:buNone/>
              <a:tabLst/>
              <a:defRPr/>
            </a:pP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CARNIKAVAS KOMUNĀLSERVISS   </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I</a:t>
            </a: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  Lauris Bernāns </a:t>
            </a:r>
            <a:r>
              <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rPr>
              <a:t>I</a:t>
            </a:r>
            <a:r>
              <a:rPr kumimoji="0" lang="lv-LV" sz="1000" b="0" i="0" u="none" strike="noStrike" kern="1200" cap="none" spc="0" normalizeH="0" baseline="0" noProof="0" dirty="0">
                <a:ln>
                  <a:noFill/>
                </a:ln>
                <a:solidFill>
                  <a:srgbClr val="FFFFFF"/>
                </a:solidFill>
                <a:effectLst/>
                <a:uLnTx/>
                <a:uFillTx/>
                <a:latin typeface="Montserrat" pitchFamily="2" charset="77"/>
                <a:ea typeface="+mn-ea"/>
                <a:cs typeface="+mn-cs"/>
              </a:rPr>
              <a:t>	21.01.2026.</a:t>
            </a:r>
            <a:endParaRPr kumimoji="0" lang="en-US" sz="1000" b="0" i="0" u="none" strike="noStrike" kern="1200" cap="none" spc="0" normalizeH="0" baseline="0" noProof="0" dirty="0">
              <a:ln>
                <a:noFill/>
              </a:ln>
              <a:solidFill>
                <a:srgbClr val="FFFFFF"/>
              </a:solidFill>
              <a:effectLst/>
              <a:uLnTx/>
              <a:uFillTx/>
              <a:latin typeface="Montserrat" pitchFamily="2" charset="77"/>
              <a:ea typeface="+mn-ea"/>
              <a:cs typeface="+mn-cs"/>
            </a:endParaRPr>
          </a:p>
        </p:txBody>
      </p:sp>
      <p:pic>
        <p:nvPicPr>
          <p:cNvPr id="2" name="Picture 1">
            <a:extLst>
              <a:ext uri="{FF2B5EF4-FFF2-40B4-BE49-F238E27FC236}">
                <a16:creationId xmlns:a16="http://schemas.microsoft.com/office/drawing/2014/main" id="{1DB2A215-8386-9EDE-5A19-F94513F13E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8376" y="380401"/>
            <a:ext cx="5160684" cy="2523466"/>
          </a:xfrm>
          <a:prstGeom prst="rect">
            <a:avLst/>
          </a:prstGeom>
        </p:spPr>
      </p:pic>
    </p:spTree>
    <p:extLst>
      <p:ext uri="{BB962C8B-B14F-4D97-AF65-F5344CB8AC3E}">
        <p14:creationId xmlns:p14="http://schemas.microsoft.com/office/powerpoint/2010/main" val="3119556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85991-3A5F-52E9-AD33-E8FE6D885294}"/>
              </a:ext>
            </a:extLst>
          </p:cNvPr>
          <p:cNvSpPr>
            <a:spLocks noGrp="1"/>
          </p:cNvSpPr>
          <p:nvPr>
            <p:ph type="title"/>
          </p:nvPr>
        </p:nvSpPr>
        <p:spPr>
          <a:xfrm>
            <a:off x="838200" y="136525"/>
            <a:ext cx="10515600" cy="1325563"/>
          </a:xfrm>
        </p:spPr>
        <p:txBody>
          <a:bodyPr>
            <a:normAutofit/>
          </a:bodyPr>
          <a:lstStyle/>
          <a:p>
            <a:pPr algn="ctr"/>
            <a:r>
              <a:rPr lang="lv-LV" sz="3600" b="1" dirty="0">
                <a:solidFill>
                  <a:schemeClr val="tx1">
                    <a:lumMod val="65000"/>
                    <a:lumOff val="35000"/>
                  </a:schemeClr>
                </a:solidFill>
                <a:effectLst/>
                <a:latin typeface="Montserrat" panose="00000500000000000000" pitchFamily="2" charset="-70"/>
                <a:ea typeface="Arial" panose="020B0604020202020204" pitchFamily="34" charset="0"/>
              </a:rPr>
              <a:t>TEHNISKAIS NODROŠINĀJ</a:t>
            </a:r>
            <a:r>
              <a:rPr lang="lv-LV" sz="3600" b="1" dirty="0">
                <a:solidFill>
                  <a:schemeClr val="tx1">
                    <a:lumMod val="65000"/>
                    <a:lumOff val="35000"/>
                  </a:schemeClr>
                </a:solidFill>
                <a:latin typeface="Montserrat" panose="00000500000000000000" pitchFamily="2" charset="-70"/>
                <a:ea typeface="Arial" panose="020B0604020202020204" pitchFamily="34" charset="0"/>
              </a:rPr>
              <a:t>UMS</a:t>
            </a:r>
            <a:endParaRPr lang="lv-LV" sz="3600" dirty="0"/>
          </a:p>
        </p:txBody>
      </p:sp>
      <p:sp>
        <p:nvSpPr>
          <p:cNvPr id="8" name="Content Placeholder 8">
            <a:extLst>
              <a:ext uri="{FF2B5EF4-FFF2-40B4-BE49-F238E27FC236}">
                <a16:creationId xmlns:a16="http://schemas.microsoft.com/office/drawing/2014/main" id="{937F676B-398C-01C3-68E1-731A254FF6A9}"/>
              </a:ext>
            </a:extLst>
          </p:cNvPr>
          <p:cNvSpPr txBox="1">
            <a:spLocks/>
          </p:cNvSpPr>
          <p:nvPr/>
        </p:nvSpPr>
        <p:spPr>
          <a:xfrm>
            <a:off x="838200" y="1825625"/>
            <a:ext cx="5668500" cy="3922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lv-LV" sz="1400" dirty="0">
              <a:latin typeface="Montserrat" panose="00000500000000000000" pitchFamily="2" charset="-70"/>
              <a:ea typeface="Arial" panose="020B0604020202020204" pitchFamily="34" charset="0"/>
              <a:cs typeface="Arial" panose="020B0604020202020204" pitchFamily="34" charset="0"/>
            </a:endParaRPr>
          </a:p>
        </p:txBody>
      </p:sp>
      <p:sp>
        <p:nvSpPr>
          <p:cNvPr id="11" name="Content Placeholder 10">
            <a:extLst>
              <a:ext uri="{FF2B5EF4-FFF2-40B4-BE49-F238E27FC236}">
                <a16:creationId xmlns:a16="http://schemas.microsoft.com/office/drawing/2014/main" id="{44DCBBD2-15CD-929C-5D40-E670BA90CF95}"/>
              </a:ext>
            </a:extLst>
          </p:cNvPr>
          <p:cNvSpPr>
            <a:spLocks noGrp="1"/>
          </p:cNvSpPr>
          <p:nvPr>
            <p:ph idx="1"/>
          </p:nvPr>
        </p:nvSpPr>
        <p:spPr>
          <a:xfrm>
            <a:off x="936459" y="1333976"/>
            <a:ext cx="6466221" cy="4351338"/>
          </a:xfrm>
        </p:spPr>
        <p:txBody>
          <a:bodyPr>
            <a:noAutofit/>
          </a:bodyPr>
          <a:lstStyle/>
          <a:p>
            <a:r>
              <a:rPr lang="lv-LV" sz="1800" dirty="0">
                <a:solidFill>
                  <a:schemeClr val="tx1">
                    <a:lumMod val="65000"/>
                    <a:lumOff val="35000"/>
                  </a:schemeClr>
                </a:solidFill>
                <a:latin typeface="Montserrat" panose="00000500000000000000" pitchFamily="2" charset="-70"/>
              </a:rPr>
              <a:t>Iegādāta jaunā teleskopiskā izlices pļaujmašīna;</a:t>
            </a:r>
          </a:p>
          <a:p>
            <a:r>
              <a:rPr lang="lv-LV" sz="1800" dirty="0">
                <a:solidFill>
                  <a:schemeClr val="tx1">
                    <a:lumMod val="65000"/>
                    <a:lumOff val="35000"/>
                  </a:schemeClr>
                </a:solidFill>
                <a:latin typeface="Montserrat" panose="00000500000000000000" pitchFamily="2" charset="-70"/>
              </a:rPr>
              <a:t>Izsolē iegādāts UNIMOG universālais iekrāvējs; </a:t>
            </a:r>
            <a:r>
              <a:rPr lang="lv-LV" altLang="lv-LV" sz="1800" dirty="0">
                <a:solidFill>
                  <a:schemeClr val="tx1">
                    <a:lumMod val="65000"/>
                    <a:lumOff val="35000"/>
                  </a:schemeClr>
                </a:solidFill>
                <a:latin typeface="Montserrat" panose="00000500000000000000" pitchFamily="2" charset="-70"/>
                <a:cs typeface="Arial" panose="020B0604020202020204" pitchFamily="34" charset="0"/>
              </a:rPr>
              <a:t> </a:t>
            </a:r>
          </a:p>
          <a:p>
            <a:r>
              <a:rPr lang="lv-LV" altLang="lv-LV" sz="1800" dirty="0">
                <a:solidFill>
                  <a:schemeClr val="tx1">
                    <a:lumMod val="65000"/>
                    <a:lumOff val="35000"/>
                  </a:schemeClr>
                </a:solidFill>
                <a:latin typeface="Montserrat" panose="00000500000000000000" pitchFamily="2" charset="-70"/>
                <a:cs typeface="Arial" panose="020B0604020202020204" pitchFamily="34" charset="0"/>
              </a:rPr>
              <a:t>Iegādāts traktors </a:t>
            </a:r>
            <a:r>
              <a:rPr lang="lv-LV" altLang="lv-LV" sz="1800" dirty="0" err="1">
                <a:solidFill>
                  <a:schemeClr val="tx1">
                    <a:lumMod val="65000"/>
                    <a:lumOff val="35000"/>
                  </a:schemeClr>
                </a:solidFill>
                <a:latin typeface="Montserrat" panose="00000500000000000000" pitchFamily="2" charset="-70"/>
                <a:cs typeface="Arial" panose="020B0604020202020204" pitchFamily="34" charset="0"/>
              </a:rPr>
              <a:t>Sonalika</a:t>
            </a:r>
            <a:r>
              <a:rPr lang="lv-LV" altLang="lv-LV" sz="1800" dirty="0">
                <a:solidFill>
                  <a:schemeClr val="tx1">
                    <a:lumMod val="65000"/>
                    <a:lumOff val="35000"/>
                  </a:schemeClr>
                </a:solidFill>
                <a:latin typeface="Montserrat" panose="00000500000000000000" pitchFamily="2" charset="-70"/>
                <a:cs typeface="Arial" panose="020B0604020202020204" pitchFamily="34" charset="0"/>
              </a:rPr>
              <a:t>;</a:t>
            </a:r>
          </a:p>
          <a:p>
            <a:r>
              <a:rPr lang="lv-LV" altLang="lv-LV" sz="1800" dirty="0">
                <a:solidFill>
                  <a:schemeClr val="tx1">
                    <a:lumMod val="65000"/>
                    <a:lumOff val="35000"/>
                  </a:schemeClr>
                </a:solidFill>
                <a:latin typeface="Montserrat" panose="00000500000000000000" pitchFamily="2" charset="-70"/>
                <a:cs typeface="Arial" panose="020B0604020202020204" pitchFamily="34" charset="0"/>
              </a:rPr>
              <a:t>Izsolē pārdots traktors un </a:t>
            </a:r>
            <a:r>
              <a:rPr lang="lv-LV" altLang="lv-LV" sz="1800" dirty="0" err="1">
                <a:solidFill>
                  <a:schemeClr val="tx1">
                    <a:lumMod val="65000"/>
                    <a:lumOff val="35000"/>
                  </a:schemeClr>
                </a:solidFill>
                <a:latin typeface="Montserrat" panose="00000500000000000000" pitchFamily="2" charset="-70"/>
                <a:cs typeface="Arial" panose="020B0604020202020204" pitchFamily="34" charset="0"/>
              </a:rPr>
              <a:t>kvadracikls</a:t>
            </a:r>
            <a:r>
              <a:rPr lang="lv-LV" altLang="lv-LV" sz="1800" dirty="0">
                <a:solidFill>
                  <a:schemeClr val="tx1">
                    <a:lumMod val="65000"/>
                    <a:lumOff val="35000"/>
                  </a:schemeClr>
                </a:solidFill>
                <a:latin typeface="Montserrat" panose="00000500000000000000" pitchFamily="2" charset="-70"/>
                <a:cs typeface="Arial" panose="020B0604020202020204" pitchFamily="34" charset="0"/>
              </a:rPr>
              <a:t>; </a:t>
            </a:r>
          </a:p>
          <a:p>
            <a:r>
              <a:rPr lang="lv-LV" altLang="lv-LV" sz="1800" dirty="0">
                <a:solidFill>
                  <a:schemeClr val="tx1">
                    <a:lumMod val="65000"/>
                    <a:lumOff val="35000"/>
                  </a:schemeClr>
                </a:solidFill>
                <a:latin typeface="Montserrat" panose="00000500000000000000" pitchFamily="2" charset="-70"/>
                <a:cs typeface="Arial" panose="020B0604020202020204" pitchFamily="34" charset="0"/>
              </a:rPr>
              <a:t>Mikroautobuss nodots ka ziedojums Ukrainai;</a:t>
            </a:r>
          </a:p>
          <a:p>
            <a:pPr algn="just"/>
            <a:r>
              <a:rPr lang="lv-LV" altLang="lv-LV" sz="1800" dirty="0">
                <a:solidFill>
                  <a:schemeClr val="tx1">
                    <a:lumMod val="65000"/>
                    <a:lumOff val="35000"/>
                  </a:schemeClr>
                </a:solidFill>
                <a:latin typeface="Montserrat" panose="00000500000000000000" pitchFamily="2" charset="-70"/>
                <a:cs typeface="Arial" panose="020B0604020202020204" pitchFamily="34" charset="0"/>
              </a:rPr>
              <a:t>Tiek nodrošināta ikdienas uzturēšana, tehnikas remontdarbi un sagatavošana ikgadējai tehniskajai apskatei kopā 47 transporta vienībai:</a:t>
            </a:r>
          </a:p>
          <a:p>
            <a:pPr lvl="1" algn="just">
              <a:buFont typeface="Courier New" panose="02070309020205020404" pitchFamily="49" charset="0"/>
              <a:buChar char="o"/>
            </a:pPr>
            <a:r>
              <a:rPr lang="lv-LV" altLang="lv-LV" sz="1800" dirty="0">
                <a:solidFill>
                  <a:schemeClr val="tx1">
                    <a:lumMod val="65000"/>
                    <a:lumOff val="35000"/>
                  </a:schemeClr>
                </a:solidFill>
                <a:latin typeface="Montserrat" panose="00000500000000000000" pitchFamily="2" charset="-70"/>
                <a:cs typeface="Arial" panose="020B0604020202020204" pitchFamily="34" charset="0"/>
              </a:rPr>
              <a:t>20 traktortehnika tai skaitā līzinga;</a:t>
            </a:r>
          </a:p>
          <a:p>
            <a:pPr lvl="1" algn="just">
              <a:buFont typeface="Courier New" panose="02070309020205020404" pitchFamily="49" charset="0"/>
              <a:buChar char="o"/>
            </a:pPr>
            <a:r>
              <a:rPr lang="lv-LV" altLang="lv-LV" sz="1800" dirty="0">
                <a:solidFill>
                  <a:schemeClr val="tx1">
                    <a:lumMod val="65000"/>
                    <a:lumOff val="35000"/>
                  </a:schemeClr>
                </a:solidFill>
                <a:latin typeface="Montserrat" panose="00000500000000000000" pitchFamily="2" charset="-70"/>
                <a:cs typeface="Arial" panose="020B0604020202020204" pitchFamily="34" charset="0"/>
              </a:rPr>
              <a:t>12 vieglās automašīnas, 2 skolēnu autobusi;</a:t>
            </a:r>
          </a:p>
          <a:p>
            <a:pPr lvl="1" algn="just">
              <a:buFont typeface="Courier New" panose="02070309020205020404" pitchFamily="49" charset="0"/>
              <a:buChar char="o"/>
            </a:pPr>
            <a:r>
              <a:rPr lang="lv-LV" altLang="lv-LV" sz="1800" dirty="0">
                <a:solidFill>
                  <a:schemeClr val="tx1">
                    <a:lumMod val="65000"/>
                    <a:lumOff val="35000"/>
                  </a:schemeClr>
                </a:solidFill>
                <a:latin typeface="Montserrat" panose="00000500000000000000" pitchFamily="2" charset="-70"/>
                <a:cs typeface="Arial" panose="020B0604020202020204" pitchFamily="34" charset="0"/>
              </a:rPr>
              <a:t>7 mašīnas ar kravas kastēm;</a:t>
            </a:r>
          </a:p>
          <a:p>
            <a:pPr lvl="1" algn="just">
              <a:buFont typeface="Courier New" panose="02070309020205020404" pitchFamily="49" charset="0"/>
              <a:buChar char="o"/>
            </a:pPr>
            <a:r>
              <a:rPr lang="lv-LV" altLang="lv-LV" sz="1800" dirty="0">
                <a:solidFill>
                  <a:schemeClr val="tx1">
                    <a:lumMod val="65000"/>
                    <a:lumOff val="35000"/>
                  </a:schemeClr>
                </a:solidFill>
                <a:latin typeface="Montserrat" panose="00000500000000000000" pitchFamily="2" charset="-70"/>
                <a:cs typeface="Arial" panose="020B0604020202020204" pitchFamily="34" charset="0"/>
              </a:rPr>
              <a:t>4 </a:t>
            </a:r>
            <a:r>
              <a:rPr lang="lv-LV" altLang="lv-LV" sz="1800" dirty="0" err="1">
                <a:solidFill>
                  <a:schemeClr val="tx1">
                    <a:lumMod val="65000"/>
                    <a:lumOff val="35000"/>
                  </a:schemeClr>
                </a:solidFill>
                <a:latin typeface="Montserrat" panose="00000500000000000000" pitchFamily="2" charset="-70"/>
                <a:cs typeface="Arial" panose="020B0604020202020204" pitchFamily="34" charset="0"/>
              </a:rPr>
              <a:t>kvadracikli</a:t>
            </a:r>
            <a:r>
              <a:rPr lang="lv-LV" altLang="lv-LV" sz="1800" dirty="0">
                <a:solidFill>
                  <a:schemeClr val="tx1">
                    <a:lumMod val="65000"/>
                    <a:lumOff val="35000"/>
                  </a:schemeClr>
                </a:solidFill>
                <a:latin typeface="Montserrat" panose="00000500000000000000" pitchFamily="2" charset="-70"/>
                <a:cs typeface="Arial" panose="020B0604020202020204" pitchFamily="34" charset="0"/>
              </a:rPr>
              <a:t>, 2 sniega motocikli slēpošanas trases izveidei; </a:t>
            </a:r>
            <a:endParaRPr lang="lv-LV" altLang="lv-LV" sz="1800" dirty="0">
              <a:solidFill>
                <a:srgbClr val="C00000"/>
              </a:solidFill>
              <a:latin typeface="Montserrat" panose="00000500000000000000" pitchFamily="2" charset="-70"/>
              <a:cs typeface="Arial" panose="020B0604020202020204" pitchFamily="34" charset="0"/>
            </a:endParaRPr>
          </a:p>
          <a:p>
            <a:pPr lvl="1" algn="just">
              <a:buFont typeface="Courier New" panose="02070309020205020404" pitchFamily="49" charset="0"/>
              <a:buChar char="o"/>
            </a:pPr>
            <a:r>
              <a:rPr lang="lv-LV" altLang="lv-LV" sz="1800" dirty="0">
                <a:solidFill>
                  <a:schemeClr val="tx1">
                    <a:lumMod val="65000"/>
                    <a:lumOff val="35000"/>
                  </a:schemeClr>
                </a:solidFill>
                <a:latin typeface="Montserrat" panose="00000500000000000000" pitchFamily="2" charset="-70"/>
                <a:cs typeface="Arial" panose="020B0604020202020204" pitchFamily="34" charset="0"/>
              </a:rPr>
              <a:t>1 auto pacēlājs;</a:t>
            </a:r>
          </a:p>
          <a:p>
            <a:pPr lvl="1" algn="just">
              <a:buFont typeface="Courier New" panose="02070309020205020404" pitchFamily="49" charset="0"/>
              <a:buChar char="o"/>
            </a:pPr>
            <a:r>
              <a:rPr lang="lv-LV" altLang="lv-LV" sz="1800" dirty="0">
                <a:solidFill>
                  <a:schemeClr val="tx1">
                    <a:lumMod val="65000"/>
                    <a:lumOff val="35000"/>
                  </a:schemeClr>
                </a:solidFill>
                <a:latin typeface="Montserrat" panose="00000500000000000000" pitchFamily="2" charset="-70"/>
                <a:cs typeface="Arial" panose="020B0604020202020204" pitchFamily="34" charset="0"/>
              </a:rPr>
              <a:t>Kravas ceļu dienesta transportlīdzeklis </a:t>
            </a:r>
            <a:r>
              <a:rPr lang="lv-LV" altLang="lv-LV" sz="1800" dirty="0" err="1">
                <a:solidFill>
                  <a:schemeClr val="tx1">
                    <a:lumMod val="65000"/>
                    <a:lumOff val="35000"/>
                  </a:schemeClr>
                </a:solidFill>
                <a:latin typeface="Montserrat" panose="00000500000000000000" pitchFamily="2" charset="-70"/>
                <a:cs typeface="Arial" panose="020B0604020202020204" pitchFamily="34" charset="0"/>
              </a:rPr>
              <a:t>Unimog</a:t>
            </a:r>
            <a:r>
              <a:rPr lang="lv-LV" altLang="lv-LV" sz="1800" dirty="0">
                <a:solidFill>
                  <a:schemeClr val="tx1">
                    <a:lumMod val="65000"/>
                    <a:lumOff val="35000"/>
                  </a:schemeClr>
                </a:solidFill>
                <a:latin typeface="Montserrat" panose="00000500000000000000" pitchFamily="2" charset="-70"/>
                <a:cs typeface="Arial" panose="020B0604020202020204" pitchFamily="34" charset="0"/>
              </a:rPr>
              <a:t>.</a:t>
            </a:r>
          </a:p>
          <a:p>
            <a:endParaRPr lang="lv-LV" sz="1800" b="0" i="0" u="none" strike="noStrike" dirty="0">
              <a:solidFill>
                <a:srgbClr val="000000"/>
              </a:solidFill>
              <a:effectLst/>
              <a:latin typeface="Montserrat" panose="00000500000000000000" pitchFamily="2" charset="-70"/>
            </a:endParaRPr>
          </a:p>
          <a:p>
            <a:endParaRPr lang="lv-LV" sz="1800" dirty="0">
              <a:latin typeface="Montserrat" panose="00000500000000000000" pitchFamily="2" charset="-70"/>
            </a:endParaRPr>
          </a:p>
        </p:txBody>
      </p:sp>
      <p:cxnSp>
        <p:nvCxnSpPr>
          <p:cNvPr id="13" name="Straight Connector 12">
            <a:extLst>
              <a:ext uri="{FF2B5EF4-FFF2-40B4-BE49-F238E27FC236}">
                <a16:creationId xmlns:a16="http://schemas.microsoft.com/office/drawing/2014/main" id="{2E5A7B46-0C5E-4220-F304-61995F12D52B}"/>
              </a:ext>
            </a:extLst>
          </p:cNvPr>
          <p:cNvCxnSpPr>
            <a:cxnSpLocks/>
          </p:cNvCxnSpPr>
          <p:nvPr/>
        </p:nvCxnSpPr>
        <p:spPr>
          <a:xfrm>
            <a:off x="738544" y="1377394"/>
            <a:ext cx="0" cy="4690031"/>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27FDC65-7842-F75D-75F7-4367DA5AE4B8}"/>
              </a:ext>
            </a:extLst>
          </p:cNvPr>
          <p:cNvSpPr>
            <a:spLocks noGrp="1"/>
          </p:cNvSpPr>
          <p:nvPr>
            <p:ph type="sldNum" sz="quarter" idx="12"/>
          </p:nvPr>
        </p:nvSpPr>
        <p:spPr/>
        <p:txBody>
          <a:bodyPr/>
          <a:lstStyle/>
          <a:p>
            <a:fld id="{F27F4D8E-CD65-4F35-8BD0-06266F968DF1}" type="slidenum">
              <a:rPr lang="lv-LV" smtClean="0"/>
              <a:t>10</a:t>
            </a:fld>
            <a:endParaRPr lang="lv-LV"/>
          </a:p>
        </p:txBody>
      </p:sp>
      <p:pic>
        <p:nvPicPr>
          <p:cNvPr id="9" name="Picture 8">
            <a:extLst>
              <a:ext uri="{FF2B5EF4-FFF2-40B4-BE49-F238E27FC236}">
                <a16:creationId xmlns:a16="http://schemas.microsoft.com/office/drawing/2014/main" id="{4139F6A6-57B9-4EFE-0DF6-7CAA22D43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2276" y="2018954"/>
            <a:ext cx="2989724" cy="2242293"/>
          </a:xfrm>
          <a:prstGeom prst="rect">
            <a:avLst/>
          </a:prstGeom>
        </p:spPr>
      </p:pic>
      <p:pic>
        <p:nvPicPr>
          <p:cNvPr id="14" name="Picture 13">
            <a:extLst>
              <a:ext uri="{FF2B5EF4-FFF2-40B4-BE49-F238E27FC236}">
                <a16:creationId xmlns:a16="http://schemas.microsoft.com/office/drawing/2014/main" id="{CFB6904E-12D6-D71F-B049-7C7BF525E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663" y="4261247"/>
            <a:ext cx="3462337" cy="2596753"/>
          </a:xfrm>
          <a:prstGeom prst="rect">
            <a:avLst/>
          </a:prstGeom>
        </p:spPr>
      </p:pic>
      <p:pic>
        <p:nvPicPr>
          <p:cNvPr id="4" name="Picture 2">
            <a:extLst>
              <a:ext uri="{FF2B5EF4-FFF2-40B4-BE49-F238E27FC236}">
                <a16:creationId xmlns:a16="http://schemas.microsoft.com/office/drawing/2014/main" id="{0AF87DC5-2223-2689-B8EE-2D22F1498F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9" y="1337469"/>
            <a:ext cx="2219321"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61318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08F6-3C92-343D-F97F-A374B6A274E9}"/>
              </a:ext>
            </a:extLst>
          </p:cNvPr>
          <p:cNvSpPr>
            <a:spLocks noGrp="1"/>
          </p:cNvSpPr>
          <p:nvPr>
            <p:ph type="title"/>
          </p:nvPr>
        </p:nvSpPr>
        <p:spPr>
          <a:xfrm>
            <a:off x="3153139" y="102355"/>
            <a:ext cx="5885722" cy="1325563"/>
          </a:xfrm>
        </p:spPr>
        <p:txBody>
          <a:bodyPr/>
          <a:lstStyle/>
          <a:p>
            <a:pPr algn="ctr"/>
            <a:r>
              <a:rPr lang="lv-LV" sz="3600" b="1" cap="all" dirty="0" err="1">
                <a:solidFill>
                  <a:schemeClr val="tx1">
                    <a:lumMod val="65000"/>
                    <a:lumOff val="35000"/>
                  </a:schemeClr>
                </a:solidFill>
                <a:latin typeface="Montserrat" pitchFamily="2" charset="77"/>
              </a:rPr>
              <a:t>ENeRGosaimniecība</a:t>
            </a:r>
            <a:endParaRPr lang="lv-LV" sz="3200" dirty="0">
              <a:solidFill>
                <a:srgbClr val="FF0000"/>
              </a:solidFill>
            </a:endParaRPr>
          </a:p>
        </p:txBody>
      </p:sp>
      <p:sp>
        <p:nvSpPr>
          <p:cNvPr id="3" name="Content Placeholder 2">
            <a:extLst>
              <a:ext uri="{FF2B5EF4-FFF2-40B4-BE49-F238E27FC236}">
                <a16:creationId xmlns:a16="http://schemas.microsoft.com/office/drawing/2014/main" id="{C9B23F31-9BD7-8207-4BCE-A5EB95BCBEF1}"/>
              </a:ext>
            </a:extLst>
          </p:cNvPr>
          <p:cNvSpPr>
            <a:spLocks noGrp="1"/>
          </p:cNvSpPr>
          <p:nvPr>
            <p:ph idx="1"/>
          </p:nvPr>
        </p:nvSpPr>
        <p:spPr>
          <a:xfrm>
            <a:off x="838202" y="1186971"/>
            <a:ext cx="7553320" cy="4906101"/>
          </a:xfrm>
        </p:spPr>
        <p:txBody>
          <a:bodyPr>
            <a:noAutofit/>
          </a:bodyPr>
          <a:lstStyle/>
          <a:p>
            <a:pPr algn="just"/>
            <a:r>
              <a:rPr lang="lv-LV" sz="1600" dirty="0">
                <a:solidFill>
                  <a:schemeClr val="tx1">
                    <a:lumMod val="65000"/>
                    <a:lumOff val="35000"/>
                  </a:schemeClr>
                </a:solidFill>
                <a:latin typeface="Montserrat" panose="00000500000000000000" pitchFamily="2" charset="-70"/>
                <a:cs typeface="Times New Roman" panose="02020603050405020304" pitchFamily="18" charset="0"/>
              </a:rPr>
              <a:t>Izglītības iestāžu pakāpeniska pāreja uz LED apgaismojumu;</a:t>
            </a:r>
          </a:p>
          <a:p>
            <a:pPr algn="just"/>
            <a:r>
              <a:rPr lang="lv-LV" sz="1600" dirty="0">
                <a:solidFill>
                  <a:schemeClr val="tx1">
                    <a:lumMod val="65000"/>
                    <a:lumOff val="35000"/>
                  </a:schemeClr>
                </a:solidFill>
                <a:latin typeface="Montserrat" panose="00000500000000000000" pitchFamily="2" charset="-70"/>
                <a:cs typeface="Times New Roman" panose="02020603050405020304" pitchFamily="18" charset="0"/>
              </a:rPr>
              <a:t>Attekas ielas apgaismojuma izbūve;</a:t>
            </a:r>
          </a:p>
          <a:p>
            <a:pPr algn="just"/>
            <a:r>
              <a:rPr lang="lv-LV" sz="1600" dirty="0">
                <a:solidFill>
                  <a:schemeClr val="tx1">
                    <a:lumMod val="65000"/>
                    <a:lumOff val="35000"/>
                  </a:schemeClr>
                </a:solidFill>
                <a:latin typeface="Montserrat" panose="00000500000000000000" pitchFamily="2" charset="-70"/>
              </a:rPr>
              <a:t>Apkures iekārtu apkope, </a:t>
            </a:r>
            <a:r>
              <a:rPr lang="lv-LV" sz="1600" dirty="0" err="1">
                <a:solidFill>
                  <a:schemeClr val="tx1">
                    <a:lumMod val="65000"/>
                    <a:lumOff val="35000"/>
                  </a:schemeClr>
                </a:solidFill>
                <a:latin typeface="Montserrat" panose="00000500000000000000" pitchFamily="2" charset="-70"/>
              </a:rPr>
              <a:t>defektācija</a:t>
            </a:r>
            <a:r>
              <a:rPr lang="lv-LV" sz="1600" dirty="0">
                <a:solidFill>
                  <a:schemeClr val="tx1">
                    <a:lumMod val="65000"/>
                    <a:lumOff val="35000"/>
                  </a:schemeClr>
                </a:solidFill>
                <a:latin typeface="Montserrat" panose="00000500000000000000" pitchFamily="2" charset="-70"/>
              </a:rPr>
              <a:t>, remonts;</a:t>
            </a:r>
          </a:p>
          <a:p>
            <a:pPr algn="just"/>
            <a:r>
              <a:rPr lang="lv-LV" sz="1600" dirty="0">
                <a:solidFill>
                  <a:schemeClr val="tx1">
                    <a:lumMod val="65000"/>
                    <a:lumOff val="35000"/>
                  </a:schemeClr>
                </a:solidFill>
                <a:latin typeface="Montserrat" panose="00000500000000000000" pitchFamily="2" charset="-70"/>
              </a:rPr>
              <a:t>PII Riekstiņš un Strautiņš teritorijas apgaismojuma remonts gaismekļu maiņa; </a:t>
            </a:r>
          </a:p>
          <a:p>
            <a:pPr algn="just"/>
            <a:r>
              <a:rPr lang="lv-LV" sz="1600" dirty="0">
                <a:solidFill>
                  <a:schemeClr val="tx1">
                    <a:lumMod val="65000"/>
                    <a:lumOff val="35000"/>
                  </a:schemeClr>
                </a:solidFill>
                <a:latin typeface="Montserrat" panose="00000500000000000000" pitchFamily="2" charset="-70"/>
                <a:cs typeface="Times New Roman" panose="02020603050405020304" pitchFamily="18" charset="0"/>
              </a:rPr>
              <a:t>Fosfora ielā Gaujā nomainīti 5 stabi un 150m gaisvads;</a:t>
            </a:r>
          </a:p>
          <a:p>
            <a:pPr algn="just"/>
            <a:r>
              <a:rPr lang="lv-LV" sz="1600" dirty="0">
                <a:solidFill>
                  <a:schemeClr val="tx1">
                    <a:lumMod val="65000"/>
                    <a:lumOff val="35000"/>
                  </a:schemeClr>
                </a:solidFill>
                <a:latin typeface="Montserrat" panose="00000500000000000000" pitchFamily="2" charset="-70"/>
              </a:rPr>
              <a:t>Ielu apgaismojuma remonts </a:t>
            </a:r>
            <a:r>
              <a:rPr lang="lv-LV" sz="1600" dirty="0" err="1">
                <a:solidFill>
                  <a:schemeClr val="tx1">
                    <a:lumMod val="65000"/>
                    <a:lumOff val="35000"/>
                  </a:schemeClr>
                </a:solidFill>
                <a:latin typeface="Montserrat" panose="00000500000000000000" pitchFamily="2" charset="-70"/>
              </a:rPr>
              <a:t>Kalngale</a:t>
            </a:r>
            <a:r>
              <a:rPr lang="lv-LV" sz="1600" dirty="0">
                <a:solidFill>
                  <a:schemeClr val="tx1">
                    <a:lumMod val="65000"/>
                    <a:lumOff val="35000"/>
                  </a:schemeClr>
                </a:solidFill>
                <a:latin typeface="Montserrat" panose="00000500000000000000" pitchFamily="2" charset="-70"/>
              </a:rPr>
              <a:t>;</a:t>
            </a:r>
          </a:p>
          <a:p>
            <a:pPr algn="just"/>
            <a:r>
              <a:rPr lang="lv-LV" sz="1600" dirty="0">
                <a:solidFill>
                  <a:schemeClr val="tx1">
                    <a:lumMod val="65000"/>
                    <a:lumOff val="35000"/>
                  </a:schemeClr>
                </a:solidFill>
                <a:latin typeface="Montserrat" panose="00000500000000000000" pitchFamily="2" charset="-70"/>
              </a:rPr>
              <a:t>Inču ielas apgaismojuma izbūve, gaisvada izbūve 300m; </a:t>
            </a:r>
          </a:p>
          <a:p>
            <a:pPr algn="just"/>
            <a:r>
              <a:rPr lang="lv-LV" sz="1600" dirty="0">
                <a:solidFill>
                  <a:schemeClr val="tx1">
                    <a:lumMod val="65000"/>
                    <a:lumOff val="35000"/>
                  </a:schemeClr>
                </a:solidFill>
                <a:latin typeface="Montserrat" panose="00000500000000000000" pitchFamily="2" charset="-70"/>
              </a:rPr>
              <a:t>Ielu apgaismojuma projekta izstrāde un būvniecība Rūpnieku iela, Carnikavā;</a:t>
            </a:r>
          </a:p>
          <a:p>
            <a:pPr algn="just"/>
            <a:r>
              <a:rPr lang="lv-LV" sz="1600" dirty="0">
                <a:solidFill>
                  <a:schemeClr val="tx1">
                    <a:lumMod val="65000"/>
                    <a:lumOff val="35000"/>
                  </a:schemeClr>
                </a:solidFill>
                <a:latin typeface="Montserrat" panose="00000500000000000000" pitchFamily="2" charset="-70"/>
                <a:cs typeface="Times New Roman" panose="02020603050405020304" pitchFamily="18" charset="0"/>
              </a:rPr>
              <a:t>Ielu apgaismojuma projekta izstrāde un būvniecība posmā no dzelzceļa stacijas Gauja līdz ciemam Kāpas;</a:t>
            </a:r>
          </a:p>
          <a:p>
            <a:pPr algn="just"/>
            <a:r>
              <a:rPr lang="lv-LV" sz="1600" dirty="0">
                <a:solidFill>
                  <a:schemeClr val="tx1">
                    <a:lumMod val="65000"/>
                    <a:lumOff val="35000"/>
                  </a:schemeClr>
                </a:solidFill>
                <a:latin typeface="Montserrat" panose="00000500000000000000" pitchFamily="2" charset="-70"/>
                <a:cs typeface="Times New Roman" panose="02020603050405020304" pitchFamily="18" charset="0"/>
              </a:rPr>
              <a:t>Ziemassvētku dekoru iegāde, uzstādīšana un demontāža;</a:t>
            </a:r>
          </a:p>
          <a:p>
            <a:pPr algn="just"/>
            <a:r>
              <a:rPr lang="lv-LV" sz="1600" i="0" u="none" strike="noStrike" dirty="0">
                <a:solidFill>
                  <a:schemeClr val="tx1">
                    <a:lumMod val="65000"/>
                    <a:lumOff val="35000"/>
                  </a:schemeClr>
                </a:solidFill>
                <a:effectLst/>
                <a:latin typeface="Montserrat" panose="00000500000000000000" pitchFamily="2" charset="-70"/>
                <a:cs typeface="Times New Roman" panose="02020603050405020304" pitchFamily="18" charset="0"/>
              </a:rPr>
              <a:t>ISO sertifikāts </a:t>
            </a:r>
            <a:r>
              <a:rPr lang="lv-LV" sz="1600" dirty="0">
                <a:solidFill>
                  <a:schemeClr val="tx1">
                    <a:lumMod val="65000"/>
                    <a:lumOff val="35000"/>
                  </a:schemeClr>
                </a:solidFill>
                <a:latin typeface="Montserrat" panose="00000500000000000000" pitchFamily="2" charset="-70"/>
              </a:rPr>
              <a:t>pašvaldības ēku un publiskā ielu apgaismojuma apsaimniekošanas jomā;</a:t>
            </a:r>
          </a:p>
          <a:p>
            <a:pPr algn="just"/>
            <a:r>
              <a:rPr lang="lv-LV" sz="1600" dirty="0">
                <a:solidFill>
                  <a:schemeClr val="tx1">
                    <a:lumMod val="65000"/>
                    <a:lumOff val="35000"/>
                  </a:schemeClr>
                </a:solidFill>
                <a:latin typeface="Montserrat" panose="00000500000000000000" pitchFamily="2" charset="-70"/>
              </a:rPr>
              <a:t>Carnikavas stadionā ierīkots viedais apgaismojums.</a:t>
            </a:r>
            <a:endParaRPr lang="lv-LV" sz="1600" i="0" u="none" strike="noStrike" dirty="0">
              <a:solidFill>
                <a:schemeClr val="tx1">
                  <a:lumMod val="65000"/>
                  <a:lumOff val="35000"/>
                </a:schemeClr>
              </a:solidFill>
              <a:effectLst/>
              <a:latin typeface="Montserrat" panose="00000500000000000000" pitchFamily="2" charset="-70"/>
              <a:cs typeface="Times New Roman" panose="02020603050405020304" pitchFamily="18" charset="0"/>
            </a:endParaRPr>
          </a:p>
          <a:p>
            <a:pPr algn="just"/>
            <a:endParaRPr lang="lv-LV" sz="1600" b="0" i="0" u="none" strike="noStrike" dirty="0">
              <a:solidFill>
                <a:schemeClr val="tx1">
                  <a:lumMod val="65000"/>
                  <a:lumOff val="35000"/>
                </a:schemeClr>
              </a:solidFill>
              <a:effectLst/>
              <a:latin typeface="Montserrat" panose="00000500000000000000" pitchFamily="2" charset="-70"/>
              <a:cs typeface="Times New Roman" panose="02020603050405020304" pitchFamily="18" charset="0"/>
            </a:endParaRPr>
          </a:p>
        </p:txBody>
      </p:sp>
      <p:cxnSp>
        <p:nvCxnSpPr>
          <p:cNvPr id="4" name="Straight Connector 3">
            <a:extLst>
              <a:ext uri="{FF2B5EF4-FFF2-40B4-BE49-F238E27FC236}">
                <a16:creationId xmlns:a16="http://schemas.microsoft.com/office/drawing/2014/main" id="{5177874A-E55F-84C8-557C-3DC33EF951EC}"/>
              </a:ext>
            </a:extLst>
          </p:cNvPr>
          <p:cNvCxnSpPr>
            <a:cxnSpLocks/>
          </p:cNvCxnSpPr>
          <p:nvPr/>
        </p:nvCxnSpPr>
        <p:spPr>
          <a:xfrm>
            <a:off x="838202" y="1186971"/>
            <a:ext cx="0" cy="4906101"/>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E15AF57-32E2-BFF2-E871-1E9ECC4049D9}"/>
              </a:ext>
            </a:extLst>
          </p:cNvPr>
          <p:cNvSpPr>
            <a:spLocks noGrp="1"/>
          </p:cNvSpPr>
          <p:nvPr>
            <p:ph type="sldNum" sz="quarter" idx="12"/>
          </p:nvPr>
        </p:nvSpPr>
        <p:spPr/>
        <p:txBody>
          <a:bodyPr/>
          <a:lstStyle/>
          <a:p>
            <a:fld id="{F27F4D8E-CD65-4F35-8BD0-06266F968DF1}" type="slidenum">
              <a:rPr lang="lv-LV" smtClean="0"/>
              <a:t>11</a:t>
            </a:fld>
            <a:endParaRPr lang="lv-LV" dirty="0"/>
          </a:p>
        </p:txBody>
      </p:sp>
      <p:pic>
        <p:nvPicPr>
          <p:cNvPr id="5" name="Picture 14">
            <a:extLst>
              <a:ext uri="{FF2B5EF4-FFF2-40B4-BE49-F238E27FC236}">
                <a16:creationId xmlns:a16="http://schemas.microsoft.com/office/drawing/2014/main" id="{D4C51B73-C955-28F6-B7C2-3A05A7ADB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2138" y="913785"/>
            <a:ext cx="2665474" cy="370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FE1024E-CE59-9FFE-6892-D4DAE24B2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989" y="4586679"/>
            <a:ext cx="3347771" cy="1883121"/>
          </a:xfrm>
          <a:prstGeom prst="rect">
            <a:avLst/>
          </a:prstGeom>
        </p:spPr>
      </p:pic>
    </p:spTree>
    <p:extLst>
      <p:ext uri="{BB962C8B-B14F-4D97-AF65-F5344CB8AC3E}">
        <p14:creationId xmlns:p14="http://schemas.microsoft.com/office/powerpoint/2010/main" val="34440746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76FD5-30E9-0942-F2C6-21D32C0541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4B1E35-1A95-8D02-FD33-A9D84683417F}"/>
              </a:ext>
            </a:extLst>
          </p:cNvPr>
          <p:cNvSpPr>
            <a:spLocks noGrp="1"/>
          </p:cNvSpPr>
          <p:nvPr>
            <p:ph type="title"/>
          </p:nvPr>
        </p:nvSpPr>
        <p:spPr>
          <a:xfrm>
            <a:off x="3153139" y="102355"/>
            <a:ext cx="5885722" cy="1325563"/>
          </a:xfrm>
        </p:spPr>
        <p:txBody>
          <a:bodyPr/>
          <a:lstStyle/>
          <a:p>
            <a:pPr algn="ctr"/>
            <a:r>
              <a:rPr lang="lv-LV" sz="3600" b="1" cap="all" dirty="0">
                <a:solidFill>
                  <a:schemeClr val="tx1">
                    <a:lumMod val="65000"/>
                    <a:lumOff val="35000"/>
                  </a:schemeClr>
                </a:solidFill>
                <a:latin typeface="Montserrat" pitchFamily="2" charset="77"/>
              </a:rPr>
              <a:t>Meliorācija</a:t>
            </a:r>
            <a:endParaRPr lang="lv-LV" sz="3200" dirty="0">
              <a:solidFill>
                <a:srgbClr val="FF0000"/>
              </a:solidFill>
            </a:endParaRPr>
          </a:p>
        </p:txBody>
      </p:sp>
      <p:sp>
        <p:nvSpPr>
          <p:cNvPr id="3" name="Content Placeholder 2">
            <a:extLst>
              <a:ext uri="{FF2B5EF4-FFF2-40B4-BE49-F238E27FC236}">
                <a16:creationId xmlns:a16="http://schemas.microsoft.com/office/drawing/2014/main" id="{D5C7866C-D1B9-8E3D-00D6-02F2DBAE1DE7}"/>
              </a:ext>
            </a:extLst>
          </p:cNvPr>
          <p:cNvSpPr>
            <a:spLocks noGrp="1"/>
          </p:cNvSpPr>
          <p:nvPr>
            <p:ph idx="1"/>
          </p:nvPr>
        </p:nvSpPr>
        <p:spPr>
          <a:xfrm>
            <a:off x="838202" y="1186971"/>
            <a:ext cx="7553320" cy="4906101"/>
          </a:xfrm>
        </p:spPr>
        <p:txBody>
          <a:bodyPr>
            <a:noAutofit/>
          </a:bodyPr>
          <a:lstStyle/>
          <a:p>
            <a:pPr algn="just"/>
            <a:r>
              <a:rPr lang="lv-LV" sz="1700" i="0" u="none" strike="noStrike" dirty="0">
                <a:solidFill>
                  <a:schemeClr val="tx1">
                    <a:lumMod val="65000"/>
                    <a:lumOff val="35000"/>
                  </a:schemeClr>
                </a:solidFill>
                <a:effectLst/>
                <a:latin typeface="Montserrat" panose="00000500000000000000" pitchFamily="2" charset="-70"/>
                <a:cs typeface="Times New Roman" panose="02020603050405020304" pitchFamily="18" charset="0"/>
              </a:rPr>
              <a:t>Novada grāvjos veikta niedru un lēpju pļaušana; </a:t>
            </a:r>
          </a:p>
          <a:p>
            <a:pPr algn="just"/>
            <a:r>
              <a:rPr lang="lv-LV" sz="1700" dirty="0">
                <a:solidFill>
                  <a:schemeClr val="tx1">
                    <a:lumMod val="65000"/>
                    <a:lumOff val="35000"/>
                  </a:schemeClr>
                </a:solidFill>
                <a:latin typeface="Montserrat" panose="00000500000000000000" pitchFamily="2" charset="-70"/>
                <a:cs typeface="Times New Roman" panose="02020603050405020304" pitchFamily="18" charset="0"/>
              </a:rPr>
              <a:t>Grāvja tīrīšana par P1; </a:t>
            </a:r>
          </a:p>
          <a:p>
            <a:pPr algn="just"/>
            <a:r>
              <a:rPr lang="lv-LV" sz="1700" dirty="0">
                <a:solidFill>
                  <a:schemeClr val="tx1">
                    <a:lumMod val="65000"/>
                    <a:lumOff val="35000"/>
                  </a:schemeClr>
                </a:solidFill>
                <a:latin typeface="Montserrat" panose="00000500000000000000" pitchFamily="2" charset="-70"/>
              </a:rPr>
              <a:t>Maģistrālo grāvju tīrīšana Carnikavas pagastā</a:t>
            </a:r>
            <a:endParaRPr lang="lv-LV" sz="1700" i="0" u="none" strike="noStrike" dirty="0">
              <a:solidFill>
                <a:schemeClr val="tx1">
                  <a:lumMod val="65000"/>
                  <a:lumOff val="35000"/>
                </a:schemeClr>
              </a:solidFill>
              <a:effectLst/>
              <a:latin typeface="Montserrat" panose="00000500000000000000" pitchFamily="2" charset="-70"/>
              <a:cs typeface="Times New Roman" panose="02020603050405020304" pitchFamily="18" charset="0"/>
            </a:endParaRPr>
          </a:p>
          <a:p>
            <a:pPr algn="just"/>
            <a:r>
              <a:rPr lang="lv-LV" sz="1700" dirty="0">
                <a:solidFill>
                  <a:schemeClr val="tx1">
                    <a:lumMod val="65000"/>
                    <a:lumOff val="35000"/>
                  </a:schemeClr>
                </a:solidFill>
                <a:latin typeface="Montserrat" panose="00000500000000000000" pitchFamily="2" charset="-70"/>
              </a:rPr>
              <a:t>Bebru postījumu novēršana – Āpšu iela, Klajumu iela, Skautu iela;</a:t>
            </a:r>
          </a:p>
          <a:p>
            <a:pPr algn="just"/>
            <a:r>
              <a:rPr lang="lv-LV" sz="1700" dirty="0">
                <a:solidFill>
                  <a:schemeClr val="tx1">
                    <a:lumMod val="65000"/>
                    <a:lumOff val="35000"/>
                  </a:schemeClr>
                </a:solidFill>
                <a:latin typeface="Montserrat" panose="00000500000000000000" pitchFamily="2" charset="-70"/>
              </a:rPr>
              <a:t>Cīruļu ielas caurtekas tīrīšana;</a:t>
            </a:r>
          </a:p>
          <a:p>
            <a:pPr algn="just"/>
            <a:r>
              <a:rPr lang="lv-LV" sz="1700" dirty="0">
                <a:solidFill>
                  <a:schemeClr val="tx1">
                    <a:lumMod val="65000"/>
                    <a:lumOff val="35000"/>
                  </a:schemeClr>
                </a:solidFill>
                <a:latin typeface="Montserrat" panose="00000500000000000000" pitchFamily="2" charset="-70"/>
              </a:rPr>
              <a:t>Dzirnupes slūžu pastāvīga uzraudzība, ūdenslīmeņa svārstību uzraudzība;</a:t>
            </a:r>
          </a:p>
          <a:p>
            <a:pPr algn="just"/>
            <a:r>
              <a:rPr lang="lv-LV" sz="1700" dirty="0">
                <a:solidFill>
                  <a:schemeClr val="tx1">
                    <a:lumMod val="65000"/>
                    <a:lumOff val="35000"/>
                  </a:schemeClr>
                </a:solidFill>
                <a:latin typeface="Montserrat" panose="00000500000000000000" pitchFamily="2" charset="-70"/>
              </a:rPr>
              <a:t>Grāvja tīrīšana pie  </a:t>
            </a:r>
            <a:r>
              <a:rPr lang="lv-LV" sz="1700" dirty="0" err="1">
                <a:solidFill>
                  <a:schemeClr val="tx1">
                    <a:lumMod val="65000"/>
                    <a:lumOff val="35000"/>
                  </a:schemeClr>
                </a:solidFill>
                <a:latin typeface="Montserrat" panose="00000500000000000000" pitchFamily="2" charset="-70"/>
              </a:rPr>
              <a:t>Stapriņu</a:t>
            </a:r>
            <a:r>
              <a:rPr lang="lv-LV" sz="1700" dirty="0">
                <a:solidFill>
                  <a:schemeClr val="tx1">
                    <a:lumMod val="65000"/>
                    <a:lumOff val="35000"/>
                  </a:schemeClr>
                </a:solidFill>
                <a:latin typeface="Montserrat" panose="00000500000000000000" pitchFamily="2" charset="-70"/>
              </a:rPr>
              <a:t> pārvada; </a:t>
            </a:r>
          </a:p>
          <a:p>
            <a:pPr algn="just"/>
            <a:r>
              <a:rPr lang="fr-FR" sz="1700" dirty="0" err="1">
                <a:solidFill>
                  <a:schemeClr val="tx1">
                    <a:lumMod val="65000"/>
                    <a:lumOff val="35000"/>
                  </a:schemeClr>
                </a:solidFill>
                <a:latin typeface="Montserrat" panose="00000500000000000000" pitchFamily="2" charset="-70"/>
              </a:rPr>
              <a:t>Laveru</a:t>
            </a:r>
            <a:r>
              <a:rPr lang="fr-FR" sz="1700" dirty="0">
                <a:solidFill>
                  <a:schemeClr val="tx1">
                    <a:lumMod val="65000"/>
                    <a:lumOff val="35000"/>
                  </a:schemeClr>
                </a:solidFill>
                <a:latin typeface="Montserrat" panose="00000500000000000000" pitchFamily="2" charset="-70"/>
              </a:rPr>
              <a:t> un </a:t>
            </a:r>
            <a:r>
              <a:rPr lang="fr-FR" sz="1700" dirty="0" err="1">
                <a:solidFill>
                  <a:schemeClr val="tx1">
                    <a:lumMod val="65000"/>
                    <a:lumOff val="35000"/>
                  </a:schemeClr>
                </a:solidFill>
                <a:latin typeface="Montserrat" panose="00000500000000000000" pitchFamily="2" charset="-70"/>
              </a:rPr>
              <a:t>Mangaļu</a:t>
            </a:r>
            <a:r>
              <a:rPr lang="fr-FR" sz="1700" dirty="0">
                <a:solidFill>
                  <a:schemeClr val="tx1">
                    <a:lumMod val="65000"/>
                    <a:lumOff val="35000"/>
                  </a:schemeClr>
                </a:solidFill>
                <a:latin typeface="Montserrat" panose="00000500000000000000" pitchFamily="2" charset="-70"/>
              </a:rPr>
              <a:t> SS </a:t>
            </a:r>
            <a:r>
              <a:rPr lang="fr-FR" sz="1700" dirty="0" err="1">
                <a:solidFill>
                  <a:schemeClr val="tx1">
                    <a:lumMod val="65000"/>
                    <a:lumOff val="35000"/>
                  </a:schemeClr>
                </a:solidFill>
                <a:latin typeface="Montserrat" panose="00000500000000000000" pitchFamily="2" charset="-70"/>
              </a:rPr>
              <a:t>sūkņu</a:t>
            </a:r>
            <a:r>
              <a:rPr lang="fr-FR" sz="1700" dirty="0">
                <a:solidFill>
                  <a:schemeClr val="tx1">
                    <a:lumMod val="65000"/>
                    <a:lumOff val="35000"/>
                  </a:schemeClr>
                </a:solidFill>
                <a:latin typeface="Montserrat" panose="00000500000000000000" pitchFamily="2" charset="-70"/>
              </a:rPr>
              <a:t> </a:t>
            </a:r>
            <a:r>
              <a:rPr lang="fr-FR" sz="1700" dirty="0" err="1">
                <a:solidFill>
                  <a:schemeClr val="tx1">
                    <a:lumMod val="65000"/>
                    <a:lumOff val="35000"/>
                  </a:schemeClr>
                </a:solidFill>
                <a:latin typeface="Montserrat" panose="00000500000000000000" pitchFamily="2" charset="-70"/>
              </a:rPr>
              <a:t>remonts</a:t>
            </a:r>
            <a:r>
              <a:rPr lang="lv-LV" sz="1700" dirty="0">
                <a:solidFill>
                  <a:schemeClr val="tx1">
                    <a:lumMod val="65000"/>
                    <a:lumOff val="35000"/>
                  </a:schemeClr>
                </a:solidFill>
                <a:latin typeface="Montserrat" panose="00000500000000000000" pitchFamily="2" charset="-70"/>
              </a:rPr>
              <a:t>;</a:t>
            </a:r>
          </a:p>
          <a:p>
            <a:pPr algn="just"/>
            <a:r>
              <a:rPr lang="lv-LV" sz="1700" dirty="0">
                <a:solidFill>
                  <a:schemeClr val="tx1">
                    <a:lumMod val="65000"/>
                    <a:lumOff val="35000"/>
                  </a:schemeClr>
                </a:solidFill>
                <a:latin typeface="Montserrat" panose="00000500000000000000" pitchFamily="2" charset="-70"/>
              </a:rPr>
              <a:t>Drenu kolektoru un iztekas pārbūvē uz </a:t>
            </a:r>
            <a:r>
              <a:rPr lang="lv-LV" sz="1700" dirty="0" err="1">
                <a:solidFill>
                  <a:schemeClr val="tx1">
                    <a:lumMod val="65000"/>
                    <a:lumOff val="35000"/>
                  </a:schemeClr>
                </a:solidFill>
                <a:latin typeface="Montserrat" panose="00000500000000000000" pitchFamily="2" charset="-70"/>
              </a:rPr>
              <a:t>Laveru</a:t>
            </a:r>
            <a:r>
              <a:rPr lang="lv-LV" sz="1700" dirty="0">
                <a:solidFill>
                  <a:schemeClr val="tx1">
                    <a:lumMod val="65000"/>
                    <a:lumOff val="35000"/>
                  </a:schemeClr>
                </a:solidFill>
                <a:latin typeface="Montserrat" panose="00000500000000000000" pitchFamily="2" charset="-70"/>
              </a:rPr>
              <a:t>–Zibeņu ceļa;</a:t>
            </a:r>
          </a:p>
          <a:p>
            <a:pPr algn="just"/>
            <a:r>
              <a:rPr lang="lv-LV" sz="1700" dirty="0">
                <a:solidFill>
                  <a:schemeClr val="tx1">
                    <a:lumMod val="65000"/>
                    <a:lumOff val="35000"/>
                  </a:schemeClr>
                </a:solidFill>
                <a:latin typeface="Montserrat" panose="00000500000000000000" pitchFamily="2" charset="-70"/>
              </a:rPr>
              <a:t>Caurteku pārbūve Sniedzes un Slokas ielā </a:t>
            </a:r>
            <a:r>
              <a:rPr lang="lv-LV" sz="1700" dirty="0" err="1">
                <a:solidFill>
                  <a:schemeClr val="tx1">
                    <a:lumMod val="65000"/>
                    <a:lumOff val="35000"/>
                  </a:schemeClr>
                </a:solidFill>
                <a:latin typeface="Montserrat" panose="00000500000000000000" pitchFamily="2" charset="-70"/>
              </a:rPr>
              <a:t>Kalngalē</a:t>
            </a:r>
            <a:r>
              <a:rPr lang="lv-LV" sz="1700" dirty="0">
                <a:solidFill>
                  <a:schemeClr val="tx1">
                    <a:lumMod val="65000"/>
                    <a:lumOff val="35000"/>
                  </a:schemeClr>
                </a:solidFill>
                <a:latin typeface="Montserrat" panose="00000500000000000000" pitchFamily="2" charset="-70"/>
              </a:rPr>
              <a:t>;</a:t>
            </a:r>
          </a:p>
          <a:p>
            <a:pPr algn="just"/>
            <a:r>
              <a:rPr lang="lv-LV" sz="1700" dirty="0">
                <a:solidFill>
                  <a:schemeClr val="tx1">
                    <a:lumMod val="65000"/>
                    <a:lumOff val="35000"/>
                  </a:schemeClr>
                </a:solidFill>
                <a:latin typeface="Montserrat" panose="00000500000000000000" pitchFamily="2" charset="-70"/>
              </a:rPr>
              <a:t>Cīruļu un Aizvēju ielas caurtekas tīrīšana ar augstspiediena iekārtu;</a:t>
            </a:r>
          </a:p>
          <a:p>
            <a:pPr algn="just"/>
            <a:r>
              <a:rPr lang="lv-LV" sz="1700" dirty="0">
                <a:solidFill>
                  <a:schemeClr val="tx1">
                    <a:lumMod val="65000"/>
                    <a:lumOff val="35000"/>
                  </a:schemeClr>
                </a:solidFill>
                <a:latin typeface="Montserrat" panose="00000500000000000000" pitchFamily="2" charset="-70"/>
              </a:rPr>
              <a:t>Automātiskās SCAD sistēmas ieviešana visās polderu sūkņu stacijās, </a:t>
            </a:r>
            <a:r>
              <a:rPr lang="lv-LV" sz="1700" dirty="0" err="1">
                <a:solidFill>
                  <a:schemeClr val="tx1">
                    <a:lumMod val="65000"/>
                    <a:lumOff val="35000"/>
                  </a:schemeClr>
                </a:solidFill>
                <a:latin typeface="Montserrat" panose="00000500000000000000" pitchFamily="2" charset="-70"/>
              </a:rPr>
              <a:t>Vējupes</a:t>
            </a:r>
            <a:r>
              <a:rPr lang="lv-LV" sz="1700" dirty="0">
                <a:solidFill>
                  <a:schemeClr val="tx1">
                    <a:lumMod val="65000"/>
                    <a:lumOff val="35000"/>
                  </a:schemeClr>
                </a:solidFill>
                <a:latin typeface="Montserrat" panose="00000500000000000000" pitchFamily="2" charset="-70"/>
              </a:rPr>
              <a:t>/Gaujas aizvars un Dzirnupes slūžās.</a:t>
            </a:r>
          </a:p>
          <a:p>
            <a:pPr algn="just"/>
            <a:endParaRPr lang="lv-LV" sz="1700" dirty="0">
              <a:solidFill>
                <a:schemeClr val="tx1">
                  <a:lumMod val="65000"/>
                  <a:lumOff val="35000"/>
                </a:schemeClr>
              </a:solidFill>
              <a:latin typeface="Montserrat" panose="00000500000000000000" pitchFamily="2" charset="-70"/>
            </a:endParaRPr>
          </a:p>
          <a:p>
            <a:pPr algn="just"/>
            <a:endParaRPr lang="lv-LV" sz="1700" dirty="0">
              <a:solidFill>
                <a:schemeClr val="tx1">
                  <a:lumMod val="65000"/>
                  <a:lumOff val="35000"/>
                </a:schemeClr>
              </a:solidFill>
              <a:latin typeface="Montserrat" panose="00000500000000000000" pitchFamily="2" charset="-70"/>
            </a:endParaRPr>
          </a:p>
          <a:p>
            <a:pPr algn="just"/>
            <a:endParaRPr lang="lv-LV" sz="1700" i="0" u="none" strike="noStrike" dirty="0">
              <a:solidFill>
                <a:schemeClr val="tx1">
                  <a:lumMod val="65000"/>
                  <a:lumOff val="35000"/>
                </a:schemeClr>
              </a:solidFill>
              <a:effectLst/>
              <a:latin typeface="Montserrat" panose="00000500000000000000" pitchFamily="2" charset="-70"/>
              <a:cs typeface="Times New Roman" panose="02020603050405020304" pitchFamily="18" charset="0"/>
            </a:endParaRPr>
          </a:p>
          <a:p>
            <a:pPr algn="just"/>
            <a:endParaRPr lang="lv-LV" sz="1700" i="0" u="none" strike="noStrike" dirty="0">
              <a:solidFill>
                <a:schemeClr val="tx1">
                  <a:lumMod val="65000"/>
                  <a:lumOff val="35000"/>
                </a:schemeClr>
              </a:solidFill>
              <a:effectLst/>
              <a:latin typeface="Montserrat" panose="00000500000000000000" pitchFamily="2" charset="-70"/>
              <a:cs typeface="Times New Roman" panose="02020603050405020304" pitchFamily="18" charset="0"/>
            </a:endParaRPr>
          </a:p>
        </p:txBody>
      </p:sp>
      <p:cxnSp>
        <p:nvCxnSpPr>
          <p:cNvPr id="4" name="Straight Connector 3">
            <a:extLst>
              <a:ext uri="{FF2B5EF4-FFF2-40B4-BE49-F238E27FC236}">
                <a16:creationId xmlns:a16="http://schemas.microsoft.com/office/drawing/2014/main" id="{851A4B36-287E-81CC-3F7B-C7CB75E90C17}"/>
              </a:ext>
            </a:extLst>
          </p:cNvPr>
          <p:cNvCxnSpPr>
            <a:cxnSpLocks/>
          </p:cNvCxnSpPr>
          <p:nvPr/>
        </p:nvCxnSpPr>
        <p:spPr>
          <a:xfrm>
            <a:off x="838202" y="1186971"/>
            <a:ext cx="0" cy="4906101"/>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7E7B2EF-0135-8302-984A-308682980964}"/>
              </a:ext>
            </a:extLst>
          </p:cNvPr>
          <p:cNvSpPr>
            <a:spLocks noGrp="1"/>
          </p:cNvSpPr>
          <p:nvPr>
            <p:ph type="sldNum" sz="quarter" idx="12"/>
          </p:nvPr>
        </p:nvSpPr>
        <p:spPr/>
        <p:txBody>
          <a:bodyPr/>
          <a:lstStyle/>
          <a:p>
            <a:fld id="{F27F4D8E-CD65-4F35-8BD0-06266F968DF1}" type="slidenum">
              <a:rPr lang="lv-LV" smtClean="0"/>
              <a:t>12</a:t>
            </a:fld>
            <a:endParaRPr lang="lv-LV" dirty="0"/>
          </a:p>
        </p:txBody>
      </p:sp>
      <p:pic>
        <p:nvPicPr>
          <p:cNvPr id="8" name="Picture 7">
            <a:extLst>
              <a:ext uri="{FF2B5EF4-FFF2-40B4-BE49-F238E27FC236}">
                <a16:creationId xmlns:a16="http://schemas.microsoft.com/office/drawing/2014/main" id="{A0E785A3-4926-B227-D263-E50DFB463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2625" y="679450"/>
            <a:ext cx="2481413" cy="2838450"/>
          </a:xfrm>
          <a:prstGeom prst="rect">
            <a:avLst/>
          </a:prstGeom>
        </p:spPr>
      </p:pic>
      <p:pic>
        <p:nvPicPr>
          <p:cNvPr id="10" name="Picture 9">
            <a:extLst>
              <a:ext uri="{FF2B5EF4-FFF2-40B4-BE49-F238E27FC236}">
                <a16:creationId xmlns:a16="http://schemas.microsoft.com/office/drawing/2014/main" id="{4B5D4559-60A8-924E-A8DC-0484FC835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1522" y="3517900"/>
            <a:ext cx="3662516" cy="2838450"/>
          </a:xfrm>
          <a:prstGeom prst="rect">
            <a:avLst/>
          </a:prstGeom>
        </p:spPr>
      </p:pic>
    </p:spTree>
    <p:extLst>
      <p:ext uri="{BB962C8B-B14F-4D97-AF65-F5344CB8AC3E}">
        <p14:creationId xmlns:p14="http://schemas.microsoft.com/office/powerpoint/2010/main" val="107636513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08071-2F72-5316-2569-5BA4FD0A37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6998FD-5F37-B4BF-7684-84F900B23082}"/>
              </a:ext>
            </a:extLst>
          </p:cNvPr>
          <p:cNvSpPr>
            <a:spLocks noGrp="1"/>
          </p:cNvSpPr>
          <p:nvPr>
            <p:ph type="title"/>
          </p:nvPr>
        </p:nvSpPr>
        <p:spPr>
          <a:xfrm>
            <a:off x="838198" y="107735"/>
            <a:ext cx="10515600" cy="1086783"/>
          </a:xfrm>
        </p:spPr>
        <p:txBody>
          <a:bodyPr>
            <a:normAutofit/>
          </a:bodyPr>
          <a:lstStyle/>
          <a:p>
            <a:pPr algn="ctr"/>
            <a:r>
              <a:rPr lang="lv-LV" sz="3600" b="1" dirty="0">
                <a:solidFill>
                  <a:schemeClr val="tx1">
                    <a:lumMod val="65000"/>
                    <a:lumOff val="35000"/>
                  </a:schemeClr>
                </a:solidFill>
                <a:latin typeface="Montserrat" panose="00000500000000000000" pitchFamily="2" charset="-70"/>
              </a:rPr>
              <a:t>TERITORIJAS LABIEKĀRTOŠANA</a:t>
            </a:r>
            <a:endParaRPr lang="lv-LV" sz="3600" dirty="0"/>
          </a:p>
        </p:txBody>
      </p:sp>
      <p:cxnSp>
        <p:nvCxnSpPr>
          <p:cNvPr id="4" name="Straight Connector 3">
            <a:extLst>
              <a:ext uri="{FF2B5EF4-FFF2-40B4-BE49-F238E27FC236}">
                <a16:creationId xmlns:a16="http://schemas.microsoft.com/office/drawing/2014/main" id="{3C21870E-C512-66F3-0E7B-8418F3F007AC}"/>
              </a:ext>
            </a:extLst>
          </p:cNvPr>
          <p:cNvCxnSpPr>
            <a:cxnSpLocks/>
          </p:cNvCxnSpPr>
          <p:nvPr/>
        </p:nvCxnSpPr>
        <p:spPr>
          <a:xfrm>
            <a:off x="738544" y="1005996"/>
            <a:ext cx="0" cy="4604229"/>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F62670B-0387-6616-0514-7954323453FA}"/>
              </a:ext>
            </a:extLst>
          </p:cNvPr>
          <p:cNvSpPr>
            <a:spLocks noGrp="1"/>
          </p:cNvSpPr>
          <p:nvPr>
            <p:ph type="sldNum" sz="quarter" idx="12"/>
          </p:nvPr>
        </p:nvSpPr>
        <p:spPr>
          <a:xfrm>
            <a:off x="9293995" y="6448425"/>
            <a:ext cx="2743200" cy="365125"/>
          </a:xfrm>
        </p:spPr>
        <p:txBody>
          <a:bodyPr/>
          <a:lstStyle/>
          <a:p>
            <a:fld id="{F27F4D8E-CD65-4F35-8BD0-06266F968DF1}" type="slidenum">
              <a:rPr lang="lv-LV" smtClean="0">
                <a:solidFill>
                  <a:schemeClr val="tx1"/>
                </a:solidFill>
              </a:rPr>
              <a:t>13</a:t>
            </a:fld>
            <a:endParaRPr lang="lv-LV" dirty="0">
              <a:solidFill>
                <a:schemeClr val="tx1"/>
              </a:solidFill>
            </a:endParaRPr>
          </a:p>
        </p:txBody>
      </p:sp>
      <p:sp>
        <p:nvSpPr>
          <p:cNvPr id="8" name="Content Placeholder 2">
            <a:extLst>
              <a:ext uri="{FF2B5EF4-FFF2-40B4-BE49-F238E27FC236}">
                <a16:creationId xmlns:a16="http://schemas.microsoft.com/office/drawing/2014/main" id="{941EEFEF-E174-6D7D-774A-85DA1051AC42}"/>
              </a:ext>
            </a:extLst>
          </p:cNvPr>
          <p:cNvSpPr txBox="1">
            <a:spLocks/>
          </p:cNvSpPr>
          <p:nvPr/>
        </p:nvSpPr>
        <p:spPr>
          <a:xfrm>
            <a:off x="838198" y="1005996"/>
            <a:ext cx="7338705" cy="47730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pPr>
            <a:r>
              <a:rPr lang="lv-LV" sz="1800" dirty="0">
                <a:solidFill>
                  <a:schemeClr val="tx1">
                    <a:lumMod val="65000"/>
                    <a:lumOff val="35000"/>
                  </a:schemeClr>
                </a:solidFill>
                <a:latin typeface="Montserrat" panose="00000500000000000000" pitchFamily="2" charset="-70"/>
              </a:rPr>
              <a:t>Regulāra novada teritorijas, atpūtas un bērnu rotaļu  laukumu, gājēju tiltu ikdienas sakopšana, t.sk. sniega periodā gājēju celiņu, pieturu, tiltu attīrīšana no sniega, kaisīšana, jumtu tīrīšana, atkritumu savākšana un izvešana, ziemas sezonā kaisīto smilšu savākšana no ielām, ietvēm, skvēros, parkos, ielu apstādījumos, lapu savākšana un izvešana, intensīva pludmales un dabas parka kopšanas vasaras sezonā;</a:t>
            </a:r>
          </a:p>
          <a:p>
            <a:pPr marL="0" indent="0">
              <a:lnSpc>
                <a:spcPct val="100000"/>
              </a:lnSpc>
              <a:spcBef>
                <a:spcPts val="600"/>
              </a:spcBef>
              <a:spcAft>
                <a:spcPts val="600"/>
              </a:spcAft>
            </a:pPr>
            <a:r>
              <a:rPr lang="lv-LV" sz="1800" kern="100" dirty="0">
                <a:solidFill>
                  <a:schemeClr val="tx1">
                    <a:lumMod val="65000"/>
                    <a:lumOff val="35000"/>
                  </a:schemeClr>
                </a:solidFill>
                <a:effectLst/>
                <a:latin typeface="Montserrat" panose="00000500000000000000" pitchFamily="2" charset="-70"/>
                <a:ea typeface="Calibri" panose="020F0502020204030204" pitchFamily="34" charset="0"/>
                <a:cs typeface="Times New Roman" panose="02020603050405020304" pitchFamily="18" charset="0"/>
              </a:rPr>
              <a:t>Vairākkārt sezonā nopļautas apsaimniekojamās teritorijas 174 ha platībā;</a:t>
            </a:r>
          </a:p>
          <a:p>
            <a:pPr marL="0" indent="0" algn="just"/>
            <a:r>
              <a:rPr lang="lv-LV" sz="1800" dirty="0">
                <a:solidFill>
                  <a:schemeClr val="tx1">
                    <a:lumMod val="65000"/>
                    <a:lumOff val="35000"/>
                  </a:schemeClr>
                </a:solidFill>
                <a:latin typeface="Montserrat" panose="00000500000000000000" pitchFamily="2" charset="-70"/>
              </a:rPr>
              <a:t>Jaunu apstādījumu un zālāju veidošana, daudzgadīgo stādījumu atjaunošana, kopšana. Novada apstādījumos iestādītas 1405 atraitnītes, 2679 vasaras puķes, 248 ziemcietes un daudzgadīgie krūmaugi. </a:t>
            </a:r>
            <a:r>
              <a:rPr lang="lv-LV" sz="1800" kern="100" dirty="0">
                <a:solidFill>
                  <a:schemeClr val="tx1">
                    <a:lumMod val="65000"/>
                    <a:lumOff val="35000"/>
                  </a:schemeClr>
                </a:solidFill>
                <a:latin typeface="Montserrat" panose="00000500000000000000" pitchFamily="2" charset="-70"/>
                <a:ea typeface="Calibri" panose="020F0502020204030204" pitchFamily="34" charset="0"/>
                <a:cs typeface="Times New Roman" panose="02020603050405020304" pitchFamily="18" charset="0"/>
              </a:rPr>
              <a:t>Zāliena sēšana</a:t>
            </a:r>
            <a:r>
              <a:rPr lang="lv-LV" sz="1800" dirty="0">
                <a:solidFill>
                  <a:schemeClr val="tx1">
                    <a:lumMod val="65000"/>
                    <a:lumOff val="35000"/>
                  </a:schemeClr>
                </a:solidFill>
                <a:latin typeface="Montserrat" panose="00000500000000000000" pitchFamily="2" charset="-70"/>
              </a:rPr>
              <a:t>;</a:t>
            </a:r>
          </a:p>
          <a:p>
            <a:pPr marL="0" indent="0" algn="just"/>
            <a:r>
              <a:rPr lang="lv-LV" sz="1800" kern="100" dirty="0">
                <a:solidFill>
                  <a:schemeClr val="tx1">
                    <a:lumMod val="65000"/>
                    <a:lumOff val="35000"/>
                  </a:schemeClr>
                </a:solidFill>
                <a:effectLst/>
                <a:latin typeface="Montserrat" panose="00000500000000000000" pitchFamily="2" charset="-70"/>
                <a:ea typeface="Calibri" panose="020F0502020204030204" pitchFamily="34" charset="0"/>
                <a:cs typeface="Times New Roman" panose="02020603050405020304" pitchFamily="18" charset="0"/>
              </a:rPr>
              <a:t>Nodrošināta tīrība un kārtība 53 sabiedriskajās tualetēs;</a:t>
            </a:r>
          </a:p>
          <a:p>
            <a:pPr marL="0" indent="0" algn="just"/>
            <a:r>
              <a:rPr lang="lv-LV" sz="1800" kern="100" dirty="0">
                <a:solidFill>
                  <a:schemeClr val="tx1">
                    <a:lumMod val="65000"/>
                    <a:lumOff val="35000"/>
                  </a:schemeClr>
                </a:solidFill>
                <a:effectLst/>
                <a:latin typeface="Montserrat" panose="00000500000000000000" pitchFamily="2" charset="-70"/>
                <a:ea typeface="Calibri" panose="020F0502020204030204" pitchFamily="34" charset="0"/>
                <a:cs typeface="Times New Roman" panose="02020603050405020304" pitchFamily="18" charset="0"/>
              </a:rPr>
              <a:t>Nozāģēti 123 avārijas un vētras gāzti koki.</a:t>
            </a:r>
          </a:p>
        </p:txBody>
      </p:sp>
      <p:pic>
        <p:nvPicPr>
          <p:cNvPr id="14" name="Picture 13">
            <a:extLst>
              <a:ext uri="{FF2B5EF4-FFF2-40B4-BE49-F238E27FC236}">
                <a16:creationId xmlns:a16="http://schemas.microsoft.com/office/drawing/2014/main" id="{AC1E25F2-E893-C27B-B579-101B15A72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8584" y="3429000"/>
            <a:ext cx="1762531" cy="2350042"/>
          </a:xfrm>
          <a:prstGeom prst="rect">
            <a:avLst/>
          </a:prstGeom>
        </p:spPr>
      </p:pic>
      <p:pic>
        <p:nvPicPr>
          <p:cNvPr id="16" name="Picture 15">
            <a:extLst>
              <a:ext uri="{FF2B5EF4-FFF2-40B4-BE49-F238E27FC236}">
                <a16:creationId xmlns:a16="http://schemas.microsoft.com/office/drawing/2014/main" id="{6A5FC79F-FA0A-31E2-5A96-F13CF51AB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8987" y="1319364"/>
            <a:ext cx="3733954" cy="2100349"/>
          </a:xfrm>
          <a:prstGeom prst="rect">
            <a:avLst/>
          </a:prstGeom>
        </p:spPr>
      </p:pic>
      <p:pic>
        <p:nvPicPr>
          <p:cNvPr id="18" name="Picture 17">
            <a:extLst>
              <a:ext uri="{FF2B5EF4-FFF2-40B4-BE49-F238E27FC236}">
                <a16:creationId xmlns:a16="http://schemas.microsoft.com/office/drawing/2014/main" id="{AD0A9BC0-7922-07B7-91FD-6DC0B094A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8987" y="3419713"/>
            <a:ext cx="3000862" cy="2350042"/>
          </a:xfrm>
          <a:prstGeom prst="rect">
            <a:avLst/>
          </a:prstGeom>
        </p:spPr>
      </p:pic>
      <p:pic>
        <p:nvPicPr>
          <p:cNvPr id="7" name="Picture 3">
            <a:extLst>
              <a:ext uri="{FF2B5EF4-FFF2-40B4-BE49-F238E27FC236}">
                <a16:creationId xmlns:a16="http://schemas.microsoft.com/office/drawing/2014/main" id="{868A814E-C6C3-BD17-3209-CCA456D756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4543" y="1136815"/>
            <a:ext cx="1846572" cy="229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872184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CC342-94AE-C935-AA02-55E5EBA994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BBCDC3-D5F7-12DF-7980-D476778D6939}"/>
              </a:ext>
            </a:extLst>
          </p:cNvPr>
          <p:cNvSpPr>
            <a:spLocks noGrp="1"/>
          </p:cNvSpPr>
          <p:nvPr>
            <p:ph type="title"/>
          </p:nvPr>
        </p:nvSpPr>
        <p:spPr>
          <a:xfrm>
            <a:off x="838200" y="107950"/>
            <a:ext cx="10515600" cy="1325563"/>
          </a:xfrm>
        </p:spPr>
        <p:txBody>
          <a:bodyPr>
            <a:noAutofit/>
          </a:bodyPr>
          <a:lstStyle/>
          <a:p>
            <a:pPr algn="ctr" rtl="0">
              <a:spcBef>
                <a:spcPts val="0"/>
              </a:spcBef>
              <a:spcAft>
                <a:spcPts val="0"/>
              </a:spcAft>
            </a:pPr>
            <a:r>
              <a:rPr lang="lv-LV" sz="3600" b="1" i="0" u="none" strike="noStrike" cap="all" dirty="0">
                <a:solidFill>
                  <a:srgbClr val="595959"/>
                </a:solidFill>
                <a:effectLst/>
                <a:latin typeface="Montserrat" panose="00000500000000000000" pitchFamily="2" charset="-70"/>
              </a:rPr>
              <a:t>Pašvaldības īpašumu kopšana I</a:t>
            </a:r>
            <a:endParaRPr lang="lv-LV" sz="3600" dirty="0">
              <a:solidFill>
                <a:srgbClr val="595959"/>
              </a:solidFill>
              <a:latin typeface="Montserrat" panose="00000500000000000000" pitchFamily="2" charset="-70"/>
            </a:endParaRPr>
          </a:p>
        </p:txBody>
      </p:sp>
      <p:sp>
        <p:nvSpPr>
          <p:cNvPr id="3" name="Content Placeholder 2">
            <a:extLst>
              <a:ext uri="{FF2B5EF4-FFF2-40B4-BE49-F238E27FC236}">
                <a16:creationId xmlns:a16="http://schemas.microsoft.com/office/drawing/2014/main" id="{CC91BCF7-9EC1-FD88-5219-2FFBB57AF9C6}"/>
              </a:ext>
            </a:extLst>
          </p:cNvPr>
          <p:cNvSpPr>
            <a:spLocks noGrp="1"/>
          </p:cNvSpPr>
          <p:nvPr>
            <p:ph idx="1"/>
          </p:nvPr>
        </p:nvSpPr>
        <p:spPr>
          <a:xfrm>
            <a:off x="788939" y="1305911"/>
            <a:ext cx="7583529" cy="5444139"/>
          </a:xfrm>
        </p:spPr>
        <p:txBody>
          <a:bodyPr>
            <a:noAutofit/>
          </a:bodyPr>
          <a:lstStyle/>
          <a:p>
            <a:pPr marL="0" indent="0">
              <a:lnSpc>
                <a:spcPct val="100000"/>
              </a:lnSpc>
              <a:spcBef>
                <a:spcPts val="600"/>
              </a:spcBef>
            </a:pPr>
            <a:r>
              <a:rPr lang="lv-LV" sz="1800" dirty="0">
                <a:solidFill>
                  <a:schemeClr val="tx1">
                    <a:lumMod val="65000"/>
                    <a:lumOff val="35000"/>
                  </a:schemeClr>
                </a:solidFill>
                <a:latin typeface="Montserrat" panose="00000500000000000000" pitchFamily="2" charset="-70"/>
              </a:rPr>
              <a:t>Pieturvietu 35 gab. un citu mazās arhitektūras objektu uzkopšana, uzturēšana un remonts; </a:t>
            </a:r>
          </a:p>
          <a:p>
            <a:pPr marL="0" indent="0">
              <a:lnSpc>
                <a:spcPct val="100000"/>
              </a:lnSpc>
              <a:spcBef>
                <a:spcPts val="600"/>
              </a:spcBef>
            </a:pPr>
            <a:r>
              <a:rPr lang="lv-LV" sz="1800" dirty="0">
                <a:solidFill>
                  <a:schemeClr val="tx1">
                    <a:lumMod val="65000"/>
                    <a:lumOff val="35000"/>
                  </a:schemeClr>
                </a:solidFill>
                <a:latin typeface="Montserrat" panose="00000500000000000000" pitchFamily="2" charset="-70"/>
              </a:rPr>
              <a:t>Informatīvo stendu atjaunošana un krāsošana kā arī ceļa zīmju uzstādīšana, nomaiņa un utilizācija; </a:t>
            </a:r>
          </a:p>
          <a:p>
            <a:pPr marL="0" indent="0">
              <a:lnSpc>
                <a:spcPct val="100000"/>
              </a:lnSpc>
              <a:spcBef>
                <a:spcPts val="600"/>
              </a:spcBef>
            </a:pPr>
            <a:r>
              <a:rPr lang="lv-LV" sz="1800" dirty="0">
                <a:solidFill>
                  <a:schemeClr val="tx1">
                    <a:lumMod val="65000"/>
                    <a:lumOff val="35000"/>
                  </a:schemeClr>
                </a:solidFill>
                <a:latin typeface="Montserrat" panose="00000500000000000000" pitchFamily="2" charset="-70"/>
              </a:rPr>
              <a:t>Stadionu teritoriju uzturēšana – futbola, volejbola laukumu kopšana un uzturēšana;</a:t>
            </a:r>
          </a:p>
          <a:p>
            <a:pPr marL="0" indent="0" algn="just">
              <a:lnSpc>
                <a:spcPct val="100000"/>
              </a:lnSpc>
              <a:spcBef>
                <a:spcPts val="600"/>
              </a:spcBef>
            </a:pPr>
            <a:r>
              <a:rPr lang="lv-LV" sz="1800" kern="100" dirty="0">
                <a:solidFill>
                  <a:schemeClr val="tx1">
                    <a:lumMod val="65000"/>
                    <a:lumOff val="35000"/>
                  </a:schemeClr>
                </a:solidFill>
                <a:latin typeface="Montserrat" panose="00000500000000000000" pitchFamily="2" charset="-70"/>
                <a:ea typeface="Calibri" panose="020F0502020204030204" pitchFamily="34" charset="0"/>
                <a:cs typeface="Times New Roman" panose="02020603050405020304" pitchFamily="18" charset="0"/>
              </a:rPr>
              <a:t>Ziemas sezonā veikta celiņu, taku un trotuāru atbrīvošana no sniega un apstrāde ar pret slīdes materiālu;</a:t>
            </a:r>
          </a:p>
          <a:p>
            <a:pPr marL="0" indent="0" algn="just">
              <a:lnSpc>
                <a:spcPct val="100000"/>
              </a:lnSpc>
              <a:spcBef>
                <a:spcPts val="600"/>
              </a:spcBef>
            </a:pPr>
            <a:r>
              <a:rPr lang="lv-LV" sz="1800" kern="100" dirty="0">
                <a:solidFill>
                  <a:schemeClr val="tx1">
                    <a:lumMod val="65000"/>
                    <a:lumOff val="35000"/>
                  </a:schemeClr>
                </a:solidFill>
                <a:latin typeface="Montserrat" panose="00000500000000000000" pitchFamily="2" charset="-70"/>
                <a:ea typeface="Calibri" panose="020F0502020204030204" pitchFamily="34" charset="0"/>
                <a:cs typeface="Times New Roman" panose="02020603050405020304" pitchFamily="18" charset="0"/>
              </a:rPr>
              <a:t>Uzstādītas 10 jaunas atkritumu urnas un 9 jaunas suņu atkritumu urnas;</a:t>
            </a:r>
            <a:endParaRPr lang="lv-LV" sz="1800" dirty="0">
              <a:solidFill>
                <a:schemeClr val="tx1">
                  <a:lumMod val="65000"/>
                  <a:lumOff val="35000"/>
                </a:schemeClr>
              </a:solidFill>
              <a:latin typeface="Montserrat" panose="00000500000000000000" pitchFamily="2" charset="-70"/>
              <a:cs typeface="Times New Roman" panose="02020603050405020304" pitchFamily="18" charset="0"/>
            </a:endParaRPr>
          </a:p>
          <a:p>
            <a:pPr marL="0" indent="0" algn="just">
              <a:lnSpc>
                <a:spcPct val="100000"/>
              </a:lnSpc>
              <a:spcBef>
                <a:spcPts val="600"/>
              </a:spcBef>
            </a:pPr>
            <a:r>
              <a:rPr lang="lv-LV" sz="1800" kern="100" dirty="0">
                <a:solidFill>
                  <a:schemeClr val="tx1">
                    <a:lumMod val="65000"/>
                    <a:lumOff val="35000"/>
                  </a:schemeClr>
                </a:solidFill>
                <a:latin typeface="Montserrat" panose="00000500000000000000" pitchFamily="2" charset="-70"/>
                <a:ea typeface="Calibri" panose="020F0502020204030204" pitchFamily="34" charset="0"/>
                <a:cs typeface="Times New Roman" panose="02020603050405020304" pitchFamily="18" charset="0"/>
              </a:rPr>
              <a:t>Pludmalē izvietotas 15 pārģērbšanās kabīnes un 86 atkritumu konteineri, atkritumu urnu apsaimniekošana Carnikavas pagastā 165 gab., Ādažu pagastā 130</a:t>
            </a:r>
            <a:r>
              <a:rPr lang="lv-LV" sz="1800" kern="100" dirty="0">
                <a:solidFill>
                  <a:srgbClr val="C00000"/>
                </a:solidFill>
                <a:latin typeface="Montserrat" panose="00000500000000000000" pitchFamily="2" charset="-70"/>
                <a:ea typeface="Calibri" panose="020F0502020204030204" pitchFamily="34" charset="0"/>
                <a:cs typeface="Times New Roman" panose="02020603050405020304" pitchFamily="18" charset="0"/>
              </a:rPr>
              <a:t> </a:t>
            </a:r>
            <a:r>
              <a:rPr lang="lv-LV" sz="1800" kern="100" dirty="0">
                <a:solidFill>
                  <a:schemeClr val="tx1">
                    <a:lumMod val="65000"/>
                    <a:lumOff val="35000"/>
                  </a:schemeClr>
                </a:solidFill>
                <a:latin typeface="Montserrat" panose="00000500000000000000" pitchFamily="2" charset="-70"/>
                <a:ea typeface="Calibri" panose="020F0502020204030204" pitchFamily="34" charset="0"/>
                <a:cs typeface="Times New Roman" panose="02020603050405020304" pitchFamily="18" charset="0"/>
              </a:rPr>
              <a:t>gab.;</a:t>
            </a:r>
          </a:p>
          <a:p>
            <a:pPr marL="0" indent="0" algn="just">
              <a:lnSpc>
                <a:spcPct val="100000"/>
              </a:lnSpc>
              <a:spcBef>
                <a:spcPts val="600"/>
              </a:spcBef>
            </a:pPr>
            <a:r>
              <a:rPr lang="lv-LV" sz="1800" kern="100" dirty="0">
                <a:solidFill>
                  <a:schemeClr val="tx1">
                    <a:lumMod val="65000"/>
                    <a:lumOff val="35000"/>
                  </a:schemeClr>
                </a:solidFill>
                <a:latin typeface="Montserrat" panose="00000500000000000000" pitchFamily="2" charset="-70"/>
                <a:ea typeface="Calibri" panose="020F0502020204030204" pitchFamily="34" charset="0"/>
                <a:cs typeface="Times New Roman" panose="02020603050405020304" pitchFamily="18" charset="0"/>
              </a:rPr>
              <a:t>Uzstādītas navigācijas zīmes pie ūdenstilpnēs;</a:t>
            </a:r>
          </a:p>
          <a:p>
            <a:pPr marL="0" indent="0" algn="just">
              <a:lnSpc>
                <a:spcPct val="100000"/>
              </a:lnSpc>
              <a:spcBef>
                <a:spcPts val="600"/>
              </a:spcBef>
            </a:pPr>
            <a:endParaRPr lang="lv-LV" sz="1800" kern="100" dirty="0">
              <a:solidFill>
                <a:schemeClr val="tx1">
                  <a:lumMod val="65000"/>
                  <a:lumOff val="35000"/>
                </a:schemeClr>
              </a:solidFill>
              <a:latin typeface="Montserrat" panose="00000500000000000000" pitchFamily="2" charset="-70"/>
              <a:ea typeface="Calibri" panose="020F0502020204030204" pitchFamily="34" charset="0"/>
              <a:cs typeface="Times New Roman" panose="02020603050405020304" pitchFamily="18" charset="0"/>
            </a:endParaRPr>
          </a:p>
          <a:p>
            <a:pPr marL="0" indent="0" algn="just">
              <a:lnSpc>
                <a:spcPct val="100000"/>
              </a:lnSpc>
              <a:spcBef>
                <a:spcPts val="600"/>
              </a:spcBef>
            </a:pPr>
            <a:endParaRPr lang="lv-LV" sz="1800" b="0" i="0" u="none" strike="noStrike" dirty="0">
              <a:solidFill>
                <a:schemeClr val="tx1">
                  <a:lumMod val="65000"/>
                  <a:lumOff val="35000"/>
                </a:schemeClr>
              </a:solidFill>
              <a:effectLst/>
              <a:latin typeface="Montserrat" panose="00000500000000000000" pitchFamily="2" charset="-70"/>
            </a:endParaRPr>
          </a:p>
          <a:p>
            <a:pPr marL="0" indent="0" algn="just">
              <a:lnSpc>
                <a:spcPct val="100000"/>
              </a:lnSpc>
              <a:spcBef>
                <a:spcPts val="600"/>
              </a:spcBef>
            </a:pPr>
            <a:endParaRPr lang="lv-LV" sz="1800" dirty="0">
              <a:solidFill>
                <a:schemeClr val="tx1">
                  <a:lumMod val="65000"/>
                  <a:lumOff val="35000"/>
                </a:schemeClr>
              </a:solidFill>
              <a:latin typeface="Montserrat" panose="00000500000000000000" pitchFamily="2" charset="-70"/>
            </a:endParaRPr>
          </a:p>
        </p:txBody>
      </p:sp>
      <p:cxnSp>
        <p:nvCxnSpPr>
          <p:cNvPr id="4" name="Straight Connector 3">
            <a:extLst>
              <a:ext uri="{FF2B5EF4-FFF2-40B4-BE49-F238E27FC236}">
                <a16:creationId xmlns:a16="http://schemas.microsoft.com/office/drawing/2014/main" id="{793C0B1E-3D5E-ED0E-90FA-24C9AA21AD0D}"/>
              </a:ext>
            </a:extLst>
          </p:cNvPr>
          <p:cNvCxnSpPr>
            <a:cxnSpLocks/>
          </p:cNvCxnSpPr>
          <p:nvPr/>
        </p:nvCxnSpPr>
        <p:spPr>
          <a:xfrm>
            <a:off x="709969" y="1352470"/>
            <a:ext cx="0" cy="431490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9699DE7-1C17-7F87-3596-0FEA96B6BCF0}"/>
              </a:ext>
            </a:extLst>
          </p:cNvPr>
          <p:cNvSpPr>
            <a:spLocks noGrp="1"/>
          </p:cNvSpPr>
          <p:nvPr>
            <p:ph type="sldNum" sz="quarter" idx="12"/>
          </p:nvPr>
        </p:nvSpPr>
        <p:spPr>
          <a:xfrm>
            <a:off x="9382690" y="6537150"/>
            <a:ext cx="2743200" cy="365125"/>
          </a:xfrm>
        </p:spPr>
        <p:txBody>
          <a:bodyPr/>
          <a:lstStyle/>
          <a:p>
            <a:fld id="{F27F4D8E-CD65-4F35-8BD0-06266F968DF1}" type="slidenum">
              <a:rPr lang="lv-LV" smtClean="0"/>
              <a:t>14</a:t>
            </a:fld>
            <a:endParaRPr lang="lv-LV" dirty="0"/>
          </a:p>
        </p:txBody>
      </p:sp>
      <p:pic>
        <p:nvPicPr>
          <p:cNvPr id="12" name="Picture 2">
            <a:extLst>
              <a:ext uri="{FF2B5EF4-FFF2-40B4-BE49-F238E27FC236}">
                <a16:creationId xmlns:a16="http://schemas.microsoft.com/office/drawing/2014/main" id="{FDE89997-C086-0A4E-EC49-5CB1B5F34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6323" y="2734783"/>
            <a:ext cx="2437965" cy="380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a:extLst>
              <a:ext uri="{FF2B5EF4-FFF2-40B4-BE49-F238E27FC236}">
                <a16:creationId xmlns:a16="http://schemas.microsoft.com/office/drawing/2014/main" id="{58F9A4DF-066D-2F1B-AE91-675254327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7339" y="953487"/>
            <a:ext cx="2446949" cy="285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97772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FE2A9-FDCE-830C-FF92-E86C5F7849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C5BA84-B866-D94A-A1CC-0C7E2858F201}"/>
              </a:ext>
            </a:extLst>
          </p:cNvPr>
          <p:cNvSpPr>
            <a:spLocks noGrp="1"/>
          </p:cNvSpPr>
          <p:nvPr>
            <p:ph type="title"/>
          </p:nvPr>
        </p:nvSpPr>
        <p:spPr>
          <a:xfrm>
            <a:off x="838200" y="107950"/>
            <a:ext cx="10515600" cy="1325563"/>
          </a:xfrm>
        </p:spPr>
        <p:txBody>
          <a:bodyPr>
            <a:noAutofit/>
          </a:bodyPr>
          <a:lstStyle/>
          <a:p>
            <a:pPr algn="ctr" rtl="0">
              <a:spcBef>
                <a:spcPts val="0"/>
              </a:spcBef>
              <a:spcAft>
                <a:spcPts val="0"/>
              </a:spcAft>
            </a:pPr>
            <a:r>
              <a:rPr lang="lv-LV" sz="3600" b="1" i="0" u="none" strike="noStrike" cap="all" dirty="0">
                <a:solidFill>
                  <a:srgbClr val="595959"/>
                </a:solidFill>
                <a:effectLst/>
                <a:latin typeface="Montserrat" panose="00000500000000000000" pitchFamily="2" charset="-70"/>
              </a:rPr>
              <a:t>Pašvaldības īpašumu kopšana II</a:t>
            </a:r>
            <a:endParaRPr lang="lv-LV" sz="3600" dirty="0">
              <a:solidFill>
                <a:srgbClr val="595959"/>
              </a:solidFill>
              <a:latin typeface="Montserrat" panose="00000500000000000000" pitchFamily="2" charset="-70"/>
            </a:endParaRPr>
          </a:p>
        </p:txBody>
      </p:sp>
      <p:sp>
        <p:nvSpPr>
          <p:cNvPr id="3" name="Content Placeholder 2">
            <a:extLst>
              <a:ext uri="{FF2B5EF4-FFF2-40B4-BE49-F238E27FC236}">
                <a16:creationId xmlns:a16="http://schemas.microsoft.com/office/drawing/2014/main" id="{54D8BC0A-3C57-E7E1-613E-BBA266CD0B45}"/>
              </a:ext>
            </a:extLst>
          </p:cNvPr>
          <p:cNvSpPr>
            <a:spLocks noGrp="1"/>
          </p:cNvSpPr>
          <p:nvPr>
            <p:ph idx="1"/>
          </p:nvPr>
        </p:nvSpPr>
        <p:spPr>
          <a:xfrm>
            <a:off x="788939" y="1305911"/>
            <a:ext cx="7583529" cy="5444139"/>
          </a:xfrm>
        </p:spPr>
        <p:txBody>
          <a:bodyPr>
            <a:noAutofit/>
          </a:bodyPr>
          <a:lstStyle/>
          <a:p>
            <a:r>
              <a:rPr lang="lv-LV" sz="1800" dirty="0">
                <a:solidFill>
                  <a:schemeClr val="tx1">
                    <a:lumMod val="65000"/>
                    <a:lumOff val="35000"/>
                  </a:schemeClr>
                </a:solidFill>
                <a:latin typeface="Montserrat" panose="00000500000000000000" pitchFamily="2" charset="-70"/>
              </a:rPr>
              <a:t>Ādažu tirgus paviljonu remonts; </a:t>
            </a:r>
          </a:p>
          <a:p>
            <a:r>
              <a:rPr lang="lv-LV" sz="1800" dirty="0">
                <a:solidFill>
                  <a:schemeClr val="tx1">
                    <a:lumMod val="65000"/>
                    <a:lumOff val="35000"/>
                  </a:schemeClr>
                </a:solidFill>
                <a:latin typeface="Montserrat" panose="00000500000000000000" pitchFamily="2" charset="-70"/>
              </a:rPr>
              <a:t>Uzstādīti jaunas rotaļu iekārtas, Līgo laukumā, Gaujā un </a:t>
            </a:r>
            <a:r>
              <a:rPr lang="lv-LV" sz="1800" dirty="0" err="1">
                <a:solidFill>
                  <a:schemeClr val="tx1">
                    <a:lumMod val="65000"/>
                    <a:lumOff val="35000"/>
                  </a:schemeClr>
                </a:solidFill>
                <a:latin typeface="Montserrat" panose="00000500000000000000" pitchFamily="2" charset="-70"/>
              </a:rPr>
              <a:t>Garciemā</a:t>
            </a:r>
            <a:r>
              <a:rPr lang="lv-LV" sz="1800" dirty="0">
                <a:solidFill>
                  <a:schemeClr val="tx1">
                    <a:lumMod val="65000"/>
                    <a:lumOff val="35000"/>
                  </a:schemeClr>
                </a:solidFill>
                <a:latin typeface="Montserrat" panose="00000500000000000000" pitchFamily="2" charset="-70"/>
              </a:rPr>
              <a:t>; </a:t>
            </a:r>
          </a:p>
          <a:p>
            <a:r>
              <a:rPr lang="lv-LV" sz="1800" dirty="0">
                <a:solidFill>
                  <a:schemeClr val="tx1">
                    <a:lumMod val="65000"/>
                    <a:lumOff val="35000"/>
                  </a:schemeClr>
                </a:solidFill>
                <a:latin typeface="Montserrat" panose="00000500000000000000" pitchFamily="2" charset="-70"/>
              </a:rPr>
              <a:t>Carnikavas parka solu remonts;</a:t>
            </a:r>
          </a:p>
          <a:p>
            <a:r>
              <a:rPr lang="lv-LV" sz="1800" dirty="0">
                <a:solidFill>
                  <a:schemeClr val="tx1">
                    <a:lumMod val="65000"/>
                    <a:lumOff val="35000"/>
                  </a:schemeClr>
                </a:solidFill>
                <a:latin typeface="Montserrat" panose="00000500000000000000" pitchFamily="2" charset="-70"/>
              </a:rPr>
              <a:t>Kapiteļa tīrīšana Carnikavas parkā;</a:t>
            </a:r>
          </a:p>
          <a:p>
            <a:r>
              <a:rPr lang="lv-LV" sz="1800" dirty="0">
                <a:solidFill>
                  <a:schemeClr val="tx1">
                    <a:lumMod val="65000"/>
                    <a:lumOff val="35000"/>
                  </a:schemeClr>
                </a:solidFill>
                <a:latin typeface="Montserrat" panose="00000500000000000000" pitchFamily="2" charset="-70"/>
              </a:rPr>
              <a:t>Salabota piestātne pie novadpētniecības centra; </a:t>
            </a:r>
          </a:p>
          <a:p>
            <a:r>
              <a:rPr lang="lv-LV" sz="1800" dirty="0">
                <a:solidFill>
                  <a:schemeClr val="tx1">
                    <a:lumMod val="65000"/>
                    <a:lumOff val="35000"/>
                  </a:schemeClr>
                </a:solidFill>
                <a:latin typeface="Montserrat" panose="00000500000000000000" pitchFamily="2" charset="-70"/>
              </a:rPr>
              <a:t>Atjaunoti galdi un soli Carnikavas tirgū;</a:t>
            </a:r>
          </a:p>
          <a:p>
            <a:pPr lvl="0"/>
            <a:r>
              <a:rPr lang="lv-LV" sz="1800" dirty="0">
                <a:solidFill>
                  <a:schemeClr val="tx1">
                    <a:lumMod val="65000"/>
                    <a:lumOff val="35000"/>
                  </a:schemeClr>
                </a:solidFill>
                <a:latin typeface="Montserrat" panose="00000500000000000000" pitchFamily="2" charset="-70"/>
              </a:rPr>
              <a:t>Carnikavas pagastā iestādīta Ziemassvētku egle;  </a:t>
            </a:r>
          </a:p>
          <a:p>
            <a:pPr lvl="0"/>
            <a:r>
              <a:rPr lang="lv-LV" sz="1800" dirty="0">
                <a:solidFill>
                  <a:schemeClr val="tx1">
                    <a:lumMod val="65000"/>
                    <a:lumOff val="35000"/>
                  </a:schemeClr>
                </a:solidFill>
                <a:latin typeface="Montserrat" panose="00000500000000000000" pitchFamily="2" charset="-70"/>
              </a:rPr>
              <a:t>Restaurēti Ādažu centrā 31 soliņš; </a:t>
            </a:r>
          </a:p>
          <a:p>
            <a:r>
              <a:rPr lang="lv-LV" sz="1800" dirty="0">
                <a:solidFill>
                  <a:schemeClr val="tx1">
                    <a:lumMod val="65000"/>
                    <a:lumOff val="35000"/>
                  </a:schemeClr>
                </a:solidFill>
                <a:latin typeface="Montserrat" panose="00000500000000000000" pitchFamily="2" charset="-70"/>
              </a:rPr>
              <a:t>Ādažu tirgus laukuma labiekārtošana, nojumju atjaunošana; </a:t>
            </a:r>
          </a:p>
          <a:p>
            <a:r>
              <a:rPr lang="lv-LV" sz="1800" dirty="0">
                <a:solidFill>
                  <a:schemeClr val="tx1">
                    <a:lumMod val="65000"/>
                    <a:lumOff val="35000"/>
                  </a:schemeClr>
                </a:solidFill>
                <a:latin typeface="Montserrat" panose="00000500000000000000" pitchFamily="2" charset="-70"/>
              </a:rPr>
              <a:t>Strūklaku ievietošana: Ādažos, </a:t>
            </a:r>
            <a:r>
              <a:rPr lang="lv-LV" sz="1800" dirty="0" err="1">
                <a:solidFill>
                  <a:schemeClr val="tx1">
                    <a:lumMod val="65000"/>
                    <a:lumOff val="35000"/>
                  </a:schemeClr>
                </a:solidFill>
                <a:latin typeface="Montserrat" panose="00000500000000000000" pitchFamily="2" charset="-70"/>
              </a:rPr>
              <a:t>Vējupē</a:t>
            </a:r>
            <a:r>
              <a:rPr lang="lv-LV" sz="1800" dirty="0">
                <a:solidFill>
                  <a:schemeClr val="tx1">
                    <a:lumMod val="65000"/>
                    <a:lumOff val="35000"/>
                  </a:schemeClr>
                </a:solidFill>
                <a:latin typeface="Montserrat" panose="00000500000000000000" pitchFamily="2" charset="-70"/>
              </a:rPr>
              <a:t>,  Carnikavā, Rīgas ielas dīķi un pie promenādes </a:t>
            </a:r>
            <a:r>
              <a:rPr lang="lv-LV" sz="1800" dirty="0" err="1">
                <a:solidFill>
                  <a:schemeClr val="tx1">
                    <a:lumMod val="65000"/>
                    <a:lumOff val="35000"/>
                  </a:schemeClr>
                </a:solidFill>
                <a:latin typeface="Montserrat" panose="00000500000000000000" pitchFamily="2" charset="-70"/>
              </a:rPr>
              <a:t>Vecgaujā</a:t>
            </a:r>
            <a:r>
              <a:rPr lang="lv-LV" sz="1800" dirty="0">
                <a:solidFill>
                  <a:schemeClr val="tx1">
                    <a:lumMod val="65000"/>
                    <a:lumOff val="35000"/>
                  </a:schemeClr>
                </a:solidFill>
                <a:latin typeface="Montserrat" panose="00000500000000000000" pitchFamily="2" charset="-70"/>
              </a:rPr>
              <a:t>; </a:t>
            </a:r>
          </a:p>
          <a:p>
            <a:r>
              <a:rPr lang="lv-LV" sz="1800" dirty="0">
                <a:solidFill>
                  <a:schemeClr val="tx1">
                    <a:lumMod val="65000"/>
                    <a:lumOff val="35000"/>
                  </a:schemeClr>
                </a:solidFill>
                <a:latin typeface="Montserrat" panose="00000500000000000000" pitchFamily="2" charset="-70"/>
              </a:rPr>
              <a:t>Volejbola laukumu atjaunošana </a:t>
            </a:r>
            <a:r>
              <a:rPr lang="lv-LV" sz="1800" dirty="0" err="1">
                <a:solidFill>
                  <a:schemeClr val="tx1">
                    <a:lumMod val="65000"/>
                    <a:lumOff val="35000"/>
                  </a:schemeClr>
                </a:solidFill>
                <a:latin typeface="Montserrat" panose="00000500000000000000" pitchFamily="2" charset="-70"/>
              </a:rPr>
              <a:t>Kadagā</a:t>
            </a:r>
            <a:r>
              <a:rPr lang="lv-LV" sz="1800" dirty="0">
                <a:solidFill>
                  <a:schemeClr val="tx1">
                    <a:lumMod val="65000"/>
                    <a:lumOff val="35000"/>
                  </a:schemeClr>
                </a:solidFill>
                <a:latin typeface="Montserrat" panose="00000500000000000000" pitchFamily="2" charset="-70"/>
              </a:rPr>
              <a:t> un </a:t>
            </a:r>
            <a:r>
              <a:rPr lang="lv-LV" sz="1800" dirty="0" err="1">
                <a:solidFill>
                  <a:schemeClr val="tx1">
                    <a:lumMod val="65000"/>
                    <a:lumOff val="35000"/>
                  </a:schemeClr>
                </a:solidFill>
                <a:latin typeface="Montserrat" panose="00000500000000000000" pitchFamily="2" charset="-70"/>
              </a:rPr>
              <a:t>Vējupes</a:t>
            </a:r>
            <a:r>
              <a:rPr lang="lv-LV" sz="1800" dirty="0">
                <a:solidFill>
                  <a:schemeClr val="tx1">
                    <a:lumMod val="65000"/>
                    <a:lumOff val="35000"/>
                  </a:schemeClr>
                </a:solidFill>
                <a:latin typeface="Montserrat" panose="00000500000000000000" pitchFamily="2" charset="-70"/>
              </a:rPr>
              <a:t> pludmalē;</a:t>
            </a:r>
          </a:p>
          <a:p>
            <a:r>
              <a:rPr lang="lv-LV" sz="1800" dirty="0">
                <a:solidFill>
                  <a:schemeClr val="tx1">
                    <a:lumMod val="65000"/>
                    <a:lumOff val="35000"/>
                  </a:schemeClr>
                </a:solidFill>
                <a:latin typeface="Montserrat" panose="00000500000000000000" pitchFamily="2" charset="-70"/>
              </a:rPr>
              <a:t>Bungu skolas pielāgošana Ādažu Bērnu un jauniešu centra vajadzībām.</a:t>
            </a:r>
          </a:p>
          <a:p>
            <a:endParaRPr lang="lv-LV" sz="1800" dirty="0">
              <a:solidFill>
                <a:schemeClr val="tx1">
                  <a:lumMod val="65000"/>
                  <a:lumOff val="35000"/>
                </a:schemeClr>
              </a:solidFill>
              <a:latin typeface="Montserrat" panose="00000500000000000000" pitchFamily="2" charset="-70"/>
            </a:endParaRPr>
          </a:p>
          <a:p>
            <a:endParaRPr lang="lv-LV" sz="1800" dirty="0">
              <a:solidFill>
                <a:schemeClr val="tx1">
                  <a:lumMod val="65000"/>
                  <a:lumOff val="35000"/>
                </a:schemeClr>
              </a:solidFill>
              <a:latin typeface="Montserrat" panose="00000500000000000000" pitchFamily="2" charset="-70"/>
            </a:endParaRPr>
          </a:p>
          <a:p>
            <a:endParaRPr lang="lv-LV" sz="1800" dirty="0">
              <a:solidFill>
                <a:schemeClr val="tx1">
                  <a:lumMod val="65000"/>
                  <a:lumOff val="35000"/>
                </a:schemeClr>
              </a:solidFill>
              <a:latin typeface="Montserrat" panose="00000500000000000000" pitchFamily="2" charset="-70"/>
            </a:endParaRPr>
          </a:p>
          <a:p>
            <a:pPr marL="0" indent="0" algn="just">
              <a:lnSpc>
                <a:spcPct val="100000"/>
              </a:lnSpc>
              <a:spcBef>
                <a:spcPts val="600"/>
              </a:spcBef>
            </a:pPr>
            <a:endParaRPr lang="lv-LV" sz="1800" kern="100" dirty="0">
              <a:solidFill>
                <a:schemeClr val="tx1">
                  <a:lumMod val="65000"/>
                  <a:lumOff val="35000"/>
                </a:schemeClr>
              </a:solidFill>
              <a:latin typeface="Montserrat" panose="00000500000000000000" pitchFamily="2" charset="-70"/>
              <a:ea typeface="Calibri" panose="020F0502020204030204" pitchFamily="34" charset="0"/>
              <a:cs typeface="Times New Roman" panose="02020603050405020304" pitchFamily="18" charset="0"/>
            </a:endParaRPr>
          </a:p>
          <a:p>
            <a:pPr marL="0" indent="0" algn="just">
              <a:lnSpc>
                <a:spcPct val="100000"/>
              </a:lnSpc>
              <a:spcBef>
                <a:spcPts val="600"/>
              </a:spcBef>
            </a:pPr>
            <a:endParaRPr lang="lv-LV" sz="1800" i="0" u="none" strike="noStrike" dirty="0">
              <a:solidFill>
                <a:schemeClr val="tx1">
                  <a:lumMod val="65000"/>
                  <a:lumOff val="35000"/>
                </a:schemeClr>
              </a:solidFill>
              <a:effectLst/>
              <a:latin typeface="Montserrat" panose="00000500000000000000" pitchFamily="2" charset="-70"/>
            </a:endParaRPr>
          </a:p>
          <a:p>
            <a:pPr marL="0" indent="0" algn="just">
              <a:lnSpc>
                <a:spcPct val="100000"/>
              </a:lnSpc>
              <a:spcBef>
                <a:spcPts val="600"/>
              </a:spcBef>
            </a:pPr>
            <a:endParaRPr lang="lv-LV" sz="1800" dirty="0">
              <a:solidFill>
                <a:schemeClr val="tx1">
                  <a:lumMod val="65000"/>
                  <a:lumOff val="35000"/>
                </a:schemeClr>
              </a:solidFill>
              <a:latin typeface="Montserrat" panose="00000500000000000000" pitchFamily="2" charset="-70"/>
            </a:endParaRPr>
          </a:p>
        </p:txBody>
      </p:sp>
      <p:cxnSp>
        <p:nvCxnSpPr>
          <p:cNvPr id="4" name="Straight Connector 3">
            <a:extLst>
              <a:ext uri="{FF2B5EF4-FFF2-40B4-BE49-F238E27FC236}">
                <a16:creationId xmlns:a16="http://schemas.microsoft.com/office/drawing/2014/main" id="{E7B66A29-E8D6-CB3A-0EA5-DF99F686ABD6}"/>
              </a:ext>
            </a:extLst>
          </p:cNvPr>
          <p:cNvCxnSpPr>
            <a:cxnSpLocks/>
          </p:cNvCxnSpPr>
          <p:nvPr/>
        </p:nvCxnSpPr>
        <p:spPr>
          <a:xfrm>
            <a:off x="709969" y="1352470"/>
            <a:ext cx="0" cy="507549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977609A8-02CD-40C7-0E30-B43E27EDF143}"/>
              </a:ext>
            </a:extLst>
          </p:cNvPr>
          <p:cNvSpPr>
            <a:spLocks noGrp="1"/>
          </p:cNvSpPr>
          <p:nvPr>
            <p:ph type="sldNum" sz="quarter" idx="12"/>
          </p:nvPr>
        </p:nvSpPr>
        <p:spPr>
          <a:xfrm>
            <a:off x="9382690" y="6537150"/>
            <a:ext cx="2743200" cy="365125"/>
          </a:xfrm>
        </p:spPr>
        <p:txBody>
          <a:bodyPr/>
          <a:lstStyle/>
          <a:p>
            <a:fld id="{F27F4D8E-CD65-4F35-8BD0-06266F968DF1}" type="slidenum">
              <a:rPr lang="lv-LV" smtClean="0"/>
              <a:t>15</a:t>
            </a:fld>
            <a:endParaRPr lang="lv-LV" dirty="0"/>
          </a:p>
        </p:txBody>
      </p:sp>
      <p:pic>
        <p:nvPicPr>
          <p:cNvPr id="6" name="Picture 5">
            <a:extLst>
              <a:ext uri="{FF2B5EF4-FFF2-40B4-BE49-F238E27FC236}">
                <a16:creationId xmlns:a16="http://schemas.microsoft.com/office/drawing/2014/main" id="{D26E155A-7D42-338B-F02F-D83186123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3417" y="1163036"/>
            <a:ext cx="1902297" cy="3380389"/>
          </a:xfrm>
          <a:prstGeom prst="rect">
            <a:avLst/>
          </a:prstGeom>
        </p:spPr>
      </p:pic>
      <p:pic>
        <p:nvPicPr>
          <p:cNvPr id="10" name="Picture 5">
            <a:extLst>
              <a:ext uri="{FF2B5EF4-FFF2-40B4-BE49-F238E27FC236}">
                <a16:creationId xmlns:a16="http://schemas.microsoft.com/office/drawing/2014/main" id="{D9DB4DAC-F3CE-EE38-D8CF-AC86D605C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1437" y="3567072"/>
            <a:ext cx="3514277" cy="259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21649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BA549-0CBD-5833-3501-84EBCFC847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750C5-03E2-E666-B90A-A1BFC9A7B2F0}"/>
              </a:ext>
            </a:extLst>
          </p:cNvPr>
          <p:cNvSpPr>
            <a:spLocks noGrp="1"/>
          </p:cNvSpPr>
          <p:nvPr>
            <p:ph type="title"/>
          </p:nvPr>
        </p:nvSpPr>
        <p:spPr>
          <a:xfrm>
            <a:off x="838200" y="107950"/>
            <a:ext cx="10515600" cy="1325563"/>
          </a:xfrm>
        </p:spPr>
        <p:txBody>
          <a:bodyPr>
            <a:noAutofit/>
          </a:bodyPr>
          <a:lstStyle/>
          <a:p>
            <a:pPr algn="ctr" rtl="0">
              <a:spcBef>
                <a:spcPts val="0"/>
              </a:spcBef>
              <a:spcAft>
                <a:spcPts val="0"/>
              </a:spcAft>
            </a:pPr>
            <a:r>
              <a:rPr lang="lv-LV" sz="3600" b="1" i="0" u="none" strike="noStrike" cap="all" dirty="0">
                <a:solidFill>
                  <a:srgbClr val="595959"/>
                </a:solidFill>
                <a:effectLst/>
                <a:latin typeface="Montserrat" panose="00000500000000000000" pitchFamily="2" charset="-70"/>
              </a:rPr>
              <a:t>Pašvaldības ēku uzturēšana un remonti</a:t>
            </a:r>
            <a:endParaRPr lang="lv-LV" sz="3600" dirty="0">
              <a:solidFill>
                <a:srgbClr val="595959"/>
              </a:solidFill>
              <a:latin typeface="Montserrat" panose="00000500000000000000" pitchFamily="2" charset="-70"/>
            </a:endParaRPr>
          </a:p>
        </p:txBody>
      </p:sp>
      <p:cxnSp>
        <p:nvCxnSpPr>
          <p:cNvPr id="4" name="Straight Connector 3">
            <a:extLst>
              <a:ext uri="{FF2B5EF4-FFF2-40B4-BE49-F238E27FC236}">
                <a16:creationId xmlns:a16="http://schemas.microsoft.com/office/drawing/2014/main" id="{59A1C3B8-B81B-94AB-4795-419E59D6F61C}"/>
              </a:ext>
            </a:extLst>
          </p:cNvPr>
          <p:cNvCxnSpPr>
            <a:cxnSpLocks/>
          </p:cNvCxnSpPr>
          <p:nvPr/>
        </p:nvCxnSpPr>
        <p:spPr>
          <a:xfrm>
            <a:off x="738544" y="1433513"/>
            <a:ext cx="0" cy="4186237"/>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5CDEAD83-7339-7300-6F19-76E6E29F4E5F}"/>
              </a:ext>
            </a:extLst>
          </p:cNvPr>
          <p:cNvSpPr>
            <a:spLocks noGrp="1"/>
          </p:cNvSpPr>
          <p:nvPr>
            <p:ph type="sldNum" sz="quarter" idx="12"/>
          </p:nvPr>
        </p:nvSpPr>
        <p:spPr>
          <a:xfrm>
            <a:off x="9382690" y="6537150"/>
            <a:ext cx="2743200" cy="365125"/>
          </a:xfrm>
        </p:spPr>
        <p:txBody>
          <a:bodyPr/>
          <a:lstStyle/>
          <a:p>
            <a:fld id="{F27F4D8E-CD65-4F35-8BD0-06266F968DF1}" type="slidenum">
              <a:rPr lang="lv-LV" smtClean="0"/>
              <a:t>16</a:t>
            </a:fld>
            <a:endParaRPr lang="lv-LV" dirty="0"/>
          </a:p>
        </p:txBody>
      </p:sp>
      <p:pic>
        <p:nvPicPr>
          <p:cNvPr id="9" name="Picture 2">
            <a:extLst>
              <a:ext uri="{FF2B5EF4-FFF2-40B4-BE49-F238E27FC236}">
                <a16:creationId xmlns:a16="http://schemas.microsoft.com/office/drawing/2014/main" id="{CCC2F7B5-8E08-B6BC-823D-F8D43FD40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8152" y="3235081"/>
            <a:ext cx="3975410" cy="3138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12">
            <a:extLst>
              <a:ext uri="{FF2B5EF4-FFF2-40B4-BE49-F238E27FC236}">
                <a16:creationId xmlns:a16="http://schemas.microsoft.com/office/drawing/2014/main" id="{497DE254-E636-ED1B-D8B7-873C9CE46866}"/>
              </a:ext>
            </a:extLst>
          </p:cNvPr>
          <p:cNvSpPr>
            <a:spLocks noGrp="1"/>
          </p:cNvSpPr>
          <p:nvPr>
            <p:ph idx="1"/>
          </p:nvPr>
        </p:nvSpPr>
        <p:spPr>
          <a:xfrm>
            <a:off x="838200" y="1433513"/>
            <a:ext cx="7000875" cy="4743450"/>
          </a:xfrm>
        </p:spPr>
        <p:txBody>
          <a:bodyPr>
            <a:normAutofit/>
          </a:bodyPr>
          <a:lstStyle/>
          <a:p>
            <a:r>
              <a:rPr lang="lv-LV" sz="1800" dirty="0">
                <a:solidFill>
                  <a:schemeClr val="tx1">
                    <a:lumMod val="65000"/>
                    <a:lumOff val="35000"/>
                  </a:schemeClr>
                </a:solidFill>
                <a:latin typeface="Montserrat" panose="00000500000000000000" pitchFamily="2" charset="-70"/>
              </a:rPr>
              <a:t>Dzīvokļa remonts Rīgas iela 2-12, Carnikava;</a:t>
            </a:r>
          </a:p>
          <a:p>
            <a:r>
              <a:rPr lang="lv-LV" sz="1800" dirty="0">
                <a:solidFill>
                  <a:schemeClr val="tx1">
                    <a:lumMod val="65000"/>
                    <a:lumOff val="35000"/>
                  </a:schemeClr>
                </a:solidFill>
                <a:latin typeface="Montserrat" panose="00000500000000000000" pitchFamily="2" charset="-70"/>
              </a:rPr>
              <a:t>Gaujas iela 33a, jumta </a:t>
            </a:r>
            <a:r>
              <a:rPr lang="lv-LV" sz="1800" dirty="0" err="1">
                <a:solidFill>
                  <a:schemeClr val="tx1">
                    <a:lumMod val="65000"/>
                    <a:lumOff val="35000"/>
                  </a:schemeClr>
                </a:solidFill>
                <a:latin typeface="Montserrat" panose="00000500000000000000" pitchFamily="2" charset="-70"/>
              </a:rPr>
              <a:t>horizotālas</a:t>
            </a:r>
            <a:r>
              <a:rPr lang="lv-LV" sz="1800" dirty="0">
                <a:solidFill>
                  <a:schemeClr val="tx1">
                    <a:lumMod val="65000"/>
                    <a:lumOff val="35000"/>
                  </a:schemeClr>
                </a:solidFill>
                <a:latin typeface="Montserrat" panose="00000500000000000000" pitchFamily="2" charset="-70"/>
              </a:rPr>
              <a:t> virsmas remonts;</a:t>
            </a:r>
          </a:p>
          <a:p>
            <a:r>
              <a:rPr lang="lv-LV" sz="1800" dirty="0">
                <a:solidFill>
                  <a:schemeClr val="tx1">
                    <a:lumMod val="65000"/>
                    <a:lumOff val="35000"/>
                  </a:schemeClr>
                </a:solidFill>
                <a:latin typeface="Montserrat" panose="00000500000000000000" pitchFamily="2" charset="-70"/>
              </a:rPr>
              <a:t>TN Ozolaine fasādes remonts;</a:t>
            </a:r>
          </a:p>
          <a:p>
            <a:r>
              <a:rPr lang="lv-LV" sz="1800" dirty="0" err="1">
                <a:solidFill>
                  <a:schemeClr val="tx1">
                    <a:lumMod val="65000"/>
                    <a:lumOff val="35000"/>
                  </a:schemeClr>
                </a:solidFill>
                <a:latin typeface="Montserrat" panose="00000500000000000000" pitchFamily="2" charset="-70"/>
              </a:rPr>
              <a:t>Kadagas</a:t>
            </a:r>
            <a:r>
              <a:rPr lang="lv-LV" sz="1800" dirty="0">
                <a:solidFill>
                  <a:schemeClr val="tx1">
                    <a:lumMod val="65000"/>
                    <a:lumOff val="35000"/>
                  </a:schemeClr>
                </a:solidFill>
                <a:latin typeface="Montserrat" panose="00000500000000000000" pitchFamily="2" charset="-70"/>
              </a:rPr>
              <a:t> bāzes vārtu remonts;</a:t>
            </a:r>
          </a:p>
          <a:p>
            <a:r>
              <a:rPr lang="lv-LV" sz="1800" dirty="0">
                <a:solidFill>
                  <a:schemeClr val="tx1">
                    <a:lumMod val="65000"/>
                    <a:lumOff val="35000"/>
                  </a:schemeClr>
                </a:solidFill>
                <a:latin typeface="Montserrat" panose="00000500000000000000" pitchFamily="2" charset="-70"/>
              </a:rPr>
              <a:t>Ēkas nojaukšana, </a:t>
            </a:r>
            <a:r>
              <a:rPr lang="lv-LV" sz="1800" dirty="0" err="1">
                <a:solidFill>
                  <a:schemeClr val="tx1">
                    <a:lumMod val="65000"/>
                    <a:lumOff val="35000"/>
                  </a:schemeClr>
                </a:solidFill>
                <a:latin typeface="Montserrat" panose="00000500000000000000" pitchFamily="2" charset="-70"/>
              </a:rPr>
              <a:t>Artibuss</a:t>
            </a:r>
            <a:r>
              <a:rPr lang="lv-LV" sz="1800" dirty="0">
                <a:solidFill>
                  <a:schemeClr val="tx1">
                    <a:lumMod val="65000"/>
                    <a:lumOff val="35000"/>
                  </a:schemeClr>
                </a:solidFill>
                <a:latin typeface="Montserrat" panose="00000500000000000000" pitchFamily="2" charset="-70"/>
              </a:rPr>
              <a:t> teritorija;</a:t>
            </a:r>
          </a:p>
          <a:p>
            <a:r>
              <a:rPr lang="lv-LV" sz="1800" dirty="0">
                <a:solidFill>
                  <a:schemeClr val="tx1">
                    <a:lumMod val="65000"/>
                    <a:lumOff val="35000"/>
                  </a:schemeClr>
                </a:solidFill>
                <a:latin typeface="Montserrat" panose="00000500000000000000" pitchFamily="2" charset="-70"/>
              </a:rPr>
              <a:t>Jūras ielā 3, Carnikavā nokrāsota tualetes fasāde; </a:t>
            </a:r>
          </a:p>
          <a:p>
            <a:r>
              <a:rPr lang="lv-LV" sz="1800" dirty="0">
                <a:solidFill>
                  <a:schemeClr val="tx1">
                    <a:lumMod val="65000"/>
                    <a:lumOff val="35000"/>
                  </a:schemeClr>
                </a:solidFill>
                <a:latin typeface="Montserrat" panose="00000500000000000000" pitchFamily="2" charset="-70"/>
              </a:rPr>
              <a:t>Stacijas iela 5, nomainīti radiatori;</a:t>
            </a:r>
          </a:p>
          <a:p>
            <a:r>
              <a:rPr lang="lv-LV" sz="1800" dirty="0">
                <a:solidFill>
                  <a:schemeClr val="tx1">
                    <a:lumMod val="65000"/>
                    <a:lumOff val="35000"/>
                  </a:schemeClr>
                </a:solidFill>
                <a:latin typeface="Montserrat" panose="00000500000000000000" pitchFamily="2" charset="-70"/>
              </a:rPr>
              <a:t>Pašvaldības ēku </a:t>
            </a:r>
            <a:r>
              <a:rPr lang="lv-LV" sz="1800" dirty="0" err="1">
                <a:solidFill>
                  <a:schemeClr val="tx1">
                    <a:lumMod val="65000"/>
                    <a:lumOff val="35000"/>
                  </a:schemeClr>
                </a:solidFill>
                <a:latin typeface="Montserrat" panose="00000500000000000000" pitchFamily="2" charset="-70"/>
              </a:rPr>
              <a:t>energosertifikātu</a:t>
            </a:r>
            <a:r>
              <a:rPr lang="lv-LV" sz="1800" dirty="0">
                <a:solidFill>
                  <a:schemeClr val="tx1">
                    <a:lumMod val="65000"/>
                    <a:lumOff val="35000"/>
                  </a:schemeClr>
                </a:solidFill>
                <a:latin typeface="Montserrat" panose="00000500000000000000" pitchFamily="2" charset="-70"/>
              </a:rPr>
              <a:t> saņemšana;</a:t>
            </a:r>
          </a:p>
          <a:p>
            <a:r>
              <a:rPr lang="lv-LV" sz="1800" dirty="0">
                <a:solidFill>
                  <a:schemeClr val="tx1">
                    <a:lumMod val="65000"/>
                    <a:lumOff val="35000"/>
                  </a:schemeClr>
                </a:solidFill>
                <a:latin typeface="Montserrat" panose="00000500000000000000" pitchFamily="2" charset="-70"/>
              </a:rPr>
              <a:t>Carnikavas stadionā uzstādīti jauni vārti;</a:t>
            </a:r>
          </a:p>
          <a:p>
            <a:r>
              <a:rPr lang="lv-LV" sz="1800" dirty="0">
                <a:solidFill>
                  <a:schemeClr val="tx1">
                    <a:lumMod val="65000"/>
                    <a:lumOff val="35000"/>
                  </a:schemeClr>
                </a:solidFill>
                <a:latin typeface="Montserrat" panose="00000500000000000000" pitchFamily="2" charset="-70"/>
              </a:rPr>
              <a:t>Kioska demontāžas Kalmju ielā;</a:t>
            </a:r>
          </a:p>
          <a:p>
            <a:r>
              <a:rPr lang="lv-LV" sz="1800" dirty="0">
                <a:solidFill>
                  <a:schemeClr val="tx1">
                    <a:lumMod val="65000"/>
                    <a:lumOff val="35000"/>
                  </a:schemeClr>
                </a:solidFill>
                <a:latin typeface="Montserrat" panose="00000500000000000000" pitchFamily="2" charset="-70"/>
              </a:rPr>
              <a:t>Tehniskās telpas izbūve ceļu nodaļai angārā Jomas 5 Carnikavā.</a:t>
            </a:r>
          </a:p>
          <a:p>
            <a:endParaRPr lang="lv-LV" sz="1800" dirty="0">
              <a:solidFill>
                <a:schemeClr val="tx1">
                  <a:lumMod val="65000"/>
                  <a:lumOff val="35000"/>
                </a:schemeClr>
              </a:solidFill>
              <a:latin typeface="Montserrat" panose="00000500000000000000" pitchFamily="2" charset="-70"/>
            </a:endParaRPr>
          </a:p>
          <a:p>
            <a:endParaRPr lang="lv-LV" sz="1800" dirty="0">
              <a:solidFill>
                <a:schemeClr val="tx1">
                  <a:lumMod val="65000"/>
                  <a:lumOff val="35000"/>
                </a:schemeClr>
              </a:solidFill>
              <a:latin typeface="Montserrat" panose="00000500000000000000" pitchFamily="2" charset="-70"/>
            </a:endParaRPr>
          </a:p>
          <a:p>
            <a:endParaRPr lang="lv-LV" sz="1800" dirty="0">
              <a:solidFill>
                <a:schemeClr val="tx1">
                  <a:lumMod val="65000"/>
                  <a:lumOff val="35000"/>
                </a:schemeClr>
              </a:solidFill>
              <a:latin typeface="Montserrat" panose="00000500000000000000" pitchFamily="2" charset="-70"/>
            </a:endParaRPr>
          </a:p>
        </p:txBody>
      </p:sp>
      <p:pic>
        <p:nvPicPr>
          <p:cNvPr id="15" name="Picture 3">
            <a:extLst>
              <a:ext uri="{FF2B5EF4-FFF2-40B4-BE49-F238E27FC236}">
                <a16:creationId xmlns:a16="http://schemas.microsoft.com/office/drawing/2014/main" id="{9BCC1B8D-B946-4322-F883-B6DFB227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6609" y="815396"/>
            <a:ext cx="3036953" cy="303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957254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FDC42-A505-3D83-6AAA-0E563B3FD7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C7E612-943C-0D86-F2C8-8E0442ADA0E9}"/>
              </a:ext>
            </a:extLst>
          </p:cNvPr>
          <p:cNvSpPr>
            <a:spLocks noGrp="1"/>
          </p:cNvSpPr>
          <p:nvPr>
            <p:ph type="title"/>
          </p:nvPr>
        </p:nvSpPr>
        <p:spPr>
          <a:xfrm>
            <a:off x="838200" y="107950"/>
            <a:ext cx="10515600" cy="1325563"/>
          </a:xfrm>
        </p:spPr>
        <p:txBody>
          <a:bodyPr>
            <a:noAutofit/>
          </a:bodyPr>
          <a:lstStyle/>
          <a:p>
            <a:pPr algn="ctr" rtl="0">
              <a:spcBef>
                <a:spcPts val="0"/>
              </a:spcBef>
              <a:spcAft>
                <a:spcPts val="0"/>
              </a:spcAft>
            </a:pPr>
            <a:r>
              <a:rPr lang="lv-LV" sz="3600" b="1" i="0" u="none" strike="noStrike" cap="all" dirty="0">
                <a:solidFill>
                  <a:srgbClr val="595959"/>
                </a:solidFill>
                <a:effectLst/>
                <a:latin typeface="Montserrat" panose="00000500000000000000" pitchFamily="2" charset="-70"/>
              </a:rPr>
              <a:t>Izglītības iestāžu ēku un teritorijas uzturēšana</a:t>
            </a:r>
            <a:endParaRPr lang="lv-LV" sz="3600" dirty="0">
              <a:solidFill>
                <a:srgbClr val="595959"/>
              </a:solidFill>
              <a:latin typeface="Montserrat" panose="00000500000000000000" pitchFamily="2" charset="-70"/>
            </a:endParaRPr>
          </a:p>
        </p:txBody>
      </p:sp>
      <p:sp>
        <p:nvSpPr>
          <p:cNvPr id="3" name="Content Placeholder 2">
            <a:extLst>
              <a:ext uri="{FF2B5EF4-FFF2-40B4-BE49-F238E27FC236}">
                <a16:creationId xmlns:a16="http://schemas.microsoft.com/office/drawing/2014/main" id="{A249FB09-6B53-00BD-1309-D016E77ECD71}"/>
              </a:ext>
            </a:extLst>
          </p:cNvPr>
          <p:cNvSpPr>
            <a:spLocks noGrp="1"/>
          </p:cNvSpPr>
          <p:nvPr>
            <p:ph idx="1"/>
          </p:nvPr>
        </p:nvSpPr>
        <p:spPr>
          <a:xfrm>
            <a:off x="838200" y="1755729"/>
            <a:ext cx="6789068" cy="4403893"/>
          </a:xfrm>
        </p:spPr>
        <p:txBody>
          <a:bodyPr>
            <a:noAutofit/>
          </a:bodyPr>
          <a:lstStyle/>
          <a:p>
            <a:r>
              <a:rPr lang="lv-LV" sz="1800" dirty="0">
                <a:solidFill>
                  <a:schemeClr val="tx1">
                    <a:lumMod val="65000"/>
                    <a:lumOff val="35000"/>
                  </a:schemeClr>
                </a:solidFill>
                <a:latin typeface="Montserrat" panose="00000500000000000000" pitchFamily="2" charset="-70"/>
              </a:rPr>
              <a:t>Ventilācijas sistēmu uzturēšana; </a:t>
            </a:r>
          </a:p>
          <a:p>
            <a:r>
              <a:rPr lang="lv-LV" sz="1800" dirty="0">
                <a:solidFill>
                  <a:schemeClr val="tx1">
                    <a:lumMod val="65000"/>
                    <a:lumOff val="35000"/>
                  </a:schemeClr>
                </a:solidFill>
                <a:latin typeface="Montserrat" panose="00000500000000000000" pitchFamily="2" charset="-70"/>
              </a:rPr>
              <a:t>Liftu, tehnisko iekārtu un komunikāciju uzturēšana darba kārtībā siltummezglos; </a:t>
            </a:r>
          </a:p>
          <a:p>
            <a:r>
              <a:rPr lang="lv-LV" sz="1800" dirty="0">
                <a:solidFill>
                  <a:schemeClr val="tx1">
                    <a:lumMod val="65000"/>
                    <a:lumOff val="35000"/>
                  </a:schemeClr>
                </a:solidFill>
                <a:latin typeface="Montserrat" panose="00000500000000000000" pitchFamily="2" charset="-70"/>
              </a:rPr>
              <a:t>Apkures katlu tehniskās apkopes; </a:t>
            </a:r>
          </a:p>
          <a:p>
            <a:r>
              <a:rPr lang="lv-LV" sz="1800" dirty="0">
                <a:solidFill>
                  <a:schemeClr val="tx1">
                    <a:lumMod val="65000"/>
                    <a:lumOff val="35000"/>
                  </a:schemeClr>
                </a:solidFill>
                <a:latin typeface="Montserrat" panose="00000500000000000000" pitchFamily="2" charset="-70"/>
              </a:rPr>
              <a:t>Apsardzes pakalpojumu nodrošināšana; </a:t>
            </a:r>
          </a:p>
          <a:p>
            <a:r>
              <a:rPr lang="lv-LV" sz="1800" dirty="0">
                <a:solidFill>
                  <a:schemeClr val="tx1">
                    <a:lumMod val="65000"/>
                    <a:lumOff val="35000"/>
                  </a:schemeClr>
                </a:solidFill>
                <a:latin typeface="Montserrat" panose="00000500000000000000" pitchFamily="2" charset="-70"/>
              </a:rPr>
              <a:t>Logu mazgāšana telpu uzturēšana; </a:t>
            </a:r>
          </a:p>
          <a:p>
            <a:r>
              <a:rPr lang="lv-LV" sz="1800" dirty="0">
                <a:solidFill>
                  <a:schemeClr val="tx1">
                    <a:lumMod val="65000"/>
                    <a:lumOff val="35000"/>
                  </a:schemeClr>
                </a:solidFill>
                <a:latin typeface="Montserrat" panose="00000500000000000000" pitchFamily="2" charset="-70"/>
              </a:rPr>
              <a:t>Peldbaseinu uzturēšana; </a:t>
            </a:r>
          </a:p>
          <a:p>
            <a:r>
              <a:rPr lang="lv-LV" sz="1800" dirty="0">
                <a:solidFill>
                  <a:schemeClr val="tx1">
                    <a:lumMod val="65000"/>
                    <a:lumOff val="35000"/>
                  </a:schemeClr>
                </a:solidFill>
                <a:latin typeface="Montserrat" panose="00000500000000000000" pitchFamily="2" charset="-70"/>
              </a:rPr>
              <a:t>Teritorijas uzturēšana un kopšana;</a:t>
            </a:r>
          </a:p>
          <a:p>
            <a:r>
              <a:rPr lang="lv-LV" sz="1800" dirty="0">
                <a:solidFill>
                  <a:schemeClr val="tx1">
                    <a:lumMod val="65000"/>
                    <a:lumOff val="35000"/>
                  </a:schemeClr>
                </a:solidFill>
                <a:latin typeface="Montserrat" panose="00000500000000000000" pitchFamily="2" charset="-70"/>
              </a:rPr>
              <a:t>Piekļuves sistēmu darbības nodrošināšana;</a:t>
            </a:r>
          </a:p>
          <a:p>
            <a:r>
              <a:rPr lang="lv-LV" sz="1800" dirty="0">
                <a:solidFill>
                  <a:schemeClr val="tx1">
                    <a:lumMod val="65000"/>
                    <a:lumOff val="35000"/>
                  </a:schemeClr>
                </a:solidFill>
                <a:latin typeface="Montserrat" panose="00000500000000000000" pitchFamily="2" charset="-70"/>
              </a:rPr>
              <a:t>Rotaļu laukumu kopšana;</a:t>
            </a:r>
          </a:p>
          <a:p>
            <a:r>
              <a:rPr lang="lv-LV" sz="1800" dirty="0">
                <a:solidFill>
                  <a:schemeClr val="tx1">
                    <a:lumMod val="65000"/>
                    <a:lumOff val="35000"/>
                  </a:schemeClr>
                </a:solidFill>
                <a:latin typeface="Montserrat" panose="00000500000000000000" pitchFamily="2" charset="-70"/>
              </a:rPr>
              <a:t>Grīdu atjaunošana.</a:t>
            </a:r>
          </a:p>
          <a:p>
            <a:pPr algn="just"/>
            <a:endParaRPr lang="lv-LV" sz="1800" b="0" i="0" u="none" strike="noStrike" dirty="0">
              <a:solidFill>
                <a:schemeClr val="tx1">
                  <a:lumMod val="65000"/>
                  <a:lumOff val="35000"/>
                </a:schemeClr>
              </a:solidFill>
              <a:effectLst/>
              <a:latin typeface="Montserrat" panose="00000500000000000000" pitchFamily="2" charset="-70"/>
            </a:endParaRPr>
          </a:p>
          <a:p>
            <a:pPr algn="just"/>
            <a:endParaRPr lang="lv-LV" sz="1800" dirty="0">
              <a:solidFill>
                <a:schemeClr val="tx1">
                  <a:lumMod val="65000"/>
                  <a:lumOff val="35000"/>
                </a:schemeClr>
              </a:solidFill>
              <a:latin typeface="Montserrat" panose="00000500000000000000" pitchFamily="2" charset="-70"/>
            </a:endParaRPr>
          </a:p>
        </p:txBody>
      </p:sp>
      <p:cxnSp>
        <p:nvCxnSpPr>
          <p:cNvPr id="4" name="Straight Connector 3">
            <a:extLst>
              <a:ext uri="{FF2B5EF4-FFF2-40B4-BE49-F238E27FC236}">
                <a16:creationId xmlns:a16="http://schemas.microsoft.com/office/drawing/2014/main" id="{170037B4-9911-EB39-2FFC-11382EEACBC3}"/>
              </a:ext>
            </a:extLst>
          </p:cNvPr>
          <p:cNvCxnSpPr>
            <a:cxnSpLocks/>
          </p:cNvCxnSpPr>
          <p:nvPr/>
        </p:nvCxnSpPr>
        <p:spPr>
          <a:xfrm>
            <a:off x="738544" y="1755729"/>
            <a:ext cx="0" cy="3873546"/>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D75A469-D02E-990D-AD9C-B5C09382C5FC}"/>
              </a:ext>
            </a:extLst>
          </p:cNvPr>
          <p:cNvSpPr>
            <a:spLocks noGrp="1"/>
          </p:cNvSpPr>
          <p:nvPr>
            <p:ph type="sldNum" sz="quarter" idx="12"/>
          </p:nvPr>
        </p:nvSpPr>
        <p:spPr>
          <a:xfrm>
            <a:off x="9382690" y="6537150"/>
            <a:ext cx="2743200" cy="365125"/>
          </a:xfrm>
        </p:spPr>
        <p:txBody>
          <a:bodyPr/>
          <a:lstStyle/>
          <a:p>
            <a:fld id="{F27F4D8E-CD65-4F35-8BD0-06266F968DF1}" type="slidenum">
              <a:rPr lang="lv-LV" smtClean="0"/>
              <a:t>17</a:t>
            </a:fld>
            <a:endParaRPr lang="lv-LV" dirty="0"/>
          </a:p>
        </p:txBody>
      </p:sp>
      <p:pic>
        <p:nvPicPr>
          <p:cNvPr id="13" name="Picture 12">
            <a:extLst>
              <a:ext uri="{FF2B5EF4-FFF2-40B4-BE49-F238E27FC236}">
                <a16:creationId xmlns:a16="http://schemas.microsoft.com/office/drawing/2014/main" id="{879A6770-B245-6B19-21A0-63AEE5C2F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2122646"/>
            <a:ext cx="4391025" cy="3293269"/>
          </a:xfrm>
          <a:prstGeom prst="rect">
            <a:avLst/>
          </a:prstGeom>
        </p:spPr>
      </p:pic>
    </p:spTree>
    <p:extLst>
      <p:ext uri="{BB962C8B-B14F-4D97-AF65-F5344CB8AC3E}">
        <p14:creationId xmlns:p14="http://schemas.microsoft.com/office/powerpoint/2010/main" val="138892416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B1894-B369-119A-ADED-C9AEE4E10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16576D-59F9-32E9-B07C-FE6871FB497F}"/>
              </a:ext>
            </a:extLst>
          </p:cNvPr>
          <p:cNvSpPr>
            <a:spLocks noGrp="1"/>
          </p:cNvSpPr>
          <p:nvPr>
            <p:ph type="title"/>
          </p:nvPr>
        </p:nvSpPr>
        <p:spPr>
          <a:xfrm>
            <a:off x="636383" y="116522"/>
            <a:ext cx="10919234" cy="1325563"/>
          </a:xfrm>
        </p:spPr>
        <p:txBody>
          <a:bodyPr>
            <a:noAutofit/>
          </a:bodyPr>
          <a:lstStyle/>
          <a:p>
            <a:pPr algn="ctr" rtl="0">
              <a:spcBef>
                <a:spcPts val="0"/>
              </a:spcBef>
              <a:spcAft>
                <a:spcPts val="0"/>
              </a:spcAft>
            </a:pPr>
            <a:r>
              <a:rPr lang="lv-LV" sz="3600" b="1" i="0" u="none" strike="noStrike" cap="all" dirty="0">
                <a:solidFill>
                  <a:srgbClr val="595959"/>
                </a:solidFill>
                <a:effectLst/>
                <a:latin typeface="Montserrat" panose="00000500000000000000" pitchFamily="2" charset="-70"/>
              </a:rPr>
              <a:t>Izglītības iestāžu būtiskākie remonti I</a:t>
            </a:r>
            <a:endParaRPr lang="lv-LV" sz="3600" dirty="0">
              <a:solidFill>
                <a:srgbClr val="595959"/>
              </a:solidFill>
              <a:latin typeface="Montserrat" panose="00000500000000000000" pitchFamily="2" charset="-70"/>
            </a:endParaRPr>
          </a:p>
        </p:txBody>
      </p:sp>
      <p:sp>
        <p:nvSpPr>
          <p:cNvPr id="3" name="Content Placeholder 2">
            <a:extLst>
              <a:ext uri="{FF2B5EF4-FFF2-40B4-BE49-F238E27FC236}">
                <a16:creationId xmlns:a16="http://schemas.microsoft.com/office/drawing/2014/main" id="{46B4850B-D14A-C06B-78AF-23FE50C0AEEE}"/>
              </a:ext>
            </a:extLst>
          </p:cNvPr>
          <p:cNvSpPr>
            <a:spLocks noGrp="1"/>
          </p:cNvSpPr>
          <p:nvPr>
            <p:ph idx="1"/>
          </p:nvPr>
        </p:nvSpPr>
        <p:spPr>
          <a:xfrm>
            <a:off x="838200" y="1442085"/>
            <a:ext cx="6538850" cy="4403893"/>
          </a:xfrm>
        </p:spPr>
        <p:txBody>
          <a:bodyPr>
            <a:noAutofit/>
          </a:bodyPr>
          <a:lstStyle/>
          <a:p>
            <a:pPr marL="0" indent="0">
              <a:buNone/>
            </a:pPr>
            <a:r>
              <a:rPr lang="lv-LV" sz="1800" b="1" dirty="0">
                <a:solidFill>
                  <a:schemeClr val="tx1">
                    <a:lumMod val="65000"/>
                    <a:lumOff val="35000"/>
                  </a:schemeClr>
                </a:solidFill>
                <a:latin typeface="Montserrat" panose="00000500000000000000" pitchFamily="2" charset="-70"/>
              </a:rPr>
              <a:t>Ādažu vidusskola:</a:t>
            </a:r>
          </a:p>
          <a:p>
            <a:r>
              <a:rPr lang="lv-LV" sz="1800" dirty="0">
                <a:solidFill>
                  <a:schemeClr val="tx1">
                    <a:lumMod val="65000"/>
                    <a:lumOff val="35000"/>
                  </a:schemeClr>
                </a:solidFill>
                <a:latin typeface="Montserrat" panose="00000500000000000000" pitchFamily="2" charset="-70"/>
              </a:rPr>
              <a:t>Saņemts Tehniskās apsekošanas atzinums;</a:t>
            </a:r>
          </a:p>
          <a:p>
            <a:r>
              <a:rPr lang="lv-LV" sz="1800" dirty="0">
                <a:solidFill>
                  <a:schemeClr val="tx1">
                    <a:lumMod val="65000"/>
                    <a:lumOff val="35000"/>
                  </a:schemeClr>
                </a:solidFill>
                <a:latin typeface="Montserrat" panose="00000500000000000000" pitchFamily="2" charset="-70"/>
              </a:rPr>
              <a:t>Flīžu demontāža/sienu remonts Centrālā kāpņutelpa C korpuss;</a:t>
            </a:r>
          </a:p>
          <a:p>
            <a:r>
              <a:rPr lang="lv-LV" sz="1800" dirty="0">
                <a:solidFill>
                  <a:schemeClr val="tx1">
                    <a:lumMod val="65000"/>
                    <a:lumOff val="35000"/>
                  </a:schemeClr>
                </a:solidFill>
                <a:latin typeface="Montserrat" panose="00000500000000000000" pitchFamily="2" charset="-70"/>
              </a:rPr>
              <a:t>Uzsākta D korpusa siltināšana;</a:t>
            </a:r>
          </a:p>
          <a:p>
            <a:r>
              <a:rPr lang="lv-LV" sz="1800" dirty="0">
                <a:solidFill>
                  <a:schemeClr val="tx1">
                    <a:lumMod val="65000"/>
                    <a:lumOff val="35000"/>
                  </a:schemeClr>
                </a:solidFill>
                <a:latin typeface="Montserrat" panose="00000500000000000000" pitchFamily="2" charset="-70"/>
              </a:rPr>
              <a:t>3.st. Gaiteņa starp A un B korpusiem 6 veco radiatoru maiņa;</a:t>
            </a:r>
          </a:p>
          <a:p>
            <a:r>
              <a:rPr lang="lv-LV" sz="1800" dirty="0">
                <a:solidFill>
                  <a:schemeClr val="tx1">
                    <a:lumMod val="65000"/>
                    <a:lumOff val="35000"/>
                  </a:schemeClr>
                </a:solidFill>
                <a:latin typeface="Montserrat" panose="00000500000000000000" pitchFamily="2" charset="-70"/>
              </a:rPr>
              <a:t>Āra lifta izbūve pie A korpusa projektēšana;</a:t>
            </a:r>
          </a:p>
          <a:p>
            <a:r>
              <a:rPr lang="lv-LV" sz="1800" dirty="0">
                <a:solidFill>
                  <a:schemeClr val="tx1">
                    <a:lumMod val="65000"/>
                    <a:lumOff val="35000"/>
                  </a:schemeClr>
                </a:solidFill>
                <a:latin typeface="Montserrat" panose="00000500000000000000" pitchFamily="2" charset="-70"/>
              </a:rPr>
              <a:t>Gaismekļu nomaiņa uz LED;</a:t>
            </a:r>
          </a:p>
          <a:p>
            <a:r>
              <a:rPr lang="lv-LV" sz="1800" dirty="0">
                <a:solidFill>
                  <a:schemeClr val="tx1">
                    <a:lumMod val="65000"/>
                    <a:lumOff val="35000"/>
                  </a:schemeClr>
                </a:solidFill>
                <a:latin typeface="Montserrat" panose="00000500000000000000" pitchFamily="2" charset="-70"/>
              </a:rPr>
              <a:t>Velo novietnes uzstādīšana;</a:t>
            </a:r>
          </a:p>
          <a:p>
            <a:r>
              <a:rPr lang="lv-LV" sz="1800" dirty="0">
                <a:solidFill>
                  <a:schemeClr val="tx1">
                    <a:lumMod val="65000"/>
                    <a:lumOff val="35000"/>
                  </a:schemeClr>
                </a:solidFill>
                <a:latin typeface="Montserrat" panose="00000500000000000000" pitchFamily="2" charset="-70"/>
              </a:rPr>
              <a:t>Pie Ādažu vidusskolas uzstādīti divi jauni karogu masti.</a:t>
            </a:r>
          </a:p>
          <a:p>
            <a:pPr marL="457200" lvl="1" indent="0">
              <a:buNone/>
            </a:pPr>
            <a:endParaRPr lang="lv-LV" sz="1800" dirty="0">
              <a:solidFill>
                <a:schemeClr val="tx1">
                  <a:lumMod val="65000"/>
                  <a:lumOff val="35000"/>
                </a:schemeClr>
              </a:solidFill>
              <a:latin typeface="Montserrat" panose="00000500000000000000" pitchFamily="2" charset="-70"/>
            </a:endParaRPr>
          </a:p>
          <a:p>
            <a:pPr algn="just"/>
            <a:endParaRPr lang="lv-LV" sz="1800" b="0" i="0" u="none" strike="noStrike" dirty="0">
              <a:solidFill>
                <a:schemeClr val="tx1">
                  <a:lumMod val="65000"/>
                  <a:lumOff val="35000"/>
                </a:schemeClr>
              </a:solidFill>
              <a:effectLst/>
              <a:latin typeface="Montserrat" panose="00000500000000000000" pitchFamily="2" charset="-70"/>
            </a:endParaRPr>
          </a:p>
          <a:p>
            <a:pPr algn="just"/>
            <a:endParaRPr lang="lv-LV" sz="1800" dirty="0">
              <a:solidFill>
                <a:schemeClr val="tx1">
                  <a:lumMod val="65000"/>
                  <a:lumOff val="35000"/>
                </a:schemeClr>
              </a:solidFill>
              <a:latin typeface="Montserrat" panose="00000500000000000000" pitchFamily="2" charset="-70"/>
            </a:endParaRPr>
          </a:p>
        </p:txBody>
      </p:sp>
      <p:cxnSp>
        <p:nvCxnSpPr>
          <p:cNvPr id="4" name="Straight Connector 3">
            <a:extLst>
              <a:ext uri="{FF2B5EF4-FFF2-40B4-BE49-F238E27FC236}">
                <a16:creationId xmlns:a16="http://schemas.microsoft.com/office/drawing/2014/main" id="{709C6129-A969-B7BB-0546-43E76DDCEC19}"/>
              </a:ext>
            </a:extLst>
          </p:cNvPr>
          <p:cNvCxnSpPr>
            <a:cxnSpLocks/>
          </p:cNvCxnSpPr>
          <p:nvPr/>
        </p:nvCxnSpPr>
        <p:spPr>
          <a:xfrm>
            <a:off x="738544" y="1433513"/>
            <a:ext cx="0" cy="4110037"/>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79D4DB8A-1361-F75D-33E9-65059133C7F0}"/>
              </a:ext>
            </a:extLst>
          </p:cNvPr>
          <p:cNvSpPr>
            <a:spLocks noGrp="1"/>
          </p:cNvSpPr>
          <p:nvPr>
            <p:ph type="sldNum" sz="quarter" idx="12"/>
          </p:nvPr>
        </p:nvSpPr>
        <p:spPr>
          <a:xfrm>
            <a:off x="9382690" y="6537150"/>
            <a:ext cx="2743200" cy="365125"/>
          </a:xfrm>
        </p:spPr>
        <p:txBody>
          <a:bodyPr/>
          <a:lstStyle/>
          <a:p>
            <a:fld id="{F27F4D8E-CD65-4F35-8BD0-06266F968DF1}" type="slidenum">
              <a:rPr lang="lv-LV" smtClean="0"/>
              <a:t>18</a:t>
            </a:fld>
            <a:endParaRPr lang="lv-LV" dirty="0"/>
          </a:p>
        </p:txBody>
      </p:sp>
      <p:pic>
        <p:nvPicPr>
          <p:cNvPr id="10" name="Picture 3">
            <a:extLst>
              <a:ext uri="{FF2B5EF4-FFF2-40B4-BE49-F238E27FC236}">
                <a16:creationId xmlns:a16="http://schemas.microsoft.com/office/drawing/2014/main" id="{AD4DF300-795B-EBC3-4F2C-5A842B4C9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7555" y="1771651"/>
            <a:ext cx="4384349" cy="340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77971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09459-A944-79B4-F802-0033BA23F9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F8133F-36C1-70C7-D199-3711839BA6F2}"/>
              </a:ext>
            </a:extLst>
          </p:cNvPr>
          <p:cNvSpPr>
            <a:spLocks noGrp="1"/>
          </p:cNvSpPr>
          <p:nvPr>
            <p:ph type="title"/>
          </p:nvPr>
        </p:nvSpPr>
        <p:spPr>
          <a:xfrm>
            <a:off x="451165" y="107950"/>
            <a:ext cx="11289669" cy="1325563"/>
          </a:xfrm>
        </p:spPr>
        <p:txBody>
          <a:bodyPr>
            <a:noAutofit/>
          </a:bodyPr>
          <a:lstStyle/>
          <a:p>
            <a:pPr algn="ctr" rtl="0">
              <a:spcBef>
                <a:spcPts val="0"/>
              </a:spcBef>
              <a:spcAft>
                <a:spcPts val="0"/>
              </a:spcAft>
            </a:pPr>
            <a:r>
              <a:rPr lang="lv-LV" sz="3600" b="1" i="0" u="none" strike="noStrike" cap="all" dirty="0">
                <a:solidFill>
                  <a:srgbClr val="595959"/>
                </a:solidFill>
                <a:effectLst/>
                <a:latin typeface="Montserrat" panose="00000500000000000000" pitchFamily="2" charset="-70"/>
              </a:rPr>
              <a:t>Izglītības iestāžu būtiskākie remonti II</a:t>
            </a:r>
            <a:endParaRPr lang="lv-LV" sz="3600" dirty="0">
              <a:solidFill>
                <a:srgbClr val="595959"/>
              </a:solidFill>
              <a:latin typeface="Montserrat" panose="00000500000000000000" pitchFamily="2" charset="-70"/>
            </a:endParaRPr>
          </a:p>
        </p:txBody>
      </p:sp>
      <p:sp>
        <p:nvSpPr>
          <p:cNvPr id="3" name="Content Placeholder 2">
            <a:extLst>
              <a:ext uri="{FF2B5EF4-FFF2-40B4-BE49-F238E27FC236}">
                <a16:creationId xmlns:a16="http://schemas.microsoft.com/office/drawing/2014/main" id="{7AE4FCFF-7192-7933-2EB4-99EFCD66B6F5}"/>
              </a:ext>
            </a:extLst>
          </p:cNvPr>
          <p:cNvSpPr>
            <a:spLocks noGrp="1"/>
          </p:cNvSpPr>
          <p:nvPr>
            <p:ph idx="1"/>
          </p:nvPr>
        </p:nvSpPr>
        <p:spPr>
          <a:xfrm>
            <a:off x="838200" y="1442085"/>
            <a:ext cx="6538850" cy="4605337"/>
          </a:xfrm>
        </p:spPr>
        <p:txBody>
          <a:bodyPr>
            <a:noAutofit/>
          </a:bodyPr>
          <a:lstStyle/>
          <a:p>
            <a:pPr marL="0" indent="0">
              <a:buNone/>
            </a:pPr>
            <a:r>
              <a:rPr lang="lv-LV" sz="1600" b="1" dirty="0">
                <a:solidFill>
                  <a:schemeClr val="tx1">
                    <a:lumMod val="65000"/>
                    <a:lumOff val="35000"/>
                  </a:schemeClr>
                </a:solidFill>
                <a:latin typeface="Montserrat" panose="00000500000000000000" pitchFamily="2" charset="-70"/>
              </a:rPr>
              <a:t>PII «Riekstiņš»:</a:t>
            </a:r>
          </a:p>
          <a:p>
            <a:r>
              <a:rPr lang="lv-LV" sz="1600" dirty="0">
                <a:solidFill>
                  <a:schemeClr val="tx1">
                    <a:lumMod val="65000"/>
                    <a:lumOff val="35000"/>
                  </a:schemeClr>
                </a:solidFill>
                <a:latin typeface="Montserrat" panose="00000500000000000000" pitchFamily="2" charset="-70"/>
              </a:rPr>
              <a:t>Uzstādīts gaisa </a:t>
            </a:r>
            <a:r>
              <a:rPr lang="lv-LV" sz="1600" dirty="0" err="1">
                <a:solidFill>
                  <a:schemeClr val="tx1">
                    <a:lumMod val="65000"/>
                    <a:lumOff val="35000"/>
                  </a:schemeClr>
                </a:solidFill>
                <a:latin typeface="Montserrat" panose="00000500000000000000" pitchFamily="2" charset="-70"/>
              </a:rPr>
              <a:t>nosūces</a:t>
            </a:r>
            <a:r>
              <a:rPr lang="lv-LV" sz="1600" dirty="0">
                <a:solidFill>
                  <a:schemeClr val="tx1">
                    <a:lumMod val="65000"/>
                    <a:lumOff val="35000"/>
                  </a:schemeClr>
                </a:solidFill>
                <a:latin typeface="Montserrat" panose="00000500000000000000" pitchFamily="2" charset="-70"/>
              </a:rPr>
              <a:t> ventilators peldbaseinam;</a:t>
            </a:r>
          </a:p>
          <a:p>
            <a:r>
              <a:rPr lang="lv-LV" sz="1600" dirty="0">
                <a:solidFill>
                  <a:schemeClr val="tx1">
                    <a:lumMod val="65000"/>
                    <a:lumOff val="35000"/>
                  </a:schemeClr>
                </a:solidFill>
                <a:latin typeface="Montserrat" panose="00000500000000000000" pitchFamily="2" charset="-70"/>
              </a:rPr>
              <a:t>Insektu sietu iegāde un uzstādīšana;</a:t>
            </a:r>
          </a:p>
          <a:p>
            <a:r>
              <a:rPr lang="lv-LV" sz="1600" dirty="0">
                <a:solidFill>
                  <a:schemeClr val="tx1">
                    <a:lumMod val="65000"/>
                    <a:lumOff val="35000"/>
                  </a:schemeClr>
                </a:solidFill>
                <a:latin typeface="Montserrat" panose="00000500000000000000" pitchFamily="2" charset="-70"/>
              </a:rPr>
              <a:t>Bērnu grupas “Sienāži” fasādes remonts;</a:t>
            </a:r>
          </a:p>
          <a:p>
            <a:r>
              <a:rPr lang="lv-LV" sz="1600" dirty="0">
                <a:solidFill>
                  <a:schemeClr val="tx1">
                    <a:lumMod val="65000"/>
                    <a:lumOff val="35000"/>
                  </a:schemeClr>
                </a:solidFill>
                <a:latin typeface="Montserrat" panose="00000500000000000000" pitchFamily="2" charset="-70"/>
              </a:rPr>
              <a:t>Nojumes jumta klājuma nomaiņa;</a:t>
            </a:r>
          </a:p>
          <a:p>
            <a:r>
              <a:rPr lang="lv-LV" sz="1600" dirty="0">
                <a:solidFill>
                  <a:schemeClr val="tx1">
                    <a:lumMod val="65000"/>
                    <a:lumOff val="35000"/>
                  </a:schemeClr>
                </a:solidFill>
                <a:latin typeface="Montserrat" panose="00000500000000000000" pitchFamily="2" charset="-70"/>
              </a:rPr>
              <a:t>Sienu kosmētiskais remonts grupas un ģērbtuvēs;</a:t>
            </a:r>
          </a:p>
          <a:p>
            <a:r>
              <a:rPr lang="lv-LV" sz="1600" dirty="0">
                <a:solidFill>
                  <a:schemeClr val="tx1">
                    <a:lumMod val="65000"/>
                    <a:lumOff val="35000"/>
                  </a:schemeClr>
                </a:solidFill>
                <a:latin typeface="Montserrat" panose="00000500000000000000" pitchFamily="2" charset="-70"/>
              </a:rPr>
              <a:t>Apkures radiatoru pārkrāsošana peldbaseina telpā;</a:t>
            </a:r>
          </a:p>
          <a:p>
            <a:r>
              <a:rPr lang="lv-LV" sz="1600" dirty="0">
                <a:solidFill>
                  <a:schemeClr val="tx1">
                    <a:lumMod val="65000"/>
                    <a:lumOff val="35000"/>
                  </a:schemeClr>
                </a:solidFill>
                <a:latin typeface="Montserrat" panose="00000500000000000000" pitchFamily="2" charset="-70"/>
              </a:rPr>
              <a:t>Nojumes pārbūve;</a:t>
            </a:r>
          </a:p>
          <a:p>
            <a:pPr marL="0" indent="0">
              <a:buNone/>
            </a:pPr>
            <a:r>
              <a:rPr lang="lv-LV" sz="1600" b="1" dirty="0">
                <a:solidFill>
                  <a:schemeClr val="tx1">
                    <a:lumMod val="65000"/>
                    <a:lumOff val="35000"/>
                  </a:schemeClr>
                </a:solidFill>
                <a:latin typeface="Montserrat" panose="00000500000000000000" pitchFamily="2" charset="-70"/>
              </a:rPr>
              <a:t>PII «</a:t>
            </a:r>
            <a:r>
              <a:rPr lang="lv-LV" sz="1600" b="1" dirty="0" err="1">
                <a:solidFill>
                  <a:schemeClr val="tx1">
                    <a:lumMod val="65000"/>
                    <a:lumOff val="35000"/>
                  </a:schemeClr>
                </a:solidFill>
                <a:latin typeface="Montserrat" panose="00000500000000000000" pitchFamily="2" charset="-70"/>
              </a:rPr>
              <a:t>Mežavēji</a:t>
            </a:r>
            <a:r>
              <a:rPr lang="lv-LV" sz="1600" b="1" dirty="0">
                <a:solidFill>
                  <a:schemeClr val="tx1">
                    <a:lumMod val="65000"/>
                    <a:lumOff val="35000"/>
                  </a:schemeClr>
                </a:solidFill>
                <a:latin typeface="Montserrat" panose="00000500000000000000" pitchFamily="2" charset="-70"/>
              </a:rPr>
              <a:t>»:</a:t>
            </a:r>
          </a:p>
          <a:p>
            <a:r>
              <a:rPr lang="lv-LV" sz="1600" dirty="0">
                <a:solidFill>
                  <a:schemeClr val="tx1">
                    <a:lumMod val="65000"/>
                    <a:lumOff val="35000"/>
                  </a:schemeClr>
                </a:solidFill>
                <a:latin typeface="Montserrat" panose="00000500000000000000" pitchFamily="2" charset="-70"/>
              </a:rPr>
              <a:t>Smilšu kastu maiņa 8.grupiņām;</a:t>
            </a:r>
          </a:p>
          <a:p>
            <a:r>
              <a:rPr lang="lv-LV" sz="1600" dirty="0">
                <a:solidFill>
                  <a:schemeClr val="tx1">
                    <a:lumMod val="65000"/>
                    <a:lumOff val="35000"/>
                  </a:schemeClr>
                </a:solidFill>
                <a:latin typeface="Montserrat" panose="00000500000000000000" pitchFamily="2" charset="-70"/>
              </a:rPr>
              <a:t>Tekņu maiņa saimniecības ēkai, </a:t>
            </a:r>
            <a:r>
              <a:rPr lang="lv-LV" sz="1600" dirty="0" err="1">
                <a:solidFill>
                  <a:schemeClr val="tx1">
                    <a:lumMod val="65000"/>
                    <a:lumOff val="35000"/>
                  </a:schemeClr>
                </a:solidFill>
                <a:latin typeface="Montserrat" panose="00000500000000000000" pitchFamily="2" charset="-70"/>
              </a:rPr>
              <a:t>vējakastu</a:t>
            </a:r>
            <a:r>
              <a:rPr lang="lv-LV" sz="1600" dirty="0">
                <a:solidFill>
                  <a:schemeClr val="tx1">
                    <a:lumMod val="65000"/>
                    <a:lumOff val="35000"/>
                  </a:schemeClr>
                </a:solidFill>
                <a:latin typeface="Montserrat" panose="00000500000000000000" pitchFamily="2" charset="-70"/>
              </a:rPr>
              <a:t> remonts;</a:t>
            </a:r>
          </a:p>
          <a:p>
            <a:r>
              <a:rPr lang="lv-LV" sz="1600" dirty="0">
                <a:solidFill>
                  <a:schemeClr val="tx1">
                    <a:lumMod val="65000"/>
                    <a:lumOff val="35000"/>
                  </a:schemeClr>
                </a:solidFill>
                <a:latin typeface="Montserrat" panose="00000500000000000000" pitchFamily="2" charset="-70"/>
              </a:rPr>
              <a:t>Bērnu rotaļu laukuma remonts, seguma ieklāšana, nojumju remonts;</a:t>
            </a:r>
            <a:endParaRPr lang="lv-LV" sz="1600" b="1" dirty="0">
              <a:solidFill>
                <a:schemeClr val="tx1">
                  <a:lumMod val="65000"/>
                  <a:lumOff val="35000"/>
                </a:schemeClr>
              </a:solidFill>
              <a:latin typeface="Montserrat" panose="00000500000000000000" pitchFamily="2" charset="-70"/>
            </a:endParaRPr>
          </a:p>
          <a:p>
            <a:r>
              <a:rPr lang="lv-LV" sz="1600" dirty="0">
                <a:solidFill>
                  <a:schemeClr val="tx1">
                    <a:lumMod val="65000"/>
                    <a:lumOff val="35000"/>
                  </a:schemeClr>
                </a:solidFill>
                <a:latin typeface="Montserrat" panose="00000500000000000000" pitchFamily="2" charset="-70"/>
              </a:rPr>
              <a:t>Kosmētiskie remontdarbi sporta zāle, logopēdu kabineti, siltummezgls.</a:t>
            </a:r>
          </a:p>
          <a:p>
            <a:pPr marL="457200" lvl="1" indent="0">
              <a:buNone/>
            </a:pPr>
            <a:endParaRPr lang="lv-LV" sz="1600" dirty="0">
              <a:solidFill>
                <a:schemeClr val="tx1">
                  <a:lumMod val="65000"/>
                  <a:lumOff val="35000"/>
                </a:schemeClr>
              </a:solidFill>
              <a:latin typeface="Montserrat" panose="00000500000000000000" pitchFamily="2" charset="-70"/>
            </a:endParaRPr>
          </a:p>
          <a:p>
            <a:pPr algn="just"/>
            <a:endParaRPr lang="lv-LV" sz="1600" b="0" i="0" u="none" strike="noStrike" dirty="0">
              <a:solidFill>
                <a:schemeClr val="tx1">
                  <a:lumMod val="65000"/>
                  <a:lumOff val="35000"/>
                </a:schemeClr>
              </a:solidFill>
              <a:effectLst/>
              <a:latin typeface="Montserrat" panose="00000500000000000000" pitchFamily="2" charset="-70"/>
            </a:endParaRPr>
          </a:p>
          <a:p>
            <a:pPr algn="just"/>
            <a:endParaRPr lang="lv-LV" sz="1600" dirty="0">
              <a:solidFill>
                <a:schemeClr val="tx1">
                  <a:lumMod val="65000"/>
                  <a:lumOff val="35000"/>
                </a:schemeClr>
              </a:solidFill>
              <a:latin typeface="Montserrat" panose="00000500000000000000" pitchFamily="2" charset="-70"/>
            </a:endParaRPr>
          </a:p>
        </p:txBody>
      </p:sp>
      <p:cxnSp>
        <p:nvCxnSpPr>
          <p:cNvPr id="4" name="Straight Connector 3">
            <a:extLst>
              <a:ext uri="{FF2B5EF4-FFF2-40B4-BE49-F238E27FC236}">
                <a16:creationId xmlns:a16="http://schemas.microsoft.com/office/drawing/2014/main" id="{73173214-6871-D418-01F2-E8A6DB54DFBD}"/>
              </a:ext>
            </a:extLst>
          </p:cNvPr>
          <p:cNvCxnSpPr>
            <a:cxnSpLocks/>
          </p:cNvCxnSpPr>
          <p:nvPr/>
        </p:nvCxnSpPr>
        <p:spPr>
          <a:xfrm>
            <a:off x="738544" y="1433513"/>
            <a:ext cx="0" cy="4782978"/>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94AD11CA-039D-CA83-6514-5BC8BAEB9471}"/>
              </a:ext>
            </a:extLst>
          </p:cNvPr>
          <p:cNvSpPr>
            <a:spLocks noGrp="1"/>
          </p:cNvSpPr>
          <p:nvPr>
            <p:ph type="sldNum" sz="quarter" idx="12"/>
          </p:nvPr>
        </p:nvSpPr>
        <p:spPr>
          <a:xfrm>
            <a:off x="9382690" y="6537150"/>
            <a:ext cx="2743200" cy="365125"/>
          </a:xfrm>
        </p:spPr>
        <p:txBody>
          <a:bodyPr/>
          <a:lstStyle/>
          <a:p>
            <a:fld id="{F27F4D8E-CD65-4F35-8BD0-06266F968DF1}" type="slidenum">
              <a:rPr lang="lv-LV" smtClean="0"/>
              <a:t>19</a:t>
            </a:fld>
            <a:endParaRPr lang="lv-LV" dirty="0"/>
          </a:p>
        </p:txBody>
      </p:sp>
      <p:pic>
        <p:nvPicPr>
          <p:cNvPr id="13" name="Picture 12">
            <a:extLst>
              <a:ext uri="{FF2B5EF4-FFF2-40B4-BE49-F238E27FC236}">
                <a16:creationId xmlns:a16="http://schemas.microsoft.com/office/drawing/2014/main" id="{7A82860C-BBCD-E7F0-34F9-284731E16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0513" y="1243013"/>
            <a:ext cx="3281002" cy="2460751"/>
          </a:xfrm>
          <a:prstGeom prst="rect">
            <a:avLst/>
          </a:prstGeom>
        </p:spPr>
      </p:pic>
      <p:pic>
        <p:nvPicPr>
          <p:cNvPr id="15" name="Picture 14">
            <a:extLst>
              <a:ext uri="{FF2B5EF4-FFF2-40B4-BE49-F238E27FC236}">
                <a16:creationId xmlns:a16="http://schemas.microsoft.com/office/drawing/2014/main" id="{EF2DD51A-3C3C-8DE4-8F5F-E9D9B943B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865" y="3744753"/>
            <a:ext cx="3295650" cy="2471738"/>
          </a:xfrm>
          <a:prstGeom prst="rect">
            <a:avLst/>
          </a:prstGeom>
        </p:spPr>
      </p:pic>
    </p:spTree>
    <p:extLst>
      <p:ext uri="{BB962C8B-B14F-4D97-AF65-F5344CB8AC3E}">
        <p14:creationId xmlns:p14="http://schemas.microsoft.com/office/powerpoint/2010/main" val="418592189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4267A5-B82F-1C2A-DCB1-2C38B79E5335}"/>
              </a:ext>
            </a:extLst>
          </p:cNvPr>
          <p:cNvSpPr>
            <a:spLocks noGrp="1"/>
          </p:cNvSpPr>
          <p:nvPr>
            <p:ph type="sldNum" sz="quarter" idx="12"/>
          </p:nvPr>
        </p:nvSpPr>
        <p:spPr/>
        <p:txBody>
          <a:bodyPr/>
          <a:lstStyle/>
          <a:p>
            <a:fld id="{F27F4D8E-CD65-4F35-8BD0-06266F968DF1}" type="slidenum">
              <a:rPr lang="lv-LV" smtClean="0"/>
              <a:t>2</a:t>
            </a:fld>
            <a:endParaRPr lang="lv-LV"/>
          </a:p>
        </p:txBody>
      </p:sp>
      <p:sp>
        <p:nvSpPr>
          <p:cNvPr id="5" name="Title 4">
            <a:extLst>
              <a:ext uri="{FF2B5EF4-FFF2-40B4-BE49-F238E27FC236}">
                <a16:creationId xmlns:a16="http://schemas.microsoft.com/office/drawing/2014/main" id="{FCE42AAD-5FDD-803E-A099-125CAF8F7937}"/>
              </a:ext>
            </a:extLst>
          </p:cNvPr>
          <p:cNvSpPr>
            <a:spLocks noGrp="1"/>
          </p:cNvSpPr>
          <p:nvPr>
            <p:ph type="title"/>
          </p:nvPr>
        </p:nvSpPr>
        <p:spPr>
          <a:xfrm>
            <a:off x="906477" y="1774115"/>
            <a:ext cx="10379045" cy="4418908"/>
          </a:xfrm>
        </p:spPr>
        <p:txBody>
          <a:bodyPr>
            <a:normAutofit fontScale="90000"/>
          </a:bodyPr>
          <a:lstStyle/>
          <a:p>
            <a:br>
              <a:rPr lang="lv-LV" sz="2800" dirty="0">
                <a:solidFill>
                  <a:schemeClr val="tx1">
                    <a:lumMod val="65000"/>
                    <a:lumOff val="35000"/>
                  </a:schemeClr>
                </a:solidFill>
                <a:latin typeface="Montserrat" panose="00000500000000000000" pitchFamily="2" charset="-70"/>
              </a:rPr>
            </a:br>
            <a:r>
              <a:rPr lang="lv-LV" sz="2800" dirty="0">
                <a:solidFill>
                  <a:schemeClr val="tx1">
                    <a:lumMod val="65000"/>
                    <a:lumOff val="35000"/>
                  </a:schemeClr>
                </a:solidFill>
                <a:latin typeface="Montserrat" panose="00000500000000000000" pitchFamily="2" charset="-70"/>
              </a:rPr>
              <a:t>Pamatojoties uz Pašvaldību likuma 10. panta pirmās daļas </a:t>
            </a:r>
            <a:br>
              <a:rPr lang="lv-LV" sz="2800" dirty="0">
                <a:solidFill>
                  <a:schemeClr val="tx1">
                    <a:lumMod val="65000"/>
                    <a:lumOff val="35000"/>
                  </a:schemeClr>
                </a:solidFill>
                <a:latin typeface="Montserrat" panose="00000500000000000000" pitchFamily="2" charset="-70"/>
              </a:rPr>
            </a:br>
            <a:r>
              <a:rPr lang="lv-LV" sz="2800" dirty="0">
                <a:solidFill>
                  <a:schemeClr val="tx1">
                    <a:lumMod val="65000"/>
                    <a:lumOff val="35000"/>
                  </a:schemeClr>
                </a:solidFill>
                <a:latin typeface="Montserrat" panose="00000500000000000000" pitchFamily="2" charset="-70"/>
              </a:rPr>
              <a:t>21. punktu un Publisko aģentūru likuma 20.panta otrās daļas </a:t>
            </a:r>
            <a:br>
              <a:rPr lang="lv-LV" sz="2800" dirty="0">
                <a:solidFill>
                  <a:schemeClr val="tx1">
                    <a:lumMod val="65000"/>
                    <a:lumOff val="35000"/>
                  </a:schemeClr>
                </a:solidFill>
                <a:latin typeface="Montserrat" panose="00000500000000000000" pitchFamily="2" charset="-70"/>
              </a:rPr>
            </a:br>
            <a:r>
              <a:rPr lang="lv-LV" sz="2800" dirty="0">
                <a:solidFill>
                  <a:schemeClr val="tx1">
                    <a:lumMod val="65000"/>
                    <a:lumOff val="35000"/>
                  </a:schemeClr>
                </a:solidFill>
                <a:latin typeface="Montserrat" panose="00000500000000000000" pitchFamily="2" charset="-70"/>
              </a:rPr>
              <a:t>3. punktu, Ādažu novada pašvaldības dome 27.02.2025. apstiprināja pašvaldības aģentūras “Carnikavas komunālserviss” 2025. gada darba plānu un to aktualizēja 24.04.2025.</a:t>
            </a:r>
            <a:br>
              <a:rPr lang="lv-LV" sz="2800" dirty="0">
                <a:solidFill>
                  <a:schemeClr val="tx1">
                    <a:lumMod val="65000"/>
                    <a:lumOff val="35000"/>
                  </a:schemeClr>
                </a:solidFill>
                <a:latin typeface="Montserrat" panose="00000500000000000000" pitchFamily="2" charset="-70"/>
              </a:rPr>
            </a:br>
            <a:br>
              <a:rPr lang="lv-LV" sz="2800" dirty="0">
                <a:solidFill>
                  <a:schemeClr val="tx1">
                    <a:lumMod val="65000"/>
                    <a:lumOff val="35000"/>
                  </a:schemeClr>
                </a:solidFill>
                <a:latin typeface="Montserrat" panose="00000500000000000000" pitchFamily="2" charset="-70"/>
              </a:rPr>
            </a:br>
            <a:r>
              <a:rPr lang="lv-LV" sz="2800" dirty="0">
                <a:solidFill>
                  <a:schemeClr val="tx1">
                    <a:lumMod val="65000"/>
                    <a:lumOff val="35000"/>
                  </a:schemeClr>
                </a:solidFill>
                <a:latin typeface="Montserrat" panose="00000500000000000000" pitchFamily="2" charset="-70"/>
              </a:rPr>
              <a:t>Saskaņā ar Publisko aģentūru likuma 20. panta otrās daļas </a:t>
            </a:r>
            <a:br>
              <a:rPr lang="lv-LV" sz="2800" dirty="0">
                <a:solidFill>
                  <a:schemeClr val="tx1">
                    <a:lumMod val="65000"/>
                    <a:lumOff val="35000"/>
                  </a:schemeClr>
                </a:solidFill>
                <a:latin typeface="Montserrat" panose="00000500000000000000" pitchFamily="2" charset="-70"/>
              </a:rPr>
            </a:br>
            <a:r>
              <a:rPr lang="lv-LV" sz="2800" dirty="0">
                <a:solidFill>
                  <a:schemeClr val="tx1">
                    <a:lumMod val="65000"/>
                    <a:lumOff val="35000"/>
                  </a:schemeClr>
                </a:solidFill>
                <a:latin typeface="Montserrat" panose="00000500000000000000" pitchFamily="2" charset="-70"/>
              </a:rPr>
              <a:t>5. punktu un 21. panta pirmās daļas 3. punktu, Aģentūra sniedz pašvaldības domei kārtējā gada darba plāna izpildi.</a:t>
            </a:r>
            <a:br>
              <a:rPr lang="lv-LV" sz="2800" dirty="0">
                <a:solidFill>
                  <a:schemeClr val="tx1">
                    <a:lumMod val="65000"/>
                    <a:lumOff val="35000"/>
                  </a:schemeClr>
                </a:solidFill>
                <a:latin typeface="Montserrat" panose="00000500000000000000" pitchFamily="2" charset="-70"/>
              </a:rPr>
            </a:br>
            <a:endParaRPr lang="lv-LV" sz="2800" dirty="0">
              <a:solidFill>
                <a:schemeClr val="tx1">
                  <a:lumMod val="65000"/>
                  <a:lumOff val="35000"/>
                </a:schemeClr>
              </a:solidFill>
              <a:latin typeface="Montserrat" panose="00000500000000000000" pitchFamily="2" charset="-70"/>
            </a:endParaRPr>
          </a:p>
        </p:txBody>
      </p:sp>
      <p:sp>
        <p:nvSpPr>
          <p:cNvPr id="8" name="TextBox 7">
            <a:extLst>
              <a:ext uri="{FF2B5EF4-FFF2-40B4-BE49-F238E27FC236}">
                <a16:creationId xmlns:a16="http://schemas.microsoft.com/office/drawing/2014/main" id="{D3679348-EFED-D686-4B63-C28C90591790}"/>
              </a:ext>
            </a:extLst>
          </p:cNvPr>
          <p:cNvSpPr txBox="1"/>
          <p:nvPr/>
        </p:nvSpPr>
        <p:spPr>
          <a:xfrm>
            <a:off x="2513091" y="902903"/>
            <a:ext cx="6486053" cy="707886"/>
          </a:xfrm>
          <a:prstGeom prst="rect">
            <a:avLst/>
          </a:prstGeom>
          <a:noFill/>
        </p:spPr>
        <p:txBody>
          <a:bodyPr wrap="square">
            <a:spAutoFit/>
          </a:bodyPr>
          <a:lstStyle/>
          <a:p>
            <a:pPr algn="ctr" defTabSz="609630">
              <a:defRPr/>
            </a:pPr>
            <a:r>
              <a:rPr kumimoji="0" lang="lv-LV" altLang="lv-LV" sz="2000" b="1" i="0" u="none" strike="noStrike" kern="1200" cap="none" spc="0" normalizeH="0" baseline="0" noProof="0" dirty="0">
                <a:ln>
                  <a:noFill/>
                </a:ln>
                <a:solidFill>
                  <a:schemeClr val="tx1">
                    <a:lumMod val="65000"/>
                    <a:lumOff val="35000"/>
                  </a:schemeClr>
                </a:solidFill>
                <a:effectLst/>
                <a:uLnTx/>
                <a:uFillTx/>
                <a:latin typeface="Montserrat" panose="00000500000000000000" pitchFamily="2" charset="-70"/>
                <a:ea typeface="Calibri" panose="020F0502020204030204" pitchFamily="34" charset="0"/>
                <a:cs typeface="Times New Roman" panose="02020603050405020304" pitchFamily="18" charset="0"/>
              </a:rPr>
              <a:t>P/A «CARNIKAVAS KOMUNĀLSERVIS</a:t>
            </a:r>
            <a:r>
              <a:rPr lang="lv-LV" altLang="lv-LV" sz="2000" b="1" dirty="0">
                <a:solidFill>
                  <a:schemeClr val="tx1">
                    <a:lumMod val="65000"/>
                    <a:lumOff val="35000"/>
                  </a:schemeClr>
                </a:solidFill>
                <a:latin typeface="Montserrat" panose="00000500000000000000" pitchFamily="2" charset="-70"/>
                <a:ea typeface="Calibri" panose="020F0502020204030204" pitchFamily="34" charset="0"/>
                <a:cs typeface="Times New Roman" panose="02020603050405020304" pitchFamily="18" charset="0"/>
              </a:rPr>
              <a:t>S»</a:t>
            </a:r>
            <a:br>
              <a:rPr kumimoji="0" lang="lv-LV" altLang="lv-LV" sz="2000" b="1" i="0" u="none" strike="noStrike" kern="1200" cap="none" spc="0" normalizeH="0" baseline="0" noProof="0" dirty="0">
                <a:ln>
                  <a:noFill/>
                </a:ln>
                <a:solidFill>
                  <a:schemeClr val="tx1">
                    <a:lumMod val="65000"/>
                    <a:lumOff val="35000"/>
                  </a:schemeClr>
                </a:solidFill>
                <a:effectLst/>
                <a:uLnTx/>
                <a:uFillTx/>
                <a:latin typeface="Montserrat" panose="00000500000000000000" pitchFamily="2" charset="-70"/>
                <a:ea typeface="Calibri" panose="020F0502020204030204" pitchFamily="34" charset="0"/>
                <a:cs typeface="Times New Roman" panose="02020603050405020304" pitchFamily="18" charset="0"/>
              </a:rPr>
            </a:br>
            <a:r>
              <a:rPr kumimoji="0" lang="en-US" altLang="lv-LV" sz="2000" b="1" i="0" u="none" strike="noStrike" cap="none" normalizeH="0" baseline="0" dirty="0">
                <a:ln>
                  <a:noFill/>
                </a:ln>
                <a:solidFill>
                  <a:schemeClr val="tx1">
                    <a:lumMod val="65000"/>
                    <a:lumOff val="35000"/>
                  </a:schemeClr>
                </a:solidFill>
                <a:effectLst/>
                <a:latin typeface="Montserrat" panose="00000500000000000000" pitchFamily="2" charset="-70"/>
                <a:ea typeface="Calibri" panose="020F0502020204030204" pitchFamily="34" charset="0"/>
                <a:cs typeface="Times New Roman" panose="02020603050405020304" pitchFamily="18" charset="0"/>
              </a:rPr>
              <a:t>20</a:t>
            </a:r>
            <a:r>
              <a:rPr kumimoji="0" lang="lv-LV" altLang="lv-LV" sz="2000" b="1" i="0" u="none" strike="noStrike" cap="none" normalizeH="0" baseline="0" dirty="0">
                <a:ln>
                  <a:noFill/>
                </a:ln>
                <a:solidFill>
                  <a:schemeClr val="tx1">
                    <a:lumMod val="65000"/>
                    <a:lumOff val="35000"/>
                  </a:schemeClr>
                </a:solidFill>
                <a:effectLst/>
                <a:latin typeface="Montserrat" panose="00000500000000000000" pitchFamily="2" charset="-70"/>
                <a:ea typeface="Calibri" panose="020F0502020204030204" pitchFamily="34" charset="0"/>
                <a:cs typeface="Times New Roman" panose="02020603050405020304" pitchFamily="18" charset="0"/>
              </a:rPr>
              <a:t>25</a:t>
            </a:r>
            <a:r>
              <a:rPr kumimoji="0" lang="en-US" altLang="lv-LV" sz="2000" b="1" i="0" u="none" strike="noStrike" cap="none" normalizeH="0" baseline="0" dirty="0">
                <a:ln>
                  <a:noFill/>
                </a:ln>
                <a:solidFill>
                  <a:schemeClr val="tx1">
                    <a:lumMod val="65000"/>
                    <a:lumOff val="35000"/>
                  </a:schemeClr>
                </a:solidFill>
                <a:effectLst/>
                <a:latin typeface="Montserrat" panose="00000500000000000000" pitchFamily="2" charset="-70"/>
                <a:ea typeface="Calibri" panose="020F0502020204030204" pitchFamily="34" charset="0"/>
                <a:cs typeface="Times New Roman" panose="02020603050405020304" pitchFamily="18" charset="0"/>
              </a:rPr>
              <a:t>. GADA </a:t>
            </a:r>
            <a:r>
              <a:rPr kumimoji="0" lang="lv-LV" altLang="lv-LV" sz="2000" b="1" i="0" u="none" strike="noStrike" cap="none" normalizeH="0" baseline="0" dirty="0">
                <a:ln>
                  <a:noFill/>
                </a:ln>
                <a:solidFill>
                  <a:schemeClr val="tx1">
                    <a:lumMod val="65000"/>
                    <a:lumOff val="35000"/>
                  </a:schemeClr>
                </a:solidFill>
                <a:effectLst/>
                <a:latin typeface="Montserrat" panose="00000500000000000000" pitchFamily="2" charset="-70"/>
                <a:ea typeface="Calibri" panose="020F0502020204030204" pitchFamily="34" charset="0"/>
                <a:cs typeface="Times New Roman" panose="02020603050405020304" pitchFamily="18" charset="0"/>
              </a:rPr>
              <a:t>DARBA </a:t>
            </a:r>
            <a:r>
              <a:rPr lang="lv-LV" altLang="lv-LV" sz="2000" b="1" dirty="0">
                <a:solidFill>
                  <a:schemeClr val="tx1">
                    <a:lumMod val="65000"/>
                    <a:lumOff val="35000"/>
                  </a:schemeClr>
                </a:solidFill>
                <a:latin typeface="Montserrat" panose="00000500000000000000" pitchFamily="2" charset="-70"/>
                <a:ea typeface="Calibri" panose="020F0502020204030204" pitchFamily="34" charset="0"/>
                <a:cs typeface="Times New Roman" panose="02020603050405020304" pitchFamily="18" charset="0"/>
              </a:rPr>
              <a:t>PLĀNA IZPILDE</a:t>
            </a:r>
            <a:endParaRPr kumimoji="0" lang="lv-LV" altLang="lv-LV" sz="2000" b="1" i="0" u="none" strike="noStrike" cap="none" normalizeH="0" baseline="0" dirty="0">
              <a:ln>
                <a:noFill/>
              </a:ln>
              <a:solidFill>
                <a:schemeClr val="tx1">
                  <a:lumMod val="65000"/>
                  <a:lumOff val="35000"/>
                </a:schemeClr>
              </a:solidFill>
              <a:effectLst/>
              <a:latin typeface="Montserrat" panose="00000500000000000000" pitchFamily="2" charset="-7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436781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76804-73AC-40B8-1A9D-CDFF572988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665461-FEE4-3CE3-6FBC-C209A7A07EFE}"/>
              </a:ext>
            </a:extLst>
          </p:cNvPr>
          <p:cNvSpPr>
            <a:spLocks noGrp="1"/>
          </p:cNvSpPr>
          <p:nvPr>
            <p:ph type="title"/>
          </p:nvPr>
        </p:nvSpPr>
        <p:spPr>
          <a:xfrm>
            <a:off x="419100" y="107950"/>
            <a:ext cx="11353800" cy="1325563"/>
          </a:xfrm>
        </p:spPr>
        <p:txBody>
          <a:bodyPr>
            <a:noAutofit/>
          </a:bodyPr>
          <a:lstStyle/>
          <a:p>
            <a:pPr algn="ctr" rtl="0">
              <a:spcBef>
                <a:spcPts val="0"/>
              </a:spcBef>
              <a:spcAft>
                <a:spcPts val="0"/>
              </a:spcAft>
            </a:pPr>
            <a:r>
              <a:rPr lang="lv-LV" sz="3600" b="1" i="0" u="none" strike="noStrike" cap="all" dirty="0">
                <a:solidFill>
                  <a:srgbClr val="595959"/>
                </a:solidFill>
                <a:effectLst/>
                <a:latin typeface="Montserrat" panose="00000500000000000000" pitchFamily="2" charset="-70"/>
              </a:rPr>
              <a:t>Izglītības iestāžu būtiskākie remonti III</a:t>
            </a:r>
            <a:endParaRPr lang="lv-LV" sz="3600" dirty="0">
              <a:solidFill>
                <a:srgbClr val="595959"/>
              </a:solidFill>
              <a:latin typeface="Montserrat" panose="00000500000000000000" pitchFamily="2" charset="-70"/>
            </a:endParaRPr>
          </a:p>
        </p:txBody>
      </p:sp>
      <p:sp>
        <p:nvSpPr>
          <p:cNvPr id="3" name="Content Placeholder 2">
            <a:extLst>
              <a:ext uri="{FF2B5EF4-FFF2-40B4-BE49-F238E27FC236}">
                <a16:creationId xmlns:a16="http://schemas.microsoft.com/office/drawing/2014/main" id="{E45E28B9-B445-6B9F-FD2F-8220892A9855}"/>
              </a:ext>
            </a:extLst>
          </p:cNvPr>
          <p:cNvSpPr>
            <a:spLocks noGrp="1"/>
          </p:cNvSpPr>
          <p:nvPr>
            <p:ph idx="1"/>
          </p:nvPr>
        </p:nvSpPr>
        <p:spPr>
          <a:xfrm>
            <a:off x="838200" y="1395413"/>
            <a:ext cx="6538850" cy="5141737"/>
          </a:xfrm>
        </p:spPr>
        <p:txBody>
          <a:bodyPr>
            <a:noAutofit/>
          </a:bodyPr>
          <a:lstStyle/>
          <a:p>
            <a:r>
              <a:rPr lang="lv-LV" sz="1800" b="1" dirty="0">
                <a:solidFill>
                  <a:schemeClr val="tx1">
                    <a:lumMod val="65000"/>
                    <a:lumOff val="35000"/>
                  </a:schemeClr>
                </a:solidFill>
                <a:latin typeface="Montserrat" panose="00000500000000000000" pitchFamily="2" charset="-70"/>
              </a:rPr>
              <a:t>PII «Strautiņš»:</a:t>
            </a:r>
          </a:p>
          <a:p>
            <a:pPr lvl="1"/>
            <a:r>
              <a:rPr lang="lv-LV" sz="1800" dirty="0">
                <a:solidFill>
                  <a:schemeClr val="tx1">
                    <a:lumMod val="65000"/>
                    <a:lumOff val="35000"/>
                  </a:schemeClr>
                </a:solidFill>
                <a:latin typeface="Montserrat" panose="00000500000000000000" pitchFamily="2" charset="-70"/>
              </a:rPr>
              <a:t>Tauku uztvērējs virtuves kanalizācijai;</a:t>
            </a:r>
          </a:p>
          <a:p>
            <a:pPr lvl="1"/>
            <a:r>
              <a:rPr lang="lv-LV" sz="1800" dirty="0">
                <a:solidFill>
                  <a:schemeClr val="tx1">
                    <a:lumMod val="65000"/>
                    <a:lumOff val="35000"/>
                  </a:schemeClr>
                </a:solidFill>
                <a:latin typeface="Montserrat" panose="00000500000000000000" pitchFamily="2" charset="-70"/>
              </a:rPr>
              <a:t>Garāžu demontāža un utilizācija;</a:t>
            </a:r>
          </a:p>
          <a:p>
            <a:pPr lvl="1"/>
            <a:r>
              <a:rPr lang="lv-LV" sz="1800" dirty="0">
                <a:solidFill>
                  <a:schemeClr val="tx1">
                    <a:lumMod val="65000"/>
                    <a:lumOff val="35000"/>
                  </a:schemeClr>
                </a:solidFill>
                <a:latin typeface="Montserrat" panose="00000500000000000000" pitchFamily="2" charset="-70"/>
              </a:rPr>
              <a:t>Grīdas maiņa/remonts grupu nojumēs (3.,5.,6.,9.,13.,12.gr);</a:t>
            </a:r>
          </a:p>
          <a:p>
            <a:pPr lvl="1"/>
            <a:r>
              <a:rPr lang="lv-LV" sz="1800" dirty="0">
                <a:solidFill>
                  <a:schemeClr val="tx1">
                    <a:lumMod val="65000"/>
                    <a:lumOff val="35000"/>
                  </a:schemeClr>
                </a:solidFill>
                <a:latin typeface="Montserrat" panose="00000500000000000000" pitchFamily="2" charset="-70"/>
              </a:rPr>
              <a:t>Koka grīdu krāsošana grupu nojumēs, 12 grupās;</a:t>
            </a:r>
          </a:p>
          <a:p>
            <a:pPr lvl="1"/>
            <a:r>
              <a:rPr lang="lv-LV" sz="1800" dirty="0">
                <a:solidFill>
                  <a:schemeClr val="tx1">
                    <a:lumMod val="65000"/>
                    <a:lumOff val="35000"/>
                  </a:schemeClr>
                </a:solidFill>
                <a:latin typeface="Montserrat" panose="00000500000000000000" pitchFamily="2" charset="-70"/>
              </a:rPr>
              <a:t>Jumta seguma remonts/maiņa  13 grupu nojumēs;</a:t>
            </a:r>
          </a:p>
          <a:p>
            <a:pPr lvl="1"/>
            <a:r>
              <a:rPr lang="lv-LV" sz="1800" dirty="0">
                <a:solidFill>
                  <a:schemeClr val="tx1">
                    <a:lumMod val="65000"/>
                    <a:lumOff val="35000"/>
                  </a:schemeClr>
                </a:solidFill>
                <a:latin typeface="Montserrat" panose="00000500000000000000" pitchFamily="2" charset="-70"/>
              </a:rPr>
              <a:t>Kosmētiskais remonts vadītājas kabinetā;</a:t>
            </a:r>
          </a:p>
          <a:p>
            <a:pPr lvl="1"/>
            <a:r>
              <a:rPr lang="lv-LV" sz="1800" dirty="0">
                <a:solidFill>
                  <a:schemeClr val="tx1">
                    <a:lumMod val="65000"/>
                    <a:lumOff val="35000"/>
                  </a:schemeClr>
                </a:solidFill>
                <a:latin typeface="Montserrat" panose="00000500000000000000" pitchFamily="2" charset="-70"/>
              </a:rPr>
              <a:t>Fasādes remonts (jumts, nelieli fasādes remontdarbi);</a:t>
            </a:r>
          </a:p>
          <a:p>
            <a:pPr lvl="1"/>
            <a:r>
              <a:rPr lang="lv-LV" sz="1800" dirty="0">
                <a:solidFill>
                  <a:schemeClr val="tx1">
                    <a:lumMod val="65000"/>
                    <a:lumOff val="35000"/>
                  </a:schemeClr>
                </a:solidFill>
                <a:latin typeface="Montserrat" panose="00000500000000000000" pitchFamily="2" charset="-70"/>
              </a:rPr>
              <a:t>"Skoliņas" telpas kosmētiskais remonts (griesti, sienas, grīda);</a:t>
            </a:r>
          </a:p>
          <a:p>
            <a:pPr lvl="1"/>
            <a:r>
              <a:rPr lang="lv-LV" sz="1800" dirty="0">
                <a:solidFill>
                  <a:schemeClr val="tx1">
                    <a:lumMod val="65000"/>
                    <a:lumOff val="35000"/>
                  </a:schemeClr>
                </a:solidFill>
                <a:latin typeface="Montserrat" panose="00000500000000000000" pitchFamily="2" charset="-70"/>
              </a:rPr>
              <a:t>Jumta remonts virs 5 grupiņām un ziemas dārza; </a:t>
            </a:r>
          </a:p>
          <a:p>
            <a:pPr lvl="1"/>
            <a:r>
              <a:rPr lang="lv-LV" sz="1800" dirty="0">
                <a:solidFill>
                  <a:schemeClr val="tx1">
                    <a:lumMod val="65000"/>
                    <a:lumOff val="35000"/>
                  </a:schemeClr>
                </a:solidFill>
                <a:latin typeface="Montserrat" panose="00000500000000000000" pitchFamily="2" charset="-70"/>
              </a:rPr>
              <a:t>Nožogojuma pārvietošana pie garāžām;</a:t>
            </a:r>
          </a:p>
          <a:p>
            <a:pPr lvl="1"/>
            <a:r>
              <a:rPr lang="lv-LV" sz="1800" dirty="0">
                <a:solidFill>
                  <a:schemeClr val="tx1">
                    <a:lumMod val="65000"/>
                    <a:lumOff val="35000"/>
                  </a:schemeClr>
                </a:solidFill>
                <a:latin typeface="Montserrat" panose="00000500000000000000" pitchFamily="2" charset="-70"/>
              </a:rPr>
              <a:t>Jaunas nojumes būvniecība 17 gr. laukumiņā.</a:t>
            </a:r>
          </a:p>
          <a:p>
            <a:pPr lvl="1"/>
            <a:endParaRPr lang="lv-LV" sz="1800" dirty="0">
              <a:solidFill>
                <a:schemeClr val="tx1">
                  <a:lumMod val="65000"/>
                  <a:lumOff val="35000"/>
                </a:schemeClr>
              </a:solidFill>
              <a:latin typeface="Montserrat" panose="00000500000000000000" pitchFamily="2" charset="-70"/>
            </a:endParaRPr>
          </a:p>
          <a:p>
            <a:pPr algn="just"/>
            <a:endParaRPr lang="lv-LV" sz="1800" b="0" i="0" u="none" strike="noStrike" dirty="0">
              <a:solidFill>
                <a:schemeClr val="tx1">
                  <a:lumMod val="65000"/>
                  <a:lumOff val="35000"/>
                </a:schemeClr>
              </a:solidFill>
              <a:effectLst/>
              <a:latin typeface="Montserrat" panose="00000500000000000000" pitchFamily="2" charset="-70"/>
            </a:endParaRPr>
          </a:p>
          <a:p>
            <a:pPr algn="just"/>
            <a:endParaRPr lang="lv-LV" sz="1800" dirty="0">
              <a:solidFill>
                <a:schemeClr val="tx1">
                  <a:lumMod val="65000"/>
                  <a:lumOff val="35000"/>
                </a:schemeClr>
              </a:solidFill>
              <a:latin typeface="Montserrat" panose="00000500000000000000" pitchFamily="2" charset="-70"/>
            </a:endParaRPr>
          </a:p>
        </p:txBody>
      </p:sp>
      <p:cxnSp>
        <p:nvCxnSpPr>
          <p:cNvPr id="4" name="Straight Connector 3">
            <a:extLst>
              <a:ext uri="{FF2B5EF4-FFF2-40B4-BE49-F238E27FC236}">
                <a16:creationId xmlns:a16="http://schemas.microsoft.com/office/drawing/2014/main" id="{6563CC47-F5AA-3E34-6B63-24EB846F52B9}"/>
              </a:ext>
            </a:extLst>
          </p:cNvPr>
          <p:cNvCxnSpPr>
            <a:cxnSpLocks/>
          </p:cNvCxnSpPr>
          <p:nvPr/>
        </p:nvCxnSpPr>
        <p:spPr>
          <a:xfrm>
            <a:off x="738544" y="1433513"/>
            <a:ext cx="0" cy="4605337"/>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7A06E0E9-3EDD-885D-077B-FCA684999E7D}"/>
              </a:ext>
            </a:extLst>
          </p:cNvPr>
          <p:cNvSpPr>
            <a:spLocks noGrp="1"/>
          </p:cNvSpPr>
          <p:nvPr>
            <p:ph type="sldNum" sz="quarter" idx="12"/>
          </p:nvPr>
        </p:nvSpPr>
        <p:spPr>
          <a:xfrm>
            <a:off x="9382690" y="6537150"/>
            <a:ext cx="2743200" cy="365125"/>
          </a:xfrm>
        </p:spPr>
        <p:txBody>
          <a:bodyPr/>
          <a:lstStyle/>
          <a:p>
            <a:fld id="{F27F4D8E-CD65-4F35-8BD0-06266F968DF1}" type="slidenum">
              <a:rPr lang="lv-LV" smtClean="0"/>
              <a:t>20</a:t>
            </a:fld>
            <a:endParaRPr lang="lv-LV" dirty="0"/>
          </a:p>
        </p:txBody>
      </p:sp>
      <p:pic>
        <p:nvPicPr>
          <p:cNvPr id="9" name="Picture 8">
            <a:extLst>
              <a:ext uri="{FF2B5EF4-FFF2-40B4-BE49-F238E27FC236}">
                <a16:creationId xmlns:a16="http://schemas.microsoft.com/office/drawing/2014/main" id="{6DCD69AF-07C5-35ED-3953-24F027F15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9787" y="2162175"/>
            <a:ext cx="4156520" cy="3127781"/>
          </a:xfrm>
          <a:prstGeom prst="rect">
            <a:avLst/>
          </a:prstGeom>
        </p:spPr>
      </p:pic>
    </p:spTree>
    <p:extLst>
      <p:ext uri="{BB962C8B-B14F-4D97-AF65-F5344CB8AC3E}">
        <p14:creationId xmlns:p14="http://schemas.microsoft.com/office/powerpoint/2010/main" val="122950098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10F61-624B-F112-EA7E-497A44448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F62567-6976-76BF-08DB-868B4F1F5C5A}"/>
              </a:ext>
            </a:extLst>
          </p:cNvPr>
          <p:cNvSpPr>
            <a:spLocks noGrp="1"/>
          </p:cNvSpPr>
          <p:nvPr>
            <p:ph type="title"/>
          </p:nvPr>
        </p:nvSpPr>
        <p:spPr>
          <a:xfrm>
            <a:off x="541322" y="107950"/>
            <a:ext cx="11109355" cy="1325563"/>
          </a:xfrm>
        </p:spPr>
        <p:txBody>
          <a:bodyPr>
            <a:noAutofit/>
          </a:bodyPr>
          <a:lstStyle/>
          <a:p>
            <a:pPr algn="ctr" rtl="0">
              <a:spcBef>
                <a:spcPts val="0"/>
              </a:spcBef>
              <a:spcAft>
                <a:spcPts val="0"/>
              </a:spcAft>
            </a:pPr>
            <a:r>
              <a:rPr lang="lv-LV" sz="3600" b="1" i="0" u="none" strike="noStrike" cap="all" dirty="0">
                <a:solidFill>
                  <a:srgbClr val="595959"/>
                </a:solidFill>
                <a:effectLst/>
                <a:latin typeface="Montserrat" panose="00000500000000000000" pitchFamily="2" charset="-70"/>
              </a:rPr>
              <a:t>Izglītības iestāžu būtiskākie remonti IV</a:t>
            </a:r>
            <a:endParaRPr lang="lv-LV" sz="3600" dirty="0">
              <a:solidFill>
                <a:srgbClr val="595959"/>
              </a:solidFill>
              <a:latin typeface="Montserrat" panose="00000500000000000000" pitchFamily="2" charset="-70"/>
            </a:endParaRPr>
          </a:p>
        </p:txBody>
      </p:sp>
      <p:sp>
        <p:nvSpPr>
          <p:cNvPr id="3" name="Content Placeholder 2">
            <a:extLst>
              <a:ext uri="{FF2B5EF4-FFF2-40B4-BE49-F238E27FC236}">
                <a16:creationId xmlns:a16="http://schemas.microsoft.com/office/drawing/2014/main" id="{4713D056-8E9F-B9E7-0E62-B37213800B8D}"/>
              </a:ext>
            </a:extLst>
          </p:cNvPr>
          <p:cNvSpPr>
            <a:spLocks noGrp="1"/>
          </p:cNvSpPr>
          <p:nvPr>
            <p:ph idx="1"/>
          </p:nvPr>
        </p:nvSpPr>
        <p:spPr>
          <a:xfrm>
            <a:off x="838200" y="1442085"/>
            <a:ext cx="6538850" cy="4605337"/>
          </a:xfrm>
        </p:spPr>
        <p:txBody>
          <a:bodyPr>
            <a:noAutofit/>
          </a:bodyPr>
          <a:lstStyle/>
          <a:p>
            <a:pPr marL="0" indent="0">
              <a:buNone/>
            </a:pPr>
            <a:r>
              <a:rPr lang="lv-LV" sz="1800" b="1" dirty="0">
                <a:solidFill>
                  <a:schemeClr val="tx1">
                    <a:lumMod val="65000"/>
                    <a:lumOff val="35000"/>
                  </a:schemeClr>
                </a:solidFill>
                <a:latin typeface="Montserrat" panose="00000500000000000000" pitchFamily="2" charset="-70"/>
              </a:rPr>
              <a:t>Ādažu Sporta centrs:</a:t>
            </a:r>
          </a:p>
          <a:p>
            <a:r>
              <a:rPr lang="lv-LV" sz="1800" dirty="0">
                <a:solidFill>
                  <a:schemeClr val="tx1">
                    <a:lumMod val="65000"/>
                    <a:lumOff val="35000"/>
                  </a:schemeClr>
                </a:solidFill>
                <a:latin typeface="Montserrat" panose="00000500000000000000" pitchFamily="2" charset="-70"/>
              </a:rPr>
              <a:t>Āra basketbola laukuma līniju atjaunošana;</a:t>
            </a:r>
          </a:p>
          <a:p>
            <a:r>
              <a:rPr lang="lv-LV" sz="1800" dirty="0">
                <a:solidFill>
                  <a:schemeClr val="tx1">
                    <a:lumMod val="65000"/>
                    <a:lumOff val="35000"/>
                  </a:schemeClr>
                </a:solidFill>
                <a:latin typeface="Montserrat" panose="00000500000000000000" pitchFamily="2" charset="-70"/>
              </a:rPr>
              <a:t>Āra basketbola laukuma sintētiskā seguma remonts;</a:t>
            </a:r>
          </a:p>
          <a:p>
            <a:r>
              <a:rPr lang="lv-LV" sz="1800" dirty="0">
                <a:solidFill>
                  <a:schemeClr val="tx1">
                    <a:lumMod val="65000"/>
                    <a:lumOff val="35000"/>
                  </a:schemeClr>
                </a:solidFill>
                <a:latin typeface="Montserrat" panose="00000500000000000000" pitchFamily="2" charset="-70"/>
              </a:rPr>
              <a:t>Aerobikas zāle un cīņu zāles kosmētiskais remonts;</a:t>
            </a:r>
          </a:p>
          <a:p>
            <a:r>
              <a:rPr lang="lv-LV" sz="1800" dirty="0">
                <a:solidFill>
                  <a:schemeClr val="tx1">
                    <a:lumMod val="65000"/>
                    <a:lumOff val="35000"/>
                  </a:schemeClr>
                </a:solidFill>
                <a:latin typeface="Montserrat" panose="00000500000000000000" pitchFamily="2" charset="-70"/>
              </a:rPr>
              <a:t>Peldbaseina pārplūdes restu nomaiņa;</a:t>
            </a:r>
          </a:p>
          <a:p>
            <a:pPr marL="0" indent="0">
              <a:buNone/>
            </a:pPr>
            <a:r>
              <a:rPr lang="lv-LV" sz="1800" b="1" dirty="0">
                <a:solidFill>
                  <a:schemeClr val="tx1">
                    <a:lumMod val="65000"/>
                    <a:lumOff val="35000"/>
                  </a:schemeClr>
                </a:solidFill>
                <a:latin typeface="Montserrat" panose="00000500000000000000" pitchFamily="2" charset="-70"/>
              </a:rPr>
              <a:t>Carnikavas vidusskola: </a:t>
            </a:r>
          </a:p>
          <a:p>
            <a:r>
              <a:rPr lang="lv-LV" sz="1800" dirty="0">
                <a:solidFill>
                  <a:schemeClr val="tx1">
                    <a:lumMod val="65000"/>
                    <a:lumOff val="35000"/>
                  </a:schemeClr>
                </a:solidFill>
                <a:latin typeface="Montserrat" panose="00000500000000000000" pitchFamily="2" charset="-70"/>
              </a:rPr>
              <a:t>Kosmētiskie remonti;</a:t>
            </a:r>
          </a:p>
          <a:p>
            <a:r>
              <a:rPr lang="lv-LV" sz="1800" dirty="0">
                <a:solidFill>
                  <a:schemeClr val="tx1">
                    <a:lumMod val="65000"/>
                    <a:lumOff val="35000"/>
                  </a:schemeClr>
                </a:solidFill>
                <a:latin typeface="Montserrat" panose="00000500000000000000" pitchFamily="2" charset="-70"/>
              </a:rPr>
              <a:t>Ikdienas ēkas uzturēšana; </a:t>
            </a:r>
          </a:p>
          <a:p>
            <a:pPr marL="0" indent="0">
              <a:buNone/>
            </a:pPr>
            <a:r>
              <a:rPr lang="lv-LV" sz="1800" b="1" dirty="0">
                <a:solidFill>
                  <a:schemeClr val="tx1">
                    <a:lumMod val="65000"/>
                    <a:lumOff val="35000"/>
                  </a:schemeClr>
                </a:solidFill>
                <a:latin typeface="Montserrat" panose="00000500000000000000" pitchFamily="2" charset="-70"/>
              </a:rPr>
              <a:t>Ādažu sākumskola: </a:t>
            </a:r>
          </a:p>
          <a:p>
            <a:r>
              <a:rPr lang="lv-LV" sz="1800" dirty="0">
                <a:solidFill>
                  <a:schemeClr val="tx1">
                    <a:lumMod val="65000"/>
                    <a:lumOff val="35000"/>
                  </a:schemeClr>
                </a:solidFill>
                <a:latin typeface="Montserrat" panose="00000500000000000000" pitchFamily="2" charset="-70"/>
              </a:rPr>
              <a:t>Sienu kosmētiskie remonti;</a:t>
            </a:r>
          </a:p>
          <a:p>
            <a:r>
              <a:rPr lang="lv-LV" sz="1800" dirty="0">
                <a:solidFill>
                  <a:schemeClr val="tx1">
                    <a:lumMod val="65000"/>
                    <a:lumOff val="35000"/>
                  </a:schemeClr>
                </a:solidFill>
                <a:latin typeface="Montserrat" panose="00000500000000000000" pitchFamily="2" charset="-70"/>
              </a:rPr>
              <a:t>Ikdienas ēkas uzturēšana.</a:t>
            </a:r>
          </a:p>
          <a:p>
            <a:pPr marL="0" indent="0">
              <a:buNone/>
            </a:pPr>
            <a:endParaRPr lang="lv-LV" sz="1800" dirty="0">
              <a:solidFill>
                <a:schemeClr val="tx1">
                  <a:lumMod val="65000"/>
                  <a:lumOff val="35000"/>
                </a:schemeClr>
              </a:solidFill>
              <a:latin typeface="Montserrat" panose="00000500000000000000" pitchFamily="2" charset="-70"/>
            </a:endParaRPr>
          </a:p>
          <a:p>
            <a:pPr marL="0" indent="0">
              <a:buNone/>
            </a:pPr>
            <a:endParaRPr lang="lv-LV" sz="1800" dirty="0">
              <a:solidFill>
                <a:schemeClr val="tx1">
                  <a:lumMod val="65000"/>
                  <a:lumOff val="35000"/>
                </a:schemeClr>
              </a:solidFill>
              <a:latin typeface="Montserrat" panose="00000500000000000000" pitchFamily="2" charset="-70"/>
            </a:endParaRPr>
          </a:p>
          <a:p>
            <a:pPr marL="0" indent="0">
              <a:buNone/>
            </a:pPr>
            <a:endParaRPr lang="lv-LV" sz="1800" dirty="0">
              <a:solidFill>
                <a:schemeClr val="tx1">
                  <a:lumMod val="65000"/>
                  <a:lumOff val="35000"/>
                </a:schemeClr>
              </a:solidFill>
              <a:latin typeface="Montserrat" panose="00000500000000000000" pitchFamily="2" charset="-70"/>
            </a:endParaRPr>
          </a:p>
          <a:p>
            <a:endParaRPr lang="lv-LV" sz="1800" b="1" dirty="0">
              <a:solidFill>
                <a:schemeClr val="tx1">
                  <a:lumMod val="65000"/>
                  <a:lumOff val="35000"/>
                </a:schemeClr>
              </a:solidFill>
              <a:latin typeface="Montserrat" panose="00000500000000000000" pitchFamily="2" charset="-70"/>
            </a:endParaRPr>
          </a:p>
          <a:p>
            <a:pPr marL="0" indent="0">
              <a:buNone/>
            </a:pPr>
            <a:endParaRPr lang="lv-LV" sz="1800" b="1" dirty="0">
              <a:solidFill>
                <a:schemeClr val="tx1">
                  <a:lumMod val="65000"/>
                  <a:lumOff val="35000"/>
                </a:schemeClr>
              </a:solidFill>
              <a:latin typeface="Montserrat" panose="00000500000000000000" pitchFamily="2" charset="-70"/>
            </a:endParaRPr>
          </a:p>
          <a:p>
            <a:pPr marL="457200" lvl="1" indent="0">
              <a:buNone/>
            </a:pPr>
            <a:endParaRPr lang="lv-LV" sz="1800" dirty="0">
              <a:solidFill>
                <a:schemeClr val="tx1">
                  <a:lumMod val="65000"/>
                  <a:lumOff val="35000"/>
                </a:schemeClr>
              </a:solidFill>
              <a:latin typeface="Montserrat" panose="00000500000000000000" pitchFamily="2" charset="-70"/>
            </a:endParaRPr>
          </a:p>
          <a:p>
            <a:pPr algn="just"/>
            <a:endParaRPr lang="lv-LV" sz="1800" b="0" i="0" u="none" strike="noStrike" dirty="0">
              <a:solidFill>
                <a:schemeClr val="tx1">
                  <a:lumMod val="65000"/>
                  <a:lumOff val="35000"/>
                </a:schemeClr>
              </a:solidFill>
              <a:effectLst/>
              <a:latin typeface="Montserrat" panose="00000500000000000000" pitchFamily="2" charset="-70"/>
            </a:endParaRPr>
          </a:p>
          <a:p>
            <a:pPr algn="just"/>
            <a:endParaRPr lang="lv-LV" sz="1800" dirty="0">
              <a:solidFill>
                <a:schemeClr val="tx1">
                  <a:lumMod val="65000"/>
                  <a:lumOff val="35000"/>
                </a:schemeClr>
              </a:solidFill>
              <a:latin typeface="Montserrat" panose="00000500000000000000" pitchFamily="2" charset="-70"/>
            </a:endParaRPr>
          </a:p>
        </p:txBody>
      </p:sp>
      <p:cxnSp>
        <p:nvCxnSpPr>
          <p:cNvPr id="4" name="Straight Connector 3">
            <a:extLst>
              <a:ext uri="{FF2B5EF4-FFF2-40B4-BE49-F238E27FC236}">
                <a16:creationId xmlns:a16="http://schemas.microsoft.com/office/drawing/2014/main" id="{7662C374-FA4E-D92C-CAA1-11D607C00BD0}"/>
              </a:ext>
            </a:extLst>
          </p:cNvPr>
          <p:cNvCxnSpPr>
            <a:cxnSpLocks/>
          </p:cNvCxnSpPr>
          <p:nvPr/>
        </p:nvCxnSpPr>
        <p:spPr>
          <a:xfrm>
            <a:off x="738544" y="1433513"/>
            <a:ext cx="0" cy="4081462"/>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81E47A2-7B06-705D-33CE-877F202F92E9}"/>
              </a:ext>
            </a:extLst>
          </p:cNvPr>
          <p:cNvSpPr>
            <a:spLocks noGrp="1"/>
          </p:cNvSpPr>
          <p:nvPr>
            <p:ph type="sldNum" sz="quarter" idx="12"/>
          </p:nvPr>
        </p:nvSpPr>
        <p:spPr>
          <a:xfrm>
            <a:off x="9382690" y="6537150"/>
            <a:ext cx="2743200" cy="365125"/>
          </a:xfrm>
        </p:spPr>
        <p:txBody>
          <a:bodyPr/>
          <a:lstStyle/>
          <a:p>
            <a:fld id="{F27F4D8E-CD65-4F35-8BD0-06266F968DF1}" type="slidenum">
              <a:rPr lang="lv-LV" smtClean="0"/>
              <a:t>21</a:t>
            </a:fld>
            <a:endParaRPr lang="lv-LV" dirty="0"/>
          </a:p>
        </p:txBody>
      </p:sp>
      <p:pic>
        <p:nvPicPr>
          <p:cNvPr id="5" name="Picture 4">
            <a:extLst>
              <a:ext uri="{FF2B5EF4-FFF2-40B4-BE49-F238E27FC236}">
                <a16:creationId xmlns:a16="http://schemas.microsoft.com/office/drawing/2014/main" id="{3994D52D-A84E-85FE-EAA1-74A146122656}"/>
              </a:ext>
            </a:extLst>
          </p:cNvPr>
          <p:cNvPicPr>
            <a:picLocks noChangeAspect="1"/>
          </p:cNvPicPr>
          <p:nvPr/>
        </p:nvPicPr>
        <p:blipFill>
          <a:blip r:embed="rId2"/>
          <a:stretch>
            <a:fillRect/>
          </a:stretch>
        </p:blipFill>
        <p:spPr>
          <a:xfrm>
            <a:off x="7152151" y="3269994"/>
            <a:ext cx="4832878" cy="2777428"/>
          </a:xfrm>
          <a:prstGeom prst="rect">
            <a:avLst/>
          </a:prstGeom>
        </p:spPr>
      </p:pic>
    </p:spTree>
    <p:extLst>
      <p:ext uri="{BB962C8B-B14F-4D97-AF65-F5344CB8AC3E}">
        <p14:creationId xmlns:p14="http://schemas.microsoft.com/office/powerpoint/2010/main" val="2279485351"/>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77F2B-177C-AE1F-55F0-65AB9B8B9C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CE0968-2B8F-585D-1390-7C7C0EC72014}"/>
              </a:ext>
            </a:extLst>
          </p:cNvPr>
          <p:cNvSpPr>
            <a:spLocks noGrp="1"/>
          </p:cNvSpPr>
          <p:nvPr>
            <p:ph type="title"/>
          </p:nvPr>
        </p:nvSpPr>
        <p:spPr>
          <a:xfrm>
            <a:off x="1314450" y="127419"/>
            <a:ext cx="9563099" cy="1325563"/>
          </a:xfrm>
        </p:spPr>
        <p:txBody>
          <a:bodyPr>
            <a:normAutofit/>
          </a:bodyPr>
          <a:lstStyle/>
          <a:p>
            <a:pPr algn="ctr"/>
            <a:r>
              <a:rPr lang="lv-LV" sz="3600" b="1" cap="all" dirty="0">
                <a:solidFill>
                  <a:schemeClr val="tx1">
                    <a:lumMod val="65000"/>
                    <a:lumOff val="35000"/>
                  </a:schemeClr>
                </a:solidFill>
                <a:latin typeface="Montserrat" pitchFamily="2" charset="77"/>
              </a:rPr>
              <a:t>Kapsētu labiekārtošana</a:t>
            </a:r>
            <a:endParaRPr lang="lv-LV" sz="3600" dirty="0"/>
          </a:p>
        </p:txBody>
      </p:sp>
      <p:sp>
        <p:nvSpPr>
          <p:cNvPr id="3" name="Content Placeholder 2">
            <a:extLst>
              <a:ext uri="{FF2B5EF4-FFF2-40B4-BE49-F238E27FC236}">
                <a16:creationId xmlns:a16="http://schemas.microsoft.com/office/drawing/2014/main" id="{769064F5-FB3F-C140-4482-70E7EEFF7B8B}"/>
              </a:ext>
            </a:extLst>
          </p:cNvPr>
          <p:cNvSpPr>
            <a:spLocks noGrp="1"/>
          </p:cNvSpPr>
          <p:nvPr>
            <p:ph idx="1"/>
          </p:nvPr>
        </p:nvSpPr>
        <p:spPr>
          <a:xfrm>
            <a:off x="765633" y="1276009"/>
            <a:ext cx="6134960" cy="4351338"/>
          </a:xfrm>
        </p:spPr>
        <p:txBody>
          <a:bodyPr>
            <a:noAutofit/>
          </a:bodyPr>
          <a:lstStyle/>
          <a:p>
            <a:pPr algn="just"/>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Uzsākts Carnikavas kapu paplašināšanas projekts; </a:t>
            </a:r>
          </a:p>
          <a:p>
            <a:pPr algn="just"/>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Baltezera kapsētā izbūvēti jauni celiņi; </a:t>
            </a:r>
          </a:p>
          <a:p>
            <a:pPr algn="just"/>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Baltezera kapsētas paplašināšanas projekts;</a:t>
            </a:r>
          </a:p>
          <a:p>
            <a:pPr algn="just"/>
            <a:r>
              <a:rPr lang="lv-LV" sz="1800" dirty="0">
                <a:solidFill>
                  <a:schemeClr val="tx1">
                    <a:lumMod val="65000"/>
                    <a:lumOff val="35000"/>
                  </a:schemeClr>
                </a:solidFill>
                <a:latin typeface="Montserrat" panose="00000500000000000000" pitchFamily="2" charset="-70"/>
              </a:rPr>
              <a:t>Garkalnes kapu piederība sadarbība ar Ropažu novada pašvaldību;</a:t>
            </a:r>
          </a:p>
          <a:p>
            <a:pPr algn="just"/>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Veikta Garkalnes kapu sakopšana;</a:t>
            </a:r>
          </a:p>
          <a:p>
            <a:pPr algn="just"/>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Regulāra kapsētu uzturēšana, zāles pļaušana, lapu vākšana; </a:t>
            </a:r>
          </a:p>
          <a:p>
            <a:pPr algn="just"/>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BIO atkritumu vākšana kapsētās;</a:t>
            </a:r>
          </a:p>
          <a:p>
            <a:pPr algn="just"/>
            <a:r>
              <a:rPr lang="lv-LV" sz="1800" dirty="0">
                <a:solidFill>
                  <a:schemeClr val="tx1">
                    <a:lumMod val="65000"/>
                    <a:lumOff val="35000"/>
                  </a:schemeClr>
                </a:solidFill>
                <a:latin typeface="Montserrat" panose="00000500000000000000" pitchFamily="2" charset="-70"/>
              </a:rPr>
              <a:t>Kapu teritorijas un piemiņas vietu uzturēšana, pļaušana, labiekārtošana;</a:t>
            </a:r>
          </a:p>
          <a:p>
            <a:pPr algn="just"/>
            <a:r>
              <a:rPr lang="lv-LV" sz="1800" dirty="0">
                <a:solidFill>
                  <a:schemeClr val="tx1">
                    <a:lumMod val="65000"/>
                    <a:lumOff val="35000"/>
                  </a:schemeClr>
                </a:solidFill>
                <a:latin typeface="Montserrat" panose="00000500000000000000" pitchFamily="2" charset="-70"/>
              </a:rPr>
              <a:t>Uzstādīti jauni soliņi un atkritumu urnas; </a:t>
            </a:r>
          </a:p>
          <a:p>
            <a:pPr algn="just"/>
            <a:r>
              <a:rPr lang="lv-LV" sz="1800" dirty="0">
                <a:solidFill>
                  <a:schemeClr val="tx1">
                    <a:lumMod val="65000"/>
                    <a:lumOff val="35000"/>
                  </a:schemeClr>
                </a:solidFill>
                <a:latin typeface="Montserrat" panose="00000500000000000000" pitchFamily="2" charset="-70"/>
              </a:rPr>
              <a:t>Baltezera kapos atjaunoti baltie krusti; </a:t>
            </a:r>
          </a:p>
          <a:p>
            <a:pPr algn="just"/>
            <a:r>
              <a:rPr lang="lv-LV" sz="1800" dirty="0">
                <a:solidFill>
                  <a:schemeClr val="tx1">
                    <a:lumMod val="65000"/>
                    <a:lumOff val="35000"/>
                  </a:schemeClr>
                </a:solidFill>
                <a:latin typeface="Montserrat" panose="00000500000000000000" pitchFamily="2" charset="-70"/>
              </a:rPr>
              <a:t>Baltezera kapsēta uzstādīta novērošanas kamera.</a:t>
            </a:r>
          </a:p>
          <a:p>
            <a:pPr algn="just"/>
            <a:endPar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endParaRPr>
          </a:p>
          <a:p>
            <a:pPr algn="just"/>
            <a:endParaRPr lang="lv-LV" sz="1800" dirty="0">
              <a:solidFill>
                <a:schemeClr val="tx1">
                  <a:lumMod val="65000"/>
                  <a:lumOff val="35000"/>
                </a:schemeClr>
              </a:solidFill>
              <a:effectLst/>
              <a:latin typeface="Montserrat" panose="00000500000000000000" pitchFamily="2" charset="-70"/>
              <a:ea typeface="Arial" panose="020B0604020202020204" pitchFamily="34" charset="0"/>
              <a:cs typeface="Arial" panose="020B0604020202020204" pitchFamily="34" charset="0"/>
            </a:endParaRPr>
          </a:p>
          <a:p>
            <a:pPr marL="0" indent="0" algn="just">
              <a:buNone/>
            </a:pPr>
            <a:endParaRPr lang="lv-LV" altLang="lv-LV" sz="1800" dirty="0">
              <a:solidFill>
                <a:schemeClr val="tx1">
                  <a:lumMod val="65000"/>
                  <a:lumOff val="35000"/>
                </a:schemeClr>
              </a:solidFill>
              <a:latin typeface="Montserrat" panose="00000500000000000000" pitchFamily="2" charset="-70"/>
              <a:cs typeface="Arial" panose="020B0604020202020204" pitchFamily="34" charset="0"/>
            </a:endParaRPr>
          </a:p>
          <a:p>
            <a:pPr algn="just"/>
            <a:endParaRPr lang="lv-LV" sz="1800" dirty="0">
              <a:solidFill>
                <a:schemeClr val="tx1">
                  <a:lumMod val="65000"/>
                  <a:lumOff val="35000"/>
                </a:schemeClr>
              </a:solidFill>
              <a:effectLst/>
              <a:latin typeface="Montserrat" panose="00000500000000000000" pitchFamily="2" charset="-70"/>
              <a:ea typeface="Arial" panose="020B0604020202020204" pitchFamily="34" charset="0"/>
            </a:endParaRPr>
          </a:p>
        </p:txBody>
      </p:sp>
      <p:cxnSp>
        <p:nvCxnSpPr>
          <p:cNvPr id="6" name="Straight Connector 5">
            <a:extLst>
              <a:ext uri="{FF2B5EF4-FFF2-40B4-BE49-F238E27FC236}">
                <a16:creationId xmlns:a16="http://schemas.microsoft.com/office/drawing/2014/main" id="{30885367-4AF2-436E-AB56-C3121C8B970F}"/>
              </a:ext>
            </a:extLst>
          </p:cNvPr>
          <p:cNvCxnSpPr>
            <a:cxnSpLocks/>
          </p:cNvCxnSpPr>
          <p:nvPr/>
        </p:nvCxnSpPr>
        <p:spPr>
          <a:xfrm flipH="1">
            <a:off x="757450" y="1276009"/>
            <a:ext cx="8183" cy="4652134"/>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383B8AE2-CE86-740F-8FE3-0C151975AE9D}"/>
              </a:ext>
            </a:extLst>
          </p:cNvPr>
          <p:cNvSpPr>
            <a:spLocks noGrp="1"/>
          </p:cNvSpPr>
          <p:nvPr>
            <p:ph type="sldNum" sz="quarter" idx="12"/>
          </p:nvPr>
        </p:nvSpPr>
        <p:spPr>
          <a:xfrm>
            <a:off x="9184640" y="6365456"/>
            <a:ext cx="2743200" cy="365125"/>
          </a:xfrm>
        </p:spPr>
        <p:txBody>
          <a:bodyPr/>
          <a:lstStyle/>
          <a:p>
            <a:fld id="{F27F4D8E-CD65-4F35-8BD0-06266F968DF1}" type="slidenum">
              <a:rPr lang="lv-LV" smtClean="0"/>
              <a:t>22</a:t>
            </a:fld>
            <a:endParaRPr lang="lv-LV" dirty="0"/>
          </a:p>
        </p:txBody>
      </p:sp>
      <p:pic>
        <p:nvPicPr>
          <p:cNvPr id="10" name="Picture 9">
            <a:extLst>
              <a:ext uri="{FF2B5EF4-FFF2-40B4-BE49-F238E27FC236}">
                <a16:creationId xmlns:a16="http://schemas.microsoft.com/office/drawing/2014/main" id="{59EFDB8A-B1AD-EC92-7648-F5DC8A334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2568" y="1276009"/>
            <a:ext cx="3585030" cy="2688773"/>
          </a:xfrm>
          <a:prstGeom prst="rect">
            <a:avLst/>
          </a:prstGeom>
        </p:spPr>
      </p:pic>
      <p:pic>
        <p:nvPicPr>
          <p:cNvPr id="17" name="Picture 16">
            <a:extLst>
              <a:ext uri="{FF2B5EF4-FFF2-40B4-BE49-F238E27FC236}">
                <a16:creationId xmlns:a16="http://schemas.microsoft.com/office/drawing/2014/main" id="{315AC45D-14A5-A266-F25F-329D3301E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0750" y="3964782"/>
            <a:ext cx="3576848" cy="2682636"/>
          </a:xfrm>
          <a:prstGeom prst="rect">
            <a:avLst/>
          </a:prstGeom>
        </p:spPr>
      </p:pic>
    </p:spTree>
    <p:extLst>
      <p:ext uri="{BB962C8B-B14F-4D97-AF65-F5344CB8AC3E}">
        <p14:creationId xmlns:p14="http://schemas.microsoft.com/office/powerpoint/2010/main" val="2793211694"/>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0AD5-8FAF-878C-86DC-58628B875D45}"/>
              </a:ext>
            </a:extLst>
          </p:cNvPr>
          <p:cNvSpPr>
            <a:spLocks noGrp="1"/>
          </p:cNvSpPr>
          <p:nvPr>
            <p:ph type="title"/>
          </p:nvPr>
        </p:nvSpPr>
        <p:spPr>
          <a:xfrm>
            <a:off x="838200" y="154214"/>
            <a:ext cx="10515600" cy="1325563"/>
          </a:xfrm>
        </p:spPr>
        <p:txBody>
          <a:bodyPr>
            <a:normAutofit/>
          </a:bodyPr>
          <a:lstStyle/>
          <a:p>
            <a:pPr algn="ctr"/>
            <a:r>
              <a:rPr lang="lv-LV" sz="3600" b="1" cap="all" dirty="0">
                <a:solidFill>
                  <a:schemeClr val="tx1">
                    <a:lumMod val="65000"/>
                    <a:lumOff val="35000"/>
                  </a:schemeClr>
                </a:solidFill>
                <a:latin typeface="Montserrat" panose="00000500000000000000" pitchFamily="2" charset="-70"/>
              </a:rPr>
              <a:t>Nodrošinājums svētkos un pasākumos</a:t>
            </a:r>
            <a:endParaRPr lang="lv-LV" sz="3600" dirty="0">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3C0A345E-9BDC-5003-6686-ACD6A5A3EF8C}"/>
              </a:ext>
            </a:extLst>
          </p:cNvPr>
          <p:cNvSpPr>
            <a:spLocks noGrp="1"/>
          </p:cNvSpPr>
          <p:nvPr>
            <p:ph idx="1"/>
          </p:nvPr>
        </p:nvSpPr>
        <p:spPr>
          <a:xfrm>
            <a:off x="838200" y="1825625"/>
            <a:ext cx="5010150" cy="4473575"/>
          </a:xfrm>
        </p:spPr>
        <p:txBody>
          <a:bodyPr>
            <a:normAutofit/>
          </a:bodyPr>
          <a:lstStyle/>
          <a:p>
            <a:pPr algn="just"/>
            <a:r>
              <a:rPr lang="lv-LV" sz="1600" dirty="0">
                <a:solidFill>
                  <a:schemeClr val="tx1">
                    <a:lumMod val="65000"/>
                    <a:lumOff val="35000"/>
                  </a:schemeClr>
                </a:solidFill>
                <a:effectLst/>
                <a:latin typeface="Montserrat" panose="00000500000000000000" pitchFamily="2" charset="-70"/>
                <a:ea typeface="Arial" panose="020B0604020202020204" pitchFamily="34" charset="0"/>
                <a:cs typeface="Arial" panose="020B0604020202020204" pitchFamily="34" charset="0"/>
              </a:rPr>
              <a:t>Ziemassvētku eglīšu un dekoru, Lieldienu, Līgo un Va</a:t>
            </a:r>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lsts svētku rotājumu</a:t>
            </a:r>
            <a:r>
              <a:rPr lang="lv-LV" sz="1600" dirty="0">
                <a:solidFill>
                  <a:schemeClr val="tx1">
                    <a:lumMod val="65000"/>
                    <a:lumOff val="35000"/>
                  </a:schemeClr>
                </a:solidFill>
                <a:effectLst/>
                <a:latin typeface="Montserrat" panose="00000500000000000000" pitchFamily="2" charset="-70"/>
                <a:ea typeface="Arial" panose="020B0604020202020204" pitchFamily="34" charset="0"/>
                <a:cs typeface="Arial" panose="020B0604020202020204" pitchFamily="34" charset="0"/>
              </a:rPr>
              <a:t> uzstādīšana novada teritorijā;</a:t>
            </a:r>
          </a:p>
          <a:p>
            <a:pPr algn="just"/>
            <a:r>
              <a:rPr lang="lv-LV" sz="1600" dirty="0">
                <a:solidFill>
                  <a:schemeClr val="tx1">
                    <a:lumMod val="65000"/>
                    <a:lumOff val="35000"/>
                  </a:schemeClr>
                </a:solidFill>
                <a:latin typeface="Montserrat" panose="00000500000000000000" pitchFamily="2" charset="-70"/>
                <a:cs typeface="Arial" panose="020B0604020202020204" pitchFamily="34" charset="0"/>
              </a:rPr>
              <a:t>Pasākumu tehniskais nodrošinājums un inventāra nodrošinājums pasākumos - s</a:t>
            </a:r>
            <a:r>
              <a:rPr lang="lv-LV" sz="1600" b="0" i="0" u="none" strike="noStrike" dirty="0">
                <a:solidFill>
                  <a:schemeClr val="tx1">
                    <a:lumMod val="65000"/>
                    <a:lumOff val="35000"/>
                  </a:schemeClr>
                </a:solidFill>
                <a:effectLst/>
                <a:latin typeface="Montserrat" panose="00000500000000000000" pitchFamily="2" charset="-70"/>
              </a:rPr>
              <a:t>niegts atbalsts Kultūras centa un Sporta centra, vidusskolas organizētajos pasākumos,</a:t>
            </a:r>
            <a:r>
              <a:rPr lang="lv-LV" sz="1600" dirty="0">
                <a:solidFill>
                  <a:schemeClr val="tx1">
                    <a:lumMod val="65000"/>
                    <a:lumOff val="35000"/>
                  </a:schemeClr>
                </a:solidFill>
                <a:latin typeface="Montserrat" panose="00000500000000000000" pitchFamily="2" charset="-70"/>
              </a:rPr>
              <a:t> p</a:t>
            </a:r>
            <a:r>
              <a:rPr lang="lv-LV" sz="1600" b="0" i="0" u="none" strike="noStrike" dirty="0">
                <a:solidFill>
                  <a:schemeClr val="tx1">
                    <a:lumMod val="65000"/>
                    <a:lumOff val="35000"/>
                  </a:schemeClr>
                </a:solidFill>
                <a:effectLst/>
                <a:latin typeface="Montserrat" panose="00000500000000000000" pitchFamily="2" charset="-70"/>
              </a:rPr>
              <a:t>avasara Svētkos, Pilsētas svētkos, Nēģu svētkos, Ziemassvētku tirdziņiem un citiem pasākumie</a:t>
            </a:r>
            <a:r>
              <a:rPr lang="lv-LV" sz="1600" dirty="0">
                <a:solidFill>
                  <a:schemeClr val="tx1">
                    <a:lumMod val="65000"/>
                    <a:lumOff val="35000"/>
                  </a:schemeClr>
                </a:solidFill>
                <a:latin typeface="Montserrat" panose="00000500000000000000" pitchFamily="2" charset="-70"/>
              </a:rPr>
              <a:t>m. </a:t>
            </a:r>
          </a:p>
          <a:p>
            <a:pPr algn="just"/>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E</a:t>
            </a:r>
            <a:r>
              <a:rPr lang="lv-LV" sz="1600" dirty="0">
                <a:solidFill>
                  <a:schemeClr val="tx1">
                    <a:lumMod val="65000"/>
                    <a:lumOff val="35000"/>
                  </a:schemeClr>
                </a:solidFill>
                <a:effectLst/>
                <a:latin typeface="Montserrat" panose="00000500000000000000" pitchFamily="2" charset="-70"/>
                <a:ea typeface="Arial" panose="020B0604020202020204" pitchFamily="34" charset="0"/>
                <a:cs typeface="Arial" panose="020B0604020202020204" pitchFamily="34" charset="0"/>
              </a:rPr>
              <a:t>lektroapgādes nodrošināšana svētkos un </a:t>
            </a:r>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s</a:t>
            </a:r>
            <a:r>
              <a:rPr lang="lv-LV" sz="1600" dirty="0">
                <a:solidFill>
                  <a:schemeClr val="tx1">
                    <a:lumMod val="65000"/>
                    <a:lumOff val="35000"/>
                  </a:schemeClr>
                </a:solidFill>
                <a:effectLst/>
                <a:latin typeface="Montserrat" panose="00000500000000000000" pitchFamily="2" charset="-70"/>
                <a:ea typeface="Arial" panose="020B0604020202020204" pitchFamily="34" charset="0"/>
                <a:cs typeface="Arial" panose="020B0604020202020204" pitchFamily="34" charset="0"/>
              </a:rPr>
              <a:t>vētku apgaismojuma montāža pagasta pasākumiem.</a:t>
            </a:r>
          </a:p>
        </p:txBody>
      </p:sp>
      <p:cxnSp>
        <p:nvCxnSpPr>
          <p:cNvPr id="5" name="Straight Connector 4">
            <a:extLst>
              <a:ext uri="{FF2B5EF4-FFF2-40B4-BE49-F238E27FC236}">
                <a16:creationId xmlns:a16="http://schemas.microsoft.com/office/drawing/2014/main" id="{721F5E89-9D5F-8EFE-C4A3-6D683E21DDED}"/>
              </a:ext>
            </a:extLst>
          </p:cNvPr>
          <p:cNvCxnSpPr>
            <a:cxnSpLocks/>
          </p:cNvCxnSpPr>
          <p:nvPr/>
        </p:nvCxnSpPr>
        <p:spPr>
          <a:xfrm>
            <a:off x="738544" y="1755729"/>
            <a:ext cx="0" cy="3225846"/>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1898AB4-F581-4D17-A368-9F137C464755}"/>
              </a:ext>
            </a:extLst>
          </p:cNvPr>
          <p:cNvSpPr>
            <a:spLocks noGrp="1"/>
          </p:cNvSpPr>
          <p:nvPr>
            <p:ph type="sldNum" sz="quarter" idx="12"/>
          </p:nvPr>
        </p:nvSpPr>
        <p:spPr>
          <a:xfrm>
            <a:off x="9343306" y="6492875"/>
            <a:ext cx="2743200" cy="365125"/>
          </a:xfrm>
        </p:spPr>
        <p:txBody>
          <a:bodyPr/>
          <a:lstStyle/>
          <a:p>
            <a:fld id="{F27F4D8E-CD65-4F35-8BD0-06266F968DF1}" type="slidenum">
              <a:rPr lang="lv-LV" smtClean="0"/>
              <a:t>23</a:t>
            </a:fld>
            <a:endParaRPr lang="lv-LV" dirty="0"/>
          </a:p>
        </p:txBody>
      </p:sp>
      <p:pic>
        <p:nvPicPr>
          <p:cNvPr id="10" name="Picture 5">
            <a:extLst>
              <a:ext uri="{FF2B5EF4-FFF2-40B4-BE49-F238E27FC236}">
                <a16:creationId xmlns:a16="http://schemas.microsoft.com/office/drawing/2014/main" id="{D8F09C53-CEB5-27E1-66C0-5640DA881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5575" y="1896434"/>
            <a:ext cx="4366845" cy="327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787891"/>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BC92E-4F94-1234-632F-B84B25B71C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960ABB-E177-3768-2E44-1F13D80462EA}"/>
              </a:ext>
            </a:extLst>
          </p:cNvPr>
          <p:cNvSpPr>
            <a:spLocks noGrp="1"/>
          </p:cNvSpPr>
          <p:nvPr>
            <p:ph type="title"/>
          </p:nvPr>
        </p:nvSpPr>
        <p:spPr>
          <a:xfrm>
            <a:off x="838200" y="88900"/>
            <a:ext cx="10515600" cy="1325563"/>
          </a:xfrm>
        </p:spPr>
        <p:txBody>
          <a:bodyPr>
            <a:normAutofit/>
          </a:bodyPr>
          <a:lstStyle/>
          <a:p>
            <a:pPr algn="ctr"/>
            <a:r>
              <a:rPr lang="lv-LV" sz="3600" b="1" cap="all" dirty="0">
                <a:solidFill>
                  <a:srgbClr val="595959"/>
                </a:solidFill>
                <a:latin typeface="Montserrat" panose="00000500000000000000" pitchFamily="2" charset="-70"/>
              </a:rPr>
              <a:t>Pārceltie darbi</a:t>
            </a:r>
            <a:endParaRPr lang="lv-LV" sz="3600" dirty="0"/>
          </a:p>
        </p:txBody>
      </p:sp>
      <p:sp>
        <p:nvSpPr>
          <p:cNvPr id="3" name="Content Placeholder 2">
            <a:extLst>
              <a:ext uri="{FF2B5EF4-FFF2-40B4-BE49-F238E27FC236}">
                <a16:creationId xmlns:a16="http://schemas.microsoft.com/office/drawing/2014/main" id="{DD85F768-1286-F709-6B3C-686683FFC561}"/>
              </a:ext>
            </a:extLst>
          </p:cNvPr>
          <p:cNvSpPr>
            <a:spLocks noGrp="1"/>
          </p:cNvSpPr>
          <p:nvPr>
            <p:ph idx="1"/>
          </p:nvPr>
        </p:nvSpPr>
        <p:spPr>
          <a:xfrm>
            <a:off x="738543" y="1095470"/>
            <a:ext cx="8013700" cy="4725228"/>
          </a:xfrm>
        </p:spPr>
        <p:txBody>
          <a:bodyPr>
            <a:noAutofit/>
          </a:bodyPr>
          <a:lstStyle/>
          <a:p>
            <a:pPr algn="just"/>
            <a:r>
              <a:rPr lang="lv-LV" sz="1600" dirty="0">
                <a:solidFill>
                  <a:schemeClr val="tx1">
                    <a:lumMod val="65000"/>
                    <a:lumOff val="35000"/>
                  </a:schemeClr>
                </a:solidFill>
                <a:effectLst/>
                <a:latin typeface="Montserrat" panose="00000500000000000000" pitchFamily="2" charset="-70"/>
                <a:ea typeface="Arial" panose="020B0604020202020204" pitchFamily="34" charset="0"/>
                <a:cs typeface="Arial" panose="020B0604020202020204" pitchFamily="34" charset="0"/>
              </a:rPr>
              <a:t>Gaujas iela 16 pieslēgšana centralizētai apkurei – iepirkuma piedāvātā cena neiekļaujas budžetā; </a:t>
            </a:r>
          </a:p>
          <a:p>
            <a:pPr algn="just"/>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Ielu apgaismojuma optimizācija Lielā un </a:t>
            </a:r>
            <a:r>
              <a:rPr lang="lv-LV" sz="1600" dirty="0" err="1">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Garupes</a:t>
            </a:r>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 iela, </a:t>
            </a:r>
            <a:r>
              <a:rPr lang="lv-LV" sz="1600" dirty="0" err="1">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Garupe</a:t>
            </a:r>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 (</a:t>
            </a:r>
            <a:r>
              <a:rPr lang="lv-LV" sz="1600" dirty="0" err="1">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pieslēgumu</a:t>
            </a:r>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 apvienošana);</a:t>
            </a:r>
          </a:p>
          <a:p>
            <a:pPr algn="just"/>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Ielu apgaismojuma remonts Rīgas gatve kritiskāko posmu (Draudzības/Ķiršu iela, Ķiršu/Gaujas iela) -remonts </a:t>
            </a:r>
            <a:r>
              <a:rPr lang="lv-LV" sz="1600" dirty="0" err="1">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kabeļlīnijas</a:t>
            </a:r>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 un stabu nomaiņa – Sadales tīkli- stabu nodošana pašvaldībai;</a:t>
            </a:r>
          </a:p>
          <a:p>
            <a:pPr algn="just"/>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Ielu apgaismojuma pārbūves projekts Liepu un Tulpju iela Carnikavā – laikapstākļu dēļ pārcelts uz 2026. gada sākumu; </a:t>
            </a:r>
          </a:p>
          <a:p>
            <a:pPr algn="just"/>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Carnikavas un Baltezera kapsētu paplašināšana;</a:t>
            </a:r>
          </a:p>
          <a:p>
            <a:pPr algn="just"/>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Ādažu vidusskola. Flīžu demontāža/sienu remonts kāpņutelpa pie D </a:t>
            </a:r>
            <a:r>
              <a:rPr lang="lv-LV" sz="1600" dirty="0" err="1">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korp</a:t>
            </a:r>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a:t>
            </a:r>
          </a:p>
          <a:p>
            <a:pPr algn="just"/>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Ādažu vidusskola D korpusa siltināšana; </a:t>
            </a:r>
          </a:p>
          <a:p>
            <a:pPr algn="just"/>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Āra lifta projektēšana pie A korpusa; </a:t>
            </a:r>
          </a:p>
          <a:p>
            <a:pPr algn="just"/>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Elīzes ielas pārbūve;</a:t>
            </a:r>
          </a:p>
          <a:p>
            <a:pPr algn="just"/>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Iepirkums par traktortehnikas remontu;</a:t>
            </a:r>
          </a:p>
          <a:p>
            <a:pPr algn="just"/>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Jaunas operatīvā līzinga līgums par a/m ar kravas kasti 3,5t;</a:t>
            </a:r>
          </a:p>
          <a:p>
            <a:pPr algn="just"/>
            <a:r>
              <a:rPr lang="lv-LV" sz="16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Mūra remonts Baltezera kapos; </a:t>
            </a:r>
          </a:p>
        </p:txBody>
      </p:sp>
      <p:cxnSp>
        <p:nvCxnSpPr>
          <p:cNvPr id="5" name="Straight Connector 4">
            <a:extLst>
              <a:ext uri="{FF2B5EF4-FFF2-40B4-BE49-F238E27FC236}">
                <a16:creationId xmlns:a16="http://schemas.microsoft.com/office/drawing/2014/main" id="{B8665731-6F80-173F-9D88-B7BE80475136}"/>
              </a:ext>
            </a:extLst>
          </p:cNvPr>
          <p:cNvCxnSpPr>
            <a:cxnSpLocks/>
          </p:cNvCxnSpPr>
          <p:nvPr/>
        </p:nvCxnSpPr>
        <p:spPr>
          <a:xfrm>
            <a:off x="738543" y="1095470"/>
            <a:ext cx="0" cy="518763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8CDD9816-7C92-E6F8-98C2-8E3A32C9854D}"/>
              </a:ext>
            </a:extLst>
          </p:cNvPr>
          <p:cNvSpPr>
            <a:spLocks noGrp="1"/>
          </p:cNvSpPr>
          <p:nvPr>
            <p:ph type="sldNum" sz="quarter" idx="12"/>
          </p:nvPr>
        </p:nvSpPr>
        <p:spPr>
          <a:xfrm>
            <a:off x="9343306" y="6492875"/>
            <a:ext cx="2743200" cy="365125"/>
          </a:xfrm>
        </p:spPr>
        <p:txBody>
          <a:bodyPr/>
          <a:lstStyle/>
          <a:p>
            <a:fld id="{F27F4D8E-CD65-4F35-8BD0-06266F968DF1}" type="slidenum">
              <a:rPr lang="lv-LV" smtClean="0"/>
              <a:t>24</a:t>
            </a:fld>
            <a:endParaRPr lang="lv-LV" dirty="0"/>
          </a:p>
        </p:txBody>
      </p:sp>
      <p:pic>
        <p:nvPicPr>
          <p:cNvPr id="8" name="Picture 7">
            <a:extLst>
              <a:ext uri="{FF2B5EF4-FFF2-40B4-BE49-F238E27FC236}">
                <a16:creationId xmlns:a16="http://schemas.microsoft.com/office/drawing/2014/main" id="{0881E783-3AF9-00F8-BC90-E8F0CF8BC235}"/>
              </a:ext>
            </a:extLst>
          </p:cNvPr>
          <p:cNvPicPr>
            <a:picLocks noChangeAspect="1"/>
          </p:cNvPicPr>
          <p:nvPr/>
        </p:nvPicPr>
        <p:blipFill>
          <a:blip r:embed="rId2"/>
          <a:stretch>
            <a:fillRect/>
          </a:stretch>
        </p:blipFill>
        <p:spPr>
          <a:xfrm>
            <a:off x="8851900" y="1381807"/>
            <a:ext cx="2993106" cy="2574557"/>
          </a:xfrm>
          <a:prstGeom prst="rect">
            <a:avLst/>
          </a:prstGeom>
        </p:spPr>
      </p:pic>
    </p:spTree>
    <p:extLst>
      <p:ext uri="{BB962C8B-B14F-4D97-AF65-F5344CB8AC3E}">
        <p14:creationId xmlns:p14="http://schemas.microsoft.com/office/powerpoint/2010/main" val="2467079302"/>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7FE7A-49D0-0585-65C3-AD14C9374C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3CEE1-008E-65E5-1D9B-1BEE239F2E32}"/>
              </a:ext>
            </a:extLst>
          </p:cNvPr>
          <p:cNvSpPr>
            <a:spLocks noGrp="1"/>
          </p:cNvSpPr>
          <p:nvPr>
            <p:ph type="title"/>
          </p:nvPr>
        </p:nvSpPr>
        <p:spPr>
          <a:xfrm>
            <a:off x="838200" y="88900"/>
            <a:ext cx="10515600" cy="1325563"/>
          </a:xfrm>
        </p:spPr>
        <p:txBody>
          <a:bodyPr>
            <a:normAutofit/>
          </a:bodyPr>
          <a:lstStyle/>
          <a:p>
            <a:pPr algn="ctr"/>
            <a:r>
              <a:rPr lang="lv-LV" sz="3600" b="1" cap="all" dirty="0">
                <a:solidFill>
                  <a:srgbClr val="595959"/>
                </a:solidFill>
                <a:latin typeface="Montserrat" panose="00000500000000000000" pitchFamily="2" charset="-70"/>
              </a:rPr>
              <a:t>Darbu turpināšana</a:t>
            </a:r>
            <a:endParaRPr lang="lv-LV" sz="3600" dirty="0"/>
          </a:p>
        </p:txBody>
      </p:sp>
      <p:sp>
        <p:nvSpPr>
          <p:cNvPr id="3" name="Content Placeholder 2">
            <a:extLst>
              <a:ext uri="{FF2B5EF4-FFF2-40B4-BE49-F238E27FC236}">
                <a16:creationId xmlns:a16="http://schemas.microsoft.com/office/drawing/2014/main" id="{BC317FD1-4F84-F4A4-45E0-9A25C5B997A8}"/>
              </a:ext>
            </a:extLst>
          </p:cNvPr>
          <p:cNvSpPr>
            <a:spLocks noGrp="1"/>
          </p:cNvSpPr>
          <p:nvPr>
            <p:ph idx="1"/>
          </p:nvPr>
        </p:nvSpPr>
        <p:spPr>
          <a:xfrm>
            <a:off x="738543" y="1347122"/>
            <a:ext cx="7696619" cy="4473575"/>
          </a:xfrm>
        </p:spPr>
        <p:txBody>
          <a:bodyPr>
            <a:noAutofit/>
          </a:bodyPr>
          <a:lstStyle/>
          <a:p>
            <a:pPr algn="just"/>
            <a:r>
              <a:rPr lang="lv-LV" sz="1800" dirty="0">
                <a:solidFill>
                  <a:schemeClr val="tx1">
                    <a:lumMod val="65000"/>
                    <a:lumOff val="35000"/>
                  </a:schemeClr>
                </a:solidFill>
                <a:effectLst/>
                <a:latin typeface="Montserrat" panose="00000500000000000000" pitchFamily="2" charset="-70"/>
                <a:ea typeface="Arial" panose="020B0604020202020204" pitchFamily="34" charset="0"/>
                <a:cs typeface="Arial" panose="020B0604020202020204" pitchFamily="34" charset="0"/>
              </a:rPr>
              <a:t>Auditoru ieteikumu ieviešana – Izpildīts daļēji, nepieciešams piesaistīt ārpakalpojumu;</a:t>
            </a:r>
          </a:p>
          <a:p>
            <a:pPr algn="just"/>
            <a:r>
              <a:rPr lang="lv-LV" sz="1800" dirty="0" err="1">
                <a:solidFill>
                  <a:schemeClr val="tx1">
                    <a:lumMod val="65000"/>
                    <a:lumOff val="35000"/>
                  </a:schemeClr>
                </a:solidFill>
                <a:effectLst/>
                <a:latin typeface="Montserrat" panose="00000500000000000000" pitchFamily="2" charset="-70"/>
                <a:ea typeface="Arial" panose="020B0604020202020204" pitchFamily="34" charset="0"/>
                <a:cs typeface="Arial" panose="020B0604020202020204" pitchFamily="34" charset="0"/>
              </a:rPr>
              <a:t>Laveru</a:t>
            </a:r>
            <a:r>
              <a:rPr lang="lv-LV" sz="1800" dirty="0">
                <a:solidFill>
                  <a:schemeClr val="tx1">
                    <a:lumMod val="65000"/>
                    <a:lumOff val="35000"/>
                  </a:schemeClr>
                </a:solidFill>
                <a:effectLst/>
                <a:latin typeface="Montserrat" panose="00000500000000000000" pitchFamily="2" charset="-70"/>
                <a:ea typeface="Arial" panose="020B0604020202020204" pitchFamily="34" charset="0"/>
                <a:cs typeface="Arial" panose="020B0604020202020204" pitchFamily="34" charset="0"/>
              </a:rPr>
              <a:t> sūkņu stacijas pārbūve; </a:t>
            </a:r>
          </a:p>
          <a:p>
            <a:pPr algn="just"/>
            <a:r>
              <a:rPr lang="lv-LV" sz="1800" dirty="0">
                <a:solidFill>
                  <a:schemeClr val="tx1">
                    <a:lumMod val="65000"/>
                    <a:lumOff val="35000"/>
                  </a:schemeClr>
                </a:solidFill>
                <a:effectLst/>
                <a:latin typeface="Montserrat" panose="00000500000000000000" pitchFamily="2" charset="-70"/>
                <a:ea typeface="Arial" panose="020B0604020202020204" pitchFamily="34" charset="0"/>
                <a:cs typeface="Arial" panose="020B0604020202020204" pitchFamily="34" charset="0"/>
              </a:rPr>
              <a:t>Smilšu ielas pārbūves projekts;</a:t>
            </a:r>
          </a:p>
          <a:p>
            <a:pPr algn="just"/>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Jaunas deformācijas šuves izbūve tiltam pāri Gauju, Ādažos;</a:t>
            </a:r>
          </a:p>
          <a:p>
            <a:pPr algn="just"/>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Dzirnupes ielas tilta pārbūve I kārta;</a:t>
            </a:r>
          </a:p>
          <a:p>
            <a:pPr algn="just"/>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L. Azarovas tilta pārbūve;</a:t>
            </a:r>
          </a:p>
          <a:p>
            <a:pPr algn="just"/>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Mangaļu sūkņu stacijas pārbūve;</a:t>
            </a:r>
          </a:p>
          <a:p>
            <a:pPr algn="just"/>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Atkritumu laukuma izbūve Carnikavā;</a:t>
            </a:r>
          </a:p>
          <a:p>
            <a:pPr algn="just"/>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Attekas ielas turpinājuma projekts;</a:t>
            </a:r>
            <a:endParaRPr lang="lv-LV" sz="1800" dirty="0">
              <a:solidFill>
                <a:schemeClr val="tx1">
                  <a:lumMod val="65000"/>
                  <a:lumOff val="35000"/>
                </a:schemeClr>
              </a:solidFill>
              <a:effectLst/>
              <a:latin typeface="Montserrat" panose="00000500000000000000" pitchFamily="2" charset="-70"/>
              <a:ea typeface="Arial" panose="020B0604020202020204" pitchFamily="34" charset="0"/>
              <a:cs typeface="Arial" panose="020B0604020202020204" pitchFamily="34" charset="0"/>
            </a:endParaRPr>
          </a:p>
          <a:p>
            <a:pPr marL="0" indent="0" algn="just">
              <a:buNone/>
            </a:pPr>
            <a:endParaRPr lang="lv-LV" sz="1800" dirty="0">
              <a:solidFill>
                <a:schemeClr val="tx1">
                  <a:lumMod val="65000"/>
                  <a:lumOff val="35000"/>
                </a:schemeClr>
              </a:solidFill>
              <a:effectLst/>
              <a:latin typeface="Montserrat" panose="00000500000000000000" pitchFamily="2" charset="-70"/>
              <a:ea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DEE89C20-208A-8477-5622-46077FAC63AF}"/>
              </a:ext>
            </a:extLst>
          </p:cNvPr>
          <p:cNvCxnSpPr>
            <a:cxnSpLocks/>
          </p:cNvCxnSpPr>
          <p:nvPr/>
        </p:nvCxnSpPr>
        <p:spPr>
          <a:xfrm>
            <a:off x="738543" y="1414463"/>
            <a:ext cx="0" cy="3465355"/>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83242F23-F666-4BBF-2D67-DC1D9E5E7A59}"/>
              </a:ext>
            </a:extLst>
          </p:cNvPr>
          <p:cNvSpPr>
            <a:spLocks noGrp="1"/>
          </p:cNvSpPr>
          <p:nvPr>
            <p:ph type="sldNum" sz="quarter" idx="12"/>
          </p:nvPr>
        </p:nvSpPr>
        <p:spPr>
          <a:xfrm>
            <a:off x="9343306" y="6492875"/>
            <a:ext cx="2743200" cy="365125"/>
          </a:xfrm>
        </p:spPr>
        <p:txBody>
          <a:bodyPr/>
          <a:lstStyle/>
          <a:p>
            <a:fld id="{F27F4D8E-CD65-4F35-8BD0-06266F968DF1}" type="slidenum">
              <a:rPr lang="lv-LV" smtClean="0"/>
              <a:t>25</a:t>
            </a:fld>
            <a:endParaRPr lang="lv-LV" dirty="0"/>
          </a:p>
        </p:txBody>
      </p:sp>
      <p:pic>
        <p:nvPicPr>
          <p:cNvPr id="8" name="Picture 7">
            <a:extLst>
              <a:ext uri="{FF2B5EF4-FFF2-40B4-BE49-F238E27FC236}">
                <a16:creationId xmlns:a16="http://schemas.microsoft.com/office/drawing/2014/main" id="{20BA7EF6-5A9B-9A31-CA4D-6FD484981F15}"/>
              </a:ext>
            </a:extLst>
          </p:cNvPr>
          <p:cNvPicPr>
            <a:picLocks noChangeAspect="1"/>
          </p:cNvPicPr>
          <p:nvPr/>
        </p:nvPicPr>
        <p:blipFill>
          <a:blip r:embed="rId2"/>
          <a:stretch>
            <a:fillRect/>
          </a:stretch>
        </p:blipFill>
        <p:spPr>
          <a:xfrm>
            <a:off x="8534824" y="1381807"/>
            <a:ext cx="3310182" cy="2847294"/>
          </a:xfrm>
          <a:prstGeom prst="rect">
            <a:avLst/>
          </a:prstGeom>
        </p:spPr>
      </p:pic>
    </p:spTree>
    <p:extLst>
      <p:ext uri="{BB962C8B-B14F-4D97-AF65-F5344CB8AC3E}">
        <p14:creationId xmlns:p14="http://schemas.microsoft.com/office/powerpoint/2010/main" val="194014862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5FA20-6B17-7793-4E12-3731C870A9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638BF3-F966-2237-7DEF-497F88B09D89}"/>
              </a:ext>
            </a:extLst>
          </p:cNvPr>
          <p:cNvSpPr>
            <a:spLocks noGrp="1"/>
          </p:cNvSpPr>
          <p:nvPr>
            <p:ph type="title"/>
          </p:nvPr>
        </p:nvSpPr>
        <p:spPr>
          <a:xfrm>
            <a:off x="838200" y="44700"/>
            <a:ext cx="10515600" cy="1325563"/>
          </a:xfrm>
        </p:spPr>
        <p:txBody>
          <a:bodyPr>
            <a:normAutofit/>
          </a:bodyPr>
          <a:lstStyle/>
          <a:p>
            <a:pPr algn="ctr"/>
            <a:r>
              <a:rPr lang="lv-LV" sz="3600" b="1" cap="all" dirty="0">
                <a:solidFill>
                  <a:schemeClr val="tx1">
                    <a:lumMod val="65000"/>
                    <a:lumOff val="35000"/>
                  </a:schemeClr>
                </a:solidFill>
                <a:latin typeface="Montserrat" panose="00000500000000000000" pitchFamily="2" charset="-70"/>
              </a:rPr>
              <a:t>Izaicinājumi</a:t>
            </a:r>
            <a:endParaRPr lang="lv-LV" sz="3600" dirty="0">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A28A7760-953A-15F9-46A6-0ED4E90BBF78}"/>
              </a:ext>
            </a:extLst>
          </p:cNvPr>
          <p:cNvSpPr>
            <a:spLocks noGrp="1"/>
          </p:cNvSpPr>
          <p:nvPr>
            <p:ph idx="1"/>
          </p:nvPr>
        </p:nvSpPr>
        <p:spPr>
          <a:xfrm>
            <a:off x="815825" y="1408421"/>
            <a:ext cx="7636327" cy="4473575"/>
          </a:xfrm>
        </p:spPr>
        <p:txBody>
          <a:bodyPr>
            <a:normAutofit/>
          </a:bodyPr>
          <a:lstStyle/>
          <a:p>
            <a:pPr algn="just"/>
            <a:endPar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endParaRPr>
          </a:p>
          <a:p>
            <a:pPr algn="just"/>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Polderu sūkņu stacijām nepieciešama rekonstrukcija;</a:t>
            </a:r>
          </a:p>
          <a:p>
            <a:pPr algn="just"/>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Neparedzami tehnikas remonti; </a:t>
            </a:r>
          </a:p>
          <a:p>
            <a:pPr algn="just"/>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Avārijas situāciju novēršana; </a:t>
            </a:r>
          </a:p>
          <a:p>
            <a:pPr algn="just"/>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Vandālisms; </a:t>
            </a:r>
          </a:p>
          <a:p>
            <a:pPr algn="just"/>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Nelegāla atkritumu izbēršana;</a:t>
            </a:r>
          </a:p>
          <a:p>
            <a:pPr algn="just"/>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Iepirkuma speciālista trūkums 2025.g sākumā;</a:t>
            </a:r>
          </a:p>
          <a:p>
            <a:pPr algn="just"/>
            <a:r>
              <a:rPr lang="lv-LV" sz="1800" dirty="0">
                <a:solidFill>
                  <a:schemeClr val="tx1">
                    <a:lumMod val="65000"/>
                    <a:lumOff val="35000"/>
                  </a:schemeClr>
                </a:solidFill>
                <a:effectLst/>
                <a:latin typeface="Montserrat" panose="00000500000000000000" pitchFamily="2" charset="-70"/>
                <a:ea typeface="Arial" panose="020B0604020202020204" pitchFamily="34" charset="0"/>
                <a:cs typeface="Arial" panose="020B0604020202020204" pitchFamily="34" charset="0"/>
              </a:rPr>
              <a:t>Spānijas kailgliemeži</a:t>
            </a:r>
            <a:r>
              <a:rPr lang="lv-LV" sz="1800" dirty="0">
                <a:solidFill>
                  <a:schemeClr val="tx1">
                    <a:lumMod val="65000"/>
                    <a:lumOff val="35000"/>
                  </a:schemeClr>
                </a:solidFill>
                <a:latin typeface="Montserrat" panose="00000500000000000000" pitchFamily="2" charset="-70"/>
                <a:ea typeface="Arial" panose="020B0604020202020204" pitchFamily="34" charset="0"/>
                <a:cs typeface="Arial" panose="020B0604020202020204" pitchFamily="34" charset="0"/>
              </a:rPr>
              <a:t>.</a:t>
            </a:r>
            <a:endParaRPr lang="lv-LV" sz="1800" dirty="0">
              <a:solidFill>
                <a:schemeClr val="tx1">
                  <a:lumMod val="65000"/>
                  <a:lumOff val="35000"/>
                </a:schemeClr>
              </a:solidFill>
              <a:effectLst/>
              <a:latin typeface="Montserrat" panose="00000500000000000000" pitchFamily="2" charset="-70"/>
              <a:ea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74ED2FD2-F50C-22E2-00A0-853B5BD81AA4}"/>
              </a:ext>
            </a:extLst>
          </p:cNvPr>
          <p:cNvCxnSpPr>
            <a:cxnSpLocks/>
          </p:cNvCxnSpPr>
          <p:nvPr/>
        </p:nvCxnSpPr>
        <p:spPr>
          <a:xfrm>
            <a:off x="738544" y="1755729"/>
            <a:ext cx="0" cy="2671416"/>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1B7523B8-1A4A-EEC7-6F33-D3616EA4841C}"/>
              </a:ext>
            </a:extLst>
          </p:cNvPr>
          <p:cNvSpPr>
            <a:spLocks noGrp="1"/>
          </p:cNvSpPr>
          <p:nvPr>
            <p:ph type="sldNum" sz="quarter" idx="12"/>
          </p:nvPr>
        </p:nvSpPr>
        <p:spPr>
          <a:xfrm>
            <a:off x="9343306" y="6492875"/>
            <a:ext cx="2743200" cy="365125"/>
          </a:xfrm>
        </p:spPr>
        <p:txBody>
          <a:bodyPr/>
          <a:lstStyle/>
          <a:p>
            <a:fld id="{F27F4D8E-CD65-4F35-8BD0-06266F968DF1}" type="slidenum">
              <a:rPr lang="lv-LV" smtClean="0"/>
              <a:t>26</a:t>
            </a:fld>
            <a:endParaRPr lang="lv-LV" dirty="0"/>
          </a:p>
        </p:txBody>
      </p:sp>
      <p:pic>
        <p:nvPicPr>
          <p:cNvPr id="10" name="Picture 9">
            <a:extLst>
              <a:ext uri="{FF2B5EF4-FFF2-40B4-BE49-F238E27FC236}">
                <a16:creationId xmlns:a16="http://schemas.microsoft.com/office/drawing/2014/main" id="{8D5E3333-B67F-7E20-482D-065E2B920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0477" y="4126774"/>
            <a:ext cx="3765698" cy="2387870"/>
          </a:xfrm>
          <a:prstGeom prst="rect">
            <a:avLst/>
          </a:prstGeom>
        </p:spPr>
      </p:pic>
      <p:pic>
        <p:nvPicPr>
          <p:cNvPr id="12" name="Picture 11">
            <a:extLst>
              <a:ext uri="{FF2B5EF4-FFF2-40B4-BE49-F238E27FC236}">
                <a16:creationId xmlns:a16="http://schemas.microsoft.com/office/drawing/2014/main" id="{BD09E300-A342-2B9B-E24C-0F3062EBC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0476" y="1738903"/>
            <a:ext cx="3765700" cy="2387871"/>
          </a:xfrm>
          <a:prstGeom prst="rect">
            <a:avLst/>
          </a:prstGeom>
        </p:spPr>
      </p:pic>
    </p:spTree>
    <p:extLst>
      <p:ext uri="{BB962C8B-B14F-4D97-AF65-F5344CB8AC3E}">
        <p14:creationId xmlns:p14="http://schemas.microsoft.com/office/powerpoint/2010/main" val="2717269517"/>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AutoShape 3"/>
          <p:cNvSpPr/>
          <p:nvPr/>
        </p:nvSpPr>
        <p:spPr>
          <a:xfrm rot="1789">
            <a:off x="-3176" y="6326505"/>
            <a:ext cx="12198351" cy="0"/>
          </a:xfrm>
          <a:prstGeom prst="line">
            <a:avLst/>
          </a:prstGeom>
          <a:ln w="9525" cap="rnd">
            <a:solidFill>
              <a:schemeClr val="tx1">
                <a:lumMod val="65000"/>
                <a:lumOff val="35000"/>
              </a:schemeClr>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2">
            <a:extLst>
              <a:ext uri="{FF2B5EF4-FFF2-40B4-BE49-F238E27FC236}">
                <a16:creationId xmlns:a16="http://schemas.microsoft.com/office/drawing/2014/main" id="{CFCB85BE-8443-54E6-377B-0D2895F60974}"/>
              </a:ext>
            </a:extLst>
          </p:cNvPr>
          <p:cNvSpPr txBox="1"/>
          <p:nvPr/>
        </p:nvSpPr>
        <p:spPr>
          <a:xfrm>
            <a:off x="1574799" y="1817812"/>
            <a:ext cx="8893177" cy="743473"/>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lv-LV" sz="3600" b="1" i="0" u="none" strike="noStrike" kern="1200" cap="all" spc="0" normalizeH="0" baseline="0" noProof="0" dirty="0">
                <a:ln>
                  <a:noFill/>
                </a:ln>
                <a:solidFill>
                  <a:srgbClr val="595959"/>
                </a:solidFill>
                <a:effectLst/>
                <a:uLnTx/>
                <a:uFillTx/>
                <a:latin typeface="Calibri" panose="020F0502020204030204"/>
                <a:ea typeface="+mn-ea"/>
                <a:cs typeface="+mn-cs"/>
              </a:rPr>
              <a:t>Paldies par uzmanību!</a:t>
            </a:r>
            <a:endParaRPr kumimoji="0" lang="en-US" altLang="x-none" sz="3334" b="1" i="1" u="none" strike="noStrike" kern="1200" cap="all" spc="0" normalizeH="0" baseline="0" noProof="0" dirty="0">
              <a:ln>
                <a:noFill/>
              </a:ln>
              <a:solidFill>
                <a:srgbClr val="595959"/>
              </a:solidFill>
              <a:effectLst/>
              <a:uLnTx/>
              <a:uFillTx/>
              <a:latin typeface="Montserrat Medium" pitchFamily="2" charset="77"/>
              <a:ea typeface="+mn-ea"/>
              <a:cs typeface="+mn-cs"/>
            </a:endParaRPr>
          </a:p>
        </p:txBody>
      </p:sp>
      <p:pic>
        <p:nvPicPr>
          <p:cNvPr id="4" name="Picture 3">
            <a:extLst>
              <a:ext uri="{FF2B5EF4-FFF2-40B4-BE49-F238E27FC236}">
                <a16:creationId xmlns:a16="http://schemas.microsoft.com/office/drawing/2014/main" id="{C944AE34-F53F-68C8-C71D-CF52045DB78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34029" y="559614"/>
            <a:ext cx="1269930" cy="1357438"/>
          </a:xfrm>
          <a:prstGeom prst="rect">
            <a:avLst/>
          </a:prstGeom>
        </p:spPr>
      </p:pic>
      <p:sp>
        <p:nvSpPr>
          <p:cNvPr id="5" name="TextBox 4">
            <a:extLst>
              <a:ext uri="{FF2B5EF4-FFF2-40B4-BE49-F238E27FC236}">
                <a16:creationId xmlns:a16="http://schemas.microsoft.com/office/drawing/2014/main" id="{E9E1EA6C-3D06-C7AB-85E1-8C91715A38BB}"/>
              </a:ext>
            </a:extLst>
          </p:cNvPr>
          <p:cNvSpPr txBox="1"/>
          <p:nvPr/>
        </p:nvSpPr>
        <p:spPr>
          <a:xfrm>
            <a:off x="1995346" y="2960483"/>
            <a:ext cx="8347295" cy="1938992"/>
          </a:xfrm>
          <a:prstGeom prst="rect">
            <a:avLst/>
          </a:prstGeom>
          <a:noFill/>
        </p:spPr>
        <p:txBody>
          <a:bodyPr wrap="square" rtlCol="0">
            <a:spAutoFit/>
          </a:bodyPr>
          <a:lstStyle/>
          <a:p>
            <a:r>
              <a:rPr lang="en-US" altLang="lv-LV" sz="2000" dirty="0">
                <a:solidFill>
                  <a:schemeClr val="tx1">
                    <a:lumMod val="65000"/>
                    <a:lumOff val="35000"/>
                  </a:schemeClr>
                </a:solidFill>
                <a:latin typeface="Montserrat" panose="00000500000000000000" pitchFamily="2" charset="-70"/>
                <a:ea typeface="Calibri" panose="020F0502020204030204" pitchFamily="34" charset="0"/>
                <a:cs typeface="Times New Roman" panose="02020603050405020304" pitchFamily="18" charset="0"/>
              </a:rPr>
              <a:t>PAŠVALDĪBAS AĢENTŪRA</a:t>
            </a:r>
            <a:r>
              <a:rPr lang="lv-LV" altLang="lv-LV" sz="2000" dirty="0">
                <a:solidFill>
                  <a:schemeClr val="tx1">
                    <a:lumMod val="65000"/>
                    <a:lumOff val="35000"/>
                  </a:schemeClr>
                </a:solidFill>
                <a:latin typeface="Montserrat" panose="00000500000000000000" pitchFamily="2" charset="-70"/>
                <a:ea typeface="Calibri" panose="020F0502020204030204" pitchFamily="34" charset="0"/>
                <a:cs typeface="Times New Roman" panose="02020603050405020304" pitchFamily="18" charset="0"/>
              </a:rPr>
              <a:t> </a:t>
            </a:r>
            <a:r>
              <a:rPr lang="en-US" altLang="lv-LV" sz="2000" dirty="0">
                <a:solidFill>
                  <a:schemeClr val="tx1">
                    <a:lumMod val="65000"/>
                    <a:lumOff val="35000"/>
                  </a:schemeClr>
                </a:solidFill>
                <a:latin typeface="Montserrat" panose="00000500000000000000" pitchFamily="2" charset="-70"/>
                <a:ea typeface="Calibri" panose="020F0502020204030204" pitchFamily="34" charset="0"/>
                <a:cs typeface="Times New Roman" panose="02020603050405020304" pitchFamily="18" charset="0"/>
              </a:rPr>
              <a:t>“CARNIKAVAS KOMUNĀLSERVISS”</a:t>
            </a:r>
            <a:r>
              <a:rPr lang="lv-LV" altLang="lv-LV" sz="2000" dirty="0">
                <a:solidFill>
                  <a:schemeClr val="tx1">
                    <a:lumMod val="65000"/>
                    <a:lumOff val="35000"/>
                  </a:schemeClr>
                </a:solidFill>
                <a:latin typeface="Montserrat" panose="00000500000000000000" pitchFamily="2" charset="-70"/>
                <a:ea typeface="Calibri" panose="020F0502020204030204" pitchFamily="34" charset="0"/>
                <a:cs typeface="Times New Roman" panose="02020603050405020304" pitchFamily="18" charset="0"/>
              </a:rPr>
              <a:t>, lūdz:</a:t>
            </a:r>
            <a:endParaRPr lang="lv-LV" sz="2000" dirty="0">
              <a:solidFill>
                <a:schemeClr val="tx1">
                  <a:lumMod val="65000"/>
                  <a:lumOff val="35000"/>
                </a:schemeClr>
              </a:solidFill>
              <a:latin typeface="Montserrat" panose="00000500000000000000" pitchFamily="2" charset="-70"/>
            </a:endParaRPr>
          </a:p>
          <a:p>
            <a:pPr marL="342900" indent="-342900">
              <a:buAutoNum type="arabicPeriod"/>
            </a:pPr>
            <a:r>
              <a:rPr lang="lv-LV" sz="2000" dirty="0">
                <a:solidFill>
                  <a:schemeClr val="tx1">
                    <a:lumMod val="65000"/>
                    <a:lumOff val="35000"/>
                  </a:schemeClr>
                </a:solidFill>
                <a:latin typeface="Montserrat" panose="00000500000000000000" pitchFamily="2" charset="-70"/>
              </a:rPr>
              <a:t>Pieņemt pārskatu zināšanai; </a:t>
            </a:r>
          </a:p>
          <a:p>
            <a:pPr marL="342900" indent="-342900">
              <a:buAutoNum type="arabicPeriod"/>
            </a:pPr>
            <a:r>
              <a:rPr lang="lv-LV" sz="2000" dirty="0">
                <a:solidFill>
                  <a:schemeClr val="tx1">
                    <a:lumMod val="65000"/>
                    <a:lumOff val="35000"/>
                  </a:schemeClr>
                </a:solidFill>
                <a:latin typeface="Montserrat" panose="00000500000000000000" pitchFamily="2" charset="-70"/>
              </a:rPr>
              <a:t>Novērtēt Aģentūras 2025. gada darbības rezultātus kā pilnībā atbilstošus pašvaldības domes noteiktajiem uzstādījumiem un piešķirtajam finansējumam uzdevumu izpildei.</a:t>
            </a:r>
          </a:p>
        </p:txBody>
      </p:sp>
    </p:spTree>
    <p:extLst>
      <p:ext uri="{BB962C8B-B14F-4D97-AF65-F5344CB8AC3E}">
        <p14:creationId xmlns:p14="http://schemas.microsoft.com/office/powerpoint/2010/main" val="3842560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51A7E-AC88-C9A5-CA56-971A6B810E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B76DE1-3BD3-3DCA-44E5-7B38F5B5BB7A}"/>
              </a:ext>
            </a:extLst>
          </p:cNvPr>
          <p:cNvSpPr>
            <a:spLocks noGrp="1"/>
          </p:cNvSpPr>
          <p:nvPr>
            <p:ph type="title"/>
          </p:nvPr>
        </p:nvSpPr>
        <p:spPr/>
        <p:txBody>
          <a:bodyPr>
            <a:noAutofit/>
          </a:bodyPr>
          <a:lstStyle/>
          <a:p>
            <a:pPr algn="ctr"/>
            <a:r>
              <a:rPr lang="lv-LV" sz="2800" b="1" cap="all" dirty="0">
                <a:solidFill>
                  <a:srgbClr val="595959"/>
                </a:solidFill>
                <a:latin typeface="Montserrat" pitchFamily="2" charset="77"/>
              </a:rPr>
              <a:t>Nodrošinātas Domes pasūtītāja funkcijas</a:t>
            </a:r>
            <a:br>
              <a:rPr lang="en-US" sz="3600" b="1" dirty="0">
                <a:solidFill>
                  <a:srgbClr val="595959"/>
                </a:solidFill>
                <a:latin typeface="Montserrat" pitchFamily="2" charset="77"/>
              </a:rPr>
            </a:br>
            <a:r>
              <a:rPr lang="lv-LV" sz="1800" b="1" dirty="0">
                <a:solidFill>
                  <a:srgbClr val="595959"/>
                </a:solidFill>
                <a:latin typeface="Montserrat" pitchFamily="2" charset="77"/>
              </a:rPr>
              <a:t>attiecībā uz nekustamā īpašuma un infrastruktūras objektu projektēšanu,  </a:t>
            </a:r>
            <a:br>
              <a:rPr lang="lv-LV" sz="1800" b="1" dirty="0">
                <a:solidFill>
                  <a:schemeClr val="tx1">
                    <a:lumMod val="65000"/>
                    <a:lumOff val="35000"/>
                  </a:schemeClr>
                </a:solidFill>
                <a:latin typeface="Montserrat" pitchFamily="2" charset="77"/>
              </a:rPr>
            </a:br>
            <a:r>
              <a:rPr lang="lv-LV" sz="1800" b="1" dirty="0">
                <a:solidFill>
                  <a:schemeClr val="tx1">
                    <a:lumMod val="65000"/>
                    <a:lumOff val="35000"/>
                  </a:schemeClr>
                </a:solidFill>
                <a:latin typeface="Montserrat" pitchFamily="2" charset="77"/>
              </a:rPr>
              <a:t>būvniecību un veiktajiem darbiem, nodošanu ekspluatācijā un uzturēšanu</a:t>
            </a:r>
            <a:endParaRPr lang="lv-LV" sz="3600" dirty="0"/>
          </a:p>
        </p:txBody>
      </p:sp>
      <p:sp>
        <p:nvSpPr>
          <p:cNvPr id="3" name="Slide Number Placeholder 2">
            <a:extLst>
              <a:ext uri="{FF2B5EF4-FFF2-40B4-BE49-F238E27FC236}">
                <a16:creationId xmlns:a16="http://schemas.microsoft.com/office/drawing/2014/main" id="{E137E1B2-5E27-A494-752D-767BFEB3D47D}"/>
              </a:ext>
            </a:extLst>
          </p:cNvPr>
          <p:cNvSpPr>
            <a:spLocks noGrp="1"/>
          </p:cNvSpPr>
          <p:nvPr>
            <p:ph type="sldNum" sz="quarter" idx="12"/>
          </p:nvPr>
        </p:nvSpPr>
        <p:spPr/>
        <p:txBody>
          <a:bodyPr/>
          <a:lstStyle/>
          <a:p>
            <a:fld id="{F27F4D8E-CD65-4F35-8BD0-06266F968DF1}" type="slidenum">
              <a:rPr lang="lv-LV" smtClean="0"/>
              <a:t>3</a:t>
            </a:fld>
            <a:endParaRPr lang="lv-LV"/>
          </a:p>
        </p:txBody>
      </p:sp>
      <p:graphicFrame>
        <p:nvGraphicFramePr>
          <p:cNvPr id="7" name="Chart 6">
            <a:extLst>
              <a:ext uri="{FF2B5EF4-FFF2-40B4-BE49-F238E27FC236}">
                <a16:creationId xmlns:a16="http://schemas.microsoft.com/office/drawing/2014/main" id="{ED4E103E-393E-301C-8EA7-D786B8C5C726}"/>
              </a:ext>
            </a:extLst>
          </p:cNvPr>
          <p:cNvGraphicFramePr>
            <a:graphicFrameLocks/>
          </p:cNvGraphicFramePr>
          <p:nvPr/>
        </p:nvGraphicFramePr>
        <p:xfrm>
          <a:off x="1692999" y="1845310"/>
          <a:ext cx="7939888" cy="45110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5013845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21ADE-1B6C-9950-E428-C8F4A16FCFCB}"/>
              </a:ext>
            </a:extLst>
          </p:cNvPr>
          <p:cNvSpPr>
            <a:spLocks noGrp="1"/>
          </p:cNvSpPr>
          <p:nvPr>
            <p:ph type="title"/>
          </p:nvPr>
        </p:nvSpPr>
        <p:spPr>
          <a:xfrm>
            <a:off x="-4535" y="365125"/>
            <a:ext cx="11950700" cy="1325563"/>
          </a:xfrm>
        </p:spPr>
        <p:txBody>
          <a:bodyPr>
            <a:normAutofit/>
          </a:bodyPr>
          <a:lstStyle/>
          <a:p>
            <a:pPr algn="ctr"/>
            <a:r>
              <a:rPr lang="lv-LV" sz="3600" b="1" dirty="0">
                <a:solidFill>
                  <a:schemeClr val="tx1">
                    <a:lumMod val="65000"/>
                    <a:lumOff val="35000"/>
                  </a:schemeClr>
                </a:solidFill>
                <a:latin typeface="Montserrat" pitchFamily="2" charset="77"/>
              </a:rPr>
              <a:t>PAŠVALDĪBAS ĪPAŠUMU </a:t>
            </a:r>
            <a:br>
              <a:rPr lang="lv-LV" sz="3600" b="1" dirty="0">
                <a:solidFill>
                  <a:schemeClr val="tx1">
                    <a:lumMod val="65000"/>
                    <a:lumOff val="35000"/>
                  </a:schemeClr>
                </a:solidFill>
                <a:latin typeface="Montserrat" pitchFamily="2" charset="77"/>
              </a:rPr>
            </a:br>
            <a:r>
              <a:rPr lang="lv-LV" sz="3600" b="1" dirty="0">
                <a:solidFill>
                  <a:schemeClr val="tx1">
                    <a:lumMod val="65000"/>
                    <a:lumOff val="35000"/>
                  </a:schemeClr>
                </a:solidFill>
                <a:latin typeface="Montserrat" pitchFamily="2" charset="77"/>
              </a:rPr>
              <a:t>APSAIMNIEKOŠANA</a:t>
            </a:r>
            <a:endParaRPr lang="lv-LV" sz="3600" dirty="0"/>
          </a:p>
        </p:txBody>
      </p:sp>
      <p:graphicFrame>
        <p:nvGraphicFramePr>
          <p:cNvPr id="5" name="Content Placeholder 4">
            <a:extLst>
              <a:ext uri="{FF2B5EF4-FFF2-40B4-BE49-F238E27FC236}">
                <a16:creationId xmlns:a16="http://schemas.microsoft.com/office/drawing/2014/main" id="{FE3E617A-F18A-41E0-2C2C-EAB988EFD7E8}"/>
              </a:ext>
            </a:extLst>
          </p:cNvPr>
          <p:cNvGraphicFramePr>
            <a:graphicFrameLocks noGrp="1"/>
          </p:cNvGraphicFramePr>
          <p:nvPr>
            <p:ph idx="1"/>
            <p:extLst>
              <p:ext uri="{D42A27DB-BD31-4B8C-83A1-F6EECF244321}">
                <p14:modId xmlns:p14="http://schemas.microsoft.com/office/powerpoint/2010/main" val="2909865508"/>
              </p:ext>
            </p:extLst>
          </p:nvPr>
        </p:nvGraphicFramePr>
        <p:xfrm>
          <a:off x="364953" y="2176956"/>
          <a:ext cx="5433786" cy="3796053"/>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Connector 6">
            <a:extLst>
              <a:ext uri="{FF2B5EF4-FFF2-40B4-BE49-F238E27FC236}">
                <a16:creationId xmlns:a16="http://schemas.microsoft.com/office/drawing/2014/main" id="{CF28E0D0-84D0-D397-61DE-108AA02008D5}"/>
              </a:ext>
            </a:extLst>
          </p:cNvPr>
          <p:cNvCxnSpPr>
            <a:cxnSpLocks/>
          </p:cNvCxnSpPr>
          <p:nvPr/>
        </p:nvCxnSpPr>
        <p:spPr>
          <a:xfrm>
            <a:off x="1285422" y="1690688"/>
            <a:ext cx="9370786" cy="0"/>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7038C24D-B8C0-38F0-D234-010BA57BC98E}"/>
              </a:ext>
            </a:extLst>
          </p:cNvPr>
          <p:cNvSpPr>
            <a:spLocks noGrp="1"/>
          </p:cNvSpPr>
          <p:nvPr>
            <p:ph type="sldNum" sz="quarter" idx="12"/>
          </p:nvPr>
        </p:nvSpPr>
        <p:spPr>
          <a:xfrm>
            <a:off x="8528304" y="6276714"/>
            <a:ext cx="2743200" cy="365125"/>
          </a:xfrm>
        </p:spPr>
        <p:txBody>
          <a:bodyPr/>
          <a:lstStyle/>
          <a:p>
            <a:fld id="{F27F4D8E-CD65-4F35-8BD0-06266F968DF1}" type="slidenum">
              <a:rPr lang="lv-LV" smtClean="0"/>
              <a:t>4</a:t>
            </a:fld>
            <a:endParaRPr lang="lv-LV"/>
          </a:p>
        </p:txBody>
      </p:sp>
      <p:graphicFrame>
        <p:nvGraphicFramePr>
          <p:cNvPr id="10" name="Chart 9">
            <a:extLst>
              <a:ext uri="{FF2B5EF4-FFF2-40B4-BE49-F238E27FC236}">
                <a16:creationId xmlns:a16="http://schemas.microsoft.com/office/drawing/2014/main" id="{AEEA6E4F-3020-7486-F2E9-A745FC6560E2}"/>
              </a:ext>
            </a:extLst>
          </p:cNvPr>
          <p:cNvGraphicFramePr>
            <a:graphicFrameLocks/>
          </p:cNvGraphicFramePr>
          <p:nvPr>
            <p:extLst>
              <p:ext uri="{D42A27DB-BD31-4B8C-83A1-F6EECF244321}">
                <p14:modId xmlns:p14="http://schemas.microsoft.com/office/powerpoint/2010/main" val="2225537010"/>
              </p:ext>
            </p:extLst>
          </p:nvPr>
        </p:nvGraphicFramePr>
        <p:xfrm>
          <a:off x="5923924" y="2176956"/>
          <a:ext cx="5347580" cy="37960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973577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23E9A-30C1-FC48-93D9-E346F73FA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F311E6-6E4E-002D-1AF1-BC5CF2490EEA}"/>
              </a:ext>
            </a:extLst>
          </p:cNvPr>
          <p:cNvSpPr>
            <a:spLocks noGrp="1"/>
          </p:cNvSpPr>
          <p:nvPr>
            <p:ph type="title"/>
          </p:nvPr>
        </p:nvSpPr>
        <p:spPr>
          <a:xfrm>
            <a:off x="1493248" y="25732"/>
            <a:ext cx="8550729" cy="1325563"/>
          </a:xfrm>
        </p:spPr>
        <p:txBody>
          <a:bodyPr>
            <a:normAutofit/>
          </a:bodyPr>
          <a:lstStyle/>
          <a:p>
            <a:pPr algn="ctr"/>
            <a:r>
              <a:rPr lang="lv-LV" sz="3600" b="1" i="0" dirty="0">
                <a:solidFill>
                  <a:schemeClr val="tx1">
                    <a:lumMod val="65000"/>
                    <a:lumOff val="35000"/>
                  </a:schemeClr>
                </a:solidFill>
                <a:effectLst/>
                <a:latin typeface="Montserrat" panose="00000500000000000000" pitchFamily="2" charset="-70"/>
              </a:rPr>
              <a:t>ADMINISTRĀCIJAS DARBI 2025</a:t>
            </a:r>
          </a:p>
        </p:txBody>
      </p:sp>
      <p:sp>
        <p:nvSpPr>
          <p:cNvPr id="3" name="Content Placeholder 2">
            <a:extLst>
              <a:ext uri="{FF2B5EF4-FFF2-40B4-BE49-F238E27FC236}">
                <a16:creationId xmlns:a16="http://schemas.microsoft.com/office/drawing/2014/main" id="{2EEE81C2-1F32-5550-93F1-5B1D6BB05DA7}"/>
              </a:ext>
            </a:extLst>
          </p:cNvPr>
          <p:cNvSpPr>
            <a:spLocks noGrp="1"/>
          </p:cNvSpPr>
          <p:nvPr>
            <p:ph idx="1"/>
          </p:nvPr>
        </p:nvSpPr>
        <p:spPr>
          <a:xfrm>
            <a:off x="500419" y="1914208"/>
            <a:ext cx="5966270" cy="3425235"/>
          </a:xfrm>
        </p:spPr>
        <p:txBody>
          <a:bodyPr>
            <a:noAutofit/>
          </a:bodyPr>
          <a:lstStyle/>
          <a:p>
            <a:pPr algn="just">
              <a:lnSpc>
                <a:spcPct val="100000"/>
              </a:lnSpc>
              <a:spcBef>
                <a:spcPts val="300"/>
              </a:spcBef>
              <a:spcAft>
                <a:spcPts val="600"/>
              </a:spcAft>
            </a:pPr>
            <a:endParaRPr lang="lv-LV" sz="1200" kern="100" dirty="0">
              <a:latin typeface="Montserrat" panose="00000500000000000000" pitchFamily="2" charset="-70"/>
              <a:ea typeface="Calibri" panose="020F0502020204030204" pitchFamily="34" charset="0"/>
              <a:cs typeface="Times New Roman" panose="02020603050405020304" pitchFamily="18" charset="0"/>
            </a:endParaRPr>
          </a:p>
          <a:p>
            <a:pPr algn="just">
              <a:lnSpc>
                <a:spcPct val="100000"/>
              </a:lnSpc>
              <a:spcBef>
                <a:spcPts val="300"/>
              </a:spcBef>
            </a:pPr>
            <a:endParaRPr lang="lv-LV" sz="1200" dirty="0">
              <a:latin typeface="Montserrat" panose="00000500000000000000" pitchFamily="2" charset="-70"/>
              <a:cs typeface="Mongolian Baiti" panose="03000500000000000000" pitchFamily="66" charset="0"/>
            </a:endParaRPr>
          </a:p>
          <a:p>
            <a:pPr algn="just">
              <a:lnSpc>
                <a:spcPct val="100000"/>
              </a:lnSpc>
              <a:spcBef>
                <a:spcPts val="300"/>
              </a:spcBef>
            </a:pPr>
            <a:endParaRPr lang="lv-LV" sz="1200" dirty="0">
              <a:latin typeface="Montserrat" panose="00000500000000000000" pitchFamily="2" charset="-70"/>
            </a:endParaRPr>
          </a:p>
        </p:txBody>
      </p:sp>
      <p:cxnSp>
        <p:nvCxnSpPr>
          <p:cNvPr id="4" name="Straight Connector 3">
            <a:extLst>
              <a:ext uri="{FF2B5EF4-FFF2-40B4-BE49-F238E27FC236}">
                <a16:creationId xmlns:a16="http://schemas.microsoft.com/office/drawing/2014/main" id="{4A4F636A-3F5B-0188-1CB1-0DC8E4B09DC5}"/>
              </a:ext>
            </a:extLst>
          </p:cNvPr>
          <p:cNvCxnSpPr>
            <a:cxnSpLocks/>
          </p:cNvCxnSpPr>
          <p:nvPr/>
        </p:nvCxnSpPr>
        <p:spPr>
          <a:xfrm>
            <a:off x="520182" y="1628458"/>
            <a:ext cx="0" cy="4648517"/>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286F533-1BA0-3F53-BF20-E02780097CD2}"/>
              </a:ext>
            </a:extLst>
          </p:cNvPr>
          <p:cNvSpPr>
            <a:spLocks noGrp="1"/>
          </p:cNvSpPr>
          <p:nvPr>
            <p:ph type="sldNum" sz="quarter" idx="12"/>
          </p:nvPr>
        </p:nvSpPr>
        <p:spPr/>
        <p:txBody>
          <a:bodyPr/>
          <a:lstStyle/>
          <a:p>
            <a:fld id="{F27F4D8E-CD65-4F35-8BD0-06266F968DF1}" type="slidenum">
              <a:rPr lang="lv-LV" smtClean="0"/>
              <a:t>5</a:t>
            </a:fld>
            <a:endParaRPr lang="lv-LV"/>
          </a:p>
        </p:txBody>
      </p:sp>
      <p:sp>
        <p:nvSpPr>
          <p:cNvPr id="8" name="TextBox 7">
            <a:extLst>
              <a:ext uri="{FF2B5EF4-FFF2-40B4-BE49-F238E27FC236}">
                <a16:creationId xmlns:a16="http://schemas.microsoft.com/office/drawing/2014/main" id="{975293D0-F4EB-16CE-10CE-ED859324C2F8}"/>
              </a:ext>
            </a:extLst>
          </p:cNvPr>
          <p:cNvSpPr txBox="1"/>
          <p:nvPr/>
        </p:nvSpPr>
        <p:spPr>
          <a:xfrm>
            <a:off x="618701" y="1533585"/>
            <a:ext cx="6280040" cy="5078313"/>
          </a:xfrm>
          <a:prstGeom prst="rect">
            <a:avLst/>
          </a:prstGeom>
          <a:noFill/>
        </p:spPr>
        <p:txBody>
          <a:bodyPr wrap="square">
            <a:spAutoFit/>
          </a:bodyPr>
          <a:lstStyle/>
          <a:p>
            <a:pPr marL="285750" indent="-285750">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Gada pārskata sagatavošana; </a:t>
            </a:r>
          </a:p>
          <a:p>
            <a:pPr marL="285750" indent="-285750">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Materiālo vērtību inventarizācija;</a:t>
            </a:r>
          </a:p>
          <a:p>
            <a:pPr marL="285750" indent="-285750">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Darba plānu sagatavošana un izpildes kontrole; </a:t>
            </a:r>
          </a:p>
          <a:p>
            <a:pPr marL="285750" indent="-285750">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Pretkorupcijas plāna aktualizācija; </a:t>
            </a:r>
          </a:p>
          <a:p>
            <a:pPr marL="285750" indent="-285750">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Vidēja termiņa darbības stratēģijas 2026. -2028. gadam apstiprināšana; </a:t>
            </a:r>
          </a:p>
          <a:p>
            <a:pPr marL="285750" indent="-285750">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Budžeta sagatavošana un izpildes kontrole; </a:t>
            </a:r>
          </a:p>
          <a:p>
            <a:pPr marL="285750" indent="-285750">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Iepirkumu plāna sagatavošana un izpilde;  </a:t>
            </a:r>
          </a:p>
          <a:p>
            <a:pPr marL="285750" indent="-285750">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Darbs ar debitoriem; </a:t>
            </a:r>
          </a:p>
          <a:p>
            <a:pPr marL="285750" indent="-285750">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ĢIS sistēmas uzlabojumi; </a:t>
            </a:r>
          </a:p>
          <a:p>
            <a:pPr marL="285750" indent="-285750">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Sadzīves atkritumu apsaimniekošanas iepirkuma organizēšana;</a:t>
            </a:r>
          </a:p>
          <a:p>
            <a:pPr marL="285750" indent="-285750">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Ietekmes uz vidi ziņojuma saņemšana “Asni”;</a:t>
            </a:r>
          </a:p>
          <a:p>
            <a:pPr marL="285750" indent="-285750">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Darbinieku amatu aprakstu precizēšana;</a:t>
            </a:r>
          </a:p>
          <a:p>
            <a:pPr marL="285750" indent="-285750">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Darba kārtības noteikumu pārskatīšana;</a:t>
            </a:r>
          </a:p>
          <a:p>
            <a:pPr marL="285750" indent="-285750">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Izsolē pārdots traktors un </a:t>
            </a:r>
            <a:r>
              <a:rPr lang="lv-LV" dirty="0" err="1">
                <a:solidFill>
                  <a:schemeClr val="tx1">
                    <a:lumMod val="65000"/>
                    <a:lumOff val="35000"/>
                  </a:schemeClr>
                </a:solidFill>
                <a:latin typeface="Montserrat" panose="00000500000000000000" pitchFamily="2" charset="-70"/>
              </a:rPr>
              <a:t>kvadracikls</a:t>
            </a:r>
            <a:r>
              <a:rPr lang="lv-LV" dirty="0">
                <a:solidFill>
                  <a:schemeClr val="tx1">
                    <a:lumMod val="65000"/>
                    <a:lumOff val="35000"/>
                  </a:schemeClr>
                </a:solidFill>
                <a:latin typeface="Montserrat" panose="00000500000000000000" pitchFamily="2" charset="-70"/>
              </a:rPr>
              <a:t>;</a:t>
            </a:r>
          </a:p>
          <a:p>
            <a:pPr marL="285750" indent="-285750">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Veikta klientu apmierinātības aptauja.</a:t>
            </a:r>
          </a:p>
          <a:p>
            <a:pPr marL="285750" indent="-285750">
              <a:buFont typeface="Arial" panose="020B0604020202020204" pitchFamily="34" charset="0"/>
              <a:buChar char="•"/>
            </a:pPr>
            <a:endParaRPr lang="lv-LV" dirty="0">
              <a:solidFill>
                <a:schemeClr val="tx1">
                  <a:lumMod val="65000"/>
                  <a:lumOff val="35000"/>
                </a:schemeClr>
              </a:solidFill>
              <a:latin typeface="Montserrat" panose="00000500000000000000" pitchFamily="2" charset="-70"/>
            </a:endParaRPr>
          </a:p>
        </p:txBody>
      </p:sp>
      <p:pic>
        <p:nvPicPr>
          <p:cNvPr id="16" name="Picture 15">
            <a:extLst>
              <a:ext uri="{FF2B5EF4-FFF2-40B4-BE49-F238E27FC236}">
                <a16:creationId xmlns:a16="http://schemas.microsoft.com/office/drawing/2014/main" id="{528C73CD-083E-4221-76F5-D1A55EA60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3218" y="2247900"/>
            <a:ext cx="4896967" cy="3425235"/>
          </a:xfrm>
          <a:prstGeom prst="rect">
            <a:avLst/>
          </a:prstGeom>
        </p:spPr>
      </p:pic>
    </p:spTree>
    <p:extLst>
      <p:ext uri="{BB962C8B-B14F-4D97-AF65-F5344CB8AC3E}">
        <p14:creationId xmlns:p14="http://schemas.microsoft.com/office/powerpoint/2010/main" val="381481609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B3BA3-AF6C-FF3C-02E4-6B15482FBF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1A1CE0-5DB7-BB95-5856-B9818B54B35B}"/>
              </a:ext>
            </a:extLst>
          </p:cNvPr>
          <p:cNvSpPr>
            <a:spLocks noGrp="1"/>
          </p:cNvSpPr>
          <p:nvPr>
            <p:ph type="title"/>
          </p:nvPr>
        </p:nvSpPr>
        <p:spPr>
          <a:xfrm>
            <a:off x="1493248" y="25732"/>
            <a:ext cx="8550729" cy="1325563"/>
          </a:xfrm>
        </p:spPr>
        <p:txBody>
          <a:bodyPr>
            <a:normAutofit/>
          </a:bodyPr>
          <a:lstStyle/>
          <a:p>
            <a:pPr algn="ctr"/>
            <a:r>
              <a:rPr lang="lv-LV" sz="3600" b="1" i="0" dirty="0">
                <a:solidFill>
                  <a:schemeClr val="tx1">
                    <a:lumMod val="65000"/>
                    <a:lumOff val="35000"/>
                  </a:schemeClr>
                </a:solidFill>
                <a:effectLst/>
                <a:latin typeface="Montserrat" panose="00000500000000000000" pitchFamily="2" charset="-70"/>
              </a:rPr>
              <a:t>LIELĀKIE PASĀKUMI</a:t>
            </a:r>
          </a:p>
        </p:txBody>
      </p:sp>
      <p:sp>
        <p:nvSpPr>
          <p:cNvPr id="3" name="Content Placeholder 2">
            <a:extLst>
              <a:ext uri="{FF2B5EF4-FFF2-40B4-BE49-F238E27FC236}">
                <a16:creationId xmlns:a16="http://schemas.microsoft.com/office/drawing/2014/main" id="{29356FC7-65B8-66DE-CFCA-C83679E97952}"/>
              </a:ext>
            </a:extLst>
          </p:cNvPr>
          <p:cNvSpPr>
            <a:spLocks noGrp="1"/>
          </p:cNvSpPr>
          <p:nvPr>
            <p:ph idx="1"/>
          </p:nvPr>
        </p:nvSpPr>
        <p:spPr>
          <a:xfrm>
            <a:off x="500419" y="1914208"/>
            <a:ext cx="5966270" cy="3425235"/>
          </a:xfrm>
        </p:spPr>
        <p:txBody>
          <a:bodyPr>
            <a:noAutofit/>
          </a:bodyPr>
          <a:lstStyle/>
          <a:p>
            <a:pPr algn="just">
              <a:lnSpc>
                <a:spcPct val="100000"/>
              </a:lnSpc>
              <a:spcBef>
                <a:spcPts val="300"/>
              </a:spcBef>
              <a:spcAft>
                <a:spcPts val="600"/>
              </a:spcAft>
            </a:pPr>
            <a:endParaRPr lang="lv-LV" sz="1200" kern="100" dirty="0">
              <a:latin typeface="Montserrat" panose="00000500000000000000" pitchFamily="2" charset="-70"/>
              <a:ea typeface="Calibri" panose="020F0502020204030204" pitchFamily="34" charset="0"/>
              <a:cs typeface="Times New Roman" panose="02020603050405020304" pitchFamily="18" charset="0"/>
            </a:endParaRPr>
          </a:p>
          <a:p>
            <a:pPr algn="just">
              <a:lnSpc>
                <a:spcPct val="100000"/>
              </a:lnSpc>
              <a:spcBef>
                <a:spcPts val="300"/>
              </a:spcBef>
            </a:pPr>
            <a:endParaRPr lang="lv-LV" sz="1200" dirty="0">
              <a:latin typeface="Montserrat" panose="00000500000000000000" pitchFamily="2" charset="-70"/>
              <a:cs typeface="Mongolian Baiti" panose="03000500000000000000" pitchFamily="66" charset="0"/>
            </a:endParaRPr>
          </a:p>
          <a:p>
            <a:pPr algn="just">
              <a:lnSpc>
                <a:spcPct val="100000"/>
              </a:lnSpc>
              <a:spcBef>
                <a:spcPts val="300"/>
              </a:spcBef>
            </a:pPr>
            <a:endParaRPr lang="lv-LV" sz="1200" dirty="0">
              <a:latin typeface="Montserrat" panose="00000500000000000000" pitchFamily="2" charset="-70"/>
            </a:endParaRPr>
          </a:p>
        </p:txBody>
      </p:sp>
      <p:cxnSp>
        <p:nvCxnSpPr>
          <p:cNvPr id="4" name="Straight Connector 3">
            <a:extLst>
              <a:ext uri="{FF2B5EF4-FFF2-40B4-BE49-F238E27FC236}">
                <a16:creationId xmlns:a16="http://schemas.microsoft.com/office/drawing/2014/main" id="{158AE1B9-A2BA-6749-986F-1F00F5C5F2A8}"/>
              </a:ext>
            </a:extLst>
          </p:cNvPr>
          <p:cNvCxnSpPr>
            <a:cxnSpLocks/>
          </p:cNvCxnSpPr>
          <p:nvPr/>
        </p:nvCxnSpPr>
        <p:spPr>
          <a:xfrm>
            <a:off x="500419" y="1914208"/>
            <a:ext cx="0" cy="2457767"/>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38F141B7-7F5A-EBEC-FBC2-752427F9F9EE}"/>
              </a:ext>
            </a:extLst>
          </p:cNvPr>
          <p:cNvSpPr>
            <a:spLocks noGrp="1"/>
          </p:cNvSpPr>
          <p:nvPr>
            <p:ph type="sldNum" sz="quarter" idx="12"/>
          </p:nvPr>
        </p:nvSpPr>
        <p:spPr/>
        <p:txBody>
          <a:bodyPr/>
          <a:lstStyle/>
          <a:p>
            <a:fld id="{F27F4D8E-CD65-4F35-8BD0-06266F968DF1}" type="slidenum">
              <a:rPr lang="lv-LV" smtClean="0"/>
              <a:t>6</a:t>
            </a:fld>
            <a:endParaRPr lang="lv-LV"/>
          </a:p>
        </p:txBody>
      </p:sp>
      <p:sp>
        <p:nvSpPr>
          <p:cNvPr id="6" name="TextBox 5">
            <a:extLst>
              <a:ext uri="{FF2B5EF4-FFF2-40B4-BE49-F238E27FC236}">
                <a16:creationId xmlns:a16="http://schemas.microsoft.com/office/drawing/2014/main" id="{6AB76848-A175-C05D-AFEF-E144FE78F26F}"/>
              </a:ext>
            </a:extLst>
          </p:cNvPr>
          <p:cNvSpPr txBox="1"/>
          <p:nvPr/>
        </p:nvSpPr>
        <p:spPr>
          <a:xfrm>
            <a:off x="597797" y="1914208"/>
            <a:ext cx="5498202" cy="3123932"/>
          </a:xfrm>
          <a:prstGeom prst="rect">
            <a:avLst/>
          </a:prstGeom>
          <a:noFill/>
        </p:spPr>
        <p:txBody>
          <a:bodyPr wrap="square">
            <a:spAutoFit/>
          </a:bodyPr>
          <a:lstStyle/>
          <a:p>
            <a:pPr>
              <a:spcBef>
                <a:spcPts val="600"/>
              </a:spcBef>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Ādažu novada dalība Lielajā talkā;</a:t>
            </a:r>
          </a:p>
          <a:p>
            <a:pPr>
              <a:spcBef>
                <a:spcPts val="600"/>
              </a:spcBef>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Carnikavas dīķu attīrīšanas projekts;</a:t>
            </a:r>
          </a:p>
          <a:p>
            <a:pPr>
              <a:spcBef>
                <a:spcPts val="600"/>
              </a:spcBef>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Baltijas </a:t>
            </a:r>
            <a:r>
              <a:rPr lang="lv-LV" dirty="0" err="1">
                <a:solidFill>
                  <a:schemeClr val="tx1">
                    <a:lumMod val="65000"/>
                    <a:lumOff val="35000"/>
                  </a:schemeClr>
                </a:solidFill>
                <a:latin typeface="Montserrat" panose="00000500000000000000" pitchFamily="2" charset="-70"/>
              </a:rPr>
              <a:t>arboristu</a:t>
            </a:r>
            <a:r>
              <a:rPr lang="lv-LV" dirty="0">
                <a:solidFill>
                  <a:schemeClr val="tx1">
                    <a:lumMod val="65000"/>
                    <a:lumOff val="35000"/>
                  </a:schemeClr>
                </a:solidFill>
                <a:latin typeface="Montserrat" panose="00000500000000000000" pitchFamily="2" charset="-70"/>
              </a:rPr>
              <a:t> čempionāta nodrošināšana;</a:t>
            </a:r>
          </a:p>
          <a:p>
            <a:pPr>
              <a:spcBef>
                <a:spcPts val="600"/>
              </a:spcBef>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Lapu savākšanas akcija septembrī –novembrī, iedzīvotāji aktīvi piedalās; </a:t>
            </a:r>
          </a:p>
          <a:p>
            <a:pPr>
              <a:spcBef>
                <a:spcPts val="600"/>
              </a:spcBef>
              <a:buFont typeface="Arial" panose="020B0604020202020204" pitchFamily="34" charset="0"/>
              <a:buChar char="•"/>
            </a:pPr>
            <a:r>
              <a:rPr lang="lv-LV" dirty="0">
                <a:solidFill>
                  <a:schemeClr val="tx1">
                    <a:lumMod val="65000"/>
                    <a:lumOff val="35000"/>
                  </a:schemeClr>
                </a:solidFill>
                <a:latin typeface="Montserrat" panose="00000500000000000000" pitchFamily="2" charset="-70"/>
              </a:rPr>
              <a:t>Gliemežu nodošanas akcija; </a:t>
            </a:r>
          </a:p>
          <a:p>
            <a:pPr>
              <a:spcBef>
                <a:spcPts val="600"/>
              </a:spcBef>
              <a:buFont typeface="Arial" panose="020B0604020202020204" pitchFamily="34" charset="0"/>
              <a:buChar char="•"/>
            </a:pPr>
            <a:r>
              <a:rPr lang="lv-LV" dirty="0" err="1">
                <a:solidFill>
                  <a:schemeClr val="tx1">
                    <a:lumMod val="65000"/>
                    <a:lumOff val="35000"/>
                  </a:schemeClr>
                </a:solidFill>
                <a:latin typeface="Montserrat" panose="00000500000000000000" pitchFamily="2" charset="-70"/>
              </a:rPr>
              <a:t>Tīrmājas</a:t>
            </a:r>
            <a:r>
              <a:rPr lang="lv-LV" dirty="0">
                <a:solidFill>
                  <a:schemeClr val="tx1">
                    <a:lumMod val="65000"/>
                    <a:lumOff val="35000"/>
                  </a:schemeClr>
                </a:solidFill>
                <a:latin typeface="Montserrat" panose="00000500000000000000" pitchFamily="2" charset="-70"/>
              </a:rPr>
              <a:t> akcija Carnikavas pagastā.</a:t>
            </a:r>
          </a:p>
          <a:p>
            <a:pPr>
              <a:spcBef>
                <a:spcPts val="600"/>
              </a:spcBef>
              <a:buFont typeface="Arial" panose="020B0604020202020204" pitchFamily="34" charset="0"/>
              <a:buChar char="•"/>
            </a:pPr>
            <a:endParaRPr lang="lv-LV" dirty="0">
              <a:solidFill>
                <a:schemeClr val="tx1">
                  <a:lumMod val="65000"/>
                  <a:lumOff val="35000"/>
                </a:schemeClr>
              </a:solidFill>
              <a:latin typeface="Montserrat" panose="00000500000000000000" pitchFamily="2" charset="-70"/>
            </a:endParaRPr>
          </a:p>
          <a:p>
            <a:pPr>
              <a:spcBef>
                <a:spcPts val="600"/>
              </a:spcBef>
              <a:buFont typeface="Arial" panose="020B0604020202020204" pitchFamily="34" charset="0"/>
              <a:buChar char="•"/>
            </a:pPr>
            <a:endParaRPr lang="lv-LV" dirty="0">
              <a:solidFill>
                <a:schemeClr val="tx1">
                  <a:lumMod val="65000"/>
                  <a:lumOff val="35000"/>
                </a:schemeClr>
              </a:solidFill>
              <a:latin typeface="Montserrat" panose="00000500000000000000" pitchFamily="2" charset="-70"/>
            </a:endParaRPr>
          </a:p>
        </p:txBody>
      </p:sp>
      <p:pic>
        <p:nvPicPr>
          <p:cNvPr id="18" name="Picture 17">
            <a:extLst>
              <a:ext uri="{FF2B5EF4-FFF2-40B4-BE49-F238E27FC236}">
                <a16:creationId xmlns:a16="http://schemas.microsoft.com/office/drawing/2014/main" id="{B8957D6C-5776-5651-B7F0-92476F8F5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8329" y="1238111"/>
            <a:ext cx="3373940" cy="2530455"/>
          </a:xfrm>
          <a:prstGeom prst="rect">
            <a:avLst/>
          </a:prstGeom>
        </p:spPr>
      </p:pic>
      <p:pic>
        <p:nvPicPr>
          <p:cNvPr id="16" name="Picture 15">
            <a:extLst>
              <a:ext uri="{FF2B5EF4-FFF2-40B4-BE49-F238E27FC236}">
                <a16:creationId xmlns:a16="http://schemas.microsoft.com/office/drawing/2014/main" id="{4A04F8F2-A174-FFBC-719E-6816DBBC2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841" y="1238111"/>
            <a:ext cx="3423487" cy="2567615"/>
          </a:xfrm>
          <a:prstGeom prst="rect">
            <a:avLst/>
          </a:prstGeom>
        </p:spPr>
      </p:pic>
      <p:pic>
        <p:nvPicPr>
          <p:cNvPr id="20" name="Picture 19">
            <a:extLst>
              <a:ext uri="{FF2B5EF4-FFF2-40B4-BE49-F238E27FC236}">
                <a16:creationId xmlns:a16="http://schemas.microsoft.com/office/drawing/2014/main" id="{28AF0FA8-C8C9-D0D2-5B0E-1C058E759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8071" y="3578825"/>
            <a:ext cx="3441026" cy="2294017"/>
          </a:xfrm>
          <a:prstGeom prst="rect">
            <a:avLst/>
          </a:prstGeom>
        </p:spPr>
      </p:pic>
      <p:pic>
        <p:nvPicPr>
          <p:cNvPr id="8" name="Picture 7">
            <a:extLst>
              <a:ext uri="{FF2B5EF4-FFF2-40B4-BE49-F238E27FC236}">
                <a16:creationId xmlns:a16="http://schemas.microsoft.com/office/drawing/2014/main" id="{E3AE7A43-5A94-5DED-422A-98D1E9953C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8274" y="3578825"/>
            <a:ext cx="3058690" cy="2294017"/>
          </a:xfrm>
          <a:prstGeom prst="rect">
            <a:avLst/>
          </a:prstGeom>
        </p:spPr>
      </p:pic>
    </p:spTree>
    <p:extLst>
      <p:ext uri="{BB962C8B-B14F-4D97-AF65-F5344CB8AC3E}">
        <p14:creationId xmlns:p14="http://schemas.microsoft.com/office/powerpoint/2010/main" val="16358270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A1BA-4614-F88A-50D1-59CF148FC165}"/>
              </a:ext>
            </a:extLst>
          </p:cNvPr>
          <p:cNvSpPr>
            <a:spLocks noGrp="1"/>
          </p:cNvSpPr>
          <p:nvPr>
            <p:ph type="title"/>
          </p:nvPr>
        </p:nvSpPr>
        <p:spPr>
          <a:xfrm>
            <a:off x="1493248" y="25732"/>
            <a:ext cx="8550729" cy="1325563"/>
          </a:xfrm>
        </p:spPr>
        <p:txBody>
          <a:bodyPr>
            <a:normAutofit/>
          </a:bodyPr>
          <a:lstStyle/>
          <a:p>
            <a:pPr algn="ctr"/>
            <a:r>
              <a:rPr lang="lv-LV" sz="3600" b="1" i="0" dirty="0">
                <a:solidFill>
                  <a:schemeClr val="tx1">
                    <a:lumMod val="65000"/>
                    <a:lumOff val="35000"/>
                  </a:schemeClr>
                </a:solidFill>
                <a:effectLst/>
                <a:latin typeface="Montserrat" panose="00000500000000000000" pitchFamily="2" charset="-70"/>
              </a:rPr>
              <a:t>IELU UN CEĻU UZTURĒŠANA I</a:t>
            </a:r>
          </a:p>
        </p:txBody>
      </p:sp>
      <p:sp>
        <p:nvSpPr>
          <p:cNvPr id="3" name="Content Placeholder 2">
            <a:extLst>
              <a:ext uri="{FF2B5EF4-FFF2-40B4-BE49-F238E27FC236}">
                <a16:creationId xmlns:a16="http://schemas.microsoft.com/office/drawing/2014/main" id="{A2175F20-0FD4-BA7B-29FA-924E5DBFD40C}"/>
              </a:ext>
            </a:extLst>
          </p:cNvPr>
          <p:cNvSpPr>
            <a:spLocks noGrp="1"/>
          </p:cNvSpPr>
          <p:nvPr>
            <p:ph idx="1"/>
          </p:nvPr>
        </p:nvSpPr>
        <p:spPr>
          <a:xfrm>
            <a:off x="500419" y="1914208"/>
            <a:ext cx="5966270" cy="3425235"/>
          </a:xfrm>
        </p:spPr>
        <p:txBody>
          <a:bodyPr>
            <a:noAutofit/>
          </a:bodyPr>
          <a:lstStyle/>
          <a:p>
            <a:pPr algn="just">
              <a:lnSpc>
                <a:spcPct val="100000"/>
              </a:lnSpc>
              <a:spcBef>
                <a:spcPts val="300"/>
              </a:spcBef>
              <a:spcAft>
                <a:spcPts val="600"/>
              </a:spcAft>
            </a:pPr>
            <a:endParaRPr lang="lv-LV" sz="1200" kern="100" dirty="0">
              <a:latin typeface="Montserrat" panose="00000500000000000000" pitchFamily="2" charset="-70"/>
              <a:ea typeface="Calibri" panose="020F0502020204030204" pitchFamily="34" charset="0"/>
              <a:cs typeface="Times New Roman" panose="02020603050405020304" pitchFamily="18" charset="0"/>
            </a:endParaRPr>
          </a:p>
          <a:p>
            <a:pPr algn="just">
              <a:lnSpc>
                <a:spcPct val="100000"/>
              </a:lnSpc>
              <a:spcBef>
                <a:spcPts val="300"/>
              </a:spcBef>
            </a:pPr>
            <a:endParaRPr lang="lv-LV" sz="1200" dirty="0">
              <a:latin typeface="Montserrat" panose="00000500000000000000" pitchFamily="2" charset="-70"/>
              <a:cs typeface="Mongolian Baiti" panose="03000500000000000000" pitchFamily="66" charset="0"/>
            </a:endParaRPr>
          </a:p>
          <a:p>
            <a:pPr algn="just">
              <a:lnSpc>
                <a:spcPct val="100000"/>
              </a:lnSpc>
              <a:spcBef>
                <a:spcPts val="300"/>
              </a:spcBef>
            </a:pPr>
            <a:endParaRPr lang="lv-LV" sz="1200" dirty="0">
              <a:latin typeface="Montserrat" panose="00000500000000000000" pitchFamily="2" charset="-70"/>
            </a:endParaRPr>
          </a:p>
        </p:txBody>
      </p:sp>
      <p:cxnSp>
        <p:nvCxnSpPr>
          <p:cNvPr id="4" name="Straight Connector 3">
            <a:extLst>
              <a:ext uri="{FF2B5EF4-FFF2-40B4-BE49-F238E27FC236}">
                <a16:creationId xmlns:a16="http://schemas.microsoft.com/office/drawing/2014/main" id="{59863EED-2D5B-98B7-97DD-51355BD92124}"/>
              </a:ext>
            </a:extLst>
          </p:cNvPr>
          <p:cNvCxnSpPr>
            <a:cxnSpLocks/>
          </p:cNvCxnSpPr>
          <p:nvPr/>
        </p:nvCxnSpPr>
        <p:spPr>
          <a:xfrm>
            <a:off x="520182" y="985835"/>
            <a:ext cx="0" cy="5132161"/>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43C0995-3B79-717C-452E-CCA7AAB736D7}"/>
              </a:ext>
            </a:extLst>
          </p:cNvPr>
          <p:cNvSpPr>
            <a:spLocks noGrp="1"/>
          </p:cNvSpPr>
          <p:nvPr>
            <p:ph type="sldNum" sz="quarter" idx="12"/>
          </p:nvPr>
        </p:nvSpPr>
        <p:spPr/>
        <p:txBody>
          <a:bodyPr/>
          <a:lstStyle/>
          <a:p>
            <a:fld id="{F27F4D8E-CD65-4F35-8BD0-06266F968DF1}" type="slidenum">
              <a:rPr lang="lv-LV" smtClean="0"/>
              <a:t>7</a:t>
            </a:fld>
            <a:endParaRPr lang="lv-LV"/>
          </a:p>
        </p:txBody>
      </p:sp>
      <p:sp>
        <p:nvSpPr>
          <p:cNvPr id="6" name="TextBox 5">
            <a:extLst>
              <a:ext uri="{FF2B5EF4-FFF2-40B4-BE49-F238E27FC236}">
                <a16:creationId xmlns:a16="http://schemas.microsoft.com/office/drawing/2014/main" id="{29C58CB4-7B8D-EE7D-ADF5-C3C476B289F4}"/>
              </a:ext>
            </a:extLst>
          </p:cNvPr>
          <p:cNvSpPr txBox="1"/>
          <p:nvPr/>
        </p:nvSpPr>
        <p:spPr>
          <a:xfrm>
            <a:off x="573089" y="985835"/>
            <a:ext cx="6356906" cy="5524589"/>
          </a:xfrm>
          <a:prstGeom prst="rect">
            <a:avLst/>
          </a:prstGeom>
          <a:noFill/>
        </p:spPr>
        <p:txBody>
          <a:bodyPr wrap="square">
            <a:spAutoFit/>
          </a:bodyPr>
          <a:lstStyle/>
          <a:p>
            <a:r>
              <a:rPr lang="lv-LV" sz="1600" b="1" dirty="0">
                <a:solidFill>
                  <a:schemeClr val="tx1">
                    <a:lumMod val="65000"/>
                    <a:lumOff val="35000"/>
                  </a:schemeClr>
                </a:solidFill>
                <a:latin typeface="Montserrat" panose="00000500000000000000" pitchFamily="2" charset="-70"/>
              </a:rPr>
              <a:t>Ielu un ceļu seguma labošana:</a:t>
            </a:r>
          </a:p>
          <a:p>
            <a:pPr marL="285750" indent="-285750">
              <a:buFont typeface="Arial" panose="020B0604020202020204" pitchFamily="34" charset="0"/>
              <a:buChar char="•"/>
            </a:pPr>
            <a:r>
              <a:rPr lang="lv-LV" sz="1600" dirty="0">
                <a:solidFill>
                  <a:schemeClr val="tx1">
                    <a:lumMod val="65000"/>
                    <a:lumOff val="35000"/>
                  </a:schemeClr>
                </a:solidFill>
                <a:latin typeface="Montserrat" panose="00000500000000000000" pitchFamily="2" charset="-70"/>
              </a:rPr>
              <a:t>Ar grants šķembu maisījumu - 2439 m3</a:t>
            </a:r>
          </a:p>
          <a:p>
            <a:pPr marL="285750" indent="-285750">
              <a:buFont typeface="Arial" panose="020B0604020202020204" pitchFamily="34" charset="0"/>
              <a:buChar char="•"/>
            </a:pPr>
            <a:r>
              <a:rPr lang="lv-LV" sz="1600" dirty="0">
                <a:solidFill>
                  <a:schemeClr val="tx1">
                    <a:lumMod val="65000"/>
                    <a:lumOff val="35000"/>
                  </a:schemeClr>
                </a:solidFill>
                <a:latin typeface="Montserrat" panose="00000500000000000000" pitchFamily="2" charset="-70"/>
              </a:rPr>
              <a:t>Ar dolomīta šķembu maisījumu - 1015 m3</a:t>
            </a:r>
          </a:p>
          <a:p>
            <a:pPr marL="285750" indent="-285750">
              <a:buFont typeface="Arial" panose="020B0604020202020204" pitchFamily="34" charset="0"/>
              <a:buChar char="•"/>
            </a:pPr>
            <a:r>
              <a:rPr lang="lv-LV" sz="1600" dirty="0">
                <a:solidFill>
                  <a:schemeClr val="tx1">
                    <a:lumMod val="65000"/>
                    <a:lumOff val="35000"/>
                  </a:schemeClr>
                </a:solidFill>
                <a:latin typeface="Montserrat" panose="00000500000000000000" pitchFamily="2" charset="-70"/>
              </a:rPr>
              <a:t>Ar frēzēto asfaltbetonu -  1370 m3</a:t>
            </a:r>
          </a:p>
          <a:p>
            <a:pPr marL="285750" indent="-285750">
              <a:buFont typeface="Arial" panose="020B0604020202020204" pitchFamily="34" charset="0"/>
              <a:buChar char="•"/>
            </a:pPr>
            <a:r>
              <a:rPr lang="lv-LV" sz="1600" dirty="0">
                <a:solidFill>
                  <a:schemeClr val="tx1">
                    <a:lumMod val="65000"/>
                    <a:lumOff val="35000"/>
                  </a:schemeClr>
                </a:solidFill>
                <a:latin typeface="Montserrat" panose="00000500000000000000" pitchFamily="2" charset="-70"/>
              </a:rPr>
              <a:t>Asfaltbetona seguma bedrīšu remonts ar pilno tehnoloģiju - 2750 m2</a:t>
            </a:r>
          </a:p>
          <a:p>
            <a:pPr marL="285750" indent="-285750">
              <a:buFont typeface="Arial" panose="020B0604020202020204" pitchFamily="34" charset="0"/>
              <a:buChar char="•"/>
            </a:pPr>
            <a:r>
              <a:rPr lang="lv-LV" sz="1600" dirty="0">
                <a:solidFill>
                  <a:schemeClr val="tx1">
                    <a:lumMod val="65000"/>
                    <a:lumOff val="35000"/>
                  </a:schemeClr>
                </a:solidFill>
                <a:latin typeface="Montserrat" panose="00000500000000000000" pitchFamily="2" charset="-70"/>
              </a:rPr>
              <a:t>Asfaltbetona seguma bedrīšu remonts ar nepilno tehnoloģiju - 9188 m2</a:t>
            </a:r>
          </a:p>
          <a:p>
            <a:pPr marL="285750" indent="-285750">
              <a:buFont typeface="Arial" panose="020B0604020202020204" pitchFamily="34" charset="0"/>
              <a:buChar char="•"/>
            </a:pPr>
            <a:r>
              <a:rPr lang="lv-LV" sz="1600" dirty="0">
                <a:solidFill>
                  <a:schemeClr val="tx1">
                    <a:lumMod val="65000"/>
                    <a:lumOff val="35000"/>
                  </a:schemeClr>
                </a:solidFill>
                <a:latin typeface="Montserrat" panose="00000500000000000000" pitchFamily="2" charset="-70"/>
              </a:rPr>
              <a:t>Nomaļu izbūve - 5295 m2</a:t>
            </a:r>
          </a:p>
          <a:p>
            <a:pPr marL="285750" indent="-285750">
              <a:buFont typeface="Arial" panose="020B0604020202020204" pitchFamily="34" charset="0"/>
              <a:buChar char="•"/>
            </a:pPr>
            <a:endParaRPr lang="lv-LV" sz="1600" dirty="0">
              <a:solidFill>
                <a:schemeClr val="tx1">
                  <a:lumMod val="65000"/>
                  <a:lumOff val="35000"/>
                </a:schemeClr>
              </a:solidFill>
              <a:latin typeface="Montserrat" panose="00000500000000000000" pitchFamily="2" charset="-70"/>
            </a:endParaRPr>
          </a:p>
          <a:p>
            <a:r>
              <a:rPr lang="lv-LV" sz="1600" b="1" dirty="0">
                <a:solidFill>
                  <a:schemeClr val="tx1">
                    <a:lumMod val="65000"/>
                    <a:lumOff val="35000"/>
                  </a:schemeClr>
                </a:solidFill>
                <a:latin typeface="Montserrat" panose="00000500000000000000" pitchFamily="2" charset="-70"/>
              </a:rPr>
              <a:t>Veikta ielu un ceļu greiderēšana </a:t>
            </a:r>
            <a:r>
              <a:rPr lang="lv-LV" sz="1600" dirty="0">
                <a:solidFill>
                  <a:schemeClr val="tx1">
                    <a:lumMod val="65000"/>
                    <a:lumOff val="35000"/>
                  </a:schemeClr>
                </a:solidFill>
                <a:latin typeface="Montserrat" panose="00000500000000000000" pitchFamily="2" charset="-70"/>
              </a:rPr>
              <a:t>– 232,7 km</a:t>
            </a:r>
            <a:br>
              <a:rPr lang="lv-LV" sz="1600" dirty="0">
                <a:solidFill>
                  <a:schemeClr val="tx1">
                    <a:lumMod val="65000"/>
                    <a:lumOff val="35000"/>
                  </a:schemeClr>
                </a:solidFill>
                <a:latin typeface="Montserrat" panose="00000500000000000000" pitchFamily="2" charset="-70"/>
              </a:rPr>
            </a:br>
            <a:r>
              <a:rPr lang="lv-LV" sz="1600" b="1" dirty="0">
                <a:solidFill>
                  <a:schemeClr val="tx1">
                    <a:lumMod val="65000"/>
                    <a:lumOff val="35000"/>
                  </a:schemeClr>
                </a:solidFill>
                <a:latin typeface="Montserrat" panose="00000500000000000000" pitchFamily="2" charset="-70"/>
              </a:rPr>
              <a:t>Uzklāts ceļu horizontālais marķējums </a:t>
            </a:r>
            <a:r>
              <a:rPr lang="lv-LV" sz="1600" dirty="0">
                <a:solidFill>
                  <a:schemeClr val="tx1">
                    <a:lumMod val="65000"/>
                    <a:lumOff val="35000"/>
                  </a:schemeClr>
                </a:solidFill>
                <a:latin typeface="Montserrat" panose="00000500000000000000" pitchFamily="2" charset="-70"/>
              </a:rPr>
              <a:t>- 1016 m2</a:t>
            </a:r>
          </a:p>
          <a:p>
            <a:pPr marL="285750" indent="-285750">
              <a:buFont typeface="Arial" panose="020B0604020202020204" pitchFamily="34" charset="0"/>
              <a:buChar char="•"/>
            </a:pPr>
            <a:r>
              <a:rPr lang="lv-LV" sz="1600" dirty="0">
                <a:solidFill>
                  <a:schemeClr val="tx1">
                    <a:lumMod val="65000"/>
                    <a:lumOff val="35000"/>
                  </a:schemeClr>
                </a:solidFill>
                <a:latin typeface="Montserrat" panose="00000500000000000000" pitchFamily="2" charset="-70"/>
              </a:rPr>
              <a:t>Skautu ielas, Gaujā seguma labošana;</a:t>
            </a:r>
          </a:p>
          <a:p>
            <a:pPr marL="285750" indent="-285750">
              <a:buFont typeface="Arial" panose="020B0604020202020204" pitchFamily="34" charset="0"/>
              <a:buChar char="•"/>
            </a:pPr>
            <a:r>
              <a:rPr lang="lv-LV" sz="1600" dirty="0">
                <a:solidFill>
                  <a:schemeClr val="tx1">
                    <a:lumMod val="65000"/>
                    <a:lumOff val="35000"/>
                  </a:schemeClr>
                </a:solidFill>
                <a:latin typeface="Montserrat" panose="00000500000000000000" pitchFamily="2" charset="-70"/>
              </a:rPr>
              <a:t>Caurtekas avārijas darbu veikšana Slokas ielā, </a:t>
            </a:r>
            <a:r>
              <a:rPr lang="lv-LV" sz="1600" dirty="0" err="1">
                <a:solidFill>
                  <a:schemeClr val="tx1">
                    <a:lumMod val="65000"/>
                    <a:lumOff val="35000"/>
                  </a:schemeClr>
                </a:solidFill>
                <a:latin typeface="Montserrat" panose="00000500000000000000" pitchFamily="2" charset="-70"/>
              </a:rPr>
              <a:t>Kalngale</a:t>
            </a:r>
            <a:r>
              <a:rPr lang="lv-LV" sz="1600" dirty="0">
                <a:solidFill>
                  <a:schemeClr val="tx1">
                    <a:lumMod val="65000"/>
                    <a:lumOff val="35000"/>
                  </a:schemeClr>
                </a:solidFill>
                <a:latin typeface="Montserrat" panose="00000500000000000000" pitchFamily="2" charset="-70"/>
              </a:rPr>
              <a:t>;</a:t>
            </a:r>
          </a:p>
          <a:p>
            <a:pPr marL="285750" indent="-285750">
              <a:buFont typeface="Arial" panose="020B0604020202020204" pitchFamily="34" charset="0"/>
              <a:buChar char="•"/>
            </a:pPr>
            <a:r>
              <a:rPr lang="lv-LV" sz="1600" dirty="0">
                <a:solidFill>
                  <a:schemeClr val="tx1">
                    <a:lumMod val="65000"/>
                    <a:lumOff val="35000"/>
                  </a:schemeClr>
                </a:solidFill>
                <a:latin typeface="Montserrat" panose="00000500000000000000" pitchFamily="2" charset="-70"/>
              </a:rPr>
              <a:t>"Zibeņu-Briljantu" ceļa seguma </a:t>
            </a:r>
            <a:r>
              <a:rPr lang="lv-LV" sz="1600" dirty="0" err="1">
                <a:solidFill>
                  <a:schemeClr val="tx1">
                    <a:lumMod val="65000"/>
                    <a:lumOff val="35000"/>
                  </a:schemeClr>
                </a:solidFill>
                <a:latin typeface="Montserrat" panose="00000500000000000000" pitchFamily="2" charset="-70"/>
              </a:rPr>
              <a:t>reciklēšana</a:t>
            </a:r>
            <a:r>
              <a:rPr lang="lv-LV" sz="1600" dirty="0">
                <a:solidFill>
                  <a:schemeClr val="tx1">
                    <a:lumMod val="65000"/>
                    <a:lumOff val="35000"/>
                  </a:schemeClr>
                </a:solidFill>
                <a:latin typeface="Montserrat" panose="00000500000000000000" pitchFamily="2" charset="-70"/>
              </a:rPr>
              <a:t>;</a:t>
            </a:r>
          </a:p>
          <a:p>
            <a:pPr marL="285750" indent="-285750">
              <a:buFont typeface="Arial" panose="020B0604020202020204" pitchFamily="34" charset="0"/>
              <a:buChar char="•"/>
            </a:pPr>
            <a:r>
              <a:rPr lang="lv-LV" sz="1600" dirty="0">
                <a:solidFill>
                  <a:schemeClr val="tx1">
                    <a:lumMod val="65000"/>
                    <a:lumOff val="35000"/>
                  </a:schemeClr>
                </a:solidFill>
                <a:latin typeface="Montserrat" panose="00000500000000000000" pitchFamily="2" charset="-70"/>
              </a:rPr>
              <a:t>Ķiršu ielas pārbūve; </a:t>
            </a:r>
          </a:p>
          <a:p>
            <a:pPr marL="285750" indent="-285750">
              <a:buFont typeface="Arial" panose="020B0604020202020204" pitchFamily="34" charset="0"/>
              <a:buChar char="•"/>
            </a:pPr>
            <a:r>
              <a:rPr lang="lv-LV" sz="1600" dirty="0">
                <a:solidFill>
                  <a:schemeClr val="tx1">
                    <a:lumMod val="65000"/>
                    <a:lumOff val="35000"/>
                  </a:schemeClr>
                </a:solidFill>
                <a:latin typeface="Montserrat" panose="00000500000000000000" pitchFamily="2" charset="-70"/>
              </a:rPr>
              <a:t>Apauguma noņemšana, nomaļu sakārtošana – Zušu ielā, Carnikavā;</a:t>
            </a:r>
          </a:p>
          <a:p>
            <a:pPr marL="285750" indent="-285750">
              <a:buFont typeface="Arial" panose="020B0604020202020204" pitchFamily="34" charset="0"/>
              <a:buChar char="•"/>
            </a:pPr>
            <a:r>
              <a:rPr lang="lv-LV" sz="1600" dirty="0">
                <a:solidFill>
                  <a:schemeClr val="tx1">
                    <a:lumMod val="65000"/>
                    <a:lumOff val="35000"/>
                  </a:schemeClr>
                </a:solidFill>
                <a:latin typeface="Montserrat" panose="00000500000000000000" pitchFamily="2" charset="-70"/>
              </a:rPr>
              <a:t>Vasaras sezonā ceļu atputekļošana;</a:t>
            </a:r>
          </a:p>
          <a:p>
            <a:pPr marL="285750" indent="-285750">
              <a:buFont typeface="Arial" panose="020B0604020202020204" pitchFamily="34" charset="0"/>
              <a:buChar char="•"/>
            </a:pPr>
            <a:r>
              <a:rPr lang="lv-LV" sz="1600" dirty="0">
                <a:solidFill>
                  <a:schemeClr val="tx1">
                    <a:lumMod val="65000"/>
                    <a:lumOff val="35000"/>
                  </a:schemeClr>
                </a:solidFill>
                <a:latin typeface="Montserrat" panose="00000500000000000000" pitchFamily="2" charset="-70"/>
              </a:rPr>
              <a:t>Barjeras uzstādīšana pie PII «</a:t>
            </a:r>
            <a:r>
              <a:rPr lang="lv-LV" sz="1600" dirty="0" err="1">
                <a:solidFill>
                  <a:schemeClr val="tx1">
                    <a:lumMod val="65000"/>
                    <a:lumOff val="35000"/>
                  </a:schemeClr>
                </a:solidFill>
                <a:latin typeface="Montserrat" panose="00000500000000000000" pitchFamily="2" charset="-70"/>
              </a:rPr>
              <a:t>Mežavēji</a:t>
            </a:r>
            <a:r>
              <a:rPr lang="lv-LV" sz="1600" dirty="0">
                <a:solidFill>
                  <a:schemeClr val="tx1">
                    <a:lumMod val="65000"/>
                    <a:lumOff val="35000"/>
                  </a:schemeClr>
                </a:solidFill>
                <a:latin typeface="Montserrat" panose="00000500000000000000" pitchFamily="2" charset="-70"/>
              </a:rPr>
              <a:t>»;</a:t>
            </a:r>
          </a:p>
          <a:p>
            <a:pPr marL="285750" indent="-285750">
              <a:buFont typeface="Arial" panose="020B0604020202020204" pitchFamily="34" charset="0"/>
              <a:buChar char="•"/>
            </a:pPr>
            <a:r>
              <a:rPr lang="lv-LV" sz="1600" dirty="0">
                <a:solidFill>
                  <a:schemeClr val="tx1">
                    <a:lumMod val="65000"/>
                    <a:lumOff val="35000"/>
                  </a:schemeClr>
                </a:solidFill>
                <a:latin typeface="Montserrat" panose="00000500000000000000" pitchFamily="2" charset="-70"/>
              </a:rPr>
              <a:t>Gājēju ietves un gājēju pārejas izbūve </a:t>
            </a:r>
            <a:r>
              <a:rPr lang="lv-LV" sz="1600" dirty="0" err="1">
                <a:solidFill>
                  <a:schemeClr val="tx1">
                    <a:lumMod val="65000"/>
                    <a:lumOff val="35000"/>
                  </a:schemeClr>
                </a:solidFill>
                <a:latin typeface="Montserrat" panose="00000500000000000000" pitchFamily="2" charset="-70"/>
              </a:rPr>
              <a:t>Kadagā</a:t>
            </a:r>
            <a:r>
              <a:rPr lang="lv-LV" sz="1600" dirty="0">
                <a:solidFill>
                  <a:schemeClr val="tx1">
                    <a:lumMod val="65000"/>
                    <a:lumOff val="35000"/>
                  </a:schemeClr>
                </a:solidFill>
                <a:latin typeface="Montserrat" panose="00000500000000000000" pitchFamily="2" charset="-70"/>
              </a:rPr>
              <a:t>, Austrumu.</a:t>
            </a:r>
          </a:p>
          <a:p>
            <a:pPr marL="285750" indent="-285750">
              <a:buFont typeface="Arial" panose="020B0604020202020204" pitchFamily="34" charset="0"/>
              <a:buChar char="•"/>
            </a:pPr>
            <a:endParaRPr lang="lv-LV" sz="1700" dirty="0">
              <a:solidFill>
                <a:schemeClr val="tx1">
                  <a:lumMod val="65000"/>
                  <a:lumOff val="35000"/>
                </a:schemeClr>
              </a:solidFill>
              <a:latin typeface="Montserrat" panose="00000500000000000000" pitchFamily="2" charset="-70"/>
            </a:endParaRPr>
          </a:p>
        </p:txBody>
      </p:sp>
      <p:pic>
        <p:nvPicPr>
          <p:cNvPr id="10" name="Picture 2">
            <a:extLst>
              <a:ext uri="{FF2B5EF4-FFF2-40B4-BE49-F238E27FC236}">
                <a16:creationId xmlns:a16="http://schemas.microsoft.com/office/drawing/2014/main" id="{B96DEB51-892E-468F-D45D-2CCD2439B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901" y="3429000"/>
            <a:ext cx="2743200" cy="295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33F66CAC-9801-3F45-8A85-6A2844B0C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3510" y="1318101"/>
            <a:ext cx="3846396" cy="246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5095B47A-9239-96F6-E830-E517B607F2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3977" y="1318101"/>
            <a:ext cx="1845358" cy="246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D48EF087-77A1-CC1F-3194-9A74E64747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6352" y="3429000"/>
            <a:ext cx="2642983" cy="295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771683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95E43-3861-2432-320C-559072EA76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6FC7B-9EDE-667A-D070-0F56AA9C51E0}"/>
              </a:ext>
            </a:extLst>
          </p:cNvPr>
          <p:cNvSpPr>
            <a:spLocks noGrp="1"/>
          </p:cNvSpPr>
          <p:nvPr>
            <p:ph type="title"/>
          </p:nvPr>
        </p:nvSpPr>
        <p:spPr>
          <a:xfrm>
            <a:off x="1493248" y="25732"/>
            <a:ext cx="8550729" cy="1325563"/>
          </a:xfrm>
        </p:spPr>
        <p:txBody>
          <a:bodyPr>
            <a:normAutofit/>
          </a:bodyPr>
          <a:lstStyle/>
          <a:p>
            <a:pPr algn="ctr"/>
            <a:r>
              <a:rPr lang="lv-LV" sz="3600" b="1" i="0" dirty="0">
                <a:solidFill>
                  <a:schemeClr val="tx1">
                    <a:lumMod val="65000"/>
                    <a:lumOff val="35000"/>
                  </a:schemeClr>
                </a:solidFill>
                <a:effectLst/>
                <a:latin typeface="Montserrat" panose="00000500000000000000" pitchFamily="2" charset="-70"/>
              </a:rPr>
              <a:t>IELU UN CEĻU UZTURĒŠANA II</a:t>
            </a:r>
          </a:p>
        </p:txBody>
      </p:sp>
      <p:cxnSp>
        <p:nvCxnSpPr>
          <p:cNvPr id="4" name="Straight Connector 3">
            <a:extLst>
              <a:ext uri="{FF2B5EF4-FFF2-40B4-BE49-F238E27FC236}">
                <a16:creationId xmlns:a16="http://schemas.microsoft.com/office/drawing/2014/main" id="{9900AA79-7332-1D9B-A2D3-4A558C817BE0}"/>
              </a:ext>
            </a:extLst>
          </p:cNvPr>
          <p:cNvCxnSpPr>
            <a:cxnSpLocks/>
          </p:cNvCxnSpPr>
          <p:nvPr/>
        </p:nvCxnSpPr>
        <p:spPr>
          <a:xfrm>
            <a:off x="520182" y="1375274"/>
            <a:ext cx="0" cy="5101726"/>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ECC95E50-B10D-4E35-994E-F18E54BE5894}"/>
              </a:ext>
            </a:extLst>
          </p:cNvPr>
          <p:cNvSpPr>
            <a:spLocks noGrp="1"/>
          </p:cNvSpPr>
          <p:nvPr>
            <p:ph type="sldNum" sz="quarter" idx="12"/>
          </p:nvPr>
        </p:nvSpPr>
        <p:spPr/>
        <p:txBody>
          <a:bodyPr/>
          <a:lstStyle/>
          <a:p>
            <a:fld id="{F27F4D8E-CD65-4F35-8BD0-06266F968DF1}" type="slidenum">
              <a:rPr lang="lv-LV" smtClean="0"/>
              <a:t>8</a:t>
            </a:fld>
            <a:endParaRPr lang="lv-LV"/>
          </a:p>
        </p:txBody>
      </p:sp>
      <p:sp>
        <p:nvSpPr>
          <p:cNvPr id="6" name="TextBox 5">
            <a:extLst>
              <a:ext uri="{FF2B5EF4-FFF2-40B4-BE49-F238E27FC236}">
                <a16:creationId xmlns:a16="http://schemas.microsoft.com/office/drawing/2014/main" id="{3BC05B20-A7C3-2604-76B3-B6445C7703BE}"/>
              </a:ext>
            </a:extLst>
          </p:cNvPr>
          <p:cNvSpPr txBox="1"/>
          <p:nvPr/>
        </p:nvSpPr>
        <p:spPr>
          <a:xfrm>
            <a:off x="602709" y="1233427"/>
            <a:ext cx="6469040" cy="5586145"/>
          </a:xfrm>
          <a:prstGeom prst="rect">
            <a:avLst/>
          </a:prstGeom>
          <a:noFill/>
        </p:spPr>
        <p:txBody>
          <a:bodyPr wrap="square">
            <a:spAutoFit/>
          </a:bodyPr>
          <a:lstStyle/>
          <a:p>
            <a:pPr marL="285750" indent="-285750">
              <a:buFont typeface="Arial" panose="020B0604020202020204" pitchFamily="34" charset="0"/>
              <a:buChar char="•"/>
            </a:pPr>
            <a:r>
              <a:rPr lang="lv-LV" sz="1700" dirty="0" err="1">
                <a:solidFill>
                  <a:schemeClr val="tx1">
                    <a:lumMod val="65000"/>
                    <a:lumOff val="35000"/>
                  </a:schemeClr>
                </a:solidFill>
                <a:latin typeface="Montserrat" panose="00000500000000000000" pitchFamily="2" charset="-70"/>
              </a:rPr>
              <a:t>Ātrumvaļņu</a:t>
            </a:r>
            <a:r>
              <a:rPr lang="lv-LV" sz="1700" dirty="0">
                <a:solidFill>
                  <a:schemeClr val="tx1">
                    <a:lumMod val="65000"/>
                    <a:lumOff val="35000"/>
                  </a:schemeClr>
                </a:solidFill>
                <a:latin typeface="Montserrat" panose="00000500000000000000" pitchFamily="2" charset="-70"/>
              </a:rPr>
              <a:t> (2gab.) pārbūve Pirmā ielā pie PII “Strautiņš”;</a:t>
            </a:r>
          </a:p>
          <a:p>
            <a:pPr marL="285750" indent="-285750">
              <a:buFont typeface="Arial" panose="020B0604020202020204" pitchFamily="34" charset="0"/>
              <a:buChar char="•"/>
            </a:pPr>
            <a:r>
              <a:rPr lang="lv-LV" sz="1700" dirty="0" err="1">
                <a:solidFill>
                  <a:schemeClr val="tx1">
                    <a:lumMod val="65000"/>
                    <a:lumOff val="35000"/>
                  </a:schemeClr>
                </a:solidFill>
                <a:latin typeface="Montserrat" panose="00000500000000000000" pitchFamily="2" charset="-70"/>
              </a:rPr>
              <a:t>Ātrumvaļņu</a:t>
            </a:r>
            <a:r>
              <a:rPr lang="lv-LV" sz="1700" dirty="0">
                <a:solidFill>
                  <a:schemeClr val="tx1">
                    <a:lumMod val="65000"/>
                    <a:lumOff val="35000"/>
                  </a:schemeClr>
                </a:solidFill>
                <a:latin typeface="Montserrat" panose="00000500000000000000" pitchFamily="2" charset="-70"/>
              </a:rPr>
              <a:t> izbūve Baltezera ielā, Baltezerā, Inču ielā – 2gab.;</a:t>
            </a:r>
          </a:p>
          <a:p>
            <a:pPr marL="285750" indent="-285750">
              <a:buFont typeface="Arial" panose="020B0604020202020204" pitchFamily="34" charset="0"/>
              <a:buChar char="•"/>
            </a:pPr>
            <a:r>
              <a:rPr lang="lv-LV" sz="1700" dirty="0">
                <a:solidFill>
                  <a:schemeClr val="tx1">
                    <a:lumMod val="65000"/>
                    <a:lumOff val="35000"/>
                  </a:schemeClr>
                </a:solidFill>
                <a:latin typeface="Montserrat" panose="00000500000000000000" pitchFamily="2" charset="-70"/>
              </a:rPr>
              <a:t>Torņu ielas asfaltēšana;</a:t>
            </a:r>
          </a:p>
          <a:p>
            <a:pPr marL="285750" indent="-285750">
              <a:buFont typeface="Arial" panose="020B0604020202020204" pitchFamily="34" charset="0"/>
              <a:buChar char="•"/>
            </a:pPr>
            <a:r>
              <a:rPr lang="lv-LV" sz="1700" dirty="0" err="1">
                <a:solidFill>
                  <a:schemeClr val="tx1">
                    <a:lumMod val="65000"/>
                    <a:lumOff val="35000"/>
                  </a:schemeClr>
                </a:solidFill>
                <a:latin typeface="Montserrat" panose="00000500000000000000" pitchFamily="2" charset="-70"/>
              </a:rPr>
              <a:t>Divkārtas</a:t>
            </a:r>
            <a:r>
              <a:rPr lang="lv-LV" sz="1700" dirty="0">
                <a:solidFill>
                  <a:schemeClr val="tx1">
                    <a:lumMod val="65000"/>
                    <a:lumOff val="35000"/>
                  </a:schemeClr>
                </a:solidFill>
                <a:latin typeface="Montserrat" panose="00000500000000000000" pitchFamily="2" charset="-70"/>
              </a:rPr>
              <a:t> virsmas apstrāde - Skolas, Depo, Bērzu, Pļavu ielās, Ādažos, Āpšu iela </a:t>
            </a:r>
            <a:r>
              <a:rPr lang="lv-LV" sz="1700" dirty="0" err="1">
                <a:solidFill>
                  <a:schemeClr val="tx1">
                    <a:lumMod val="65000"/>
                    <a:lumOff val="35000"/>
                  </a:schemeClr>
                </a:solidFill>
                <a:latin typeface="Montserrat" panose="00000500000000000000" pitchFamily="2" charset="-70"/>
              </a:rPr>
              <a:t>Garciemā</a:t>
            </a:r>
            <a:r>
              <a:rPr lang="lv-LV" sz="1700" dirty="0">
                <a:solidFill>
                  <a:schemeClr val="tx1">
                    <a:lumMod val="65000"/>
                    <a:lumOff val="35000"/>
                  </a:schemeClr>
                </a:solidFill>
                <a:latin typeface="Montserrat" panose="00000500000000000000" pitchFamily="2" charset="-70"/>
              </a:rPr>
              <a:t>, Jūras iela Carnikavā;</a:t>
            </a:r>
          </a:p>
          <a:p>
            <a:pPr marL="285750" indent="-285750">
              <a:buFont typeface="Arial" panose="020B0604020202020204" pitchFamily="34" charset="0"/>
              <a:buChar char="•"/>
            </a:pPr>
            <a:r>
              <a:rPr lang="lv-LV" sz="1700" dirty="0">
                <a:solidFill>
                  <a:schemeClr val="tx1">
                    <a:lumMod val="65000"/>
                    <a:lumOff val="35000"/>
                  </a:schemeClr>
                </a:solidFill>
                <a:latin typeface="Montserrat" panose="00000500000000000000" pitchFamily="2" charset="-70"/>
              </a:rPr>
              <a:t>Dambja virskārtas atjaunošanai;</a:t>
            </a:r>
          </a:p>
          <a:p>
            <a:pPr marL="285750" indent="-285750">
              <a:buFont typeface="Arial" panose="020B0604020202020204" pitchFamily="34" charset="0"/>
              <a:buChar char="•"/>
            </a:pPr>
            <a:r>
              <a:rPr lang="lv-LV" sz="1700" dirty="0">
                <a:solidFill>
                  <a:schemeClr val="tx1">
                    <a:lumMod val="65000"/>
                    <a:lumOff val="35000"/>
                  </a:schemeClr>
                </a:solidFill>
                <a:latin typeface="Montserrat" panose="00000500000000000000" pitchFamily="2" charset="-70"/>
              </a:rPr>
              <a:t>Skolas ielas pārbūve;</a:t>
            </a:r>
          </a:p>
          <a:p>
            <a:pPr marL="285750" indent="-285750">
              <a:buFont typeface="Arial" panose="020B0604020202020204" pitchFamily="34" charset="0"/>
              <a:buChar char="•"/>
            </a:pPr>
            <a:r>
              <a:rPr lang="lv-LV" sz="1700" dirty="0">
                <a:solidFill>
                  <a:schemeClr val="tx1">
                    <a:lumMod val="65000"/>
                    <a:lumOff val="35000"/>
                  </a:schemeClr>
                </a:solidFill>
                <a:latin typeface="Montserrat" panose="00000500000000000000" pitchFamily="2" charset="-70"/>
              </a:rPr>
              <a:t>Uzsākta tilta pāri Dzirnupei pārbūves 1 kārta;</a:t>
            </a:r>
          </a:p>
          <a:p>
            <a:pPr marL="285750" indent="-285750">
              <a:buFont typeface="Arial" panose="020B0604020202020204" pitchFamily="34" charset="0"/>
              <a:buChar char="•"/>
            </a:pPr>
            <a:r>
              <a:rPr lang="lv-LV" sz="1700" dirty="0">
                <a:solidFill>
                  <a:schemeClr val="tx1">
                    <a:lumMod val="65000"/>
                    <a:lumOff val="35000"/>
                  </a:schemeClr>
                </a:solidFill>
                <a:latin typeface="Montserrat" panose="00000500000000000000" pitchFamily="2" charset="-70"/>
              </a:rPr>
              <a:t>Uzsākta Smilšu ielas būvprojekta izstrāde;</a:t>
            </a:r>
          </a:p>
          <a:p>
            <a:pPr marL="285750" indent="-285750">
              <a:buFont typeface="Arial" panose="020B0604020202020204" pitchFamily="34" charset="0"/>
              <a:buChar char="•"/>
            </a:pPr>
            <a:r>
              <a:rPr lang="lv-LV" sz="1700" dirty="0">
                <a:solidFill>
                  <a:schemeClr val="tx1">
                    <a:lumMod val="65000"/>
                    <a:lumOff val="35000"/>
                  </a:schemeClr>
                </a:solidFill>
                <a:latin typeface="Montserrat" panose="00000500000000000000" pitchFamily="2" charset="-70"/>
              </a:rPr>
              <a:t>Attekas un Draudzības ielā rādiusa izbūve no asfaltbetona seguma;</a:t>
            </a:r>
          </a:p>
          <a:p>
            <a:pPr marL="285750" indent="-285750">
              <a:buFont typeface="Arial" panose="020B0604020202020204" pitchFamily="34" charset="0"/>
              <a:buChar char="•"/>
            </a:pPr>
            <a:r>
              <a:rPr lang="lv-LV" sz="1700" dirty="0">
                <a:solidFill>
                  <a:schemeClr val="tx1">
                    <a:lumMod val="65000"/>
                    <a:lumOff val="35000"/>
                  </a:schemeClr>
                </a:solidFill>
                <a:latin typeface="Montserrat" panose="00000500000000000000" pitchFamily="2" charset="-70"/>
              </a:rPr>
              <a:t>Podnieku ielas gājēju ietves seguma atjaunošana, komunikāciju aku maiņa; </a:t>
            </a:r>
          </a:p>
          <a:p>
            <a:pPr marL="285750" indent="-285750">
              <a:buFont typeface="Arial" panose="020B0604020202020204" pitchFamily="34" charset="0"/>
              <a:buChar char="•"/>
            </a:pPr>
            <a:r>
              <a:rPr lang="lv-LV" sz="1700" dirty="0">
                <a:solidFill>
                  <a:schemeClr val="tx1">
                    <a:lumMod val="65000"/>
                    <a:lumOff val="35000"/>
                  </a:schemeClr>
                </a:solidFill>
                <a:latin typeface="Montserrat" panose="00000500000000000000" pitchFamily="2" charset="-70"/>
              </a:rPr>
              <a:t>Nobruģēts celiņš gājēju pārejai no Ūdensrozes pāri Attekas ielai;</a:t>
            </a:r>
          </a:p>
          <a:p>
            <a:pPr marL="285750" indent="-285750">
              <a:buFont typeface="Arial" panose="020B0604020202020204" pitchFamily="34" charset="0"/>
              <a:buChar char="•"/>
            </a:pPr>
            <a:r>
              <a:rPr lang="lv-LV" sz="1700" dirty="0">
                <a:solidFill>
                  <a:schemeClr val="tx1">
                    <a:lumMod val="65000"/>
                    <a:lumOff val="35000"/>
                  </a:schemeClr>
                </a:solidFill>
                <a:latin typeface="Montserrat" panose="00000500000000000000" pitchFamily="2" charset="-70"/>
              </a:rPr>
              <a:t>Uzsākta Attekas ielas turpinājuma projektēšana;</a:t>
            </a:r>
          </a:p>
          <a:p>
            <a:pPr marL="285750" indent="-285750">
              <a:buFont typeface="Arial" panose="020B0604020202020204" pitchFamily="34" charset="0"/>
              <a:buChar char="•"/>
            </a:pPr>
            <a:r>
              <a:rPr lang="lv-LV" sz="1700" dirty="0">
                <a:solidFill>
                  <a:schemeClr val="tx1">
                    <a:lumMod val="65000"/>
                    <a:lumOff val="35000"/>
                  </a:schemeClr>
                </a:solidFill>
                <a:latin typeface="Montserrat" panose="00000500000000000000" pitchFamily="2" charset="-70"/>
              </a:rPr>
              <a:t>Ziemas sezonā ielu tīrīšana no sniega un </a:t>
            </a:r>
            <a:r>
              <a:rPr lang="lv-LV" sz="1700" dirty="0" err="1">
                <a:solidFill>
                  <a:schemeClr val="tx1">
                    <a:lumMod val="65000"/>
                    <a:lumOff val="35000"/>
                  </a:schemeClr>
                </a:solidFill>
                <a:latin typeface="Montserrat" panose="00000500000000000000" pitchFamily="2" charset="-70"/>
              </a:rPr>
              <a:t>pretslīdes</a:t>
            </a:r>
            <a:r>
              <a:rPr lang="lv-LV" sz="1700" dirty="0">
                <a:solidFill>
                  <a:schemeClr val="tx1">
                    <a:lumMod val="65000"/>
                    <a:lumOff val="35000"/>
                  </a:schemeClr>
                </a:solidFill>
                <a:latin typeface="Montserrat" panose="00000500000000000000" pitchFamily="2" charset="-70"/>
              </a:rPr>
              <a:t> apstrāde.</a:t>
            </a:r>
          </a:p>
          <a:p>
            <a:pPr marL="285750" indent="-285750">
              <a:buFont typeface="Arial" panose="020B0604020202020204" pitchFamily="34" charset="0"/>
              <a:buChar char="•"/>
            </a:pPr>
            <a:endParaRPr lang="lv-LV" sz="1700" dirty="0">
              <a:solidFill>
                <a:srgbClr val="C00000"/>
              </a:solidFill>
              <a:latin typeface="Montserrat" panose="00000500000000000000" pitchFamily="2" charset="-70"/>
            </a:endParaRPr>
          </a:p>
        </p:txBody>
      </p:sp>
      <p:pic>
        <p:nvPicPr>
          <p:cNvPr id="11" name="Picture 3">
            <a:extLst>
              <a:ext uri="{FF2B5EF4-FFF2-40B4-BE49-F238E27FC236}">
                <a16:creationId xmlns:a16="http://schemas.microsoft.com/office/drawing/2014/main" id="{7A21F7D0-65BB-5729-EC79-FEAA8A5B7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190"/>
          <a:stretch>
            <a:fillRect/>
          </a:stretch>
        </p:blipFill>
        <p:spPr bwMode="auto">
          <a:xfrm>
            <a:off x="9106554" y="2128838"/>
            <a:ext cx="2972228" cy="442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D54EBE5F-2F18-3D1F-1731-BBFEE63FD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0876" y="328613"/>
            <a:ext cx="2297906"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3D347B85-F2A8-AB47-D270-D23884032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7703" y="1119902"/>
            <a:ext cx="2261078" cy="342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A9577772-7A07-3490-AF89-1995A0E76E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361" y="3983037"/>
            <a:ext cx="1931193"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02313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00E81-85A9-ECE6-0113-0F26DA43F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A9A7EE-3538-4C07-6F3C-CC4205AEF499}"/>
              </a:ext>
            </a:extLst>
          </p:cNvPr>
          <p:cNvSpPr>
            <a:spLocks noGrp="1"/>
          </p:cNvSpPr>
          <p:nvPr>
            <p:ph type="title"/>
          </p:nvPr>
        </p:nvSpPr>
        <p:spPr>
          <a:xfrm>
            <a:off x="1493248" y="25732"/>
            <a:ext cx="8550729" cy="1325563"/>
          </a:xfrm>
        </p:spPr>
        <p:txBody>
          <a:bodyPr>
            <a:normAutofit/>
          </a:bodyPr>
          <a:lstStyle/>
          <a:p>
            <a:pPr algn="ctr"/>
            <a:r>
              <a:rPr lang="lv-LV" sz="3600" b="1" i="0" dirty="0">
                <a:solidFill>
                  <a:schemeClr val="tx1">
                    <a:lumMod val="65000"/>
                    <a:lumOff val="35000"/>
                  </a:schemeClr>
                </a:solidFill>
                <a:effectLst/>
                <a:latin typeface="Montserrat" panose="00000500000000000000" pitchFamily="2" charset="-70"/>
              </a:rPr>
              <a:t>DIVKĀRTAS VIRSMAS APSTRĀDE</a:t>
            </a:r>
          </a:p>
        </p:txBody>
      </p:sp>
      <p:sp>
        <p:nvSpPr>
          <p:cNvPr id="7" name="Slide Number Placeholder 6">
            <a:extLst>
              <a:ext uri="{FF2B5EF4-FFF2-40B4-BE49-F238E27FC236}">
                <a16:creationId xmlns:a16="http://schemas.microsoft.com/office/drawing/2014/main" id="{78C16038-F051-7EFB-A0AB-D6162DA7135A}"/>
              </a:ext>
            </a:extLst>
          </p:cNvPr>
          <p:cNvSpPr>
            <a:spLocks noGrp="1"/>
          </p:cNvSpPr>
          <p:nvPr>
            <p:ph type="sldNum" sz="quarter" idx="12"/>
          </p:nvPr>
        </p:nvSpPr>
        <p:spPr/>
        <p:txBody>
          <a:bodyPr/>
          <a:lstStyle/>
          <a:p>
            <a:fld id="{F27F4D8E-CD65-4F35-8BD0-06266F968DF1}" type="slidenum">
              <a:rPr lang="lv-LV" smtClean="0"/>
              <a:t>9</a:t>
            </a:fld>
            <a:endParaRPr lang="lv-LV"/>
          </a:p>
        </p:txBody>
      </p:sp>
      <p:pic>
        <p:nvPicPr>
          <p:cNvPr id="5" name="Picture 4">
            <a:extLst>
              <a:ext uri="{FF2B5EF4-FFF2-40B4-BE49-F238E27FC236}">
                <a16:creationId xmlns:a16="http://schemas.microsoft.com/office/drawing/2014/main" id="{09A89D74-A482-1545-2E96-902E48190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7976" y="1095374"/>
            <a:ext cx="2867026" cy="2867026"/>
          </a:xfrm>
          <a:prstGeom prst="rect">
            <a:avLst/>
          </a:prstGeom>
        </p:spPr>
      </p:pic>
      <p:pic>
        <p:nvPicPr>
          <p:cNvPr id="12" name="Picture 11">
            <a:extLst>
              <a:ext uri="{FF2B5EF4-FFF2-40B4-BE49-F238E27FC236}">
                <a16:creationId xmlns:a16="http://schemas.microsoft.com/office/drawing/2014/main" id="{A85E3774-3423-28DA-CE0B-B834EC2BE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487" y="1095375"/>
            <a:ext cx="2867025" cy="2867025"/>
          </a:xfrm>
          <a:prstGeom prst="rect">
            <a:avLst/>
          </a:prstGeom>
        </p:spPr>
      </p:pic>
      <p:pic>
        <p:nvPicPr>
          <p:cNvPr id="15" name="Picture 14">
            <a:extLst>
              <a:ext uri="{FF2B5EF4-FFF2-40B4-BE49-F238E27FC236}">
                <a16:creationId xmlns:a16="http://schemas.microsoft.com/office/drawing/2014/main" id="{3ECA4319-EA95-D715-2792-9399C5503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7976" y="3965243"/>
            <a:ext cx="2867025" cy="2867025"/>
          </a:xfrm>
          <a:prstGeom prst="rect">
            <a:avLst/>
          </a:prstGeom>
        </p:spPr>
      </p:pic>
      <p:pic>
        <p:nvPicPr>
          <p:cNvPr id="17" name="Picture 16">
            <a:extLst>
              <a:ext uri="{FF2B5EF4-FFF2-40B4-BE49-F238E27FC236}">
                <a16:creationId xmlns:a16="http://schemas.microsoft.com/office/drawing/2014/main" id="{EBF30AB8-AC9D-E517-6923-90583A64D0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2486" y="3962400"/>
            <a:ext cx="2867025" cy="2867025"/>
          </a:xfrm>
          <a:prstGeom prst="rect">
            <a:avLst/>
          </a:prstGeom>
        </p:spPr>
      </p:pic>
      <p:pic>
        <p:nvPicPr>
          <p:cNvPr id="19" name="Picture 18">
            <a:extLst>
              <a:ext uri="{FF2B5EF4-FFF2-40B4-BE49-F238E27FC236}">
                <a16:creationId xmlns:a16="http://schemas.microsoft.com/office/drawing/2014/main" id="{76D101B9-3906-A6A7-1F3C-607FBF2453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6996" y="3962400"/>
            <a:ext cx="2867025" cy="2867025"/>
          </a:xfrm>
          <a:prstGeom prst="rect">
            <a:avLst/>
          </a:prstGeom>
        </p:spPr>
      </p:pic>
      <p:pic>
        <p:nvPicPr>
          <p:cNvPr id="21" name="Picture 20">
            <a:extLst>
              <a:ext uri="{FF2B5EF4-FFF2-40B4-BE49-F238E27FC236}">
                <a16:creationId xmlns:a16="http://schemas.microsoft.com/office/drawing/2014/main" id="{4604F3B1-896E-B36A-A8B3-763F862D5B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6996" y="1095375"/>
            <a:ext cx="2867025" cy="2867025"/>
          </a:xfrm>
          <a:prstGeom prst="rect">
            <a:avLst/>
          </a:prstGeom>
        </p:spPr>
      </p:pic>
    </p:spTree>
    <p:extLst>
      <p:ext uri="{BB962C8B-B14F-4D97-AF65-F5344CB8AC3E}">
        <p14:creationId xmlns:p14="http://schemas.microsoft.com/office/powerpoint/2010/main" val="2713665211"/>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31564</TotalTime>
  <Words>2079</Words>
  <Application>Microsoft Office PowerPoint</Application>
  <PresentationFormat>Platekrāna</PresentationFormat>
  <Paragraphs>303</Paragraphs>
  <Slides>27</Slides>
  <Notes>2</Notes>
  <HiddenSlides>0</HiddenSlides>
  <MMClips>0</MMClips>
  <ScaleCrop>false</ScaleCrop>
  <HeadingPairs>
    <vt:vector size="6" baseType="variant">
      <vt:variant>
        <vt:lpstr>Lietotie fonti</vt:lpstr>
      </vt:variant>
      <vt:variant>
        <vt:i4>6</vt:i4>
      </vt:variant>
      <vt:variant>
        <vt:lpstr>Dizains</vt:lpstr>
      </vt:variant>
      <vt:variant>
        <vt:i4>2</vt:i4>
      </vt:variant>
      <vt:variant>
        <vt:lpstr>Slaidu virsraksti</vt:lpstr>
      </vt:variant>
      <vt:variant>
        <vt:i4>27</vt:i4>
      </vt:variant>
    </vt:vector>
  </HeadingPairs>
  <TitlesOfParts>
    <vt:vector size="35" baseType="lpstr">
      <vt:lpstr>Arial</vt:lpstr>
      <vt:lpstr>Calibri</vt:lpstr>
      <vt:lpstr>Calibri Light</vt:lpstr>
      <vt:lpstr>Courier New</vt:lpstr>
      <vt:lpstr>Montserrat</vt:lpstr>
      <vt:lpstr>Montserrat Medium</vt:lpstr>
      <vt:lpstr>Office Theme</vt:lpstr>
      <vt:lpstr>1_Office Theme</vt:lpstr>
      <vt:lpstr>PowerPoint prezentācija</vt:lpstr>
      <vt:lpstr> Pamatojoties uz Pašvaldību likuma 10. panta pirmās daļas  21. punktu un Publisko aģentūru likuma 20.panta otrās daļas  3. punktu, Ādažu novada pašvaldības dome 27.02.2025. apstiprināja pašvaldības aģentūras “Carnikavas komunālserviss” 2025. gada darba plānu un to aktualizēja 24.04.2025.  Saskaņā ar Publisko aģentūru likuma 20. panta otrās daļas  5. punktu un 21. panta pirmās daļas 3. punktu, Aģentūra sniedz pašvaldības domei kārtējā gada darba plāna izpildi. </vt:lpstr>
      <vt:lpstr>Nodrošinātas Domes pasūtītāja funkcijas attiecībā uz nekustamā īpašuma un infrastruktūras objektu projektēšanu,   būvniecību un veiktajiem darbiem, nodošanu ekspluatācijā un uzturēšanu</vt:lpstr>
      <vt:lpstr>PAŠVALDĪBAS ĪPAŠUMU  APSAIMNIEKOŠANA</vt:lpstr>
      <vt:lpstr>ADMINISTRĀCIJAS DARBI 2025</vt:lpstr>
      <vt:lpstr>LIELĀKIE PASĀKUMI</vt:lpstr>
      <vt:lpstr>IELU UN CEĻU UZTURĒŠANA I</vt:lpstr>
      <vt:lpstr>IELU UN CEĻU UZTURĒŠANA II</vt:lpstr>
      <vt:lpstr>DIVKĀRTAS VIRSMAS APSTRĀDE</vt:lpstr>
      <vt:lpstr>TEHNISKAIS NODROŠINĀJUMS</vt:lpstr>
      <vt:lpstr>ENeRGosaimniecība</vt:lpstr>
      <vt:lpstr>Meliorācija</vt:lpstr>
      <vt:lpstr>TERITORIJAS LABIEKĀRTOŠANA</vt:lpstr>
      <vt:lpstr>Pašvaldības īpašumu kopšana I</vt:lpstr>
      <vt:lpstr>Pašvaldības īpašumu kopšana II</vt:lpstr>
      <vt:lpstr>Pašvaldības ēku uzturēšana un remonti</vt:lpstr>
      <vt:lpstr>Izglītības iestāžu ēku un teritorijas uzturēšana</vt:lpstr>
      <vt:lpstr>Izglītības iestāžu būtiskākie remonti I</vt:lpstr>
      <vt:lpstr>Izglītības iestāžu būtiskākie remonti II</vt:lpstr>
      <vt:lpstr>Izglītības iestāžu būtiskākie remonti III</vt:lpstr>
      <vt:lpstr>Izglītības iestāžu būtiskākie remonti IV</vt:lpstr>
      <vt:lpstr>Kapsētu labiekārtošana</vt:lpstr>
      <vt:lpstr>Nodrošinājums svētkos un pasākumos</vt:lpstr>
      <vt:lpstr>Pārceltie darbi</vt:lpstr>
      <vt:lpstr>Darbu turpināšana</vt:lpstr>
      <vt:lpstr>Izaicinājumi</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Sintija Tenisa</cp:lastModifiedBy>
  <cp:revision>205</cp:revision>
  <cp:lastPrinted>2025-01-08T13:29:26Z</cp:lastPrinted>
  <dcterms:created xsi:type="dcterms:W3CDTF">2022-12-08T15:15:20Z</dcterms:created>
  <dcterms:modified xsi:type="dcterms:W3CDTF">2026-02-01T13:05:07Z</dcterms:modified>
</cp:coreProperties>
</file>