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1" r:id="rId2"/>
    <p:sldId id="2562" r:id="rId3"/>
    <p:sldId id="2563" r:id="rId4"/>
    <p:sldId id="2607" r:id="rId5"/>
    <p:sldId id="2581" r:id="rId6"/>
    <p:sldId id="2584" r:id="rId7"/>
    <p:sldId id="2583" r:id="rId8"/>
    <p:sldId id="2587" r:id="rId9"/>
    <p:sldId id="2590" r:id="rId10"/>
    <p:sldId id="2591" r:id="rId11"/>
    <p:sldId id="2609" r:id="rId12"/>
    <p:sldId id="2593" r:id="rId13"/>
    <p:sldId id="2594" r:id="rId14"/>
    <p:sldId id="2598" r:id="rId15"/>
    <p:sldId id="2599" r:id="rId16"/>
    <p:sldId id="2600" r:id="rId17"/>
    <p:sldId id="2601" r:id="rId18"/>
    <p:sldId id="2596" r:id="rId19"/>
    <p:sldId id="2608" r:id="rId20"/>
    <p:sldId id="2610" r:id="rId2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4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2B3C3-6045-467F-B862-9CC43B40F32A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C505C2-B9C4-47E8-8053-9F0DD51C5CD1}">
      <dgm:prSet/>
      <dgm:spPr/>
      <dgm:t>
        <a:bodyPr/>
        <a:lstStyle/>
        <a:p>
          <a:r>
            <a:rPr lang="lv-LV"/>
            <a:t>Labāka klientu apkalpošanas kvalitāte </a:t>
          </a:r>
          <a:endParaRPr lang="en-US"/>
        </a:p>
      </dgm:t>
    </dgm:pt>
    <dgm:pt modelId="{DEC38D57-69AB-49C4-A35A-CFA883BAB4C2}" type="parTrans" cxnId="{2EE24F1D-EFA3-4E21-98E4-AC714B877425}">
      <dgm:prSet/>
      <dgm:spPr/>
      <dgm:t>
        <a:bodyPr/>
        <a:lstStyle/>
        <a:p>
          <a:endParaRPr lang="en-US"/>
        </a:p>
      </dgm:t>
    </dgm:pt>
    <dgm:pt modelId="{565F7393-C252-4DDA-A5F8-7975144E5499}" type="sibTrans" cxnId="{2EE24F1D-EFA3-4E21-98E4-AC714B877425}">
      <dgm:prSet/>
      <dgm:spPr/>
      <dgm:t>
        <a:bodyPr/>
        <a:lstStyle/>
        <a:p>
          <a:endParaRPr lang="en-US"/>
        </a:p>
      </dgm:t>
    </dgm:pt>
    <dgm:pt modelId="{D615EB46-4DFC-42A2-914B-B997B6B61ED9}">
      <dgm:prSet/>
      <dgm:spPr/>
      <dgm:t>
        <a:bodyPr/>
        <a:lstStyle/>
        <a:p>
          <a:r>
            <a:rPr lang="lv-LV" dirty="0"/>
            <a:t>Automatizēta, droša un precīza ūdens patēriņa rādītāju ielasīšana resursu vadības sistēmā «</a:t>
          </a:r>
          <a:r>
            <a:rPr lang="lv-LV" dirty="0" err="1"/>
            <a:t>Horizon</a:t>
          </a:r>
          <a:r>
            <a:rPr lang="lv-LV" dirty="0"/>
            <a:t>»</a:t>
          </a:r>
          <a:endParaRPr lang="en-US" dirty="0"/>
        </a:p>
      </dgm:t>
    </dgm:pt>
    <dgm:pt modelId="{4A6C6C01-4321-4DC1-B5C9-A08805716D1E}" type="parTrans" cxnId="{0BC68D24-0EC5-494A-9DFD-738A3AD9BE6C}">
      <dgm:prSet/>
      <dgm:spPr/>
      <dgm:t>
        <a:bodyPr/>
        <a:lstStyle/>
        <a:p>
          <a:endParaRPr lang="en-US"/>
        </a:p>
      </dgm:t>
    </dgm:pt>
    <dgm:pt modelId="{E257E078-C501-4B6F-A3C1-2A9ACE9213F9}" type="sibTrans" cxnId="{0BC68D24-0EC5-494A-9DFD-738A3AD9BE6C}">
      <dgm:prSet/>
      <dgm:spPr/>
      <dgm:t>
        <a:bodyPr/>
        <a:lstStyle/>
        <a:p>
          <a:endParaRPr lang="en-US"/>
        </a:p>
      </dgm:t>
    </dgm:pt>
    <dgm:pt modelId="{CE2FFFE8-77DA-4631-B557-AC451A11B429}">
      <dgm:prSet/>
      <dgm:spPr/>
      <dgm:t>
        <a:bodyPr/>
        <a:lstStyle/>
        <a:p>
          <a:r>
            <a:rPr lang="lv-LV" dirty="0"/>
            <a:t>Caurspīdīgāks un precīzāks norēķinu pamats attiecībās starp klientu un uzņēmumu</a:t>
          </a:r>
          <a:endParaRPr lang="en-US" dirty="0"/>
        </a:p>
      </dgm:t>
    </dgm:pt>
    <dgm:pt modelId="{1DE16A34-4CF0-4AA3-A6D6-C588F630B515}" type="parTrans" cxnId="{3D88252C-9A0E-4613-BB1F-252FA56A73FE}">
      <dgm:prSet/>
      <dgm:spPr/>
      <dgm:t>
        <a:bodyPr/>
        <a:lstStyle/>
        <a:p>
          <a:endParaRPr lang="en-US"/>
        </a:p>
      </dgm:t>
    </dgm:pt>
    <dgm:pt modelId="{85413E8B-58FA-4324-9F24-9CD25A774A1C}" type="sibTrans" cxnId="{3D88252C-9A0E-4613-BB1F-252FA56A73FE}">
      <dgm:prSet/>
      <dgm:spPr/>
      <dgm:t>
        <a:bodyPr/>
        <a:lstStyle/>
        <a:p>
          <a:endParaRPr lang="en-US"/>
        </a:p>
      </dgm:t>
    </dgm:pt>
    <dgm:pt modelId="{2BF8CA79-EF83-478B-BF4B-B4B30D2C8FED}">
      <dgm:prSet/>
      <dgm:spPr/>
      <dgm:t>
        <a:bodyPr/>
        <a:lstStyle/>
        <a:p>
          <a:r>
            <a:rPr lang="lv-LV"/>
            <a:t>Paaugstināts uzņēmuma darba ražīgums klientu apkalpošanā</a:t>
          </a:r>
          <a:endParaRPr lang="en-US"/>
        </a:p>
      </dgm:t>
    </dgm:pt>
    <dgm:pt modelId="{78C5771D-C58F-43A9-8AC2-AAD9F82FEAB5}" type="parTrans" cxnId="{D381CF6A-B1E2-4E43-AB72-642B1717137D}">
      <dgm:prSet/>
      <dgm:spPr/>
      <dgm:t>
        <a:bodyPr/>
        <a:lstStyle/>
        <a:p>
          <a:endParaRPr lang="en-US"/>
        </a:p>
      </dgm:t>
    </dgm:pt>
    <dgm:pt modelId="{2CB177AE-60CE-4318-8902-F24CDC126772}" type="sibTrans" cxnId="{D381CF6A-B1E2-4E43-AB72-642B1717137D}">
      <dgm:prSet/>
      <dgm:spPr/>
      <dgm:t>
        <a:bodyPr/>
        <a:lstStyle/>
        <a:p>
          <a:endParaRPr lang="en-US"/>
        </a:p>
      </dgm:t>
    </dgm:pt>
    <dgm:pt modelId="{B88D58E1-6EC3-48B0-945A-8F270A93EB38}">
      <dgm:prSet/>
      <dgm:spPr/>
      <dgm:t>
        <a:bodyPr/>
        <a:lstStyle/>
        <a:p>
          <a:r>
            <a:rPr lang="lv-LV" dirty="0"/>
            <a:t>Varēs nepalielināt darbinieku skaitu pie pieaugoša klientu skaita</a:t>
          </a:r>
          <a:endParaRPr lang="en-US" dirty="0"/>
        </a:p>
      </dgm:t>
    </dgm:pt>
    <dgm:pt modelId="{BF4F3B8E-923E-417F-BE14-405E5F8647C1}" type="parTrans" cxnId="{497B9AA3-1806-45A3-9661-86158970EB3E}">
      <dgm:prSet/>
      <dgm:spPr/>
      <dgm:t>
        <a:bodyPr/>
        <a:lstStyle/>
        <a:p>
          <a:endParaRPr lang="en-US"/>
        </a:p>
      </dgm:t>
    </dgm:pt>
    <dgm:pt modelId="{3D2A1CF6-CFD1-4306-8002-C428255152FE}" type="sibTrans" cxnId="{497B9AA3-1806-45A3-9661-86158970EB3E}">
      <dgm:prSet/>
      <dgm:spPr/>
      <dgm:t>
        <a:bodyPr/>
        <a:lstStyle/>
        <a:p>
          <a:endParaRPr lang="en-US"/>
        </a:p>
      </dgm:t>
    </dgm:pt>
    <dgm:pt modelId="{B4AEBC8F-49B8-4F96-AE64-ED6D91672452}" type="pres">
      <dgm:prSet presAssocID="{28A2B3C3-6045-467F-B862-9CC43B40F32A}" presName="Name0" presStyleCnt="0">
        <dgm:presLayoutVars>
          <dgm:dir/>
          <dgm:animLvl val="lvl"/>
          <dgm:resizeHandles val="exact"/>
        </dgm:presLayoutVars>
      </dgm:prSet>
      <dgm:spPr/>
    </dgm:pt>
    <dgm:pt modelId="{1789F88B-7400-4DE0-8866-983015B7557D}" type="pres">
      <dgm:prSet presAssocID="{E6C505C2-B9C4-47E8-8053-9F0DD51C5CD1}" presName="linNode" presStyleCnt="0"/>
      <dgm:spPr/>
    </dgm:pt>
    <dgm:pt modelId="{A4DA5FC0-5236-4F43-A2E5-CA9763AB2E17}" type="pres">
      <dgm:prSet presAssocID="{E6C505C2-B9C4-47E8-8053-9F0DD51C5CD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C83F1C5-BBE9-4677-806F-554E73B01646}" type="pres">
      <dgm:prSet presAssocID="{E6C505C2-B9C4-47E8-8053-9F0DD51C5CD1}" presName="descendantText" presStyleLbl="alignAccFollowNode1" presStyleIdx="0" presStyleCnt="2">
        <dgm:presLayoutVars>
          <dgm:bulletEnabled val="1"/>
        </dgm:presLayoutVars>
      </dgm:prSet>
      <dgm:spPr/>
    </dgm:pt>
    <dgm:pt modelId="{ECE68E74-E18A-44D4-939B-9F943DC5CFA7}" type="pres">
      <dgm:prSet presAssocID="{565F7393-C252-4DDA-A5F8-7975144E5499}" presName="sp" presStyleCnt="0"/>
      <dgm:spPr/>
    </dgm:pt>
    <dgm:pt modelId="{D23F4AF2-FD27-4969-9D9C-0DE0C15EF5C1}" type="pres">
      <dgm:prSet presAssocID="{2BF8CA79-EF83-478B-BF4B-B4B30D2C8FED}" presName="linNode" presStyleCnt="0"/>
      <dgm:spPr/>
    </dgm:pt>
    <dgm:pt modelId="{2D400AC8-0E58-44B4-ACEB-E0264B673B30}" type="pres">
      <dgm:prSet presAssocID="{2BF8CA79-EF83-478B-BF4B-B4B30D2C8FE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4D2ED39-26C0-40B3-8168-3F86AAA088BC}" type="pres">
      <dgm:prSet presAssocID="{2BF8CA79-EF83-478B-BF4B-B4B30D2C8FE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C08AD03-49A9-43DE-B362-8AF15ACC1653}" type="presOf" srcId="{CE2FFFE8-77DA-4631-B557-AC451A11B429}" destId="{5C83F1C5-BBE9-4677-806F-554E73B01646}" srcOrd="0" destOrd="1" presId="urn:microsoft.com/office/officeart/2005/8/layout/vList5"/>
    <dgm:cxn modelId="{E7D60C0B-FF35-455E-BC30-7F8C8BC10BE3}" type="presOf" srcId="{D615EB46-4DFC-42A2-914B-B997B6B61ED9}" destId="{5C83F1C5-BBE9-4677-806F-554E73B01646}" srcOrd="0" destOrd="0" presId="urn:microsoft.com/office/officeart/2005/8/layout/vList5"/>
    <dgm:cxn modelId="{2EE24F1D-EFA3-4E21-98E4-AC714B877425}" srcId="{28A2B3C3-6045-467F-B862-9CC43B40F32A}" destId="{E6C505C2-B9C4-47E8-8053-9F0DD51C5CD1}" srcOrd="0" destOrd="0" parTransId="{DEC38D57-69AB-49C4-A35A-CFA883BAB4C2}" sibTransId="{565F7393-C252-4DDA-A5F8-7975144E5499}"/>
    <dgm:cxn modelId="{0BC68D24-0EC5-494A-9DFD-738A3AD9BE6C}" srcId="{E6C505C2-B9C4-47E8-8053-9F0DD51C5CD1}" destId="{D615EB46-4DFC-42A2-914B-B997B6B61ED9}" srcOrd="0" destOrd="0" parTransId="{4A6C6C01-4321-4DC1-B5C9-A08805716D1E}" sibTransId="{E257E078-C501-4B6F-A3C1-2A9ACE9213F9}"/>
    <dgm:cxn modelId="{3D88252C-9A0E-4613-BB1F-252FA56A73FE}" srcId="{E6C505C2-B9C4-47E8-8053-9F0DD51C5CD1}" destId="{CE2FFFE8-77DA-4631-B557-AC451A11B429}" srcOrd="1" destOrd="0" parTransId="{1DE16A34-4CF0-4AA3-A6D6-C588F630B515}" sibTransId="{85413E8B-58FA-4324-9F24-9CD25A774A1C}"/>
    <dgm:cxn modelId="{7BE78045-375C-47CA-90E2-A46345000167}" type="presOf" srcId="{28A2B3C3-6045-467F-B862-9CC43B40F32A}" destId="{B4AEBC8F-49B8-4F96-AE64-ED6D91672452}" srcOrd="0" destOrd="0" presId="urn:microsoft.com/office/officeart/2005/8/layout/vList5"/>
    <dgm:cxn modelId="{D381CF6A-B1E2-4E43-AB72-642B1717137D}" srcId="{28A2B3C3-6045-467F-B862-9CC43B40F32A}" destId="{2BF8CA79-EF83-478B-BF4B-B4B30D2C8FED}" srcOrd="1" destOrd="0" parTransId="{78C5771D-C58F-43A9-8AC2-AAD9F82FEAB5}" sibTransId="{2CB177AE-60CE-4318-8902-F24CDC126772}"/>
    <dgm:cxn modelId="{497B9AA3-1806-45A3-9661-86158970EB3E}" srcId="{2BF8CA79-EF83-478B-BF4B-B4B30D2C8FED}" destId="{B88D58E1-6EC3-48B0-945A-8F270A93EB38}" srcOrd="0" destOrd="0" parTransId="{BF4F3B8E-923E-417F-BE14-405E5F8647C1}" sibTransId="{3D2A1CF6-CFD1-4306-8002-C428255152FE}"/>
    <dgm:cxn modelId="{DD5218BF-CC26-481B-911D-62E094726058}" type="presOf" srcId="{2BF8CA79-EF83-478B-BF4B-B4B30D2C8FED}" destId="{2D400AC8-0E58-44B4-ACEB-E0264B673B30}" srcOrd="0" destOrd="0" presId="urn:microsoft.com/office/officeart/2005/8/layout/vList5"/>
    <dgm:cxn modelId="{903AC1EB-EED0-4A9F-A0CC-C19F435D5D0D}" type="presOf" srcId="{E6C505C2-B9C4-47E8-8053-9F0DD51C5CD1}" destId="{A4DA5FC0-5236-4F43-A2E5-CA9763AB2E17}" srcOrd="0" destOrd="0" presId="urn:microsoft.com/office/officeart/2005/8/layout/vList5"/>
    <dgm:cxn modelId="{700E01FE-45F1-44E3-BEEB-3DDA90EBDC56}" type="presOf" srcId="{B88D58E1-6EC3-48B0-945A-8F270A93EB38}" destId="{84D2ED39-26C0-40B3-8168-3F86AAA088BC}" srcOrd="0" destOrd="0" presId="urn:microsoft.com/office/officeart/2005/8/layout/vList5"/>
    <dgm:cxn modelId="{66D03863-8444-4986-9B6C-368BD9B97DDB}" type="presParOf" srcId="{B4AEBC8F-49B8-4F96-AE64-ED6D91672452}" destId="{1789F88B-7400-4DE0-8866-983015B7557D}" srcOrd="0" destOrd="0" presId="urn:microsoft.com/office/officeart/2005/8/layout/vList5"/>
    <dgm:cxn modelId="{5A0DD0B5-5C0B-46BE-99A9-E7E531BE1A79}" type="presParOf" srcId="{1789F88B-7400-4DE0-8866-983015B7557D}" destId="{A4DA5FC0-5236-4F43-A2E5-CA9763AB2E17}" srcOrd="0" destOrd="0" presId="urn:microsoft.com/office/officeart/2005/8/layout/vList5"/>
    <dgm:cxn modelId="{E2919091-61C1-419E-A1C4-88F663C0BB62}" type="presParOf" srcId="{1789F88B-7400-4DE0-8866-983015B7557D}" destId="{5C83F1C5-BBE9-4677-806F-554E73B01646}" srcOrd="1" destOrd="0" presId="urn:microsoft.com/office/officeart/2005/8/layout/vList5"/>
    <dgm:cxn modelId="{252D73BE-3C21-4249-B328-75A76E25059E}" type="presParOf" srcId="{B4AEBC8F-49B8-4F96-AE64-ED6D91672452}" destId="{ECE68E74-E18A-44D4-939B-9F943DC5CFA7}" srcOrd="1" destOrd="0" presId="urn:microsoft.com/office/officeart/2005/8/layout/vList5"/>
    <dgm:cxn modelId="{558082C2-ADB3-4A8C-9C42-CBD8F297116C}" type="presParOf" srcId="{B4AEBC8F-49B8-4F96-AE64-ED6D91672452}" destId="{D23F4AF2-FD27-4969-9D9C-0DE0C15EF5C1}" srcOrd="2" destOrd="0" presId="urn:microsoft.com/office/officeart/2005/8/layout/vList5"/>
    <dgm:cxn modelId="{9717DB1F-12FE-4903-A8E3-F15C6B833B17}" type="presParOf" srcId="{D23F4AF2-FD27-4969-9D9C-0DE0C15EF5C1}" destId="{2D400AC8-0E58-44B4-ACEB-E0264B673B30}" srcOrd="0" destOrd="0" presId="urn:microsoft.com/office/officeart/2005/8/layout/vList5"/>
    <dgm:cxn modelId="{F068E017-D2A5-4F96-8694-6396A3F6BEE0}" type="presParOf" srcId="{D23F4AF2-FD27-4969-9D9C-0DE0C15EF5C1}" destId="{84D2ED39-26C0-40B3-8168-3F86AAA088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3F1C5-BBE9-4677-806F-554E73B01646}">
      <dsp:nvSpPr>
        <dsp:cNvPr id="0" name=""/>
        <dsp:cNvSpPr/>
      </dsp:nvSpPr>
      <dsp:spPr>
        <a:xfrm rot="5400000">
          <a:off x="6231170" y="-2215638"/>
          <a:ext cx="1838874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100" kern="1200" dirty="0"/>
            <a:t>Automatizēta, droša un precīza ūdens patēriņa rādītāju ielasīšana resursu vadības sistēmā «</a:t>
          </a:r>
          <a:r>
            <a:rPr lang="lv-LV" sz="2100" kern="1200" dirty="0" err="1"/>
            <a:t>Horizon</a:t>
          </a:r>
          <a:r>
            <a:rPr lang="lv-LV" sz="2100" kern="1200" dirty="0"/>
            <a:t>»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100" kern="1200" dirty="0"/>
            <a:t>Caurspīdīgāks un precīzāks norēķinu pamats attiecībās starp klientu un uzņēmumu</a:t>
          </a:r>
          <a:endParaRPr lang="en-US" sz="2100" kern="1200" dirty="0"/>
        </a:p>
      </dsp:txBody>
      <dsp:txXfrm rot="-5400000">
        <a:off x="3785615" y="319683"/>
        <a:ext cx="6640218" cy="1659342"/>
      </dsp:txXfrm>
    </dsp:sp>
    <dsp:sp modelId="{A4DA5FC0-5236-4F43-A2E5-CA9763AB2E17}">
      <dsp:nvSpPr>
        <dsp:cNvPr id="0" name=""/>
        <dsp:cNvSpPr/>
      </dsp:nvSpPr>
      <dsp:spPr>
        <a:xfrm>
          <a:off x="0" y="57"/>
          <a:ext cx="3785616" cy="22985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/>
            <a:t>Labāka klientu apkalpošanas kvalitāte </a:t>
          </a:r>
          <a:endParaRPr lang="en-US" sz="3400" kern="1200"/>
        </a:p>
      </dsp:txBody>
      <dsp:txXfrm>
        <a:off x="112208" y="112265"/>
        <a:ext cx="3561200" cy="2074176"/>
      </dsp:txXfrm>
    </dsp:sp>
    <dsp:sp modelId="{84D2ED39-26C0-40B3-8168-3F86AAA088BC}">
      <dsp:nvSpPr>
        <dsp:cNvPr id="0" name=""/>
        <dsp:cNvSpPr/>
      </dsp:nvSpPr>
      <dsp:spPr>
        <a:xfrm rot="5400000">
          <a:off x="6231170" y="197884"/>
          <a:ext cx="1838874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100" kern="1200" dirty="0"/>
            <a:t>Varēs nepalielināt darbinieku skaitu pie pieaugoša klientu skaita</a:t>
          </a:r>
          <a:endParaRPr lang="en-US" sz="2100" kern="1200" dirty="0"/>
        </a:p>
      </dsp:txBody>
      <dsp:txXfrm rot="-5400000">
        <a:off x="3785615" y="2733205"/>
        <a:ext cx="6640218" cy="1659342"/>
      </dsp:txXfrm>
    </dsp:sp>
    <dsp:sp modelId="{2D400AC8-0E58-44B4-ACEB-E0264B673B30}">
      <dsp:nvSpPr>
        <dsp:cNvPr id="0" name=""/>
        <dsp:cNvSpPr/>
      </dsp:nvSpPr>
      <dsp:spPr>
        <a:xfrm>
          <a:off x="0" y="2413579"/>
          <a:ext cx="3785616" cy="22985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400" kern="1200"/>
            <a:t>Paaugstināts uzņēmuma darba ražīgums klientu apkalpošanā</a:t>
          </a:r>
          <a:endParaRPr lang="en-US" sz="3400" kern="1200"/>
        </a:p>
      </dsp:txBody>
      <dsp:txXfrm>
        <a:off x="112208" y="2525787"/>
        <a:ext cx="3561200" cy="207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C5A68-0967-4EEC-9712-E2EEB0FE2428}" type="datetimeFigureOut">
              <a:rPr lang="lv-LV" smtClean="0"/>
              <a:t>08.01.2026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03CFE-A9DD-4B41-93A8-14C0544BC20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088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Šajā prezentācijā aplūkosim Carnikavas ciema notekūdeņu kanalizācijas tīkla esošo situāciju, nākotnes attīstības perspektīvas un SIA "Ādažu ūdens" plānotos projektus, kā arī sagaidāmās pārmaiņas un ieguvumus iedzīvotājiem.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A0B8C-2D62-4319-8E15-BD18CDBC28D4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56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Prezentācija aptvers četras galvenās tēmas: esošo situāciju notekūdeņu apsaimniekošanā Carnikavā, attīstības perspektīvas un nākotnes vajadzības, SIA "Ādažu ūdens" plānotos projektus un sagaidāmās pārmaiņas kopienā.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A0B8C-2D62-4319-8E15-BD18CDBC28D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609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/>
              <a:t>Šajā sadaļā analizēsim pašreizējo kanalizācijas tīklu Carnikavas ciemā, identificēsim galvenās problēmas un apskatīsim, kā notekūdeņu apsaimniekošana ietekmē vidi un sabiedrību.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A0B8C-2D62-4319-8E15-BD18CDBC28D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566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ADDE-FBBD-80AC-B671-287475EEE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3A180-91E4-D353-BD3E-9776BF173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72F6-7FB7-E59C-9062-4853AB6C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4B9C-9620-43F6-A7C9-1132FABDCFA8}" type="datetime1">
              <a:rPr lang="lv-LV" smtClean="0"/>
              <a:t>08.01.2026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07449-46FC-5131-3FCF-60F9C6F0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A554-69C6-BF8E-FE27-8543F1E4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6213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89F4-19FB-932A-93EC-E292783F1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6DF19-954B-47CF-2BB4-768A7CF1A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7478F-FD93-0462-00FF-5E12BD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C215-FA40-4026-95EC-7919A4FE0BEB}" type="datetime1">
              <a:rPr lang="lv-LV" smtClean="0"/>
              <a:t>08.01.2026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76E54-C455-595A-A264-7E8CC434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DB46A-15E4-E0A2-68EA-D4D53D01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453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66A4EA-0AEC-196E-8921-E64EE98ED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FE2A82-11BA-A810-63B9-A5CCB20A3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6FD5A-C91C-BC29-5729-69C45AE5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3D64-AE44-4162-B9CC-1E44EF3110D2}" type="datetime1">
              <a:rPr lang="lv-LV" smtClean="0"/>
              <a:t>08.01.2026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C5053-4A86-D1DA-7D90-29D36D2C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2BD72-C069-CF4F-A503-62089D68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042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423160"/>
            <a:ext cx="520293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lphaLcPeriod"/>
              <a:defRPr lang="en-US" dirty="0"/>
            </a:lvl2pPr>
            <a:lvl3pPr marL="800100" indent="-342900">
              <a:buFont typeface="+mj-lt"/>
              <a:buAutoNum type="romanLcPeriod"/>
              <a:defRPr lang="en-US" dirty="0"/>
            </a:lvl3pPr>
            <a:lvl4pPr marL="914400" indent="-228600">
              <a:buFont typeface="+mj-lt"/>
              <a:buAutoNum type="arabicParenR"/>
              <a:defRPr lang="en-US" dirty="0"/>
            </a:lvl4pPr>
            <a:lvl5pPr marL="1143000" indent="-228600">
              <a:buFont typeface="+mj-lt"/>
              <a:buAutoNum type="alphaLcParenR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C3AC-AAA0-4253-9B0F-7735214E7B12}" type="datetime1">
              <a:rPr lang="lv-LV" smtClean="0"/>
              <a:t>08.01.2026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26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6DC6-113E-4D6C-84E0-33361279A364}" type="datetime1">
              <a:rPr lang="lv-LV" smtClean="0"/>
              <a:t>08.01.2026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6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0135-E890-B7BE-6849-41AE1808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7208"/>
          </a:xfrm>
        </p:spPr>
        <p:txBody>
          <a:bodyPr anchor="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7867B-28F6-6127-4C01-EEBCDC2E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33"/>
            <a:ext cx="10515600" cy="471223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A8A1-9DFF-B05C-ACA3-4AF68CB1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B8396E4-0134-41FF-A7E6-702319ECAB0C}" type="datetime1">
              <a:rPr lang="lv-LV" smtClean="0"/>
              <a:pPr/>
              <a:t>08.01.2026</a:t>
            </a:fld>
            <a:endParaRPr lang="lv-LV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02858-CFA1-D2E7-058D-4AB4A597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lv-LV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8C7A3-EE21-E9BB-2FB4-FE2EB3478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1DAF7-B345-408B-9378-55954782566B}" type="slidenum">
              <a:rPr lang="lv-LV" smtClean="0"/>
              <a:pPr/>
              <a:t>‹#›</a:t>
            </a:fld>
            <a:endParaRPr lang="lv-LV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1A29-55FB-6175-32A9-E36887EB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B7547-9BB5-99D9-7B6B-14E6FCDA8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494D2-42DE-4CE9-C0A8-388FEF40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ABC7-9A3B-478F-8193-11D998E748EC}" type="datetime1">
              <a:rPr lang="lv-LV" smtClean="0"/>
              <a:t>08.01.2026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D0AFA-5FE4-CBAD-6086-E95CE6EC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A7682-2018-8201-31BF-04D7D3C1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918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55B2-7EB8-9448-409A-56640124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36525"/>
            <a:ext cx="10887075" cy="89217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192D1-317A-A7A0-113E-E5F7AF3A0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208087"/>
            <a:ext cx="5638800" cy="49688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BE685-5BA1-6AF0-E99D-60F44D151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208087"/>
            <a:ext cx="5553075" cy="49688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92675-0846-3917-9BB8-7B0A2AE5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5493-3B1D-4134-BD0D-86D8FC3494FB}" type="datetime1">
              <a:rPr lang="lv-LV" smtClean="0"/>
              <a:t>08.01.2026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F386D-5BCE-05DD-6BCB-D9D72164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F422F-584C-A4A8-627B-E75931C7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08F9-7722-4104-B365-0FB4EF3312C1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226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5F27-2776-E525-F226-8A7EA05B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7188" cy="823912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92351-6916-3060-AF7B-1360A4380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772" y="1189039"/>
            <a:ext cx="561480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772FD-0F00-8FFF-F061-DEB2CA25F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5540375" cy="4284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A6B3A-8309-7C70-8799-A5EF1DDB2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89039"/>
            <a:ext cx="57132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702B1-6956-4E97-2756-39250EFC2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1905000"/>
            <a:ext cx="5616574" cy="42846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07764-ED03-7929-87D6-9F38ADB3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7DE8-50BA-4264-A0E1-273A53C52769}" type="datetime1">
              <a:rPr lang="lv-LV" smtClean="0"/>
              <a:t>08.01.2026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98EEC-E855-D020-CBC8-9F21D214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461DA-CC5C-4528-0AF5-28343675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643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225-C4D1-E7D6-5692-AAD10B93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AF9C8-C494-4044-0A3E-E8A7EE9E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A698-CB0D-4883-99B1-2A639F71A77D}" type="datetime1">
              <a:rPr lang="lv-LV" smtClean="0"/>
              <a:t>08.01.2026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672BF9-3C8E-2D36-A74B-E2AA163C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A5C4E-0D78-10F9-E2CD-D24BD22D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071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23DAA-8B8A-7079-EC63-CE7AA903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EAC2-53F7-4490-9DD9-0E538152D7C7}" type="datetime1">
              <a:rPr lang="lv-LV" smtClean="0"/>
              <a:t>08.01.2026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7A021-7BAA-1018-4B06-24AF62B9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5AEB4-8B12-65B2-308E-85E80120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204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BF87-2D1D-3AC0-3977-5940562E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3590F-9CF3-71B8-FCF9-D5023DDA2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0839C-494C-64F0-4FB9-100F0129B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8D307-4D33-167E-13BA-05106C20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2EE5-021A-488E-B7C4-9BF5D1F75626}" type="datetime1">
              <a:rPr lang="lv-LV" smtClean="0"/>
              <a:t>08.01.2026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2F145-1F9C-3C8A-6AC4-F66B84D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9798C-4F19-A47C-2D0B-362758CF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50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C342-2DD9-C092-D262-2F46CB04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0FC68-C972-88A7-499F-D5015E7C8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8EDB9-C1F1-33C6-6FE5-E5831E543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1D2CD-3426-128A-E028-23A67583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E602-5F28-4B5E-9DD0-6BAB0D0ACA8D}" type="datetime1">
              <a:rPr lang="lv-LV" smtClean="0"/>
              <a:t>08.01.2026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7CEE-3786-0B84-BAA5-96AA910B2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5F75F-3D91-91C7-BBB2-B2FC4D5F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189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BB62C-FB29-08EC-6CCB-32BA6F28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9BF3D-6060-6D82-B783-AD1463944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88621-4E39-D170-8604-768E38171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65D1474-E3CF-4C89-ABC9-6A85C0864856}" type="datetime1">
              <a:rPr lang="lv-LV" smtClean="0"/>
              <a:pPr/>
              <a:t>08.01.2026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C9A7D-22FD-47DD-1A83-872F88D2B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CF497-0DD3-305A-5619-1B87FF94E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1DAF7-B345-408B-9378-55954782566B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4098" name="x_image_0">
            <a:extLst>
              <a:ext uri="{FF2B5EF4-FFF2-40B4-BE49-F238E27FC236}">
                <a16:creationId xmlns:a16="http://schemas.microsoft.com/office/drawing/2014/main" id="{6FA3A0FB-8763-374E-53F3-09BF10B89F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350" y="5848350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B34D7E-B768-9917-E41E-BFFF34334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361" y="1404594"/>
            <a:ext cx="8658422" cy="4221506"/>
          </a:xfrm>
        </p:spPr>
        <p:txBody>
          <a:bodyPr anchor="t">
            <a:normAutofit/>
          </a:bodyPr>
          <a:lstStyle/>
          <a:p>
            <a:r>
              <a:rPr lang="lv-LV" sz="4000" dirty="0">
                <a:solidFill>
                  <a:srgbClr val="0E2841"/>
                </a:solidFill>
                <a:effectLst/>
              </a:rPr>
              <a:t>SIA «Ādažu ūdens» nozīmīgākie iepirkumi 2026.gadā </a:t>
            </a:r>
            <a:br>
              <a:rPr lang="lv-LV" sz="4000" dirty="0">
                <a:solidFill>
                  <a:srgbClr val="0E2841"/>
                </a:solidFill>
                <a:effectLst/>
              </a:rPr>
            </a:br>
            <a:r>
              <a:rPr lang="lv-LV" sz="4000" dirty="0">
                <a:solidFill>
                  <a:srgbClr val="0E2841"/>
                </a:solidFill>
                <a:effectLst/>
              </a:rPr>
              <a:t>Informatīvs ziņojums </a:t>
            </a:r>
            <a:endParaRPr lang="lv-LV" sz="40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8750F-6920-0427-D5D3-552B1455F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82" y="4110088"/>
            <a:ext cx="7891899" cy="1516012"/>
          </a:xfrm>
        </p:spPr>
        <p:txBody>
          <a:bodyPr>
            <a:noAutofit/>
          </a:bodyPr>
          <a:lstStyle/>
          <a:p>
            <a:pPr algn="l"/>
            <a:r>
              <a:rPr lang="lv-LV" sz="2000" i="1" dirty="0">
                <a:solidFill>
                  <a:schemeClr val="tx2"/>
                </a:solidFill>
              </a:rPr>
              <a:t>Agris Eglītis, </a:t>
            </a:r>
          </a:p>
          <a:p>
            <a:pPr algn="l"/>
            <a:r>
              <a:rPr lang="lv-LV" sz="2000" dirty="0">
                <a:solidFill>
                  <a:srgbClr val="0E2841"/>
                </a:solidFill>
              </a:rPr>
              <a:t>SIA «Ādažu ūdens» valdes loceklis </a:t>
            </a:r>
          </a:p>
          <a:p>
            <a:pPr algn="l"/>
            <a:r>
              <a:rPr lang="lv-LV" sz="2000" i="1" dirty="0">
                <a:solidFill>
                  <a:srgbClr val="0E2841"/>
                </a:solidFill>
              </a:rPr>
              <a:t>2026.gada 08.janvārī </a:t>
            </a:r>
            <a:endParaRPr lang="lv-LV" sz="2000" i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899F-08E8-F3D1-09E1-FA3E7E5B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026" name="x_image_0">
            <a:extLst>
              <a:ext uri="{FF2B5EF4-FFF2-40B4-BE49-F238E27FC236}">
                <a16:creationId xmlns:a16="http://schemas.microsoft.com/office/drawing/2014/main" id="{284054CA-9AF4-2AA8-B0F8-1ACD7F17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0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8EB96E-146F-8159-5DA1-20441199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Kas ir hidrodinamiskā mašīna?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F79310-14B4-925A-9AB2-5846B7CD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724525"/>
          </a:xfrm>
        </p:spPr>
        <p:txBody>
          <a:bodyPr>
            <a:normAutofit/>
          </a:bodyPr>
          <a:lstStyle/>
          <a:p>
            <a:r>
              <a:rPr lang="lv-LV" sz="2400" dirty="0"/>
              <a:t>Hidrodinamiskā mašīna ir </a:t>
            </a:r>
          </a:p>
          <a:p>
            <a:pPr lvl="1"/>
            <a:r>
              <a:rPr lang="lv-LV" sz="2000" dirty="0"/>
              <a:t>uz lielas jaudas kravas mašīnas šasijas bāzes uzbūvēta darba mašīna, </a:t>
            </a:r>
          </a:p>
          <a:p>
            <a:pPr lvl="1"/>
            <a:r>
              <a:rPr lang="lv-LV" sz="2000" dirty="0"/>
              <a:t>kas aprīkota ar </a:t>
            </a:r>
          </a:p>
          <a:p>
            <a:pPr lvl="2"/>
            <a:r>
              <a:rPr lang="lv-LV" sz="1800" dirty="0"/>
              <a:t>cisternu ar 2 kamerām ar savstarpēji maināmu tilpumu (attiecīgi - tīram ūdenim un atsūktiem notekūdeņiem)</a:t>
            </a:r>
          </a:p>
          <a:p>
            <a:pPr lvl="2"/>
            <a:r>
              <a:rPr lang="lv-LV" sz="1800" dirty="0"/>
              <a:t>celtni manipulatoru (sūkņu staciju apkalpošanai un to aprīkojuma nomaiņai)</a:t>
            </a:r>
          </a:p>
          <a:p>
            <a:pPr lvl="2"/>
            <a:r>
              <a:rPr lang="lv-LV" sz="1800" dirty="0"/>
              <a:t>vakuumsūkni (notekūdeņu savākšanai)</a:t>
            </a:r>
          </a:p>
          <a:p>
            <a:pPr lvl="2"/>
            <a:r>
              <a:rPr lang="lv-LV" sz="1800" dirty="0"/>
              <a:t>augstspiediena sūkni (sūkņu staciju un iekārtu mazgāšanai) </a:t>
            </a:r>
          </a:p>
          <a:p>
            <a:pPr lvl="2"/>
            <a:r>
              <a:rPr lang="lv-LV" sz="1800" dirty="0"/>
              <a:t>uzgaļu komplektu kanalizācijas cauruļvadu aizsērējumu attīrīšanai</a:t>
            </a:r>
          </a:p>
          <a:p>
            <a:r>
              <a:rPr lang="lv-LV" sz="2400" dirty="0"/>
              <a:t>Izmanto: </a:t>
            </a:r>
          </a:p>
          <a:p>
            <a:pPr lvl="1"/>
            <a:r>
              <a:rPr lang="lv-LV" sz="2000" dirty="0"/>
              <a:t>Primāri – ūdenssaimniecības tīklu apkopei – sūkņu staciju un citu objektu profilakse un apkope</a:t>
            </a:r>
          </a:p>
          <a:p>
            <a:pPr lvl="1"/>
            <a:r>
              <a:rPr lang="lv-LV" sz="2000" dirty="0"/>
              <a:t>Sūkņu staciju remontdarbiem -  sūkņu un cita aprīkojuma nomaiņa</a:t>
            </a:r>
          </a:p>
          <a:p>
            <a:pPr lvl="1"/>
            <a:r>
              <a:rPr lang="lv-LV" sz="2000" dirty="0"/>
              <a:t>Avāriju novēršanas darbiem – noplūžu atsūknēšana un savākto notekūdeņu transportēšana</a:t>
            </a:r>
            <a:endParaRPr lang="lv-LV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C9945-BD4A-3E22-7935-28E8626F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07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7C5F-1775-7288-C793-52EBB628F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Kāpēc tā nepieciešama?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D9EC2-7529-8EC2-6B5A-C4D2BD31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33"/>
            <a:ext cx="10866120" cy="4712230"/>
          </a:xfrm>
        </p:spPr>
        <p:txBody>
          <a:bodyPr/>
          <a:lstStyle/>
          <a:p>
            <a:r>
              <a:rPr lang="lv-LV" sz="2400" dirty="0"/>
              <a:t>SIA Ādažu Ūdens rīcībā jau ir 1 HDM, kas iegādāta 2012.gadā , tagad ar daļēji izsmeltu resursu -  var nebūt tehniski izmantojama avāriju brīžos =&gt; </a:t>
            </a:r>
          </a:p>
          <a:p>
            <a:pPr lvl="1"/>
            <a:r>
              <a:rPr lang="lv-LV" sz="2200" dirty="0"/>
              <a:t>paaugstināti vides piesārņošanas  riski un </a:t>
            </a:r>
          </a:p>
          <a:p>
            <a:pPr lvl="1"/>
            <a:r>
              <a:rPr lang="lv-LV" sz="2200" dirty="0"/>
              <a:t>lielāki pārtraukumi pakalpojumu pieejamībai avāriju gadījumā </a:t>
            </a:r>
          </a:p>
          <a:p>
            <a:r>
              <a:rPr lang="lv-LV" sz="2400" dirty="0"/>
              <a:t>Pēc reorganizācijām un novada attīstības rezultātā vairāk nekā 2-kārt palielinājies apkalpojamo objektu skaits. Un strauji turpina palielināties</a:t>
            </a:r>
          </a:p>
          <a:p>
            <a:pPr lvl="1"/>
            <a:r>
              <a:rPr lang="lv-LV" sz="2000" dirty="0"/>
              <a:t>Apkalpojamo NAI skaits – no 2 uz 7 </a:t>
            </a:r>
          </a:p>
          <a:p>
            <a:pPr lvl="1"/>
            <a:r>
              <a:rPr lang="lv-LV" sz="2000" dirty="0"/>
              <a:t>Apkalpojamo sūkņu staciju skaits – no 30 uz 83 </a:t>
            </a:r>
          </a:p>
          <a:p>
            <a:r>
              <a:rPr lang="lv-LV" sz="2400" dirty="0"/>
              <a:t>Palielinātas apkalpošanas maršrutu areāls (no Lilastes līdz Garkalnei- 24km attālums)</a:t>
            </a:r>
          </a:p>
          <a:p>
            <a:pPr lvl="1"/>
            <a:r>
              <a:rPr lang="lv-LV" sz="2000" dirty="0"/>
              <a:t>Vairāk laika </a:t>
            </a:r>
            <a:r>
              <a:rPr lang="lv-LV" sz="2000" dirty="0" err="1"/>
              <a:t>pārbraucienos</a:t>
            </a:r>
            <a:r>
              <a:rPr lang="lv-LV" sz="2000" dirty="0"/>
              <a:t> </a:t>
            </a:r>
          </a:p>
          <a:p>
            <a:pPr lvl="1"/>
            <a:r>
              <a:rPr lang="lv-LV" sz="2000" dirty="0"/>
              <a:t>Lielākas izmaksas uz darba vienību  </a:t>
            </a: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0CFA8-0F60-0D0A-F7A8-E915AD5F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234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80D1-6102-40C0-5FD4-A944680E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52"/>
            <a:ext cx="10515600" cy="947208"/>
          </a:xfrm>
        </p:spPr>
        <p:txBody>
          <a:bodyPr>
            <a:normAutofit fontScale="90000"/>
          </a:bodyPr>
          <a:lstStyle/>
          <a:p>
            <a:r>
              <a:rPr lang="lv-LV" dirty="0"/>
              <a:t>HDM iegādes finansēšanas saistības, indikatīvi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AE39E-0EE9-937F-1123-BBCDF728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160"/>
            <a:ext cx="10515600" cy="4712230"/>
          </a:xfrm>
        </p:spPr>
        <p:txBody>
          <a:bodyPr>
            <a:normAutofit/>
          </a:bodyPr>
          <a:lstStyle/>
          <a:p>
            <a:r>
              <a:rPr lang="lv-LV" dirty="0"/>
              <a:t>Jauna HDM. Cena 600 KEUR</a:t>
            </a:r>
          </a:p>
          <a:p>
            <a:pPr lvl="1"/>
            <a:r>
              <a:rPr lang="lv-LV" dirty="0"/>
              <a:t>Pirmā iemaksa (20 %) = 	120 KEUR </a:t>
            </a:r>
          </a:p>
          <a:p>
            <a:pPr lvl="1"/>
            <a:r>
              <a:rPr lang="lv-LV" dirty="0"/>
              <a:t>Finanšu līzinga termiņš (MM)= 60</a:t>
            </a:r>
          </a:p>
          <a:p>
            <a:pPr lvl="1"/>
            <a:r>
              <a:rPr lang="lv-LV" dirty="0"/>
              <a:t>Kredīta cena		6% </a:t>
            </a:r>
          </a:p>
          <a:p>
            <a:pPr lvl="1"/>
            <a:r>
              <a:rPr lang="lv-LV" dirty="0"/>
              <a:t>Mēneša maksājums 	9,28 KEUR</a:t>
            </a:r>
          </a:p>
          <a:p>
            <a:pPr lvl="1"/>
            <a:r>
              <a:rPr lang="lv-LV" dirty="0"/>
              <a:t>Kopējie procenti 		76,8 KEUR</a:t>
            </a:r>
          </a:p>
          <a:p>
            <a:pPr lvl="1"/>
            <a:r>
              <a:rPr lang="lv-LV" dirty="0"/>
              <a:t>Kopējā iegādes vērtība 	776,8 KEUR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6177A-E4BB-79A5-4089-EEFEC2BA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5777"/>
            <a:ext cx="2286000" cy="365125"/>
          </a:xfrm>
        </p:spPr>
        <p:txBody>
          <a:bodyPr/>
          <a:lstStyle/>
          <a:p>
            <a:fld id="{2571DAF7-B345-408B-9378-55954782566B}" type="slidenum">
              <a:rPr lang="lv-LV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805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60CB-F598-E1D9-3013-A5DF4AC7F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EE1E-5AA6-00B5-5394-2F2BA5F7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353" y="411479"/>
            <a:ext cx="5622921" cy="5276940"/>
          </a:xfrm>
        </p:spPr>
        <p:txBody>
          <a:bodyPr anchor="t">
            <a:noAutofit/>
          </a:bodyPr>
          <a:lstStyle/>
          <a:p>
            <a:r>
              <a:rPr lang="lv-LV" sz="5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Ūdenspatēriņa</a:t>
            </a:r>
            <a:r>
              <a:rPr lang="lv-LV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viedās uzskaites sistēma ar attālināto nolasīšanu Ādažu novadā: </a:t>
            </a:r>
            <a:br>
              <a:rPr lang="lv-LV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lv-LV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kāpēc un kā?</a:t>
            </a:r>
            <a:br>
              <a:rPr lang="lv-LV" sz="540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lv-LV" sz="5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27CEE-79DA-E22E-043E-05E9019F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0C2AA-9324-39D5-DF18-DDA62E41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6" y="1962150"/>
            <a:ext cx="6153328" cy="47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F2D4-5C69-46D8-C0BE-FD146761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Esošā situācija ūdenssaimniecības pakalpojumu apjoma uzskaitē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56AEB-0676-4201-164C-C0DC3125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33"/>
            <a:ext cx="10515600" cy="4723416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Saskaņā ar likumu, SIA «Ādažu ūdens» ir atbildīgs par savu klientu ūdens patēriņa uzskaites sistēmas uzturēšanu</a:t>
            </a:r>
          </a:p>
          <a:p>
            <a:pPr lvl="1"/>
            <a:r>
              <a:rPr lang="lv-LV" dirty="0"/>
              <a:t>Skaitītāju iegāde, uzstādīšana, verifikācija, patēriņa apjomu reģistrēšana rēķinu sagatavošanai</a:t>
            </a:r>
          </a:p>
          <a:p>
            <a:r>
              <a:rPr lang="lv-LV" dirty="0"/>
              <a:t>Pēc Carnikavas un Garkalnes-Alderu-Baltezera ūdenssaimniecību pārņemšanas SIA «Ādažu ūdens» pārziņā </a:t>
            </a:r>
          </a:p>
          <a:p>
            <a:pPr lvl="1"/>
            <a:r>
              <a:rPr lang="lv-LV" dirty="0"/>
              <a:t>Ir 3 atšķirīgas un tehniski nesavietojamas skaitītāju nolasīšanas sistēmas ar ~4 K skaitītāju (1500 + 1500+1000)</a:t>
            </a:r>
          </a:p>
          <a:p>
            <a:pPr lvl="1"/>
            <a:r>
              <a:rPr lang="lv-LV" dirty="0"/>
              <a:t>Beidzas kalpošanas resurss esošajām </a:t>
            </a:r>
            <a:r>
              <a:rPr lang="lv-LV" dirty="0" err="1"/>
              <a:t>bezkontakta</a:t>
            </a:r>
            <a:r>
              <a:rPr lang="lv-LV" dirty="0"/>
              <a:t> nolasīšanas iekārtām (~1 K gadā) </a:t>
            </a:r>
          </a:p>
          <a:p>
            <a:pPr lvl="1"/>
            <a:r>
              <a:rPr lang="lv-LV" dirty="0"/>
              <a:t>Esošās patēriņa datu </a:t>
            </a:r>
            <a:r>
              <a:rPr lang="lv-LV" dirty="0" err="1"/>
              <a:t>bezkontakta</a:t>
            </a:r>
            <a:r>
              <a:rPr lang="lv-LV" dirty="0"/>
              <a:t> nolasīšanas sistēmas tomēr prasa uzņēmuma darbinieku klātbūtni </a:t>
            </a:r>
          </a:p>
          <a:p>
            <a:pPr lvl="1"/>
            <a:r>
              <a:rPr lang="lv-LV" dirty="0"/>
              <a:t>~300 nestrādājošas attālinātās nolasīšanas sistēmas pārņemtajā  Alderu-Baltezera ūdenssaimniecībā </a:t>
            </a:r>
          </a:p>
          <a:p>
            <a:pPr lvl="1"/>
            <a:r>
              <a:rPr lang="lv-LV" dirty="0"/>
              <a:t>Turpina palielināties klientu skaits līdz ar apkalpojamo skaitītāju  apjomu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A9B47-47B3-6C1C-BD5A-13C63FEA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425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DE3C-098C-AF61-5E7C-B9457BD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Pakalpojumu apjomu uzskaites sistēmas izaicinājumi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C65A0-505C-B555-CC7C-9EAD38EF9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dirty="0"/>
              <a:t>Nodrošināt regulāru un precīzu ūdens patēriņa datu nolasīšanu </a:t>
            </a:r>
          </a:p>
          <a:p>
            <a:pPr lvl="1"/>
            <a:r>
              <a:rPr lang="lv-LV" dirty="0"/>
              <a:t>Datu nolasīšana grūti pieejamos skaitītāja uzstādīšanas punktos («zaļās akas»)</a:t>
            </a:r>
          </a:p>
          <a:p>
            <a:pPr lvl="1"/>
            <a:r>
              <a:rPr lang="lv-LV" dirty="0"/>
              <a:t>datu precīza fiksēšana tieši norēķinu perioda beigās</a:t>
            </a:r>
          </a:p>
          <a:p>
            <a:pPr lvl="1"/>
            <a:r>
              <a:rPr lang="lv-LV" dirty="0"/>
              <a:t>Ūdens iespējamas noplūdes savlaicīga fiksēšana ar trauksmes ziņojumu sistēmā </a:t>
            </a:r>
          </a:p>
          <a:p>
            <a:r>
              <a:rPr lang="lv-LV" dirty="0"/>
              <a:t>Samazināt patēriņa datu nolasīšanas un apstrādes darbietilpību</a:t>
            </a:r>
          </a:p>
          <a:p>
            <a:pPr lvl="1"/>
            <a:r>
              <a:rPr lang="lv-LV" dirty="0"/>
              <a:t>cilvēka klātbūtnes datu nolasīšanas procesā novēršana</a:t>
            </a:r>
          </a:p>
          <a:p>
            <a:r>
              <a:rPr lang="lv-LV" dirty="0"/>
              <a:t>Harmonizēt datu ieguves un apstrādes procesu </a:t>
            </a:r>
          </a:p>
          <a:p>
            <a:pPr lvl="1"/>
            <a:r>
              <a:rPr lang="lv-LV" dirty="0"/>
              <a:t>Pāreja no 3 nesavietojamām sistēmām uz 1 tādu, kura nepastarpināti eksportē datus uz uzņēmumā attīstāmo vienoto resursu vadības sistēmu  (RVS) «</a:t>
            </a:r>
            <a:r>
              <a:rPr lang="lv-LV" dirty="0" err="1"/>
              <a:t>Horizon</a:t>
            </a:r>
            <a:r>
              <a:rPr lang="lv-LV" dirty="0"/>
              <a:t>»</a:t>
            </a:r>
          </a:p>
          <a:p>
            <a:r>
              <a:rPr lang="lv-LV" dirty="0"/>
              <a:t>Noņemt netiešo administratīvo slogu no klientiem </a:t>
            </a:r>
          </a:p>
          <a:p>
            <a:pPr lvl="1"/>
            <a:r>
              <a:rPr lang="lv-LV" dirty="0"/>
              <a:t>datu automatizēta nolasīšana un paziņošana bez klienta tiešas iesaistes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2497-C1B8-94C2-DAAD-7F3497A2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265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4EDB-3A7C-6EF2-4B85-BE388002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Skaitītāju tehnisko sistēmu risinājumu alternatīvas </a:t>
            </a:r>
            <a:endParaRPr lang="lv-LV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CDC9E12-182F-8F09-FCBF-D97C012EE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452758"/>
              </p:ext>
            </p:extLst>
          </p:nvPr>
        </p:nvGraphicFramePr>
        <p:xfrm>
          <a:off x="302945" y="946362"/>
          <a:ext cx="10515597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674">
                  <a:extLst>
                    <a:ext uri="{9D8B030D-6E8A-4147-A177-3AD203B41FA5}">
                      <a16:colId xmlns:a16="http://schemas.microsoft.com/office/drawing/2014/main" val="2185605476"/>
                    </a:ext>
                  </a:extLst>
                </a:gridCol>
                <a:gridCol w="2094614">
                  <a:extLst>
                    <a:ext uri="{9D8B030D-6E8A-4147-A177-3AD203B41FA5}">
                      <a16:colId xmlns:a16="http://schemas.microsoft.com/office/drawing/2014/main" val="3316992739"/>
                    </a:ext>
                  </a:extLst>
                </a:gridCol>
                <a:gridCol w="2050309">
                  <a:extLst>
                    <a:ext uri="{9D8B030D-6E8A-4147-A177-3AD203B41FA5}">
                      <a16:colId xmlns:a16="http://schemas.microsoft.com/office/drawing/2014/main" val="1749001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/>
                        <a:t>Kāda no esošām 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/>
                        <a:t>Jauna sistēma</a:t>
                      </a: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373322"/>
                  </a:ext>
                </a:extLst>
              </a:tr>
              <a:tr h="145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000" dirty="0"/>
                        <a:t>1. Datu precīza fiksēšana tieši norēķinu perioda noslēguma brīdī (slēguma dienā)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>
                          <a:solidFill>
                            <a:srgbClr val="FF0000"/>
                          </a:solidFill>
                        </a:rPr>
                        <a:t>✖</a:t>
                      </a:r>
                      <a:endParaRPr lang="lv-LV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</a:p>
                    <a:p>
                      <a:pPr algn="ctr"/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547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2. Ūdens iespējamas noplūdes savlaicīga fiksēšana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>
                          <a:solidFill>
                            <a:srgbClr val="FF0000"/>
                          </a:solidFill>
                        </a:rPr>
                        <a:t>✖</a:t>
                      </a:r>
                      <a:endParaRPr lang="lv-LV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lv-LV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5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/>
                        <a:t>3. Novērsta darbinieka tiešas klātbūtnes nepieciešamība 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>
                          <a:solidFill>
                            <a:srgbClr val="FF0000"/>
                          </a:solidFill>
                        </a:rPr>
                        <a:t>✖</a:t>
                      </a:r>
                      <a:endParaRPr lang="lv-LV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lv-LV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51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4. Dati nepastarpināti tiek ievadīti RVS «</a:t>
                      </a:r>
                      <a:r>
                        <a:rPr lang="lv-LV" sz="2000" dirty="0" err="1"/>
                        <a:t>Horizon</a:t>
                      </a:r>
                      <a:r>
                        <a:rPr lang="lv-LV" sz="20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800">
                          <a:solidFill>
                            <a:srgbClr val="FF0000"/>
                          </a:solidFill>
                        </a:rPr>
                        <a:t>✖</a:t>
                      </a:r>
                      <a:endParaRPr lang="lv-LV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8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✔</a:t>
                      </a:r>
                      <a:endParaRPr lang="lv-LV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733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/>
                        <a:t>5. Datu automatizēta nolasīšana un paziņošana bez klienta tiešas iesaistes </a:t>
                      </a:r>
                      <a:endParaRPr lang="lv-LV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= </a:t>
                      </a:r>
                      <a:endParaRPr lang="lv-LV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= </a:t>
                      </a:r>
                      <a:endParaRPr lang="lv-LV" sz="3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0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6. Iekārtas vienības iegādes indikatīvās izmaksas, EUR (parādīs iepirkuma rezultāts)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~90 </a:t>
                      </a:r>
                      <a:endParaRPr lang="lv-LV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~95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89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lv-LV" sz="2000" dirty="0"/>
                        <a:t>7. Iekārtas kalpošanas laiks, gadi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EA72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9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8. Apkalpošanas izmaksas, EUR/mēnesī uz vienību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6627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2C02A-E984-6AE2-8275-EDD8073A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33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974B-E77D-7C81-C70C-86BB71653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Testētā inovatīvā sistēma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67D1-7420-00C9-596E-0C316D6A6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208087"/>
            <a:ext cx="8050618" cy="496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Viedais ultraskaņas ūdens skaitītājs</a:t>
            </a:r>
          </a:p>
          <a:p>
            <a:pPr marL="0" indent="0">
              <a:buNone/>
            </a:pPr>
            <a:r>
              <a:rPr lang="lv-LV" dirty="0"/>
              <a:t>precīza aukstā un karstā ūdens patēriņa uzskaitei dažādās vidēs, </a:t>
            </a:r>
          </a:p>
          <a:p>
            <a:r>
              <a:rPr lang="lv-LV" dirty="0"/>
              <a:t>darbojas bez kustīgām detaļām, </a:t>
            </a:r>
          </a:p>
          <a:p>
            <a:pPr lvl="1"/>
            <a:r>
              <a:rPr lang="lv-LV" dirty="0"/>
              <a:t>Nav mehāniska nolietojuma </a:t>
            </a:r>
          </a:p>
          <a:p>
            <a:pPr lvl="2"/>
            <a:r>
              <a:rPr lang="lv-LV" dirty="0"/>
              <a:t>Ilgstošāka darbība </a:t>
            </a:r>
          </a:p>
          <a:p>
            <a:r>
              <a:rPr lang="lv-LV" dirty="0"/>
              <a:t>automātiska trauksmes identificēšana </a:t>
            </a:r>
          </a:p>
          <a:p>
            <a:pPr lvl="1"/>
            <a:r>
              <a:rPr lang="lv-LV" dirty="0"/>
              <a:t>Noplūde, Nav plūsmas, Plīsums, Sasalšanas risks, Reversa plūsma</a:t>
            </a:r>
          </a:p>
          <a:p>
            <a:r>
              <a:rPr lang="lv-LV" dirty="0"/>
              <a:t>Automātiska datu reģistrēšana un ienešana RVS «</a:t>
            </a:r>
            <a:r>
              <a:rPr lang="lv-LV" dirty="0" err="1"/>
              <a:t>Horizon</a:t>
            </a:r>
            <a:r>
              <a:rPr lang="lv-LV" dirty="0"/>
              <a:t>»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1FB220-26D0-4E65-AF2C-E0B4E1418B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35928" y="1208088"/>
            <a:ext cx="3071932" cy="31194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8BEF9-FA3B-74DC-0D50-DFFE02F4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649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1F7A4-6700-6E5A-6156-8A85854FC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89412-953E-452E-1B14-AD202B10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Pārejas stratēģija un investīcijas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2F4C9E-0D92-B28D-3BDB-CF904269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33"/>
            <a:ext cx="10825716" cy="4712230"/>
          </a:xfrm>
        </p:spPr>
        <p:txBody>
          <a:bodyPr>
            <a:normAutofit/>
          </a:bodyPr>
          <a:lstStyle/>
          <a:p>
            <a:r>
              <a:rPr lang="lv-LV" dirty="0"/>
              <a:t>Ieviešanas stratēģijas soļi  </a:t>
            </a:r>
          </a:p>
          <a:p>
            <a:pPr marL="914400" lvl="1" indent="-457200">
              <a:buFont typeface="+mj-lt"/>
              <a:buAutoNum type="arabicPeriod"/>
            </a:pPr>
            <a:r>
              <a:rPr lang="lv-LV" dirty="0"/>
              <a:t>Aizvieto nestrādājošās datu attālinātās reģistrēšanas ierīces ar jaunajām</a:t>
            </a:r>
          </a:p>
          <a:p>
            <a:pPr marL="914400" lvl="1" indent="-457200">
              <a:buFont typeface="+mj-lt"/>
              <a:buAutoNum type="arabicPeriod"/>
            </a:pPr>
            <a:r>
              <a:rPr lang="lv-LV" dirty="0"/>
              <a:t>Nomaina ierīces ar notecējušu verifikācijas termiņu</a:t>
            </a:r>
          </a:p>
          <a:p>
            <a:pPr marL="914400" lvl="1" indent="-457200">
              <a:buFont typeface="+mj-lt"/>
              <a:buAutoNum type="arabicPeriod"/>
            </a:pPr>
            <a:r>
              <a:rPr lang="lv-LV" dirty="0"/>
              <a:t>Sāk ierīču nomaiņu pa apkalpošanas zonām</a:t>
            </a:r>
          </a:p>
          <a:p>
            <a:r>
              <a:rPr lang="lv-LV" dirty="0"/>
              <a:t>Jaunās sistēmas ieviešanas procesa ilgums </a:t>
            </a:r>
          </a:p>
          <a:p>
            <a:pPr lvl="1"/>
            <a:r>
              <a:rPr lang="lv-LV" dirty="0"/>
              <a:t>3-4 gadi, atkarībā no papildus resursu pieejamības   </a:t>
            </a:r>
          </a:p>
          <a:p>
            <a:r>
              <a:rPr lang="lv-LV" dirty="0"/>
              <a:t>Finansēšana</a:t>
            </a:r>
          </a:p>
          <a:p>
            <a:pPr lvl="1"/>
            <a:r>
              <a:rPr lang="lv-LV" dirty="0"/>
              <a:t>Aizvietošanas indikatīvās izmaksas 1.posmā 350 KEUR</a:t>
            </a:r>
          </a:p>
          <a:p>
            <a:pPr lvl="1"/>
            <a:r>
              <a:rPr lang="lv-LV" dirty="0"/>
              <a:t>Pakāpeniska, atbilstīgi iekārtu uzstādīšanas plānotajam grafikam  </a:t>
            </a:r>
          </a:p>
          <a:p>
            <a:pPr lvl="1"/>
            <a:r>
              <a:rPr lang="lv-LV" dirty="0"/>
              <a:t>Avots: esošais klientu apkalpošanas  budžets, nepalielinot tarifā iekļaujamo izmaksu slogu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15D2C-35EC-8A78-50FF-CCB96046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1499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FB21-9901-4984-6DAE-34F45F21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47208"/>
          </a:xfrm>
        </p:spPr>
        <p:txBody>
          <a:bodyPr anchor="t">
            <a:normAutofit/>
          </a:bodyPr>
          <a:lstStyle/>
          <a:p>
            <a:r>
              <a:rPr lang="lv-LV" dirty="0"/>
              <a:t>Rezultāts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D99B8-0451-0547-8394-060852A7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6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571DAF7-B345-408B-9378-55954782566B}" type="slidenum">
              <a:rPr lang="lv-LV" smtClean="0"/>
              <a:pPr>
                <a:spcAft>
                  <a:spcPts val="600"/>
                </a:spcAft>
              </a:pPr>
              <a:t>19</a:t>
            </a:fld>
            <a:endParaRPr lang="lv-LV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88AC65A-A859-7A71-4CFB-7FA662538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662328"/>
              </p:ext>
            </p:extLst>
          </p:nvPr>
        </p:nvGraphicFramePr>
        <p:xfrm>
          <a:off x="838200" y="1464733"/>
          <a:ext cx="10515600" cy="471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90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D2E8-A992-B353-7079-490BC61A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sz="6200" dirty="0"/>
              <a:t>Galvenie ziņojuma punkti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21E06-97D6-988F-73B8-797F5D85980B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187019" y="2423160"/>
            <a:ext cx="9288701" cy="3243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Nozīmīgākie iepirkumi SIA «Ādažu ūdens» 2026.gada plānā</a:t>
            </a:r>
          </a:p>
          <a:p>
            <a:pPr marL="0" indent="0">
              <a:buNone/>
            </a:pPr>
            <a:r>
              <a:rPr lang="lv-LV" dirty="0"/>
              <a:t>  </a:t>
            </a:r>
          </a:p>
          <a:p>
            <a:r>
              <a:rPr lang="lv-LV" dirty="0"/>
              <a:t>Carnikavas NAI pārbūve Carnikavas ūdenssaimniecības aglomerācijas attīstības plāna kontekstā </a:t>
            </a:r>
            <a:endParaRPr dirty="0"/>
          </a:p>
          <a:p>
            <a:r>
              <a:rPr lang="lv-LV" dirty="0"/>
              <a:t>Hidrodinamiskās mašīnas iegāde</a:t>
            </a:r>
            <a:endParaRPr dirty="0"/>
          </a:p>
          <a:p>
            <a:r>
              <a:rPr lang="lv-LV" dirty="0"/>
              <a:t>Ūdens patēriņa </a:t>
            </a:r>
            <a:r>
              <a:rPr lang="lv-LV" dirty="0" err="1"/>
              <a:t>komercuzskaites</a:t>
            </a:r>
            <a:r>
              <a:rPr lang="lv-LV" dirty="0"/>
              <a:t> skaitītāju iegāde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792D-68B8-535C-3C12-84B128D3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17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3064E7-277D-C1B1-BA2A-2DC818B0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uzklausīšanu 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294C3-A776-3BCC-102D-84164BF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616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6B80-6C63-65B6-5EA9-F8E64E33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/>
          <a:p>
            <a:r>
              <a:rPr lang="lv-LV" sz="4800" dirty="0"/>
              <a:t>1 . Carnikavas NAI pārbūve Carnikavas ūdenssaimniecības aglomerācijas attīstības plāna kontekstā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4808-0840-7444-063B-0DD678F4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860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4C450F2-3BB4-4AE4-8A35-A9D7AEA4C85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5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9EB893-D9A8-D3E7-E036-5E4D12EB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Kāpēc un kā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F6995-6209-BB63-547B-DDB37DA5F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Carnikavas NAI praktiski ir izsmēlušas savu tehnisko jaudu </a:t>
            </a:r>
          </a:p>
          <a:p>
            <a:pPr lvl="1"/>
            <a:r>
              <a:rPr lang="lv-LV" dirty="0"/>
              <a:t>Carnikavas aglomerācijas teritorijā turpinās apdzīvotības palielināšanās </a:t>
            </a:r>
          </a:p>
          <a:p>
            <a:pPr lvl="1"/>
            <a:r>
              <a:rPr lang="lv-LV" dirty="0"/>
              <a:t>Carnikavas pagasta teritorijā jau ir reģistrētas ~ 2000 mājokļi ar decentralizētajām sistēmām. Pat domas par to pievienošanu centralizētajai sistēmai aptur attīrīšanas jaudu nepietiekamība</a:t>
            </a:r>
          </a:p>
          <a:p>
            <a:r>
              <a:rPr lang="lv-LV" dirty="0"/>
              <a:t>Vairākos ciemos nav nedz izbūvēti </a:t>
            </a:r>
            <a:r>
              <a:rPr lang="lv-LV" dirty="0" err="1"/>
              <a:t>iekškvartālu</a:t>
            </a:r>
            <a:r>
              <a:rPr lang="lv-LV" dirty="0"/>
              <a:t> kanalizācijas notekūdeņu </a:t>
            </a:r>
            <a:r>
              <a:rPr lang="lv-LV" dirty="0" err="1"/>
              <a:t>savācējtīkli</a:t>
            </a:r>
            <a:r>
              <a:rPr lang="lv-LV" dirty="0"/>
              <a:t>, nedz maģistrāli savienojumi  ar NAI </a:t>
            </a:r>
          </a:p>
          <a:p>
            <a:r>
              <a:rPr lang="lv-LV" dirty="0"/>
              <a:t>Esošais Carnikavas NAI tehniskais risinājums jau pie esošās noslodzes rada paaugstinātus vides piesārņojuma riskus </a:t>
            </a:r>
          </a:p>
          <a:p>
            <a:r>
              <a:rPr lang="lv-LV" dirty="0"/>
              <a:t>Dūņu apsaimniekošanas esošā tehnoloģija ir dārga un vides nesaudzējoša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5A4F2-8569-6707-4A2E-562326CF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482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EE098-4BC7-7A56-69F4-35A83BC7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928E93-8B7A-095E-E35C-4BF0B364B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085"/>
            <a:ext cx="11445766" cy="58333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DD70674-AF58-20CB-8E6B-E9E868F1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1"/>
            <a:ext cx="10768269" cy="647098"/>
          </a:xfrm>
        </p:spPr>
        <p:txBody>
          <a:bodyPr anchor="t">
            <a:noAutofit/>
          </a:bodyPr>
          <a:lstStyle/>
          <a:p>
            <a:r>
              <a:rPr lang="lv-LV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Sadzīves notekūdeņu kanalizācijas tīkli Carnikavā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C39F5-D246-5B41-9626-50745437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0282F7-FD7A-E9FB-9DE1-52411EB14E44}"/>
              </a:ext>
            </a:extLst>
          </p:cNvPr>
          <p:cNvSpPr/>
          <p:nvPr/>
        </p:nvSpPr>
        <p:spPr>
          <a:xfrm>
            <a:off x="2667787" y="498954"/>
            <a:ext cx="9078012" cy="10281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Pašā par pilsētu potenciāli augošajā Carnikavas ciemā </a:t>
            </a:r>
            <a:br>
              <a:rPr lang="lv-LV" dirty="0"/>
            </a:br>
            <a:r>
              <a:rPr lang="lv-LV" dirty="0"/>
              <a:t>ir rajoni bez centralizētās kanalizācijas tīkliem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C2E231-E8C3-DCFC-2590-A4077824BA31}"/>
              </a:ext>
            </a:extLst>
          </p:cNvPr>
          <p:cNvCxnSpPr/>
          <p:nvPr/>
        </p:nvCxnSpPr>
        <p:spPr>
          <a:xfrm>
            <a:off x="9398000" y="1527142"/>
            <a:ext cx="721360" cy="3420778"/>
          </a:xfrm>
          <a:prstGeom prst="straightConnector1">
            <a:avLst/>
          </a:prstGeom>
          <a:ln w="4445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C081B5-97BE-F5BD-5E0E-26D2600D9A6F}"/>
              </a:ext>
            </a:extLst>
          </p:cNvPr>
          <p:cNvCxnSpPr>
            <a:cxnSpLocks/>
          </p:cNvCxnSpPr>
          <p:nvPr/>
        </p:nvCxnSpPr>
        <p:spPr>
          <a:xfrm>
            <a:off x="7573755" y="1478681"/>
            <a:ext cx="0" cy="1304491"/>
          </a:xfrm>
          <a:prstGeom prst="straightConnector1">
            <a:avLst/>
          </a:prstGeom>
          <a:ln w="4445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8A5E78-3FDF-F653-1452-E42CC3FA5B23}"/>
              </a:ext>
            </a:extLst>
          </p:cNvPr>
          <p:cNvCxnSpPr>
            <a:cxnSpLocks/>
          </p:cNvCxnSpPr>
          <p:nvPr/>
        </p:nvCxnSpPr>
        <p:spPr>
          <a:xfrm>
            <a:off x="8884920" y="1535113"/>
            <a:ext cx="228600" cy="1248059"/>
          </a:xfrm>
          <a:prstGeom prst="straightConnector1">
            <a:avLst/>
          </a:prstGeom>
          <a:ln w="4445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17AC81-E17D-8745-67B8-5036B0C5BC51}"/>
              </a:ext>
            </a:extLst>
          </p:cNvPr>
          <p:cNvCxnSpPr>
            <a:cxnSpLocks/>
          </p:cNvCxnSpPr>
          <p:nvPr/>
        </p:nvCxnSpPr>
        <p:spPr>
          <a:xfrm flipH="1">
            <a:off x="-71120" y="1527142"/>
            <a:ext cx="3001755" cy="1520858"/>
          </a:xfrm>
          <a:prstGeom prst="straightConnector1">
            <a:avLst/>
          </a:prstGeom>
          <a:ln w="44450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4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1DE5-7134-8C05-85A6-E3B5BA9E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lv-LV" dirty="0"/>
              <a:t>Izaicinājumi Carnikavas pagasta teritorijai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781EE0-7ECF-55DF-973D-5108E480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Carnikavas NAI ir jāpārbūvē – neatliekami </a:t>
            </a:r>
          </a:p>
          <a:p>
            <a:pPr lvl="1"/>
            <a:r>
              <a:rPr lang="lv-LV" dirty="0"/>
              <a:t>Jauda  jāpalielina vismaz par 50% </a:t>
            </a:r>
          </a:p>
          <a:p>
            <a:pPr lvl="1"/>
            <a:r>
              <a:rPr lang="lv-LV" dirty="0"/>
              <a:t>Dūņas jāatūdeņo </a:t>
            </a:r>
          </a:p>
          <a:p>
            <a:pPr lvl="1"/>
            <a:r>
              <a:rPr lang="lv-LV" dirty="0"/>
              <a:t>Tehnoloģiskie procesi tehniski jāuzlabo </a:t>
            </a:r>
          </a:p>
          <a:p>
            <a:r>
              <a:rPr lang="lv-LV" dirty="0"/>
              <a:t>Ādažu novadā ir vairākas teritorijas, kurās notekūdeņu </a:t>
            </a:r>
            <a:r>
              <a:rPr lang="lv-LV" dirty="0" err="1"/>
              <a:t>savācējtīkli</a:t>
            </a:r>
            <a:r>
              <a:rPr lang="lv-LV" dirty="0"/>
              <a:t> vispār nav izbūvēti, dominējoši tās ir Carnikavā </a:t>
            </a:r>
          </a:p>
          <a:p>
            <a:pPr lvl="1"/>
            <a:r>
              <a:rPr lang="lv-LV" dirty="0" err="1"/>
              <a:t>Garciems</a:t>
            </a:r>
            <a:r>
              <a:rPr lang="lv-LV" dirty="0"/>
              <a:t>, </a:t>
            </a:r>
          </a:p>
          <a:p>
            <a:pPr lvl="1"/>
            <a:r>
              <a:rPr lang="lv-LV" dirty="0" err="1"/>
              <a:t>Garupe</a:t>
            </a:r>
            <a:endParaRPr lang="lv-LV" dirty="0"/>
          </a:p>
          <a:p>
            <a:pPr lvl="1"/>
            <a:r>
              <a:rPr lang="lv-LV" dirty="0"/>
              <a:t>½ no </a:t>
            </a:r>
            <a:r>
              <a:rPr lang="lv-LV" dirty="0" err="1"/>
              <a:t>Kalngales</a:t>
            </a:r>
            <a:r>
              <a:rPr lang="lv-LV" dirty="0"/>
              <a:t> </a:t>
            </a:r>
          </a:p>
          <a:p>
            <a:pPr lvl="1"/>
            <a:r>
              <a:rPr lang="lv-LV" dirty="0"/>
              <a:t>Gauja </a:t>
            </a:r>
          </a:p>
          <a:p>
            <a:pPr lvl="1"/>
            <a:r>
              <a:rPr lang="lv-LV" dirty="0" err="1"/>
              <a:t>Siguļi</a:t>
            </a:r>
            <a:r>
              <a:rPr lang="lv-LV" dirty="0"/>
              <a:t>/Dzirnezers 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EE1B60-5631-8359-D89C-D1E0A780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008F9-7722-4104-B365-0FB4EF3312C1}" type="slidenum">
              <a:rPr lang="lv-LV" smtClean="0"/>
              <a:pPr/>
              <a:t>6</a:t>
            </a:fld>
            <a:endParaRPr lang="lv-LV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67D56D-4AFA-1AAA-BB06-D6A91629AC4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r>
              <a:rPr lang="lv-LV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F3B881-F3D6-1776-1694-A99AB707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Iespēja piedalīties ES fondu piesaistes konkursā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98A09-7A94-9D1C-74F7-B98469532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2025.gada oktobrī ir izsludināts projektu pieteikumu konkurss </a:t>
            </a:r>
          </a:p>
          <a:p>
            <a:pPr lvl="1"/>
            <a:r>
              <a:rPr lang="lv-LV" dirty="0"/>
              <a:t>2.2.1.1. Notekūdeņu un to dūņu apsaimniekošanas sistēmas attīstība piesārņojuma samazināšanai, 3. kārta. </a:t>
            </a:r>
            <a:r>
              <a:rPr lang="lv-LV" sz="2000" dirty="0"/>
              <a:t>(</a:t>
            </a:r>
            <a:r>
              <a:rPr lang="nn-NO" sz="2000" b="1" dirty="0"/>
              <a:t>Ministru kabineta noteikumi Nr. 471</a:t>
            </a:r>
            <a:r>
              <a:rPr lang="lv-LV" sz="2000" b="1" dirty="0"/>
              <a:t>)</a:t>
            </a:r>
            <a:endParaRPr lang="lv-LV" dirty="0"/>
          </a:p>
          <a:p>
            <a:pPr lvl="2"/>
            <a:r>
              <a:rPr lang="lv-LV" dirty="0"/>
              <a:t>Aglomerācijām 2-10 tūkstoši CE (</a:t>
            </a:r>
            <a:r>
              <a:rPr lang="lv-LV" dirty="0" err="1"/>
              <a:t>cilvēkekvivalentu</a:t>
            </a:r>
            <a:r>
              <a:rPr lang="lv-LV" dirty="0"/>
              <a:t>) </a:t>
            </a:r>
          </a:p>
          <a:p>
            <a:pPr lvl="2"/>
            <a:r>
              <a:rPr lang="lv-LV" dirty="0"/>
              <a:t>Pieteikumu termiņš:  02.03.2026.</a:t>
            </a:r>
          </a:p>
          <a:p>
            <a:pPr lvl="2"/>
            <a:r>
              <a:rPr lang="lv-LV" dirty="0"/>
              <a:t>Īstenošana: 2026.-2028.gadi   </a:t>
            </a:r>
          </a:p>
          <a:p>
            <a:r>
              <a:rPr lang="lv-LV" dirty="0"/>
              <a:t>Maksimālā ES fondu summa: 1,5 miljoni EUR </a:t>
            </a:r>
          </a:p>
          <a:p>
            <a:r>
              <a:rPr lang="lv-LV" dirty="0"/>
              <a:t>Pašu finansējums &gt;= 35% no projekta kopvērtības </a:t>
            </a:r>
          </a:p>
          <a:p>
            <a:r>
              <a:rPr lang="lv-LV" dirty="0"/>
              <a:t>Kopsumma: &gt; 2,3 miljoni EUR  </a:t>
            </a:r>
          </a:p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81583-8B74-6C24-A389-8DAF3580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852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CD9B-DCDD-7EE0-12EE-24F02A5B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SIA «Ādažu ūdens» plāns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30D52-C9CB-4491-BF29-5BCC6478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Startēt konkursā </a:t>
            </a:r>
          </a:p>
          <a:p>
            <a:pPr lvl="1"/>
            <a:r>
              <a:rPr lang="lv-LV" b="1" dirty="0"/>
              <a:t>Prioritāte: līdz 2028.gadam pārbūvēt Carnikavas NAI</a:t>
            </a:r>
            <a:r>
              <a:rPr lang="lv-LV" dirty="0"/>
              <a:t>, pēc principa – NAI jaudas vispirms, pēc tam papildus tīkli un klienti</a:t>
            </a:r>
          </a:p>
          <a:p>
            <a:pPr lvl="2"/>
            <a:r>
              <a:rPr lang="lv-LV" dirty="0"/>
              <a:t>Esam sagatavojuši priekšprojektu</a:t>
            </a:r>
          </a:p>
          <a:p>
            <a:pPr lvl="3"/>
            <a:r>
              <a:rPr lang="lv-LV" dirty="0"/>
              <a:t>Jaudas pieaugums 1,5-2 reizes </a:t>
            </a:r>
          </a:p>
          <a:p>
            <a:pPr lvl="3"/>
            <a:r>
              <a:rPr lang="lv-LV" dirty="0"/>
              <a:t>Indikatīvās izmaksas 1,5-1,7  MEUR </a:t>
            </a:r>
          </a:p>
          <a:p>
            <a:pPr lvl="1"/>
            <a:r>
              <a:rPr lang="lv-LV" b="1" dirty="0"/>
              <a:t>Par pārējo projekta resursu</a:t>
            </a:r>
            <a:r>
              <a:rPr lang="lv-LV" dirty="0"/>
              <a:t> –  izbūvēt sadzīves kanalizācijas </a:t>
            </a:r>
            <a:r>
              <a:rPr lang="lv-LV" dirty="0" err="1"/>
              <a:t>savācējtīklus</a:t>
            </a:r>
            <a:r>
              <a:rPr lang="lv-LV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2584E-D823-5ED2-FFD2-E9B7189F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1DAF7-B345-408B-9378-55954782566B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093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ACBA-1E56-17E1-420D-900072AD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98" y="392626"/>
            <a:ext cx="4829175" cy="1398270"/>
          </a:xfrm>
        </p:spPr>
        <p:txBody>
          <a:bodyPr anchor="t">
            <a:noAutofit/>
          </a:bodyPr>
          <a:lstStyle/>
          <a:p>
            <a:r>
              <a:rPr lang="lv-LV" sz="5400" dirty="0"/>
              <a:t>Hidrodinamiskā mašīna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D2312-CFB8-B4E3-940E-16767037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8F0B5-69B5-9168-A4E8-C0C818669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" y="2040015"/>
            <a:ext cx="6732886" cy="4681460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4DAF28D-3625-4BC7-52E7-861BBE95BF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52" y="136525"/>
            <a:ext cx="5275927" cy="3956946"/>
          </a:xfrm>
          <a:noFill/>
        </p:spPr>
      </p:pic>
    </p:spTree>
    <p:extLst>
      <p:ext uri="{BB962C8B-B14F-4D97-AF65-F5344CB8AC3E}">
        <p14:creationId xmlns:p14="http://schemas.microsoft.com/office/powerpoint/2010/main" val="292250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1216</Words>
  <Application>Microsoft Office PowerPoint</Application>
  <PresentationFormat>Widescreen</PresentationFormat>
  <Paragraphs>181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Times New Roman</vt:lpstr>
      <vt:lpstr>Office Theme</vt:lpstr>
      <vt:lpstr>SIA «Ādažu ūdens» nozīmīgākie iepirkumi 2026.gadā  Informatīvs ziņojums </vt:lpstr>
      <vt:lpstr>Galvenie ziņojuma punkti</vt:lpstr>
      <vt:lpstr>1 . Carnikavas NAI pārbūve Carnikavas ūdenssaimniecības aglomerācijas attīstības plāna kontekstā</vt:lpstr>
      <vt:lpstr>Kāpēc un kā</vt:lpstr>
      <vt:lpstr>Sadzīves notekūdeņu kanalizācijas tīkli Carnikavā </vt:lpstr>
      <vt:lpstr>Izaicinājumi Carnikavas pagasta teritorijai </vt:lpstr>
      <vt:lpstr>Iespēja piedalīties ES fondu piesaistes konkursā </vt:lpstr>
      <vt:lpstr>SIA «Ādažu ūdens» plāns </vt:lpstr>
      <vt:lpstr>Hidrodinamiskā mašīna</vt:lpstr>
      <vt:lpstr>Kas ir hidrodinamiskā mašīna? </vt:lpstr>
      <vt:lpstr>Kāpēc tā nepieciešama?  </vt:lpstr>
      <vt:lpstr>HDM iegādes finansēšanas saistības, indikatīvi</vt:lpstr>
      <vt:lpstr>Ūdenspatēriņa viedās uzskaites sistēma ar attālināto nolasīšanu Ādažu novadā:  kāpēc un kā? </vt:lpstr>
      <vt:lpstr>Esošā situācija ūdenssaimniecības pakalpojumu apjoma uzskaitē</vt:lpstr>
      <vt:lpstr>Pakalpojumu apjomu uzskaites sistēmas izaicinājumi </vt:lpstr>
      <vt:lpstr>Skaitītāju tehnisko sistēmu risinājumu alternatīvas </vt:lpstr>
      <vt:lpstr>Testētā inovatīvā sistēma</vt:lpstr>
      <vt:lpstr>Pārejas stratēģija un investīcijas</vt:lpstr>
      <vt:lpstr>Rezultāts</vt:lpstr>
      <vt:lpstr>Paldies par uzklausīšanu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Andris Miglavs</dc:creator>
  <cp:lastModifiedBy>Andris Miglavs</cp:lastModifiedBy>
  <cp:revision>19</cp:revision>
  <dcterms:created xsi:type="dcterms:W3CDTF">2025-10-25T16:23:44Z</dcterms:created>
  <dcterms:modified xsi:type="dcterms:W3CDTF">2026-01-08T12:24:45Z</dcterms:modified>
</cp:coreProperties>
</file>