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80" r:id="rId4"/>
    <p:sldId id="281" r:id="rId5"/>
    <p:sldId id="282" r:id="rId6"/>
    <p:sldId id="283" r:id="rId7"/>
    <p:sldId id="284" r:id="rId8"/>
    <p:sldId id="286" r:id="rId9"/>
    <p:sldId id="287" r:id="rId10"/>
    <p:sldId id="257" r:id="rId11"/>
    <p:sldId id="271" r:id="rId12"/>
    <p:sldId id="272" r:id="rId13"/>
    <p:sldId id="262" r:id="rId14"/>
    <p:sldId id="263" r:id="rId15"/>
    <p:sldId id="279" r:id="rId16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1B384DB-B8C3-4874-87A8-7D10E5BFD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8C43E287-18BD-4236-A048-809087AF1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FB201057-ECB9-43CF-B384-B9E604759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508-972E-4412-8F59-C3B5AEE1B8F9}" type="datetimeFigureOut">
              <a:rPr lang="lv-LV" smtClean="0"/>
              <a:t>26.11.2025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876E744-3B6B-4390-8CF0-A2E9DD3FF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A50426FB-2E06-4954-A9B6-47C53117E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9657-BCA1-43ED-B5A3-3F28449484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68056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54AF106-E778-4152-8991-B3B0E10D8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6328FD0D-E83D-464E-9A55-6F598E598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0CFFE55A-15F8-4B86-AF4A-3D1BB5F62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508-972E-4412-8F59-C3B5AEE1B8F9}" type="datetimeFigureOut">
              <a:rPr lang="lv-LV" smtClean="0"/>
              <a:t>26.11.2025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7FA3936-08E6-492A-A954-969672F6C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F04D27A-D814-4B98-A49D-B4F58FF9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9657-BCA1-43ED-B5A3-3F28449484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1103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B368C88D-4099-4670-AFDF-B7012F4090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D84DD546-479A-4B5A-802E-794268F0A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94D2BC7D-2378-4AEB-9C45-B00FFF16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508-972E-4412-8F59-C3B5AEE1B8F9}" type="datetimeFigureOut">
              <a:rPr lang="lv-LV" smtClean="0"/>
              <a:t>26.11.2025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F5342679-95E8-4C28-9E9D-D390E885D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D84CC2AD-01B6-4612-A4D8-48D1F2696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9657-BCA1-43ED-B5A3-3F28449484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091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AAB9CC8-B131-4DC0-A921-B40AB0E35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DC4F4D6-79C0-4370-970A-F31968B49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37CE40A0-AB4A-423C-8B89-12805B9D1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508-972E-4412-8F59-C3B5AEE1B8F9}" type="datetimeFigureOut">
              <a:rPr lang="lv-LV" smtClean="0"/>
              <a:t>26.11.2025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4368913D-94D3-47B0-A2B3-981849F1E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9CBBE73-ED61-4D4F-BBEF-4175179E8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9657-BCA1-43ED-B5A3-3F28449484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1098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3DA0C2B-F7A5-4A8E-B64A-0E5F83BE9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333FF8E2-A419-4128-8778-994E6976D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8AC26D22-2978-480F-AA89-13647A083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508-972E-4412-8F59-C3B5AEE1B8F9}" type="datetimeFigureOut">
              <a:rPr lang="lv-LV" smtClean="0"/>
              <a:t>26.11.2025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F954525D-E890-42C4-B492-7D7F7F9BE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1F1EAF6-FF80-4F4A-A301-578409A19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9657-BCA1-43ED-B5A3-3F28449484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2588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B6CCD0D-EC27-4111-86DC-596A5D918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BD1E58C-14D0-4377-90D0-998954FB6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730FC055-8290-4958-86E5-572410843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C0DDFBD4-E7EA-4EC0-8FCB-BA15D7B3E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508-972E-4412-8F59-C3B5AEE1B8F9}" type="datetimeFigureOut">
              <a:rPr lang="lv-LV" smtClean="0"/>
              <a:t>26.11.2025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DB5C5593-6C2D-4459-A7DE-477DBBF7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2C89CD4A-A1B6-4714-A9B1-E04A7FA9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9657-BCA1-43ED-B5A3-3F28449484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7564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9C3EF53-01C8-4815-A305-F24E537D3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BC6A91F-AED3-4204-8835-1C0E2BEA1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11A1D2DD-A7AB-400D-8F50-BC96313C5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24964E22-F42F-481B-A2C6-EC6FF8DD7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7BE51168-AE3C-4F31-B5D9-03A9078B0E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4BFFF00D-2D32-4A11-8988-22734F79F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508-972E-4412-8F59-C3B5AEE1B8F9}" type="datetimeFigureOut">
              <a:rPr lang="lv-LV" smtClean="0"/>
              <a:t>26.11.2025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5BC91D8F-D95E-4908-84CD-0AD612ED7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0C11CEC2-EF31-483E-BE0A-96FF5283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9657-BCA1-43ED-B5A3-3F28449484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4629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540A29C-3C0C-4F43-93C2-4ED84D338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F1D1ED33-6D69-48DB-9E4D-8975EED4D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508-972E-4412-8F59-C3B5AEE1B8F9}" type="datetimeFigureOut">
              <a:rPr lang="lv-LV" smtClean="0"/>
              <a:t>26.11.2025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B13BA429-D702-4C6D-A41B-BB7E9488C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2E66348D-E0EE-4DC1-B910-D633406C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9657-BCA1-43ED-B5A3-3F28449484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03498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FF5C4919-C984-4036-92AE-A2D15752F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508-972E-4412-8F59-C3B5AEE1B8F9}" type="datetimeFigureOut">
              <a:rPr lang="lv-LV" smtClean="0"/>
              <a:t>26.11.2025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78076BD4-99FC-44AD-99F2-760720CFD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672C1E72-CA03-467A-8C73-20AEC7994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9657-BCA1-43ED-B5A3-3F28449484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8955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C3E9502-EE6B-4503-8D5D-65BE3048C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3E12754-5E18-4436-A215-0ECAE2B5C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3EA57320-FA8C-4BCB-B808-7CB67D673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304C4D6F-7823-4BE8-AA0E-FEF38C6A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508-972E-4412-8F59-C3B5AEE1B8F9}" type="datetimeFigureOut">
              <a:rPr lang="lv-LV" smtClean="0"/>
              <a:t>26.11.2025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1B75087E-D77F-40D4-ACC4-27214A8E8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CE0B83CC-BF95-4C51-B9F9-FE6AF377C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9657-BCA1-43ED-B5A3-3F28449484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1894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3315918-8931-4693-9C16-1BF77C6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38D22A3D-EA90-4E50-848C-E44C683E6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201F2D53-878A-4AE6-8E6D-068AAECBC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C6904B25-5D6D-4A89-81EE-5291ED13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3508-972E-4412-8F59-C3B5AEE1B8F9}" type="datetimeFigureOut">
              <a:rPr lang="lv-LV" smtClean="0"/>
              <a:t>26.11.2025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A7D1C596-A252-4F31-A599-6D9FE939B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F4DBEC93-A03D-4E91-9EED-0ED9B837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69657-BCA1-43ED-B5A3-3F28449484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3335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F2946768-E095-4068-AF34-956C7045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CA806C48-26E3-4AC8-BF48-602B15E87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BC45759-63A8-45FB-B9EB-13DDB7BB6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03508-972E-4412-8F59-C3B5AEE1B8F9}" type="datetimeFigureOut">
              <a:rPr lang="lv-LV" smtClean="0"/>
              <a:t>26.11.2025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37A3521B-DAAF-4737-94BA-2E66E8B87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CAF40A9F-1030-4ECC-97BC-30BAA9BDA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69657-BCA1-43ED-B5A3-3F284494849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524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256F51F-5DBB-463C-961B-C673A548C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9409"/>
            <a:ext cx="9144000" cy="1426129"/>
          </a:xfrm>
        </p:spPr>
        <p:txBody>
          <a:bodyPr>
            <a:normAutofit/>
          </a:bodyPr>
          <a:lstStyle/>
          <a:p>
            <a:r>
              <a:rPr lang="lv-LV" sz="4800" dirty="0">
                <a:latin typeface="Arial Narrow" panose="020B0606020202030204" pitchFamily="34" charset="0"/>
              </a:rPr>
              <a:t>Kultūras un amatniecības centra,</a:t>
            </a:r>
            <a:br>
              <a:rPr lang="lv-LV" sz="4800" dirty="0">
                <a:latin typeface="Arial Narrow" panose="020B0606020202030204" pitchFamily="34" charset="0"/>
              </a:rPr>
            </a:br>
            <a:r>
              <a:rPr lang="lv-LV" sz="4800" dirty="0">
                <a:latin typeface="Arial Narrow" panose="020B0606020202030204" pitchFamily="34" charset="0"/>
              </a:rPr>
              <a:t>«BLUSAS», saimniecības ēkas pārbūve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0688F470-3086-437A-BA92-EF2E7FA70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57798"/>
            <a:ext cx="9144000" cy="1296575"/>
          </a:xfrm>
        </p:spPr>
        <p:txBody>
          <a:bodyPr>
            <a:normAutofit/>
          </a:bodyPr>
          <a:lstStyle/>
          <a:p>
            <a:endParaRPr lang="lv-LV" dirty="0">
              <a:latin typeface="Arial Narrow" panose="020B0606020202030204" pitchFamily="34" charset="0"/>
            </a:endParaRPr>
          </a:p>
          <a:p>
            <a:endParaRPr lang="lv-LV" dirty="0">
              <a:latin typeface="Arial Narrow" panose="020B0606020202030204" pitchFamily="34" charset="0"/>
            </a:endParaRP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94462A30-7DC1-4C79-9B08-102E98C37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45" y="303627"/>
            <a:ext cx="9949910" cy="13657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A99246-52ED-5ED5-18ED-3F6B04981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54" y="3212983"/>
            <a:ext cx="4640107" cy="2899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883DA9-1CC9-0130-A8D3-2CF8745037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773" y="3212983"/>
            <a:ext cx="4277802" cy="289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4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CE81A4B-95B8-49E7-93F0-EFC14BDBD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1" y="609600"/>
            <a:ext cx="11370365" cy="452478"/>
          </a:xfrm>
        </p:spPr>
        <p:txBody>
          <a:bodyPr>
            <a:normAutofit fontScale="90000"/>
          </a:bodyPr>
          <a:lstStyle/>
          <a:p>
            <a:pPr algn="just"/>
            <a:r>
              <a:rPr lang="lv-LV" sz="4400" dirty="0">
                <a:solidFill>
                  <a:srgbClr val="000000"/>
                </a:solidFill>
                <a:latin typeface="Arial Narrow" panose="020B0606020202030204" pitchFamily="34" charset="0"/>
              </a:rPr>
              <a:t>Ventilācijas un dzesēšanas sistēma. 1.stāvs.</a:t>
            </a:r>
            <a:endParaRPr lang="lv-LV" sz="4400" dirty="0">
              <a:latin typeface="Arial Narrow" panose="020B0606020202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9E68E50-0297-521E-1510-19EA192D5445}"/>
              </a:ext>
            </a:extLst>
          </p:cNvPr>
          <p:cNvSpPr txBox="1">
            <a:spLocks/>
          </p:cNvSpPr>
          <p:nvPr/>
        </p:nvSpPr>
        <p:spPr>
          <a:xfrm>
            <a:off x="437321" y="1190319"/>
            <a:ext cx="4553133" cy="53654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600"/>
              </a:spcAft>
            </a:pPr>
            <a:r>
              <a:rPr lang="lv-LV" sz="2400" dirty="0">
                <a:latin typeface="Arial Narrow" panose="020B0606020202030204" pitchFamily="34" charset="0"/>
              </a:rPr>
              <a:t>Ventilācijai uzstādīta viena gaisa apstrādes iekārta, nodrošina gaisa pieplūdi un nosūci visām ēkas telpām, izņemot WC. 2500m3/h-50cilvēkiem. Iekārtas izmaksas 10000,- eur, bez PVN.</a:t>
            </a:r>
          </a:p>
          <a:p>
            <a:pPr marL="457200" indent="-457200">
              <a:spcAft>
                <a:spcPts val="600"/>
              </a:spcAft>
            </a:pPr>
            <a:r>
              <a:rPr lang="lv-LV" sz="2400" dirty="0">
                <a:latin typeface="Arial Narrow" panose="020B0606020202030204" pitchFamily="34" charset="0"/>
              </a:rPr>
              <a:t>Gaisa sadalītāji zālē zem galeriju griestiem.</a:t>
            </a:r>
          </a:p>
          <a:p>
            <a:pPr marL="457200" indent="-457200">
              <a:spcAft>
                <a:spcPts val="600"/>
              </a:spcAft>
            </a:pPr>
            <a:r>
              <a:rPr lang="lv-LV" sz="2400" dirty="0">
                <a:latin typeface="Arial Narrow" panose="020B0606020202030204" pitchFamily="34" charset="0"/>
              </a:rPr>
              <a:t>WC telpās sadzīves nosūces ventilatori.</a:t>
            </a:r>
          </a:p>
          <a:p>
            <a:pPr marL="457200" indent="-457200">
              <a:spcAft>
                <a:spcPts val="600"/>
              </a:spcAft>
            </a:pPr>
            <a:r>
              <a:rPr lang="lv-LV" sz="2400" dirty="0">
                <a:latin typeface="Arial Narrow" panose="020B0606020202030204" pitchFamily="34" charset="0"/>
              </a:rPr>
              <a:t>Dzesēšanai paredzēta VRV sistēma, 4 iekšējie bloki lielajā zālē, viens ārējais bloks. Sistēmas kopējās izmaksas ~15000, - eur, bez PVN.</a:t>
            </a:r>
          </a:p>
          <a:p>
            <a:pPr marL="0" indent="0">
              <a:spcAft>
                <a:spcPts val="600"/>
              </a:spcAft>
              <a:buNone/>
            </a:pPr>
            <a:endParaRPr lang="lv-LV" sz="2400" dirty="0"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A32FE-7DE9-126B-0CD1-E99313E7B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06" y="1326598"/>
            <a:ext cx="6623680" cy="463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34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CE81A4B-95B8-49E7-93F0-EFC14BDBD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1" y="347937"/>
            <a:ext cx="11370365" cy="640354"/>
          </a:xfrm>
        </p:spPr>
        <p:txBody>
          <a:bodyPr>
            <a:normAutofit fontScale="90000"/>
          </a:bodyPr>
          <a:lstStyle/>
          <a:p>
            <a:pPr algn="just"/>
            <a:br>
              <a:rPr lang="lv-LV" b="0" i="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</a:br>
            <a:r>
              <a:rPr lang="lv-LV" sz="4400" dirty="0">
                <a:solidFill>
                  <a:srgbClr val="000000"/>
                </a:solidFill>
                <a:latin typeface="Arial Narrow" panose="020B0606020202030204" pitchFamily="34" charset="0"/>
              </a:rPr>
              <a:t>Ventilācijas un dzesēšanas sistēma. Bēniņu stāvs. Apkure.</a:t>
            </a:r>
            <a:endParaRPr lang="lv-LV" sz="4400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80F80-D7AC-C393-8DF8-D7ECAA9A3174}"/>
              </a:ext>
            </a:extLst>
          </p:cNvPr>
          <p:cNvSpPr txBox="1">
            <a:spLocks/>
          </p:cNvSpPr>
          <p:nvPr/>
        </p:nvSpPr>
        <p:spPr>
          <a:xfrm>
            <a:off x="437322" y="1500711"/>
            <a:ext cx="4294069" cy="47994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600"/>
              </a:spcAft>
            </a:pPr>
            <a:r>
              <a:rPr lang="lv-LV" sz="2000" dirty="0">
                <a:latin typeface="Arial Narrow" panose="020B0606020202030204" pitchFamily="34" charset="0"/>
              </a:rPr>
              <a:t>Gaisa apstrādes iekārta uzstādīta ēkas 2.stāva tehniskajā telpā.</a:t>
            </a:r>
          </a:p>
          <a:p>
            <a:pPr marL="457200" indent="-457200">
              <a:spcAft>
                <a:spcPts val="600"/>
              </a:spcAft>
            </a:pPr>
            <a:r>
              <a:rPr lang="lv-LV" sz="2000" dirty="0">
                <a:latin typeface="Arial Narrow" panose="020B0606020202030204" pitchFamily="34" charset="0"/>
              </a:rPr>
              <a:t>Skārda sadalošie gaisa vadi ar gaisa sadalītājiem.</a:t>
            </a:r>
          </a:p>
          <a:p>
            <a:pPr marL="457200" indent="-457200">
              <a:spcAft>
                <a:spcPts val="600"/>
              </a:spcAft>
            </a:pPr>
            <a:r>
              <a:rPr lang="lv-LV" sz="2000" dirty="0">
                <a:latin typeface="Arial Narrow" panose="020B0606020202030204" pitchFamily="34" charset="0"/>
              </a:rPr>
              <a:t>Gaisa izmešana uz ēkas jumta, gaisa ieņemšana caur ēkas gala sienu caur resti. </a:t>
            </a:r>
          </a:p>
          <a:p>
            <a:pPr marL="457200" indent="-457200">
              <a:spcAft>
                <a:spcPts val="600"/>
              </a:spcAft>
            </a:pPr>
            <a:endParaRPr lang="lv-LV" sz="2000" dirty="0">
              <a:latin typeface="Arial Narrow" panose="020B0606020202030204" pitchFamily="34" charset="0"/>
            </a:endParaRPr>
          </a:p>
          <a:p>
            <a:pPr marL="457200" indent="-457200">
              <a:spcAft>
                <a:spcPts val="600"/>
              </a:spcAft>
            </a:pPr>
            <a:r>
              <a:rPr lang="lv-LV" sz="2000" dirty="0">
                <a:latin typeface="Arial Narrow" panose="020B0606020202030204" pitchFamily="34" charset="0"/>
              </a:rPr>
              <a:t>Apkure gaiss-ūdens siltumsūknis, iekšējais bloks ēkas 1.stāva tehniskajā telpā, 1.stāvā zemgrīdas apkure, 2. stāvā radiatori.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C8CDE-1726-EE3A-1E9B-345370E2B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41" y="1354822"/>
            <a:ext cx="6897745" cy="509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19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CE81A4B-95B8-49E7-93F0-EFC14BDBD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7" y="491969"/>
            <a:ext cx="11370365" cy="957402"/>
          </a:xfrm>
        </p:spPr>
        <p:txBody>
          <a:bodyPr>
            <a:normAutofit/>
          </a:bodyPr>
          <a:lstStyle/>
          <a:p>
            <a:pPr algn="just"/>
            <a:r>
              <a:rPr lang="lv-LV" sz="4000" dirty="0">
                <a:solidFill>
                  <a:srgbClr val="000000"/>
                </a:solidFill>
                <a:latin typeface="Arial Narrow" panose="020B0606020202030204" pitchFamily="34" charset="0"/>
              </a:rPr>
              <a:t>Inženierkomunikācijas. Ārējā ūdensapgāde.</a:t>
            </a:r>
            <a:endParaRPr lang="lv-LV" sz="4000" dirty="0">
              <a:latin typeface="Arial Narrow" panose="020B0606020202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3D003ED-3471-6BD4-344D-78F356434191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709181" y="1631574"/>
            <a:ext cx="3932237" cy="494425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600"/>
              </a:spcAft>
            </a:pPr>
            <a:r>
              <a:rPr lang="lv-LV" sz="9200" dirty="0">
                <a:latin typeface="Arial Narrow" panose="020B0606020202030204" pitchFamily="34" charset="0"/>
              </a:rPr>
              <a:t>Atbilstoši SIA «Ādažu Ūdens» Tehniskajiem Noteikumiem, objektam ierīkot lokālu ūdensapgādes urbumu.</a:t>
            </a:r>
          </a:p>
          <a:p>
            <a:pPr marL="457200" indent="-457200">
              <a:spcAft>
                <a:spcPts val="600"/>
              </a:spcAft>
            </a:pPr>
            <a:r>
              <a:rPr lang="lv-LV" sz="9200" dirty="0">
                <a:latin typeface="Arial Narrow" panose="020B0606020202030204" pitchFamily="34" charset="0"/>
              </a:rPr>
              <a:t>Ierīkošanas izmaksas ~4000,- eur bez PVN.</a:t>
            </a:r>
          </a:p>
          <a:p>
            <a:pPr marL="457200" indent="-457200">
              <a:spcAft>
                <a:spcPts val="600"/>
              </a:spcAft>
            </a:pPr>
            <a:r>
              <a:rPr lang="lv-LV" sz="9200" dirty="0">
                <a:latin typeface="Arial Narrow" panose="020B0606020202030204" pitchFamily="34" charset="0"/>
              </a:rPr>
              <a:t>Izskatīts alternatīvs variants veidot centralizētu ūdensapgādes pieslēgumu Carnikavas ūdensapgādes tīkliem. Attālums līdz pieslēgumam 270m. Kopējās ierīkošanas izmaksas 51 000,-eur bez PVN.</a:t>
            </a:r>
          </a:p>
          <a:p>
            <a:pPr marL="457200" indent="-457200">
              <a:spcAft>
                <a:spcPts val="600"/>
              </a:spcAft>
            </a:pPr>
            <a:endParaRPr lang="lv-LV" sz="9200" dirty="0">
              <a:latin typeface="Arial Narrow" panose="020B0606020202030204" pitchFamily="34" charset="0"/>
            </a:endParaRPr>
          </a:p>
          <a:p>
            <a:pPr marL="457200" indent="-457200">
              <a:spcAft>
                <a:spcPts val="600"/>
              </a:spcAft>
            </a:pPr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3467E3-A418-44A6-1532-8F3DA16DF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162" y="1631574"/>
            <a:ext cx="6642020" cy="397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16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CE81A4B-95B8-49E7-93F0-EFC14BDBD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2424" cy="598251"/>
          </a:xfrm>
        </p:spPr>
        <p:txBody>
          <a:bodyPr>
            <a:noAutofit/>
          </a:bodyPr>
          <a:lstStyle/>
          <a:p>
            <a:r>
              <a:rPr lang="lv-LV" sz="4000" dirty="0">
                <a:solidFill>
                  <a:srgbClr val="000000"/>
                </a:solidFill>
                <a:latin typeface="Arial Narrow" panose="020B0606020202030204" pitchFamily="34" charset="0"/>
              </a:rPr>
              <a:t>Inženierkomunikācijas. Ārējā kanalizācija.</a:t>
            </a:r>
            <a:endParaRPr lang="lv-LV" sz="40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2091AFC-7E84-2320-9F07-F3E22A9E0392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839788" y="1612782"/>
            <a:ext cx="3932237" cy="50522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lv-LV" sz="2000" dirty="0">
                <a:latin typeface="Arial Narrow" panose="020B0606020202030204" pitchFamily="34" charset="0"/>
              </a:rPr>
              <a:t>Atbilstoši SIA «Ādažu Ūdens» Tehniskajiem Noteikumiem, objektam ierīkot lokālu kanalizācijas krājrezervuāru vai bioloģiskās attīrīšanas ierīces.</a:t>
            </a:r>
          </a:p>
          <a:p>
            <a:pPr marL="457200" indent="-457200"/>
            <a:r>
              <a:rPr lang="lv-LV" sz="2000" dirty="0">
                <a:latin typeface="Arial Narrow" panose="020B0606020202030204" pitchFamily="34" charset="0"/>
              </a:rPr>
              <a:t>Bioloģisko iekārtu ierīkošanas izmaksas ~20 000,-eur bez PVN. Patreiz projekta variants.</a:t>
            </a:r>
          </a:p>
          <a:p>
            <a:pPr marL="457200" indent="-457200"/>
            <a:r>
              <a:rPr lang="lv-LV" sz="2000" dirty="0">
                <a:latin typeface="Arial Narrow" panose="020B0606020202030204" pitchFamily="34" charset="0"/>
              </a:rPr>
              <a:t>Izskatīts alternatīvs variants veidot centralizētu kanalizācijas pieslēgumu Carnikavas tīkliem. Attālums līdz pieslēgumam 340m. Kopējās ierīkošanas izmaksas 58 000,-eur bez PVN.</a:t>
            </a:r>
          </a:p>
          <a:p>
            <a:pPr marL="457200" indent="-457200"/>
            <a:r>
              <a:rPr lang="lv-LV" sz="2000" dirty="0">
                <a:latin typeface="Arial Narrow" panose="020B0606020202030204" pitchFamily="34" charset="0"/>
              </a:rPr>
              <a:t>Ekonomiskākais variants 8m3 izsmeļamais krājrezervuārs, izmaksas ~4500,-eur bez PVN.</a:t>
            </a:r>
          </a:p>
          <a:p>
            <a:pPr marL="457200" indent="-457200"/>
            <a:endParaRPr lang="lv-LV" dirty="0">
              <a:latin typeface="Arial Narrow" panose="020B0606020202030204" pitchFamily="34" charset="0"/>
            </a:endParaRPr>
          </a:p>
          <a:p>
            <a:pPr marL="457200" indent="-457200"/>
            <a:endParaRPr lang="lv-LV" dirty="0">
              <a:latin typeface="Arial Narrow" panose="020B0606020202030204" pitchFamily="34" charset="0"/>
            </a:endParaRPr>
          </a:p>
          <a:p>
            <a:pPr marL="457200" indent="-457200"/>
            <a:endParaRPr lang="lv-LV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1092528-33BC-E03B-5114-AB633BFB5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1612781"/>
            <a:ext cx="7032463" cy="42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2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CE81A4B-95B8-49E7-93F0-EFC14BDBD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10512424" cy="669636"/>
          </a:xfrm>
        </p:spPr>
        <p:txBody>
          <a:bodyPr>
            <a:normAutofit/>
          </a:bodyPr>
          <a:lstStyle/>
          <a:p>
            <a:pPr algn="ctr"/>
            <a:r>
              <a:rPr lang="lv-LV" sz="4000" dirty="0">
                <a:solidFill>
                  <a:srgbClr val="000000"/>
                </a:solidFill>
                <a:latin typeface="Arial Narrow" panose="020B0606020202030204" pitchFamily="34" charset="0"/>
              </a:rPr>
              <a:t>Inženierkomunikācijas. Ārējā kanalizācija.</a:t>
            </a:r>
            <a:endParaRPr lang="lv-LV" sz="4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C9A5F2-8887-0AD8-2720-181965D4E298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898512" y="1415955"/>
            <a:ext cx="3873513" cy="485901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600"/>
              </a:spcAft>
            </a:pPr>
            <a:r>
              <a:rPr lang="lv-LV" sz="8000" dirty="0">
                <a:latin typeface="Arial Narrow" panose="020B0606020202030204" pitchFamily="34" charset="0"/>
              </a:rPr>
              <a:t>Izvēlētā bioloģiskās attīrīšanas iekārta BIOMAX M20 </a:t>
            </a:r>
          </a:p>
          <a:p>
            <a:pPr marL="457200" indent="-457200">
              <a:spcAft>
                <a:spcPts val="600"/>
              </a:spcAft>
            </a:pPr>
            <a:r>
              <a:rPr lang="lv-LV" sz="8000" dirty="0">
                <a:latin typeface="Arial Narrow" panose="020B0606020202030204" pitchFamily="34" charset="0"/>
              </a:rPr>
              <a:t>Pirms attīrīšanas iekārtas uzstādāms 3m3 krājrezervuārs</a:t>
            </a:r>
          </a:p>
          <a:p>
            <a:pPr marL="457200" indent="-457200">
              <a:spcAft>
                <a:spcPts val="600"/>
              </a:spcAft>
            </a:pPr>
            <a:r>
              <a:rPr lang="lv-LV" sz="8000" dirty="0">
                <a:latin typeface="Arial Narrow" panose="020B0606020202030204" pitchFamily="34" charset="0"/>
              </a:rPr>
              <a:t>No krājrezervuāra notekūdeņi noplūst bioloģiskajā attīrīšanas iekārtā</a:t>
            </a:r>
          </a:p>
          <a:p>
            <a:pPr marL="457200" indent="-457200">
              <a:spcAft>
                <a:spcPts val="600"/>
              </a:spcAft>
            </a:pPr>
            <a:r>
              <a:rPr lang="lv-LV" sz="8000" dirty="0">
                <a:latin typeface="Arial Narrow" panose="020B0606020202030204" pitchFamily="34" charset="0"/>
              </a:rPr>
              <a:t>Pēc attīrīšanas uzstādāma infiltrācijas aka, 1,5m diametrā</a:t>
            </a:r>
          </a:p>
          <a:p>
            <a:pPr marL="457200" indent="-457200">
              <a:spcAft>
                <a:spcPts val="600"/>
              </a:spcAft>
            </a:pPr>
            <a:r>
              <a:rPr lang="lv-LV" sz="8000" dirty="0">
                <a:latin typeface="Arial Narrow" panose="020B0606020202030204" pitchFamily="34" charset="0"/>
              </a:rPr>
              <a:t>Attīrītie notekūdeņi novadāmi infiltrācijas laukā, kas sastāv no minimums 20 infiltrācijas kasetēm, katra kasete 300litri</a:t>
            </a:r>
            <a:endParaRPr lang="lv-L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27815D-DA90-7BB0-D4A8-5467982E4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153" y="1344849"/>
            <a:ext cx="3640901" cy="20958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BCD211-0C2E-2DB4-B284-842E0F89F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277" y="3573699"/>
            <a:ext cx="2236374" cy="3091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9FC496-D217-B553-67AA-A40813DF9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182" y="1344849"/>
            <a:ext cx="2755113" cy="30699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5A98E1-F194-B8FA-3ABE-0581E8152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250" y="4587160"/>
            <a:ext cx="3324962" cy="192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03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D65D3-5431-7929-6828-10528AA34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9760E48-6C7D-C590-028E-190A5DF17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10512424" cy="669636"/>
          </a:xfrm>
        </p:spPr>
        <p:txBody>
          <a:bodyPr>
            <a:normAutofit/>
          </a:bodyPr>
          <a:lstStyle/>
          <a:p>
            <a:pPr algn="ctr"/>
            <a:r>
              <a:rPr lang="lv-LV" sz="4000" dirty="0">
                <a:solidFill>
                  <a:srgbClr val="000000"/>
                </a:solidFill>
                <a:latin typeface="Arial Narrow" panose="020B0606020202030204" pitchFamily="34" charset="0"/>
              </a:rPr>
              <a:t>Būvizmaksas. Galvenie rādītāji. Ugunsdrošība.</a:t>
            </a:r>
            <a:endParaRPr lang="lv-LV" sz="4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1E9AD7-A542-5BBE-CE32-C57D8B8375BC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839788" y="1126837"/>
            <a:ext cx="9562844" cy="527396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endParaRPr lang="lv-LV" sz="8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457200" indent="-457200">
              <a:spcAft>
                <a:spcPts val="600"/>
              </a:spcAft>
            </a:pPr>
            <a:r>
              <a:rPr lang="lv-LV" sz="8000" dirty="0">
                <a:latin typeface="Arial Narrow" panose="020B0606020202030204" pitchFamily="34" charset="0"/>
              </a:rPr>
              <a:t>Pēc atjaunošanas saimniecības ēkas daļas kopējā platība 230m2.</a:t>
            </a:r>
          </a:p>
          <a:p>
            <a:pPr marL="457200" indent="-457200">
              <a:spcAft>
                <a:spcPts val="600"/>
              </a:spcAft>
            </a:pPr>
            <a:r>
              <a:rPr lang="lv-LV" sz="8000" dirty="0">
                <a:latin typeface="Arial Narrow" panose="020B0606020202030204" pitchFamily="34" charset="0"/>
              </a:rPr>
              <a:t>Ēkas atjaunošanas (saudzīga demontāža) būvdarbi ~360 000, - eur bez PVN. </a:t>
            </a:r>
          </a:p>
          <a:p>
            <a:pPr marL="457200" indent="-457200">
              <a:spcAft>
                <a:spcPts val="600"/>
              </a:spcAft>
            </a:pPr>
            <a:r>
              <a:rPr lang="lv-LV" sz="8000" dirty="0">
                <a:latin typeface="Arial Narrow" panose="020B0606020202030204" pitchFamily="34" charset="0"/>
              </a:rPr>
              <a:t>Alternatīva – konstrukciju saglabāšanas un pastiprināšanas būvdarbi ~470 000, - eur bez PVN.</a:t>
            </a:r>
          </a:p>
          <a:p>
            <a:pPr marL="457200" indent="-457200">
              <a:spcAft>
                <a:spcPts val="600"/>
              </a:spcAft>
            </a:pPr>
            <a:r>
              <a:rPr lang="lv-LV" sz="8000" dirty="0">
                <a:latin typeface="Arial Narrow" panose="020B0606020202030204" pitchFamily="34" charset="0"/>
              </a:rPr>
              <a:t>Ārējie inženiertīkli un teritorijas labiekārtojums ~130 000, - eur bez PVN.</a:t>
            </a:r>
          </a:p>
          <a:p>
            <a:pPr marL="457200" indent="-457200">
              <a:spcAft>
                <a:spcPts val="600"/>
              </a:spcAft>
            </a:pPr>
            <a:r>
              <a:rPr lang="lv-LV" sz="8000" dirty="0">
                <a:latin typeface="Arial Narrow" panose="020B0606020202030204" pitchFamily="34" charset="0"/>
              </a:rPr>
              <a:t>Projekts paredz ēkā ne vairāk kā 50 lietotājus vienlaicīgi.</a:t>
            </a:r>
          </a:p>
          <a:p>
            <a:pPr marL="457200" indent="-457200">
              <a:spcAft>
                <a:spcPts val="600"/>
              </a:spcAft>
            </a:pPr>
            <a:r>
              <a:rPr lang="en-US" sz="8000" dirty="0" err="1">
                <a:latin typeface="Arial Narrow" panose="020B0606020202030204" pitchFamily="34" charset="0"/>
              </a:rPr>
              <a:t>Ēkai</a:t>
            </a:r>
            <a:r>
              <a:rPr lang="lv-LV" sz="8000" dirty="0">
                <a:latin typeface="Arial Narrow" panose="020B0606020202030204" pitchFamily="34" charset="0"/>
              </a:rPr>
              <a:t> sadalīta divos ugunsdrošības nodalījumos. 1.nodalījums dzīvojamā ēka, 2.nodalījums pārbūvējamā saimniecības ēka. </a:t>
            </a:r>
            <a:r>
              <a:rPr lang="en-US" sz="8000" dirty="0">
                <a:latin typeface="Arial Narrow" panose="020B0606020202030204" pitchFamily="34" charset="0"/>
              </a:rPr>
              <a:t>U3 </a:t>
            </a:r>
            <a:r>
              <a:rPr lang="en-US" sz="8000" dirty="0" err="1">
                <a:latin typeface="Arial Narrow" panose="020B0606020202030204" pitchFamily="34" charset="0"/>
              </a:rPr>
              <a:t>ugunsnoturības</a:t>
            </a:r>
            <a:r>
              <a:rPr lang="en-US" sz="8000" dirty="0">
                <a:latin typeface="Arial Narrow" panose="020B0606020202030204" pitchFamily="34" charset="0"/>
              </a:rPr>
              <a:t> </a:t>
            </a:r>
            <a:r>
              <a:rPr lang="en-US" sz="8000" dirty="0" err="1">
                <a:latin typeface="Arial Narrow" panose="020B0606020202030204" pitchFamily="34" charset="0"/>
              </a:rPr>
              <a:t>pakāpe</a:t>
            </a:r>
            <a:r>
              <a:rPr lang="en-US" sz="8000" dirty="0">
                <a:latin typeface="Arial Narrow" panose="020B0606020202030204" pitchFamily="34" charset="0"/>
              </a:rPr>
              <a:t>.</a:t>
            </a:r>
            <a:endParaRPr lang="lv-LV" sz="8000" dirty="0">
              <a:latin typeface="Arial Narrow" panose="020B0606020202030204" pitchFamily="34" charset="0"/>
            </a:endParaRPr>
          </a:p>
          <a:p>
            <a:pPr marL="457200" indent="-457200">
              <a:spcAft>
                <a:spcPts val="600"/>
              </a:spcAft>
            </a:pPr>
            <a:r>
              <a:rPr lang="en-US" sz="8000" dirty="0" err="1">
                <a:latin typeface="Arial Narrow" panose="020B0606020202030204" pitchFamily="34" charset="0"/>
              </a:rPr>
              <a:t>Pārbūvējamo</a:t>
            </a:r>
            <a:r>
              <a:rPr lang="en-US" sz="8000" dirty="0">
                <a:latin typeface="Arial Narrow" panose="020B0606020202030204" pitchFamily="34" charset="0"/>
              </a:rPr>
              <a:t> </a:t>
            </a:r>
            <a:r>
              <a:rPr lang="en-US" sz="8000" dirty="0" err="1">
                <a:latin typeface="Arial Narrow" panose="020B0606020202030204" pitchFamily="34" charset="0"/>
              </a:rPr>
              <a:t>ēkas</a:t>
            </a:r>
            <a:r>
              <a:rPr lang="en-US" sz="8000" dirty="0">
                <a:latin typeface="Arial Narrow" panose="020B0606020202030204" pitchFamily="34" charset="0"/>
              </a:rPr>
              <a:t> </a:t>
            </a:r>
            <a:r>
              <a:rPr lang="en-US" sz="8000" dirty="0" err="1">
                <a:latin typeface="Arial Narrow" panose="020B0606020202030204" pitchFamily="34" charset="0"/>
              </a:rPr>
              <a:t>daļu</a:t>
            </a:r>
            <a:r>
              <a:rPr lang="en-US" sz="8000" dirty="0">
                <a:latin typeface="Arial Narrow" panose="020B0606020202030204" pitchFamily="34" charset="0"/>
              </a:rPr>
              <a:t> no </a:t>
            </a:r>
            <a:r>
              <a:rPr lang="en-US" sz="8000" dirty="0" err="1">
                <a:latin typeface="Arial Narrow" panose="020B0606020202030204" pitchFamily="34" charset="0"/>
              </a:rPr>
              <a:t>dzīvojamās</a:t>
            </a:r>
            <a:r>
              <a:rPr lang="en-US" sz="8000" dirty="0">
                <a:latin typeface="Arial Narrow" panose="020B0606020202030204" pitchFamily="34" charset="0"/>
              </a:rPr>
              <a:t> </a:t>
            </a:r>
            <a:r>
              <a:rPr lang="en-US" sz="8000" dirty="0" err="1">
                <a:latin typeface="Arial Narrow" panose="020B0606020202030204" pitchFamily="34" charset="0"/>
              </a:rPr>
              <a:t>ēkas</a:t>
            </a:r>
            <a:r>
              <a:rPr lang="en-US" sz="8000" dirty="0">
                <a:latin typeface="Arial Narrow" panose="020B0606020202030204" pitchFamily="34" charset="0"/>
              </a:rPr>
              <a:t> </a:t>
            </a:r>
            <a:r>
              <a:rPr lang="en-US" sz="8000" dirty="0" err="1">
                <a:latin typeface="Arial Narrow" panose="020B0606020202030204" pitchFamily="34" charset="0"/>
              </a:rPr>
              <a:t>daļas</a:t>
            </a:r>
            <a:r>
              <a:rPr lang="en-US" sz="8000" dirty="0">
                <a:latin typeface="Arial Narrow" panose="020B0606020202030204" pitchFamily="34" charset="0"/>
              </a:rPr>
              <a:t> pa </a:t>
            </a:r>
            <a:r>
              <a:rPr lang="en-US" sz="8000" dirty="0" err="1">
                <a:latin typeface="Arial Narrow" panose="020B0606020202030204" pitchFamily="34" charset="0"/>
              </a:rPr>
              <a:t>asi</a:t>
            </a:r>
            <a:r>
              <a:rPr lang="en-US" sz="8000" dirty="0">
                <a:latin typeface="Arial Narrow" panose="020B0606020202030204" pitchFamily="34" charset="0"/>
              </a:rPr>
              <a:t> 2 </a:t>
            </a:r>
            <a:r>
              <a:rPr lang="en-US" sz="8000" dirty="0" err="1">
                <a:latin typeface="Arial Narrow" panose="020B0606020202030204" pitchFamily="34" charset="0"/>
              </a:rPr>
              <a:t>nodala</a:t>
            </a:r>
            <a:r>
              <a:rPr lang="en-US" sz="8000" dirty="0">
                <a:latin typeface="Arial Narrow" panose="020B0606020202030204" pitchFamily="34" charset="0"/>
              </a:rPr>
              <a:t> </a:t>
            </a:r>
            <a:r>
              <a:rPr lang="en-US" sz="8000" dirty="0" err="1">
                <a:latin typeface="Arial Narrow" panose="020B0606020202030204" pitchFamily="34" charset="0"/>
              </a:rPr>
              <a:t>kā</a:t>
            </a:r>
            <a:r>
              <a:rPr lang="en-US" sz="8000" dirty="0">
                <a:latin typeface="Arial Narrow" panose="020B0606020202030204" pitchFamily="34" charset="0"/>
              </a:rPr>
              <a:t> </a:t>
            </a:r>
            <a:r>
              <a:rPr lang="en-US" sz="8000" dirty="0" err="1">
                <a:latin typeface="Arial Narrow" panose="020B0606020202030204" pitchFamily="34" charset="0"/>
              </a:rPr>
              <a:t>atsevišķu</a:t>
            </a:r>
            <a:r>
              <a:rPr lang="en-US" sz="8000" dirty="0">
                <a:latin typeface="Arial Narrow" panose="020B0606020202030204" pitchFamily="34" charset="0"/>
              </a:rPr>
              <a:t> </a:t>
            </a:r>
            <a:r>
              <a:rPr lang="en-US" sz="8000" dirty="0" err="1">
                <a:latin typeface="Arial Narrow" panose="020B0606020202030204" pitchFamily="34" charset="0"/>
              </a:rPr>
              <a:t>ugunsdrošības</a:t>
            </a:r>
            <a:r>
              <a:rPr lang="en-US" sz="8000" dirty="0">
                <a:latin typeface="Arial Narrow" panose="020B0606020202030204" pitchFamily="34" charset="0"/>
              </a:rPr>
              <a:t> </a:t>
            </a:r>
            <a:r>
              <a:rPr lang="en-US" sz="8000" dirty="0" err="1">
                <a:latin typeface="Arial Narrow" panose="020B0606020202030204" pitchFamily="34" charset="0"/>
              </a:rPr>
              <a:t>nodalījumu</a:t>
            </a:r>
            <a:r>
              <a:rPr lang="en-US" sz="8000" dirty="0">
                <a:latin typeface="Arial Narrow" panose="020B0606020202030204" pitchFamily="34" charset="0"/>
              </a:rPr>
              <a:t> </a:t>
            </a:r>
            <a:r>
              <a:rPr lang="en-US" sz="8000" dirty="0" err="1">
                <a:latin typeface="Arial Narrow" panose="020B0606020202030204" pitchFamily="34" charset="0"/>
              </a:rPr>
              <a:t>ar</a:t>
            </a:r>
            <a:r>
              <a:rPr lang="en-US" sz="8000" dirty="0">
                <a:latin typeface="Arial Narrow" panose="020B0606020202030204" pitchFamily="34" charset="0"/>
              </a:rPr>
              <a:t> </a:t>
            </a:r>
            <a:r>
              <a:rPr lang="en-US" sz="8000" dirty="0" err="1">
                <a:latin typeface="Arial Narrow" panose="020B0606020202030204" pitchFamily="34" charset="0"/>
              </a:rPr>
              <a:t>sienu</a:t>
            </a:r>
            <a:r>
              <a:rPr lang="en-US" sz="8000" dirty="0">
                <a:latin typeface="Arial Narrow" panose="020B0606020202030204" pitchFamily="34" charset="0"/>
              </a:rPr>
              <a:t> REI 60/A2-s1,d0. Ail</a:t>
            </a:r>
            <a:r>
              <a:rPr lang="lv-LV" sz="8000" dirty="0">
                <a:latin typeface="Arial Narrow" panose="020B0606020202030204" pitchFamily="34" charset="0"/>
              </a:rPr>
              <a:t>u aizpildījumi jeb durvis</a:t>
            </a:r>
            <a:r>
              <a:rPr lang="en-US" sz="8000" dirty="0">
                <a:latin typeface="Arial Narrow" panose="020B0606020202030204" pitchFamily="34" charset="0"/>
              </a:rPr>
              <a:t> </a:t>
            </a:r>
            <a:r>
              <a:rPr lang="en-US" sz="8000" dirty="0" err="1">
                <a:latin typeface="Arial Narrow" panose="020B0606020202030204" pitchFamily="34" charset="0"/>
              </a:rPr>
              <a:t>šajā</a:t>
            </a:r>
            <a:r>
              <a:rPr lang="en-US" sz="8000" dirty="0">
                <a:latin typeface="Arial Narrow" panose="020B0606020202030204" pitchFamily="34" charset="0"/>
              </a:rPr>
              <a:t> </a:t>
            </a:r>
            <a:r>
              <a:rPr lang="en-US" sz="8000" dirty="0" err="1">
                <a:latin typeface="Arial Narrow" panose="020B0606020202030204" pitchFamily="34" charset="0"/>
              </a:rPr>
              <a:t>sienā</a:t>
            </a:r>
            <a:r>
              <a:rPr lang="en-US" sz="8000" dirty="0">
                <a:latin typeface="Arial Narrow" panose="020B0606020202030204" pitchFamily="34" charset="0"/>
              </a:rPr>
              <a:t> EI 30. </a:t>
            </a:r>
            <a:endParaRPr lang="lv-LV" sz="8000" dirty="0">
              <a:latin typeface="Arial Narrow" panose="020B0606020202030204" pitchFamily="34" charset="0"/>
            </a:endParaRPr>
          </a:p>
          <a:p>
            <a:pPr marL="457200" indent="-457200">
              <a:spcAft>
                <a:spcPts val="600"/>
              </a:spcAft>
            </a:pPr>
            <a:r>
              <a:rPr lang="en-US" sz="8000" dirty="0" err="1">
                <a:latin typeface="Arial Narrow" panose="020B0606020202030204" pitchFamily="34" charset="0"/>
              </a:rPr>
              <a:t>Ugunsdrošības</a:t>
            </a:r>
            <a:r>
              <a:rPr lang="en-US" sz="8000" dirty="0">
                <a:latin typeface="Arial Narrow" panose="020B0606020202030204" pitchFamily="34" charset="0"/>
              </a:rPr>
              <a:t> </a:t>
            </a:r>
            <a:r>
              <a:rPr lang="en-US" sz="8000" dirty="0" err="1">
                <a:latin typeface="Arial Narrow" panose="020B0606020202030204" pitchFamily="34" charset="0"/>
              </a:rPr>
              <a:t>nodalījuma</a:t>
            </a:r>
            <a:r>
              <a:rPr lang="en-US" sz="8000" dirty="0">
                <a:latin typeface="Arial Narrow" panose="020B0606020202030204" pitchFamily="34" charset="0"/>
              </a:rPr>
              <a:t> </a:t>
            </a:r>
            <a:r>
              <a:rPr lang="en-US" sz="8000" dirty="0" err="1">
                <a:latin typeface="Arial Narrow" panose="020B0606020202030204" pitchFamily="34" charset="0"/>
              </a:rPr>
              <a:t>sienai</a:t>
            </a:r>
            <a:r>
              <a:rPr lang="en-US" sz="8000" dirty="0">
                <a:latin typeface="Arial Narrow" panose="020B0606020202030204" pitchFamily="34" charset="0"/>
              </a:rPr>
              <a:t> nav </a:t>
            </a:r>
            <a:r>
              <a:rPr lang="en-US" sz="8000" dirty="0" err="1">
                <a:latin typeface="Arial Narrow" panose="020B0606020202030204" pitchFamily="34" charset="0"/>
              </a:rPr>
              <a:t>jāšķērso</a:t>
            </a:r>
            <a:r>
              <a:rPr lang="en-US" sz="8000" dirty="0">
                <a:latin typeface="Arial Narrow" panose="020B0606020202030204" pitchFamily="34" charset="0"/>
              </a:rPr>
              <a:t> </a:t>
            </a:r>
            <a:r>
              <a:rPr lang="en-US" sz="8000" dirty="0" err="1">
                <a:latin typeface="Arial Narrow" panose="020B0606020202030204" pitchFamily="34" charset="0"/>
              </a:rPr>
              <a:t>ārsienas</a:t>
            </a:r>
            <a:r>
              <a:rPr lang="en-US" sz="8000" dirty="0">
                <a:latin typeface="Arial Narrow" panose="020B0606020202030204" pitchFamily="34" charset="0"/>
              </a:rPr>
              <a:t> </a:t>
            </a:r>
            <a:r>
              <a:rPr lang="en-US" sz="8000" dirty="0" err="1">
                <a:latin typeface="Arial Narrow" panose="020B0606020202030204" pitchFamily="34" charset="0"/>
              </a:rPr>
              <a:t>vai</a:t>
            </a:r>
            <a:r>
              <a:rPr lang="en-US" sz="8000" dirty="0">
                <a:latin typeface="Arial Narrow" panose="020B0606020202030204" pitchFamily="34" charset="0"/>
              </a:rPr>
              <a:t> </a:t>
            </a:r>
            <a:r>
              <a:rPr lang="en-US" sz="8000" dirty="0" err="1">
                <a:latin typeface="Arial Narrow" panose="020B0606020202030204" pitchFamily="34" charset="0"/>
              </a:rPr>
              <a:t>ēkas</a:t>
            </a:r>
            <a:r>
              <a:rPr lang="en-US" sz="8000" dirty="0">
                <a:latin typeface="Arial Narrow" panose="020B0606020202030204" pitchFamily="34" charset="0"/>
              </a:rPr>
              <a:t> </a:t>
            </a:r>
            <a:r>
              <a:rPr lang="en-US" sz="8000" dirty="0" err="1">
                <a:latin typeface="Arial Narrow" panose="020B0606020202030204" pitchFamily="34" charset="0"/>
              </a:rPr>
              <a:t>jumts</a:t>
            </a:r>
            <a:r>
              <a:rPr lang="en-US" sz="8000" dirty="0">
                <a:latin typeface="Arial Narrow" panose="020B0606020202030204" pitchFamily="34" charset="0"/>
              </a:rPr>
              <a:t>.</a:t>
            </a:r>
            <a:endParaRPr lang="lv-LV" sz="8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30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CE81A4B-95B8-49E7-93F0-EFC14BDBD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6" y="407573"/>
            <a:ext cx="11343861" cy="659227"/>
          </a:xfrm>
        </p:spPr>
        <p:txBody>
          <a:bodyPr>
            <a:normAutofit/>
          </a:bodyPr>
          <a:lstStyle/>
          <a:p>
            <a:r>
              <a:rPr lang="lv-LV" sz="4000" dirty="0">
                <a:solidFill>
                  <a:srgbClr val="000000"/>
                </a:solidFill>
                <a:latin typeface="Arial Narrow" panose="020B0606020202030204" pitchFamily="34" charset="0"/>
              </a:rPr>
              <a:t>Ģenerālplāns.</a:t>
            </a:r>
            <a:endParaRPr lang="lv-LV" sz="4000" dirty="0"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DAD9E2-51BC-BF22-D620-6167BE27A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29" y="1141215"/>
            <a:ext cx="10184164" cy="543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35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5C947-9FD0-028B-9FF1-F0E966581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889132F-C8F7-9C26-24A5-EF10DF82F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6" y="407573"/>
            <a:ext cx="11343861" cy="659227"/>
          </a:xfrm>
        </p:spPr>
        <p:txBody>
          <a:bodyPr>
            <a:normAutofit/>
          </a:bodyPr>
          <a:lstStyle/>
          <a:p>
            <a:r>
              <a:rPr lang="lv-LV" sz="4000" dirty="0">
                <a:solidFill>
                  <a:srgbClr val="000000"/>
                </a:solidFill>
                <a:latin typeface="Arial Narrow" panose="020B0606020202030204" pitchFamily="34" charset="0"/>
              </a:rPr>
              <a:t>1.stāva plāns.</a:t>
            </a:r>
            <a:endParaRPr lang="lv-LV" sz="4000" dirty="0">
              <a:latin typeface="Arial Narrow" panose="020B0606020202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4C2DD2-DA52-3965-8664-1FECE09DA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67" y="1064604"/>
            <a:ext cx="8607715" cy="563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9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B29DE-AF4D-FC27-DAA6-6B4DA95FB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463DD98-0DA9-4409-46F5-67EDBEE60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6" y="407573"/>
            <a:ext cx="11343861" cy="659227"/>
          </a:xfrm>
        </p:spPr>
        <p:txBody>
          <a:bodyPr>
            <a:normAutofit/>
          </a:bodyPr>
          <a:lstStyle/>
          <a:p>
            <a:r>
              <a:rPr lang="lv-LV" sz="4000" dirty="0">
                <a:solidFill>
                  <a:srgbClr val="000000"/>
                </a:solidFill>
                <a:latin typeface="Arial Narrow" panose="020B0606020202030204" pitchFamily="34" charset="0"/>
              </a:rPr>
              <a:t>Bēniņu stāva plāns.</a:t>
            </a:r>
            <a:endParaRPr lang="lv-LV" sz="4000" dirty="0">
              <a:latin typeface="Arial Narrow" panose="020B0606020202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2F0F06-36D7-83AB-9772-7E950A833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03" y="1066800"/>
            <a:ext cx="1014984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88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7EA6D-A1A0-CB2F-3BDD-D3B914362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4381C7C-73DD-11D4-7E1B-5924F1879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6" y="407573"/>
            <a:ext cx="11343861" cy="659227"/>
          </a:xfrm>
        </p:spPr>
        <p:txBody>
          <a:bodyPr>
            <a:normAutofit/>
          </a:bodyPr>
          <a:lstStyle/>
          <a:p>
            <a:r>
              <a:rPr lang="lv-LV" sz="4000" dirty="0">
                <a:solidFill>
                  <a:srgbClr val="000000"/>
                </a:solidFill>
                <a:latin typeface="Arial Narrow" panose="020B0606020202030204" pitchFamily="34" charset="0"/>
              </a:rPr>
              <a:t>Pārseguma plāns.</a:t>
            </a:r>
            <a:endParaRPr lang="lv-LV" sz="4000" dirty="0">
              <a:latin typeface="Arial Narrow" panose="020B0606020202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C75044-3C74-07F9-AAF9-B7B1181CD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90" y="1066800"/>
            <a:ext cx="7856220" cy="57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53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5E29B-7EF9-6D84-2E90-8FA6F94E5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CE693AD-B670-16E8-71A0-73618C35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6" y="407573"/>
            <a:ext cx="11343861" cy="659227"/>
          </a:xfrm>
        </p:spPr>
        <p:txBody>
          <a:bodyPr>
            <a:normAutofit/>
          </a:bodyPr>
          <a:lstStyle/>
          <a:p>
            <a:r>
              <a:rPr lang="lv-LV" sz="4000" dirty="0">
                <a:solidFill>
                  <a:srgbClr val="000000"/>
                </a:solidFill>
                <a:latin typeface="Arial Narrow" panose="020B0606020202030204" pitchFamily="34" charset="0"/>
              </a:rPr>
              <a:t>Spāru plāns.</a:t>
            </a:r>
            <a:endParaRPr lang="lv-LV" sz="4000" dirty="0">
              <a:latin typeface="Arial Narrow" panose="020B0606020202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DC2C63-010F-10BC-4D23-84AE7FE87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40" y="1066800"/>
            <a:ext cx="7284720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83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BDE96-5EC2-935B-5A3A-06A7448C6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393EF9E-A29C-8D81-94BB-66394B8B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6" y="407573"/>
            <a:ext cx="11343861" cy="659227"/>
          </a:xfrm>
        </p:spPr>
        <p:txBody>
          <a:bodyPr>
            <a:normAutofit/>
          </a:bodyPr>
          <a:lstStyle/>
          <a:p>
            <a:r>
              <a:rPr lang="lv-LV" sz="4000" dirty="0">
                <a:solidFill>
                  <a:srgbClr val="000000"/>
                </a:solidFill>
                <a:latin typeface="Arial Narrow" panose="020B0606020202030204" pitchFamily="34" charset="0"/>
              </a:rPr>
              <a:t>Garengriezums.</a:t>
            </a:r>
            <a:endParaRPr lang="lv-LV" sz="4000" dirty="0">
              <a:latin typeface="Arial Narrow" panose="020B0606020202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B05FDF-1E52-876E-8076-0EA701E99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079824"/>
            <a:ext cx="7536180" cy="555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3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DEB2F-D6AE-92D7-D856-093D3B20C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EA5F5ED-5620-4A42-65CB-78B9E43C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6" y="407573"/>
            <a:ext cx="11343861" cy="659227"/>
          </a:xfrm>
        </p:spPr>
        <p:txBody>
          <a:bodyPr>
            <a:normAutofit/>
          </a:bodyPr>
          <a:lstStyle/>
          <a:p>
            <a:r>
              <a:rPr lang="lv-LV" sz="4000" dirty="0">
                <a:solidFill>
                  <a:srgbClr val="000000"/>
                </a:solidFill>
                <a:latin typeface="Arial Narrow" panose="020B0606020202030204" pitchFamily="34" charset="0"/>
              </a:rPr>
              <a:t>Šķērsgriezums.</a:t>
            </a:r>
            <a:endParaRPr lang="lv-LV" sz="4000" dirty="0">
              <a:latin typeface="Arial Narrow" panose="020B0606020202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500017-0DCE-0A56-0CF7-7DA0F6CD6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0" y="1071081"/>
            <a:ext cx="7808207" cy="556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51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B0382-E417-E6C0-097E-BE3BA2D07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5C29EAA-2C1B-10D3-531C-BD01A4A3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6" y="407573"/>
            <a:ext cx="11343861" cy="659227"/>
          </a:xfrm>
        </p:spPr>
        <p:txBody>
          <a:bodyPr>
            <a:normAutofit/>
          </a:bodyPr>
          <a:lstStyle/>
          <a:p>
            <a:r>
              <a:rPr lang="lv-LV" sz="4000" dirty="0">
                <a:solidFill>
                  <a:srgbClr val="000000"/>
                </a:solidFill>
                <a:latin typeface="Arial Narrow" panose="020B0606020202030204" pitchFamily="34" charset="0"/>
              </a:rPr>
              <a:t>Atkārtoti izmantojamie būvmateriāli.</a:t>
            </a:r>
            <a:endParaRPr lang="lv-LV" sz="4000" dirty="0">
              <a:latin typeface="Arial Narrow" panose="020B0606020202030204" pitchFamily="34" charset="0"/>
            </a:endParaRP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74045729-782D-9083-030B-B5B5AB580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3826" y="4214115"/>
            <a:ext cx="6666816" cy="2154265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800" dirty="0">
                <a:latin typeface="Arial Narrow" panose="020B0606020202030204" pitchFamily="34" charset="0"/>
              </a:rPr>
              <a:t>Attīrīti vēsturiskā mūra ķieģeļi fasāžu apdarē.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800" dirty="0">
                <a:latin typeface="Arial Narrow" panose="020B0606020202030204" pitchFamily="34" charset="0"/>
              </a:rPr>
              <a:t>Vēsturiskie starpsienu guļbaļi eksponēti ēkas pašnesošajā iekšējā šķērssienā.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2800" dirty="0">
                <a:latin typeface="Arial Narrow" panose="020B0606020202030204" pitchFamily="34" charset="0"/>
              </a:rPr>
              <a:t>Koka spāres jumta konstrukcijās virs lielās zāles, daļēji eksponētas.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lv-LV" sz="28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8A7363-06B0-26E2-62ED-B7905640E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75" y="1066800"/>
            <a:ext cx="5108688" cy="28653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27BCFF-9593-D823-5239-36DE288EC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937" y="1066800"/>
            <a:ext cx="3998748" cy="2865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AD5DB6-CB3E-3A54-B774-8C6FE2B14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136" y="4117934"/>
            <a:ext cx="3606224" cy="251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88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7576</TotalTime>
  <Words>536</Words>
  <Application>Microsoft Office PowerPoint</Application>
  <PresentationFormat>Platekrāna</PresentationFormat>
  <Paragraphs>49</Paragraphs>
  <Slides>15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Office dizains</vt:lpstr>
      <vt:lpstr>Kultūras un amatniecības centra, «BLUSAS», saimniecības ēkas pārbūve</vt:lpstr>
      <vt:lpstr>Ģenerālplāns.</vt:lpstr>
      <vt:lpstr>1.stāva plāns.</vt:lpstr>
      <vt:lpstr>Bēniņu stāva plāns.</vt:lpstr>
      <vt:lpstr>Pārseguma plāns.</vt:lpstr>
      <vt:lpstr>Spāru plāns.</vt:lpstr>
      <vt:lpstr>Garengriezums.</vt:lpstr>
      <vt:lpstr>Šķērsgriezums.</vt:lpstr>
      <vt:lpstr>Atkārtoti izmantojamie būvmateriāli.</vt:lpstr>
      <vt:lpstr>Ventilācijas un dzesēšanas sistēma. 1.stāvs.</vt:lpstr>
      <vt:lpstr> Ventilācijas un dzesēšanas sistēma. Bēniņu stāvs. Apkure.</vt:lpstr>
      <vt:lpstr>Inženierkomunikācijas. Ārējā ūdensapgāde.</vt:lpstr>
      <vt:lpstr>Inženierkomunikācijas. Ārējā kanalizācija.</vt:lpstr>
      <vt:lpstr>Inženierkomunikācijas. Ārējā kanalizācija.</vt:lpstr>
      <vt:lpstr>Būvizmaksas. Galvenie rādītāji. Ugunsdrošība.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Daiga Porina</dc:creator>
  <cp:lastModifiedBy>Sintija Tenisa</cp:lastModifiedBy>
  <cp:revision>84</cp:revision>
  <dcterms:created xsi:type="dcterms:W3CDTF">2024-10-24T11:23:27Z</dcterms:created>
  <dcterms:modified xsi:type="dcterms:W3CDTF">2025-11-26T07:29:42Z</dcterms:modified>
</cp:coreProperties>
</file>