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5" r:id="rId2"/>
    <p:sldId id="388" r:id="rId3"/>
    <p:sldId id="384" r:id="rId4"/>
    <p:sldId id="386" r:id="rId5"/>
    <p:sldId id="378" r:id="rId6"/>
    <p:sldId id="387" r:id="rId7"/>
    <p:sldId id="381" r:id="rId8"/>
    <p:sldId id="389" r:id="rId9"/>
    <p:sldId id="383" r:id="rId10"/>
    <p:sldId id="385" r:id="rId11"/>
  </p:sldIdLst>
  <p:sldSz cx="12192000" cy="6858000"/>
  <p:notesSz cx="6858000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Vidējs stils 2 - izcēlum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Tumšs stils 1 - izcēlum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1E21B97B-2F54-8BC1-E527-D9C16ECE4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Virsraksts 1">
            <a:extLst>
              <a:ext uri="{FF2B5EF4-FFF2-40B4-BE49-F238E27FC236}">
                <a16:creationId xmlns:a16="http://schemas.microsoft.com/office/drawing/2014/main" id="{2B0FD499-5E03-9BDD-4159-B0B056101BD6}"/>
              </a:ext>
            </a:extLst>
          </p:cNvPr>
          <p:cNvSpPr txBox="1">
            <a:spLocks/>
          </p:cNvSpPr>
          <p:nvPr userDrawn="1"/>
        </p:nvSpPr>
        <p:spPr>
          <a:xfrm>
            <a:off x="1145774" y="2840892"/>
            <a:ext cx="972364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>
              <a:solidFill>
                <a:schemeClr val="tx2"/>
              </a:solidFill>
              <a:latin typeface="Georgia" panose="020405020504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pakšvirsraksts 2">
            <a:extLst>
              <a:ext uri="{FF2B5EF4-FFF2-40B4-BE49-F238E27FC236}">
                <a16:creationId xmlns:a16="http://schemas.microsoft.com/office/drawing/2014/main" id="{76ED3E89-CA38-814F-9868-DEC0E36D2AB9}"/>
              </a:ext>
            </a:extLst>
          </p:cNvPr>
          <p:cNvSpPr txBox="1">
            <a:spLocks/>
          </p:cNvSpPr>
          <p:nvPr userDrawn="1"/>
        </p:nvSpPr>
        <p:spPr>
          <a:xfrm>
            <a:off x="1524000" y="5646420"/>
            <a:ext cx="9144000" cy="96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LV" sz="24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90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1A53147-334B-CDED-EDC2-1F41342A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AB3D049-24EA-35B8-D3A1-E97746F9E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3860" y="1460500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69BB1BE-4277-79E0-C473-A9ED99C3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3BC1407-4F3B-A07B-585B-FE2BE73B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795E431-0512-85D8-9091-9F9524BDB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743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AD90A776-48B0-B3C2-FAB1-5BB15B8FA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3063F3A4-330C-85C7-D954-E3E2562F4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E13D5C5C-3CF0-5713-2FF6-0854034E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86F07D75-239A-561F-E78A-18C609F2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34779F4-4639-E191-EA5B-359FC357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270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>
            <a:extLst>
              <a:ext uri="{FF2B5EF4-FFF2-40B4-BE49-F238E27FC236}">
                <a16:creationId xmlns:a16="http://schemas.microsoft.com/office/drawing/2014/main" id="{431DD800-7DA3-CA6A-131B-2DD12401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297181"/>
            <a:ext cx="10515600" cy="6629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endParaRPr lang="lv-LV" sz="3200">
              <a:latin typeface="Georgia" panose="02040502050405020303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atura vietturis 2">
            <a:extLst>
              <a:ext uri="{FF2B5EF4-FFF2-40B4-BE49-F238E27FC236}">
                <a16:creationId xmlns:a16="http://schemas.microsoft.com/office/drawing/2014/main" id="{21957251-387C-6021-A723-4BF5E2A6A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219200"/>
            <a:ext cx="11102340" cy="460248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000" kern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42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849BCE4-A3AA-B435-727A-D9134B9C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58E9191F-CE17-8FFF-0A02-0D77FC5BB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64A9E65F-3456-BBBE-3F4F-8B9DBB8A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D70F9CFF-3987-3ED1-3EC0-BDBED8089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E221D57-FFE6-5449-44AA-77DF7BC49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067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A88BBFD-0EF4-CC72-9859-498E5E358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B384D7AF-71C4-CAA6-8206-FA07F695A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E8F7B6DF-B542-F3DE-0CCF-ACCAE26AB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95D721CA-A7A5-2492-912F-49B31279D6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E140F5F-A913-420C-FACB-76FFD7B5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85143298-8F33-3FE6-D69B-A669958E8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463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DDEB7FA-4340-7A05-1A82-770CC2A8F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A5F730F9-D465-96E6-3575-A51AD5E4C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CD21BE1-72A6-F9A1-625D-304F13380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C96AC2EC-559E-4B29-16A2-215BBE1C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B3C19185-76E3-1C87-52B0-9BB234B781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78C22C33-E264-729E-E09B-683B5F71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D11C81B3-17FD-724F-42BD-F75642BE5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67AAC19E-4ACC-BBEB-E2E4-109044FFD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353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8594116-1307-E900-3648-8C32471FB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89BE30D-E6D0-2B4E-038C-E86CCEEA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05DB04B9-5617-0F09-E71C-D49B99AF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44919C22-B0C3-A541-3997-A1BA14B7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313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076D50AA-91C7-E11B-569A-918707EB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234FD9DD-5935-6C17-EC43-D0E57331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E0207AD4-9DCC-45E9-F030-670B18070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05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9BC2035-11C6-9525-0CD3-A0E73A1B7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3CF61BD-15AD-DE16-8D13-22000F31C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76C3A2D-FAB8-C33E-0281-610D397D7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C593563C-BE6F-AEE0-6451-B3029F4A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BE4ED09-3B1C-EE33-DD9C-E7E069781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F2160A5-1F29-AA46-AA6E-2CB6BB82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875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B8ADE4-295F-F72F-6CCD-A2A073700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882E2877-351B-9DED-0B74-128D9FB36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08903247-6E68-3293-DCB7-11B9C1600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F82EC0B-6BE7-64B1-08A0-0C006882A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987C6-D708-47C0-BA2E-90D37CE4EABF}" type="datetimeFigureOut">
              <a:rPr lang="lv-LV" smtClean="0"/>
              <a:t>17.12.2025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AA01FB58-56FF-B2BB-5831-83664D9C8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FB640635-8109-FD90-72C8-31F240CD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B8A62-C246-49DF-8A95-3FBB465F878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544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ttēls 7">
            <a:extLst>
              <a:ext uri="{FF2B5EF4-FFF2-40B4-BE49-F238E27FC236}">
                <a16:creationId xmlns:a16="http://schemas.microsoft.com/office/drawing/2014/main" id="{9A416795-786A-CDAB-DF78-28AB4F47899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6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4BC91-AA05-31EA-CF32-0B1A7BA90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>
            <a:extLst>
              <a:ext uri="{FF2B5EF4-FFF2-40B4-BE49-F238E27FC236}">
                <a16:creationId xmlns:a16="http://schemas.microsoft.com/office/drawing/2014/main" id="{7C407D76-0B97-828D-9B8C-65C3BEE01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25" y="-190500"/>
            <a:ext cx="12192000" cy="6858000"/>
          </a:xfrm>
          <a:prstGeom prst="rect">
            <a:avLst/>
          </a:prstGeom>
        </p:spPr>
      </p:pic>
      <p:sp>
        <p:nvSpPr>
          <p:cNvPr id="4" name="Virsraksts 1">
            <a:extLst>
              <a:ext uri="{FF2B5EF4-FFF2-40B4-BE49-F238E27FC236}">
                <a16:creationId xmlns:a16="http://schemas.microsoft.com/office/drawing/2014/main" id="{9E77485C-C5A3-755D-2F77-23AAAD56DD8A}"/>
              </a:ext>
            </a:extLst>
          </p:cNvPr>
          <p:cNvSpPr txBox="1">
            <a:spLocks/>
          </p:cNvSpPr>
          <p:nvPr/>
        </p:nvSpPr>
        <p:spPr>
          <a:xfrm>
            <a:off x="5181600" y="1048198"/>
            <a:ext cx="6811617" cy="2990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3200" dirty="0">
                <a:solidFill>
                  <a:schemeClr val="bg1"/>
                </a:solidFill>
              </a:rPr>
              <a:t>Centralizētās siltumapgādes zonas paplašināšana Ādažos</a:t>
            </a:r>
          </a:p>
          <a:p>
            <a:endParaRPr lang="lv-LV" sz="3200" dirty="0">
              <a:solidFill>
                <a:schemeClr val="bg1"/>
              </a:solidFill>
            </a:endParaRPr>
          </a:p>
          <a:p>
            <a:endParaRPr lang="lv-LV" sz="3200" dirty="0">
              <a:solidFill>
                <a:schemeClr val="bg1"/>
              </a:solidFill>
            </a:endParaRPr>
          </a:p>
          <a:p>
            <a:pPr algn="r"/>
            <a:r>
              <a:rPr lang="lv-LV" sz="2000" dirty="0">
                <a:solidFill>
                  <a:schemeClr val="bg1"/>
                </a:solidFill>
              </a:rPr>
              <a:t>Virzība uz </a:t>
            </a:r>
            <a:r>
              <a:rPr lang="lv-LV" sz="2000" dirty="0" err="1">
                <a:solidFill>
                  <a:schemeClr val="bg1"/>
                </a:solidFill>
              </a:rPr>
              <a:t>klimatneitralitāti</a:t>
            </a:r>
            <a:r>
              <a:rPr lang="lv-LV" sz="2000" dirty="0">
                <a:solidFill>
                  <a:schemeClr val="bg1"/>
                </a:solidFill>
              </a:rPr>
              <a:t> Ādažos</a:t>
            </a:r>
          </a:p>
          <a:p>
            <a:pPr algn="r"/>
            <a:r>
              <a:rPr lang="lv-LV" sz="2000" dirty="0">
                <a:solidFill>
                  <a:schemeClr val="bg1"/>
                </a:solidFill>
              </a:rPr>
              <a:t>Zemākas izmaksas - zemāks tarifs</a:t>
            </a:r>
          </a:p>
          <a:p>
            <a:pPr algn="r"/>
            <a:r>
              <a:rPr lang="lv-LV" sz="2000" dirty="0">
                <a:solidFill>
                  <a:schemeClr val="bg1"/>
                </a:solidFill>
              </a:rPr>
              <a:t>Lokālas vidi degradējošas katlu mājas likvidācija</a:t>
            </a:r>
          </a:p>
          <a:p>
            <a:pPr algn="r"/>
            <a:endParaRPr lang="lv-LV" sz="2000" dirty="0">
              <a:solidFill>
                <a:schemeClr val="bg1"/>
              </a:solidFill>
            </a:endParaRPr>
          </a:p>
        </p:txBody>
      </p:sp>
      <p:sp>
        <p:nvSpPr>
          <p:cNvPr id="5" name="Apakšvirsraksts 2">
            <a:extLst>
              <a:ext uri="{FF2B5EF4-FFF2-40B4-BE49-F238E27FC236}">
                <a16:creationId xmlns:a16="http://schemas.microsoft.com/office/drawing/2014/main" id="{C121A929-1E03-4029-7A16-F9195785F3D1}"/>
              </a:ext>
            </a:extLst>
          </p:cNvPr>
          <p:cNvSpPr txBox="1">
            <a:spLocks/>
          </p:cNvSpPr>
          <p:nvPr/>
        </p:nvSpPr>
        <p:spPr>
          <a:xfrm>
            <a:off x="5477107" y="5149994"/>
            <a:ext cx="6410093" cy="96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400" b="1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Ingars </a:t>
            </a:r>
            <a:r>
              <a:rPr kumimoji="0" lang="lv-LV" sz="2400" b="1" i="0" u="none" strike="noStrike" kern="1200" cap="none" spc="0" normalizeH="0" baseline="0" noProof="0" err="1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Baļčūns</a:t>
            </a:r>
            <a:endParaRPr kumimoji="0" lang="lv-LV" sz="2400" b="1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2400" b="0" i="0" u="none" strike="noStrike" kern="1200" cap="none" spc="0" normalizeH="0" baseline="0" noProof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ingarsb@smartconsulting.lv | +371 29284611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LV" sz="2400" b="0" i="0" u="none" strike="noStrike" kern="1200" cap="none" spc="0" normalizeH="0" baseline="0" noProof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Attēls 1" descr="Attēls, kurā ir mašīna, nozare, stabule, inženierija&#10;&#10;Apraksts ģenerēts automātiski">
            <a:extLst>
              <a:ext uri="{FF2B5EF4-FFF2-40B4-BE49-F238E27FC236}">
                <a16:creationId xmlns:a16="http://schemas.microsoft.com/office/drawing/2014/main" id="{D8B30E25-0750-3F5F-0620-19F76B274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r="20375" b="-1"/>
          <a:stretch/>
        </p:blipFill>
        <p:spPr>
          <a:xfrm>
            <a:off x="695591" y="1048198"/>
            <a:ext cx="4340575" cy="3645073"/>
          </a:xfrm>
          <a:prstGeom prst="rect">
            <a:avLst/>
          </a:prstGeom>
          <a:noFill/>
          <a:ln>
            <a:gradFill>
              <a:gsLst>
                <a:gs pos="5000">
                  <a:schemeClr val="bg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25400"/>
          </a:effectLst>
          <a:scene3d>
            <a:camera prst="orthographicFront"/>
            <a:lightRig rig="threePt" dir="t"/>
          </a:scene3d>
          <a:sp3d contourW="82550">
            <a:contourClr>
              <a:schemeClr val="bg1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5DFBF8-4070-D506-8139-BBBEAAE435CA}"/>
              </a:ext>
            </a:extLst>
          </p:cNvPr>
          <p:cNvSpPr txBox="1"/>
          <p:nvPr/>
        </p:nvSpPr>
        <p:spPr>
          <a:xfrm>
            <a:off x="9950681" y="322741"/>
            <a:ext cx="2241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lv-LV" sz="1000" dirty="0">
                <a:solidFill>
                  <a:schemeClr val="bg1"/>
                </a:solidFill>
              </a:rPr>
              <a:t>9.pielikums</a:t>
            </a:r>
          </a:p>
          <a:p>
            <a:pPr algn="r"/>
            <a:r>
              <a:rPr lang="lv-LV" sz="1000" dirty="0">
                <a:solidFill>
                  <a:schemeClr val="bg1"/>
                </a:solidFill>
              </a:rPr>
              <a:t>Finanšu komitejas 10.12.2025. sēdes</a:t>
            </a:r>
          </a:p>
          <a:p>
            <a:pPr algn="r"/>
            <a:r>
              <a:rPr lang="lv-LV" sz="1000" dirty="0">
                <a:solidFill>
                  <a:schemeClr val="bg1"/>
                </a:solidFill>
              </a:rPr>
              <a:t>protokolam Nr. 13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117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4E3042-7533-A6AF-119E-5CAC14580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Secinājumi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7BF620BC-A447-50E3-4B77-6341128BA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85" y="1075426"/>
            <a:ext cx="11094023" cy="4691170"/>
          </a:xfrm>
        </p:spPr>
        <p:txBody>
          <a:bodyPr lIns="91440" tIns="45720" rIns="91440" bIns="45720" anchor="t">
            <a:normAutofit fontScale="85000" lnSpcReduction="20000"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CSA sistēmas efektivitāte ir panākama, palielinot CSA apjomu</a:t>
            </a:r>
            <a:endParaRPr lang="en-US" dirty="0">
              <a:solidFill>
                <a:schemeClr val="accent3"/>
              </a:solidFill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Pievienotie objekti ir </a:t>
            </a:r>
            <a:r>
              <a:rPr lang="lv-LV" b="1" dirty="0">
                <a:solidFill>
                  <a:schemeClr val="accent3"/>
                </a:solidFill>
              </a:rPr>
              <a:t>papildus 52% apjoma</a:t>
            </a:r>
            <a:r>
              <a:rPr lang="lv-LV" dirty="0">
                <a:solidFill>
                  <a:schemeClr val="accent3"/>
                </a:solidFill>
              </a:rPr>
              <a:t>, bet ražošanas jaudas ir pietiekamas un nav jāpalielina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Ieguvums visiem patērētajiem – zemāks tarifs ilgtermiņā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Investīcijas trasēs, ņemot vērā EU atbalstu, ir zemāka investīcija nekā    lokāli risinājumi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Netiek apgrūtināts pašvaldības budžets 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Projektam samazinoša ietekme uz izmaksām ap 15-20EUR/MWh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Pretējā gadījumā līdz ar apjomu samazinājumu ir paredzams</a:t>
            </a:r>
          </a:p>
          <a:p>
            <a:pPr marL="0" indent="0">
              <a:buClr>
                <a:schemeClr val="accent3"/>
              </a:buClr>
              <a:buNone/>
            </a:pPr>
            <a:r>
              <a:rPr lang="lv-LV" dirty="0">
                <a:solidFill>
                  <a:schemeClr val="accent3"/>
                </a:solidFill>
              </a:rPr>
              <a:t> tarifa pieaugums</a:t>
            </a:r>
          </a:p>
          <a:p>
            <a:pPr marL="0" indent="0">
              <a:buClr>
                <a:schemeClr val="accent3"/>
              </a:buClr>
              <a:buNone/>
            </a:pPr>
            <a:endParaRPr lang="lv-LV" dirty="0">
              <a:solidFill>
                <a:schemeClr val="accent3"/>
              </a:solidFill>
            </a:endParaRPr>
          </a:p>
          <a:p>
            <a:pPr marL="0" indent="0" algn="ctr">
              <a:buNone/>
            </a:pPr>
            <a:r>
              <a:rPr lang="lv-LV" b="1" i="1" dirty="0">
                <a:solidFill>
                  <a:schemeClr val="accent3"/>
                </a:solidFill>
              </a:rPr>
              <a:t>Projekts ir nozīmīga daļa klimatneitralitātes mērķu </a:t>
            </a:r>
          </a:p>
          <a:p>
            <a:pPr marL="0" indent="0" algn="ctr">
              <a:buNone/>
            </a:pPr>
            <a:r>
              <a:rPr lang="lv-LV" b="1" i="1" dirty="0">
                <a:solidFill>
                  <a:schemeClr val="accent3"/>
                </a:solidFill>
              </a:rPr>
              <a:t>sasniegšana novadā!</a:t>
            </a:r>
          </a:p>
          <a:p>
            <a:endParaRPr lang="en-US" dirty="0"/>
          </a:p>
        </p:txBody>
      </p:sp>
      <p:pic>
        <p:nvPicPr>
          <p:cNvPr id="5" name="Picture 4" descr="A magnifying glass over a checklist&#10;&#10;AI-generated content may be incorrect.">
            <a:extLst>
              <a:ext uri="{FF2B5EF4-FFF2-40B4-BE49-F238E27FC236}">
                <a16:creationId xmlns:a16="http://schemas.microsoft.com/office/drawing/2014/main" id="{37CE8CC5-0C3D-6DEC-29E1-2CC9D6F5A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148" y="393652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5CF753-D722-20FC-86CC-AB2A8C6B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261" y="304799"/>
            <a:ext cx="4446587" cy="825500"/>
          </a:xfrm>
        </p:spPr>
        <p:txBody>
          <a:bodyPr/>
          <a:lstStyle/>
          <a:p>
            <a:r>
              <a:rPr lang="lv-LV" sz="4400" dirty="0"/>
              <a:t>Izvirzītie jautājumi</a:t>
            </a:r>
            <a:endParaRPr lang="en-US" sz="4400" dirty="0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D73E648-37C5-403C-DFEA-36876D225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713" y="1466962"/>
            <a:ext cx="2793207" cy="437311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Projekta ietekme uz kopējo sistēmu apjomu.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Kāda ir projekta ietekme uz tarifu?</a:t>
            </a:r>
          </a:p>
          <a:p>
            <a:pPr marL="342900" indent="-342900">
              <a:buAutoNum type="arabicPeriod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Vai projekts ir ekonomiski pamatots?</a:t>
            </a:r>
          </a:p>
          <a:p>
            <a:pPr marL="342900" indent="-342900">
              <a:buAutoNum type="arabicPeriod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Vai investīciju prognoze ir objektīva?</a:t>
            </a:r>
          </a:p>
          <a:p>
            <a:pPr marL="342900" indent="-342900">
              <a:buAutoNum type="arabicPeriod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Vai skolas izmaksas par siltumenerģiju nepieaugs?</a:t>
            </a:r>
          </a:p>
          <a:p>
            <a:pPr marL="342900" indent="-342900">
              <a:buAutoNum type="arabicPeriod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Vai vidusskolas katlu māja ir ilgtermiņa risinājums?</a:t>
            </a:r>
          </a:p>
          <a:p>
            <a:pPr marL="342900" indent="-342900">
              <a:buAutoNum type="arabicPeriod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Kāda ir risinājuma ietekme uz klimatneitralitāti novadā?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Attēla vietturis 9" descr="Attēls, kurā ir ārpus telpām, pamats, stabule, sliedes&#10;&#10;Mākslīgā intelekta ģenerēts saturs var būt nepareizs.">
            <a:extLst>
              <a:ext uri="{FF2B5EF4-FFF2-40B4-BE49-F238E27FC236}">
                <a16:creationId xmlns:a16="http://schemas.microsoft.com/office/drawing/2014/main" id="{2F30C78B-DDEC-1AAC-5F6D-E8280F8C9D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3" t="23003" r="12440" b="20805"/>
          <a:stretch>
            <a:fillRect/>
          </a:stretch>
        </p:blipFill>
        <p:spPr>
          <a:xfrm>
            <a:off x="9677400" y="304799"/>
            <a:ext cx="2117339" cy="5739562"/>
          </a:xfrm>
        </p:spPr>
      </p:pic>
      <p:pic>
        <p:nvPicPr>
          <p:cNvPr id="5" name="Attēls 4" descr="Attēls, kurā ir ārpus telpām, zāle, debesis, koks&#10;&#10;Mākslīgā intelekta ģenerēts saturs var būt nepareizs.">
            <a:extLst>
              <a:ext uri="{FF2B5EF4-FFF2-40B4-BE49-F238E27FC236}">
                <a16:creationId xmlns:a16="http://schemas.microsoft.com/office/drawing/2014/main" id="{5FFFCB16-CCE8-A4A4-3A4B-77B74416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t="11898" r="16623"/>
          <a:stretch>
            <a:fillRect/>
          </a:stretch>
        </p:blipFill>
        <p:spPr>
          <a:xfrm>
            <a:off x="5715398" y="457200"/>
            <a:ext cx="3018628" cy="4989749"/>
          </a:xfrm>
          <a:prstGeom prst="rect">
            <a:avLst/>
          </a:prstGeom>
        </p:spPr>
      </p:pic>
      <p:pic>
        <p:nvPicPr>
          <p:cNvPr id="14" name="Attēls 13" descr="Attēls, kurā ir inženierija, rūpnīca, darbnīca, zils&#10;&#10;Mākslīgā intelekta ģenerēts saturs var būt nepareizs.">
            <a:extLst>
              <a:ext uri="{FF2B5EF4-FFF2-40B4-BE49-F238E27FC236}">
                <a16:creationId xmlns:a16="http://schemas.microsoft.com/office/drawing/2014/main" id="{524FB57F-AAB9-76EF-F668-909B3298C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522" y="1279524"/>
            <a:ext cx="2793207" cy="4864101"/>
          </a:xfrm>
          <a:prstGeom prst="rect">
            <a:avLst/>
          </a:prstGeom>
        </p:spPr>
      </p:pic>
      <p:sp>
        <p:nvSpPr>
          <p:cNvPr id="6" name="Bultiņa: pa labi 5">
            <a:extLst>
              <a:ext uri="{FF2B5EF4-FFF2-40B4-BE49-F238E27FC236}">
                <a16:creationId xmlns:a16="http://schemas.microsoft.com/office/drawing/2014/main" id="{DC717CDF-3094-5AF6-A7D6-94CAD571937E}"/>
              </a:ext>
            </a:extLst>
          </p:cNvPr>
          <p:cNvSpPr/>
          <p:nvPr/>
        </p:nvSpPr>
        <p:spPr>
          <a:xfrm>
            <a:off x="8867575" y="2179217"/>
            <a:ext cx="733625" cy="1583157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8979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A6018-06CD-FED5-6095-7CB6A1FAD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2CE1C10-6602-1946-8AD9-31403B44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335891"/>
            <a:ext cx="10515600" cy="1325563"/>
          </a:xfrm>
        </p:spPr>
        <p:txBody>
          <a:bodyPr>
            <a:normAutofit/>
          </a:bodyPr>
          <a:lstStyle/>
          <a:p>
            <a:r>
              <a:rPr lang="lv-LV" dirty="0"/>
              <a:t>Siltumenerģijas patēriņš vidusskolā un kultūras centrā 2024. gadā</a:t>
            </a:r>
            <a:endParaRPr lang="en-US" dirty="0"/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FCAB6A68-8ABC-21CF-70BA-BB1CE3CA9A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5" t="11752" r="1378" b="4492"/>
          <a:stretch>
            <a:fillRect/>
          </a:stretch>
        </p:blipFill>
        <p:spPr>
          <a:xfrm>
            <a:off x="4104409" y="1897785"/>
            <a:ext cx="7128164" cy="40543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89365-0B4E-B4D9-4CE6-587EFF0302BC}"/>
              </a:ext>
            </a:extLst>
          </p:cNvPr>
          <p:cNvSpPr txBox="1"/>
          <p:nvPr/>
        </p:nvSpPr>
        <p:spPr>
          <a:xfrm>
            <a:off x="562090" y="1897785"/>
            <a:ext cx="3152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lv-LV" dirty="0"/>
              <a:t>Maksimālā diennakts slodze līdz 800 </a:t>
            </a:r>
            <a:r>
              <a:rPr lang="lv-LV" dirty="0" err="1"/>
              <a:t>kW</a:t>
            </a:r>
            <a:r>
              <a:rPr lang="lv-LV" dirty="0"/>
              <a:t> skolā un 300 </a:t>
            </a:r>
            <a:r>
              <a:rPr lang="lv-LV" dirty="0" err="1"/>
              <a:t>kW</a:t>
            </a:r>
            <a:r>
              <a:rPr lang="lv-LV" dirty="0"/>
              <a:t> kultūras centrā</a:t>
            </a:r>
          </a:p>
          <a:p>
            <a:pPr marL="285750" indent="-285750">
              <a:buFontTx/>
              <a:buChar char="-"/>
            </a:pPr>
            <a:r>
              <a:rPr lang="lv-LV" dirty="0"/>
              <a:t>Diennakts pīķu brīžos papildus 20%</a:t>
            </a:r>
          </a:p>
          <a:p>
            <a:pPr marL="285750" indent="-285750">
              <a:buFontTx/>
              <a:buChar char="-"/>
            </a:pPr>
            <a:r>
              <a:rPr lang="lv-LV" dirty="0"/>
              <a:t>Skolas katlu māja nolietota un nākotnē būs nepieciešami ieguldījumi</a:t>
            </a:r>
          </a:p>
          <a:p>
            <a:pPr marL="285750" indent="-285750">
              <a:buFontTx/>
              <a:buChar char="-"/>
            </a:pPr>
            <a:r>
              <a:rPr lang="lv-LV" dirty="0"/>
              <a:t>Vasaras slodze zema, operēs atbilstoši</a:t>
            </a:r>
          </a:p>
          <a:p>
            <a:pPr marL="285750" indent="-285750">
              <a:buFontTx/>
              <a:buChar char="-"/>
            </a:pPr>
            <a:r>
              <a:rPr lang="lv-LV" dirty="0"/>
              <a:t>2024. gads ir bijis siltāks, faktiskie apjomi var būt 10-20% lielāki</a:t>
            </a:r>
          </a:p>
        </p:txBody>
      </p:sp>
    </p:spTree>
    <p:extLst>
      <p:ext uri="{BB962C8B-B14F-4D97-AF65-F5344CB8AC3E}">
        <p14:creationId xmlns:p14="http://schemas.microsoft.com/office/powerpoint/2010/main" val="1119829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B05C80-AD68-9333-FED3-A267729E277D}"/>
              </a:ext>
            </a:extLst>
          </p:cNvPr>
          <p:cNvSpPr txBox="1"/>
          <p:nvPr/>
        </p:nvSpPr>
        <p:spPr>
          <a:xfrm>
            <a:off x="8476890" y="1190445"/>
            <a:ext cx="34850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Pieslēdzot skolu un kultūras namu – pīķa jaudas pieaug no 2,5 uz 3,5 MW</a:t>
            </a:r>
          </a:p>
          <a:p>
            <a:endParaRPr lang="lv-LV" dirty="0"/>
          </a:p>
          <a:p>
            <a:r>
              <a:rPr lang="lv-LV" dirty="0"/>
              <a:t>Vidējā slodze no 1,5 uz 2,3 MW </a:t>
            </a:r>
          </a:p>
          <a:p>
            <a:endParaRPr lang="lv-LV" dirty="0"/>
          </a:p>
          <a:p>
            <a:r>
              <a:rPr lang="lv-LV" dirty="0"/>
              <a:t>Pārdošanas apjoms palielinās par </a:t>
            </a:r>
            <a:r>
              <a:rPr lang="lv-LV" sz="2000" b="1" dirty="0"/>
              <a:t>52 %</a:t>
            </a:r>
            <a:endParaRPr lang="lv-LV" b="1" dirty="0"/>
          </a:p>
          <a:p>
            <a:endParaRPr lang="lv-LV" dirty="0"/>
          </a:p>
          <a:p>
            <a:r>
              <a:rPr lang="lv-LV" dirty="0"/>
              <a:t>Ražotājam jaudas ir pietiekamas - nav jāinvestē</a:t>
            </a:r>
          </a:p>
          <a:p>
            <a:endParaRPr lang="lv-LV" dirty="0"/>
          </a:p>
          <a:p>
            <a:r>
              <a:rPr lang="lv-LV" dirty="0"/>
              <a:t>Vasaras darbības režīmi atkarībā no energoresursu cenām</a:t>
            </a:r>
          </a:p>
          <a:p>
            <a:endParaRPr lang="lv-LV" dirty="0"/>
          </a:p>
          <a:p>
            <a:r>
              <a:rPr lang="lv-LV" dirty="0"/>
              <a:t>Nākotnē potenciāls vasaras slodzes nodrošināšanai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CD718F-6496-B1FB-0671-70D18712B8FD}"/>
              </a:ext>
            </a:extLst>
          </p:cNvPr>
          <p:cNvSpPr txBox="1"/>
          <p:nvPr/>
        </p:nvSpPr>
        <p:spPr>
          <a:xfrm>
            <a:off x="757087" y="400051"/>
            <a:ext cx="100347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400" dirty="0"/>
              <a:t>Ādažu siltumapgādes sistēmas attīstība </a:t>
            </a:r>
            <a:r>
              <a:rPr lang="lv-LV" sz="2800" dirty="0"/>
              <a:t>ar vidusskolas un kultūras centra patēriņu</a:t>
            </a:r>
            <a:endParaRPr lang="lv-LV" sz="4400" dirty="0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FFD7CEF8-3563-B39C-0E5E-083ACC2EDA60}"/>
              </a:ext>
            </a:extLst>
          </p:cNvPr>
          <p:cNvGrpSpPr/>
          <p:nvPr/>
        </p:nvGrpSpPr>
        <p:grpSpPr>
          <a:xfrm>
            <a:off x="862282" y="1800594"/>
            <a:ext cx="7219950" cy="3943351"/>
            <a:chOff x="2476500" y="1590674"/>
            <a:chExt cx="7219950" cy="3943351"/>
          </a:xfrm>
        </p:grpSpPr>
        <p:pic>
          <p:nvPicPr>
            <p:cNvPr id="19" name="Attēls 18">
              <a:extLst>
                <a:ext uri="{FF2B5EF4-FFF2-40B4-BE49-F238E27FC236}">
                  <a16:creationId xmlns:a16="http://schemas.microsoft.com/office/drawing/2014/main" id="{307ABD4E-9BAF-500E-B7D3-E02AD080A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648" t="12071" r="908" b="6568"/>
            <a:stretch>
              <a:fillRect/>
            </a:stretch>
          </p:blipFill>
          <p:spPr>
            <a:xfrm>
              <a:off x="2476500" y="1590674"/>
              <a:ext cx="7219950" cy="394335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Taisnstūris 19">
              <a:extLst>
                <a:ext uri="{FF2B5EF4-FFF2-40B4-BE49-F238E27FC236}">
                  <a16:creationId xmlns:a16="http://schemas.microsoft.com/office/drawing/2014/main" id="{06A1F3DF-3E40-CB49-62EB-CE70D9DA6E89}"/>
                </a:ext>
              </a:extLst>
            </p:cNvPr>
            <p:cNvSpPr/>
            <p:nvPr/>
          </p:nvSpPr>
          <p:spPr>
            <a:xfrm>
              <a:off x="7791450" y="5267325"/>
              <a:ext cx="304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</p:grpSp>
    </p:spTree>
    <p:extLst>
      <p:ext uri="{BB962C8B-B14F-4D97-AF65-F5344CB8AC3E}">
        <p14:creationId xmlns:p14="http://schemas.microsoft.com/office/powerpoint/2010/main" val="201373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973C0-A8AC-8A2B-F3AA-7C303F30E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A42F98C-4A21-62D6-A23C-F41AE75D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542925"/>
            <a:ext cx="10515600" cy="1325563"/>
          </a:xfrm>
        </p:spPr>
        <p:txBody>
          <a:bodyPr>
            <a:normAutofit/>
          </a:bodyPr>
          <a:lstStyle/>
          <a:p>
            <a:r>
              <a:rPr lang="lv-LV" dirty="0"/>
              <a:t>Investīciju salīdzinājums</a:t>
            </a:r>
            <a:endParaRPr lang="en-US" dirty="0"/>
          </a:p>
        </p:txBody>
      </p:sp>
      <p:graphicFrame>
        <p:nvGraphicFramePr>
          <p:cNvPr id="8" name="Tabula 7">
            <a:extLst>
              <a:ext uri="{FF2B5EF4-FFF2-40B4-BE49-F238E27FC236}">
                <a16:creationId xmlns:a16="http://schemas.microsoft.com/office/drawing/2014/main" id="{7E748354-2A4F-26CE-9B4B-E23CF5489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789810"/>
              </p:ext>
            </p:extLst>
          </p:nvPr>
        </p:nvGraphicFramePr>
        <p:xfrm>
          <a:off x="473076" y="1450974"/>
          <a:ext cx="9277349" cy="31594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749">
                  <a:extLst>
                    <a:ext uri="{9D8B030D-6E8A-4147-A177-3AD203B41FA5}">
                      <a16:colId xmlns:a16="http://schemas.microsoft.com/office/drawing/2014/main" val="3256540215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230464854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1203607562"/>
                    </a:ext>
                  </a:extLst>
                </a:gridCol>
                <a:gridCol w="2108200">
                  <a:extLst>
                    <a:ext uri="{9D8B030D-6E8A-4147-A177-3AD203B41FA5}">
                      <a16:colId xmlns:a16="http://schemas.microsoft.com/office/drawing/2014/main" val="332684323"/>
                    </a:ext>
                  </a:extLst>
                </a:gridCol>
              </a:tblGrid>
              <a:tr h="133667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1100" u="none" strike="noStrike">
                          <a:effectLst/>
                        </a:rPr>
                        <a:t> 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fr-FR" sz="2000" b="1" u="none" strike="noStrike">
                          <a:effectLst/>
                        </a:rPr>
                        <a:t>Siltumtrase uz skolu un kultūras centru</a:t>
                      </a:r>
                      <a:endParaRPr lang="fr-FR" sz="20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2000" b="1" u="none" strike="noStrike">
                          <a:effectLst/>
                        </a:rPr>
                        <a:t>Jauns granulu katls skolā, esošais - kultūras centrā</a:t>
                      </a:r>
                      <a:endParaRPr lang="lv-LV" sz="20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lv-LV" sz="2000" b="1" u="none" strike="noStrike">
                          <a:effectLst/>
                        </a:rPr>
                        <a:t>Jauns dabasgāzes katls skolā, esošais - kultūras centrā</a:t>
                      </a:r>
                      <a:endParaRPr lang="lv-LV" sz="2000" b="1" i="0" u="none" strike="noStrike">
                        <a:solidFill>
                          <a:srgbClr val="FFFFFF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25087"/>
                  </a:ext>
                </a:extLst>
              </a:tr>
              <a:tr h="60759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b="1" u="none" strike="noStrike">
                          <a:effectLst/>
                        </a:rPr>
                        <a:t>Investīcija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517 000 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392 000 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115 000 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76333"/>
                  </a:ext>
                </a:extLst>
              </a:tr>
              <a:tr h="60759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b="1" u="none" strike="noStrike">
                          <a:effectLst/>
                        </a:rPr>
                        <a:t>Fondu atbalsts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217 140 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 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400" u="none" strike="noStrike">
                          <a:effectLst/>
                        </a:rPr>
                        <a:t> </a:t>
                      </a:r>
                      <a:endParaRPr lang="lv-LV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592702"/>
                  </a:ext>
                </a:extLst>
              </a:tr>
              <a:tr h="607595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lv-LV" sz="2000" b="1" u="none" strike="noStrike">
                          <a:effectLst/>
                        </a:rPr>
                        <a:t>Pašu ieguldījums</a:t>
                      </a:r>
                      <a:endParaRPr lang="lv-LV" sz="20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800" b="1" u="none" strike="noStrike">
                          <a:effectLst/>
                        </a:rPr>
                        <a:t>299 860 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800" b="1" u="none" strike="noStrike">
                          <a:effectLst/>
                        </a:rPr>
                        <a:t>392 000 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lv-LV" sz="2800" b="1" u="none" strike="noStrike">
                          <a:effectLst/>
                        </a:rPr>
                        <a:t>115 000 </a:t>
                      </a:r>
                      <a:endParaRPr lang="lv-LV" sz="2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736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C15C30-F16A-F782-07E6-CAAF078FD28A}"/>
              </a:ext>
            </a:extLst>
          </p:cNvPr>
          <p:cNvSpPr txBox="1"/>
          <p:nvPr/>
        </p:nvSpPr>
        <p:spPr>
          <a:xfrm>
            <a:off x="810260" y="4737100"/>
            <a:ext cx="1010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Investīciju budžeta līmenis apstiprināts ar neatkarīgām inženieru un būvnieku tāmēm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Siltumtrašu projektam nav nepieciešams pašvaldības finansējums vai garantija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Projektu 100% finansē banka un ALTUM (kapitāla atlaide līdz 45%)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Skolas katlu mājā būtu nepieciešami ieguldījumi tuvāko gadu laikā </a:t>
            </a:r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5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DACF467-FE71-6A12-0F6B-7142968A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ietekme uz siltumenerģijas tarifu Ādažos </a:t>
            </a:r>
            <a:endParaRPr lang="en-US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1E02A4B-6244-80C4-EB2C-E83B8BB9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Fiksēto izmaksu samazinājumam uz saražoto, samazinātu ražošanas izmaksas par 12-15 EUR/MWh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Sadales un pārvades fiksēto izmaksu samazinājums uz vienu vienību kompensē ieguldījumu, neliels samazinājums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Projektam būtu samazinoša ietekme uz tarifu ap 15%, iepretim riskam tarifa pieaugt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 Esošie patērētāji gadā ieekonomētu 100 tūkst EUR, 			    tai skaitā pašvaldības objekti   - 16 tūkst. EUR</a:t>
            </a:r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Attēls 7" descr="Attēls, kurā ir fonts, aplis, logotips, grafika&#10;&#10;Mākslīgā intelekta ģenerēts saturs var būt nepareizs.">
            <a:extLst>
              <a:ext uri="{FF2B5EF4-FFF2-40B4-BE49-F238E27FC236}">
                <a16:creationId xmlns:a16="http://schemas.microsoft.com/office/drawing/2014/main" id="{11611714-8D31-BDD3-8D6B-26E74B1A3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68" y="3429000"/>
            <a:ext cx="2290812" cy="22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68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243AD-EEFA-32A4-FA5F-B7C51FB66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A1467ED-11C6-6942-892F-0B0232BD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" y="297181"/>
            <a:ext cx="11340465" cy="662940"/>
          </a:xfrm>
        </p:spPr>
        <p:txBody>
          <a:bodyPr>
            <a:noAutofit/>
          </a:bodyPr>
          <a:lstStyle/>
          <a:p>
            <a:r>
              <a:rPr lang="lv-LV" sz="4000" dirty="0"/>
              <a:t>Risinājumu salīdzinājums (1)</a:t>
            </a:r>
            <a:br>
              <a:rPr lang="lv-LV" sz="3800" dirty="0"/>
            </a:br>
            <a:r>
              <a:rPr lang="lv-LV" sz="3800" dirty="0"/>
              <a:t> </a:t>
            </a:r>
            <a:r>
              <a:rPr lang="lv-LV" sz="2800" dirty="0"/>
              <a:t>Vidusskolas un kultūras centra siltumapgādes risinājumi</a:t>
            </a:r>
            <a:endParaRPr lang="en-US" sz="38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5FC5214B-D8A3-0245-4C4A-D9562D493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30" y="1363259"/>
            <a:ext cx="11102340" cy="488929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893763" indent="-893763">
              <a:buNone/>
            </a:pPr>
            <a:endParaRPr lang="lv-LV" dirty="0"/>
          </a:p>
          <a:p>
            <a:endParaRPr lang="en-US" dirty="0"/>
          </a:p>
        </p:txBody>
      </p:sp>
      <p:pic>
        <p:nvPicPr>
          <p:cNvPr id="17" name="Attēls 16">
            <a:extLst>
              <a:ext uri="{FF2B5EF4-FFF2-40B4-BE49-F238E27FC236}">
                <a16:creationId xmlns:a16="http://schemas.microsoft.com/office/drawing/2014/main" id="{F6D03F54-4BC4-5499-CA06-0D28145FB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09" y="1363259"/>
            <a:ext cx="9746492" cy="47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9C33E-9176-A434-D3F8-21930AD18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38B8E11-23A1-1B43-CF53-0FDFD5F3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59" y="297181"/>
            <a:ext cx="11340465" cy="662940"/>
          </a:xfrm>
        </p:spPr>
        <p:txBody>
          <a:bodyPr>
            <a:noAutofit/>
          </a:bodyPr>
          <a:lstStyle/>
          <a:p>
            <a:r>
              <a:rPr lang="lv-LV" dirty="0"/>
              <a:t>Risinājumu salīdzinājums (2)</a:t>
            </a:r>
            <a:br>
              <a:rPr lang="lv-LV" dirty="0"/>
            </a:br>
            <a:r>
              <a:rPr lang="lv-LV" sz="3600" dirty="0"/>
              <a:t> </a:t>
            </a:r>
            <a:r>
              <a:rPr lang="lv-LV" sz="2400" dirty="0"/>
              <a:t>Vidusskolas un kultūras centra siltumapgādes risinājumi</a:t>
            </a:r>
            <a:endParaRPr lang="en-US" sz="3800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DC4CFA6F-63AF-EB27-D7B8-909E00B5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830" y="960121"/>
            <a:ext cx="11102340" cy="5292436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pPr marL="893763" indent="-893763">
              <a:buNone/>
            </a:pPr>
            <a:endParaRPr lang="lv-LV" dirty="0"/>
          </a:p>
          <a:p>
            <a:pPr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 Individuālu katlu māju uzturēšana izmaksās ir ne tikai kurināmais un elektrība, bet arī pastāvīgās ekspluatācijas un uzraudzības izmaksas. Iepretim reizi mēnesī attālināti nolasīt skaitītāja rādījumu </a:t>
            </a:r>
          </a:p>
          <a:p>
            <a:pPr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Jau tagad izmaksas ir līdzvērtīgas centralizētai sistēmai – pieaugot algām, fiksētām izmaksām, nodokļiem fosilajam kurināmā nodokļiem izmaksas pieaugs – kamēr siltumtrase ir ieguldījums uz 40-50 gadiem</a:t>
            </a:r>
          </a:p>
          <a:p>
            <a:pPr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Vidusskolas katlu māja ir veca, un tuvāko gadu laikā būs jāiegulda – vai nu lētākā fosilā katla risinājumā vai dārgākā granulu katlu risinājumā </a:t>
            </a:r>
          </a:p>
          <a:p>
            <a:pPr>
              <a:lnSpc>
                <a:spcPct val="10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Paralēli siltumtrasei – nākotnē ir apsverami siltumsūkņa risinājumi ar saules enerģiju ir apsverami vasaras jaudai – bet tas ir tikai 10% no apjoma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95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11C04-0E89-1AD6-FE52-8B221DD61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06687B1-72E7-B92B-7AE6-F42CF2ED0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75" y="556286"/>
            <a:ext cx="10515600" cy="662940"/>
          </a:xfrm>
        </p:spPr>
        <p:txBody>
          <a:bodyPr/>
          <a:lstStyle/>
          <a:p>
            <a:r>
              <a:rPr lang="lv-LV" dirty="0"/>
              <a:t>CO</a:t>
            </a:r>
            <a:r>
              <a:rPr lang="lv-LV" baseline="-25000" dirty="0"/>
              <a:t>2</a:t>
            </a:r>
            <a:r>
              <a:rPr lang="lv-LV" dirty="0"/>
              <a:t> emisiju ietaupījums*</a:t>
            </a:r>
            <a:endParaRPr lang="en-US" sz="3600" dirty="0"/>
          </a:p>
        </p:txBody>
      </p:sp>
      <p:pic>
        <p:nvPicPr>
          <p:cNvPr id="17" name="Attēls 16">
            <a:extLst>
              <a:ext uri="{FF2B5EF4-FFF2-40B4-BE49-F238E27FC236}">
                <a16:creationId xmlns:a16="http://schemas.microsoft.com/office/drawing/2014/main" id="{B8EF74F3-8BAC-8546-7599-6C96B840B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10" y="1640914"/>
            <a:ext cx="10352380" cy="288867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AE3AC6F-486F-4B48-E456-2ED58EF29B5B}"/>
              </a:ext>
            </a:extLst>
          </p:cNvPr>
          <p:cNvSpPr txBox="1"/>
          <p:nvPr/>
        </p:nvSpPr>
        <p:spPr>
          <a:xfrm>
            <a:off x="534838" y="4710023"/>
            <a:ext cx="10840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Šobrīd par CO</a:t>
            </a:r>
            <a:r>
              <a:rPr lang="lv-LV" baseline="-25000" dirty="0">
                <a:solidFill>
                  <a:schemeClr val="accent3"/>
                </a:solidFill>
              </a:rPr>
              <a:t>2</a:t>
            </a:r>
            <a:r>
              <a:rPr lang="lv-LV" dirty="0">
                <a:solidFill>
                  <a:schemeClr val="accent3"/>
                </a:solidFill>
              </a:rPr>
              <a:t> emisijām pašvaldībai nav jāmaksā, tomēr nākotnē, atbilstoši Eiropas kursam uz klimatneitralitāti, visi enerģijas patērētāji būs emisiju tirgus dalībnieki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Dabas resursu </a:t>
            </a:r>
            <a:r>
              <a:rPr lang="lv-LV">
                <a:solidFill>
                  <a:schemeClr val="accent3"/>
                </a:solidFill>
              </a:rPr>
              <a:t>nodokļa izmaksu kāpums </a:t>
            </a:r>
            <a:r>
              <a:rPr lang="lv-LV" dirty="0">
                <a:solidFill>
                  <a:schemeClr val="accent3"/>
                </a:solidFill>
              </a:rPr>
              <a:t>ir straujš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lv-LV" dirty="0">
                <a:solidFill>
                  <a:schemeClr val="accent3"/>
                </a:solidFill>
              </a:rPr>
              <a:t>Aukstākās ziemās CO</a:t>
            </a:r>
            <a:r>
              <a:rPr lang="lv-LV" baseline="-25000" dirty="0">
                <a:solidFill>
                  <a:schemeClr val="accent3"/>
                </a:solidFill>
              </a:rPr>
              <a:t>2</a:t>
            </a:r>
            <a:r>
              <a:rPr lang="lv-LV" dirty="0">
                <a:solidFill>
                  <a:schemeClr val="accent3"/>
                </a:solidFill>
              </a:rPr>
              <a:t> ietaupījums par 10-20% lielāks</a:t>
            </a:r>
          </a:p>
        </p:txBody>
      </p:sp>
    </p:spTree>
    <p:extLst>
      <p:ext uri="{BB962C8B-B14F-4D97-AF65-F5344CB8AC3E}">
        <p14:creationId xmlns:p14="http://schemas.microsoft.com/office/powerpoint/2010/main" val="429004847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626</Words>
  <Application>Microsoft Office PowerPoint</Application>
  <PresentationFormat>Platekrāna</PresentationFormat>
  <Paragraphs>88</Paragraphs>
  <Slides>10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7" baseType="lpstr">
      <vt:lpstr>Aptos Narrow</vt:lpstr>
      <vt:lpstr>Arial</vt:lpstr>
      <vt:lpstr>Calibri</vt:lpstr>
      <vt:lpstr>Calibri Light</vt:lpstr>
      <vt:lpstr>Georgia</vt:lpstr>
      <vt:lpstr>Wingdings</vt:lpstr>
      <vt:lpstr>1_Office dizains</vt:lpstr>
      <vt:lpstr>PowerPoint prezentācija</vt:lpstr>
      <vt:lpstr>Izvirzītie jautājumi</vt:lpstr>
      <vt:lpstr>Siltumenerģijas patēriņš vidusskolā un kultūras centrā 2024. gadā</vt:lpstr>
      <vt:lpstr>PowerPoint prezentācija</vt:lpstr>
      <vt:lpstr>Investīciju salīdzinājums</vt:lpstr>
      <vt:lpstr>Projekta ietekme uz siltumenerģijas tarifu Ādažos </vt:lpstr>
      <vt:lpstr>Risinājumu salīdzinājums (1)  Vidusskolas un kultūras centra siltumapgādes risinājumi</vt:lpstr>
      <vt:lpstr>Risinājumu salīdzinājums (2)  Vidusskolas un kultūras centra siltumapgādes risinājumi</vt:lpstr>
      <vt:lpstr>CO2 emisiju ietaupījums*</vt:lpstr>
      <vt:lpstr>Secinājumi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Reinis Režais</dc:creator>
  <cp:lastModifiedBy>Sintija Tenisa</cp:lastModifiedBy>
  <cp:revision>3</cp:revision>
  <cp:lastPrinted>2025-08-12T13:59:58Z</cp:lastPrinted>
  <dcterms:created xsi:type="dcterms:W3CDTF">2025-08-11T07:55:40Z</dcterms:created>
  <dcterms:modified xsi:type="dcterms:W3CDTF">2025-12-17T11:18:57Z</dcterms:modified>
</cp:coreProperties>
</file>