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432" r:id="rId2"/>
    <p:sldId id="442" r:id="rId3"/>
    <p:sldId id="459" r:id="rId4"/>
    <p:sldId id="472" r:id="rId5"/>
    <p:sldId id="480" r:id="rId6"/>
    <p:sldId id="470" r:id="rId7"/>
    <p:sldId id="479" r:id="rId8"/>
    <p:sldId id="477" r:id="rId9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426DAF0-2143-D3D1-5CAB-85835F1AE252}" name="Inga Reke" initials="IR" userId="S::inga.reke@Adazi.lv::167744bb-0684-4468-985a-ae74807f07c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ila, režģa tabu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8/10/relationships/authors" Target="author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4CF3C2-DC92-4AAA-9B15-0D95BFEE51B7}" type="datetimeFigureOut">
              <a:rPr lang="lv-LV" smtClean="0"/>
              <a:t>17.12.2025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CBE01C-9DD9-43E1-8D9B-CDBFC55C57B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64247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AE27AA-9BC7-E84F-8718-96696ED692D6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8453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541C8-3AEE-92D0-6BC7-43B9298F41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B5853E-7624-0FE6-9FFF-82B092C161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23" indent="0" algn="ctr">
              <a:buNone/>
              <a:defRPr sz="2000"/>
            </a:lvl2pPr>
            <a:lvl3pPr marL="914446" indent="0" algn="ctr">
              <a:buNone/>
              <a:defRPr sz="1800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7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96A15C-33BA-109B-C718-857CACB99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DBD1-BBC6-144F-BB04-668AE50EEAA2}" type="datetime1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FF34E3-512D-C7E8-C9A1-C78861BE7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27C26C-60F9-7124-6965-208FDD909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81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CECC4-E968-3D5F-03A5-A4E8DD09E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C209E-3B70-2EEE-3172-85E0E4BC3A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E690F4-4792-117B-6615-1DA3855EC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2B9F0-4552-AC48-AA4F-42211AD280FC}" type="datetime1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E5E789-7E16-BCEA-D165-29D3EA95E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CCF779-A07C-29D5-7113-0D73DB7D8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578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F72C63-D56C-29F1-9C66-0F53431B77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6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B5D915-09E9-64BF-214D-C4117A112E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6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E2A7ED-2898-66C5-8B14-CAF10E38C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F4B85-EE1C-824B-90CF-74BDD2F38CBA}" type="datetime1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20F789-33AC-09E2-11AD-9629C7886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ED5682-811F-8F9D-7DA1-21B71EA85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00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E5D27-CFB8-6153-AFDF-92C8AF72B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23432-3351-EE92-DC29-797117BD9D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66F2B-CBAE-511B-DF3A-726E8FE20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8FE41-FDFF-8047-B79B-356A78FD3E08}" type="datetime1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F8B86A-7330-3189-51EC-BC8929C52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C7A196-DFA2-AAF7-EC91-6BC8AA594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191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A6080-85A1-2BCE-DD4A-744EDE674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DCFDBD-BC6E-47B5-E97C-F392EFE330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2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4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6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1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3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5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7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650B6-31BE-D0E5-FBBD-D6C76947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B4E0E-0A54-0C4A-A6CD-2D1CE1D43E84}" type="datetime1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73D1AE-D253-228A-7B9E-C7AC2A943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522A7-AC36-79E5-5420-725C999A1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829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8E326-4237-8C99-A138-C1AD8BB9E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963024-7751-26EA-428C-2497E4D11A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6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FAC09D-1B7E-3147-32EF-ED6BCB15D3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6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8949EF-83E8-87AD-CBA1-DAC812DA5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80C60-2641-914D-8720-24CB9E1544F8}" type="datetime1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D8BB95-20DC-906F-19A8-2F37569E0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908B5-0AAB-EE31-068F-43822183C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74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3844F-BA58-53F9-0B1E-A3AE12488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5BB852-EB59-4733-F019-52D320C33E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0" b="1"/>
            </a:lvl2pPr>
            <a:lvl3pPr marL="914446" indent="0">
              <a:buNone/>
              <a:defRPr sz="1800" b="1"/>
            </a:lvl3pPr>
            <a:lvl4pPr marL="1371669" indent="0">
              <a:buNone/>
              <a:defRPr sz="1600" b="1"/>
            </a:lvl4pPr>
            <a:lvl5pPr marL="1828891" indent="0">
              <a:buNone/>
              <a:defRPr sz="1600" b="1"/>
            </a:lvl5pPr>
            <a:lvl6pPr marL="2286114" indent="0">
              <a:buNone/>
              <a:defRPr sz="1600" b="1"/>
            </a:lvl6pPr>
            <a:lvl7pPr marL="2743337" indent="0">
              <a:buNone/>
              <a:defRPr sz="1600" b="1"/>
            </a:lvl7pPr>
            <a:lvl8pPr marL="3200560" indent="0">
              <a:buNone/>
              <a:defRPr sz="1600" b="1"/>
            </a:lvl8pPr>
            <a:lvl9pPr marL="365778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41A709-738A-0ACA-8E91-C7EAE6E69E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E12C7B-5E80-8DB1-4700-6C29C2D72B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0" b="1"/>
            </a:lvl2pPr>
            <a:lvl3pPr marL="914446" indent="0">
              <a:buNone/>
              <a:defRPr sz="1800" b="1"/>
            </a:lvl3pPr>
            <a:lvl4pPr marL="1371669" indent="0">
              <a:buNone/>
              <a:defRPr sz="1600" b="1"/>
            </a:lvl4pPr>
            <a:lvl5pPr marL="1828891" indent="0">
              <a:buNone/>
              <a:defRPr sz="1600" b="1"/>
            </a:lvl5pPr>
            <a:lvl6pPr marL="2286114" indent="0">
              <a:buNone/>
              <a:defRPr sz="1600" b="1"/>
            </a:lvl6pPr>
            <a:lvl7pPr marL="2743337" indent="0">
              <a:buNone/>
              <a:defRPr sz="1600" b="1"/>
            </a:lvl7pPr>
            <a:lvl8pPr marL="3200560" indent="0">
              <a:buNone/>
              <a:defRPr sz="1600" b="1"/>
            </a:lvl8pPr>
            <a:lvl9pPr marL="365778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01D052-34EE-7525-5892-BA95E22BED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8A356C-9086-F788-A384-04A08B872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1618D-AFDF-4441-B6AC-AB7256007DBD}" type="datetime1">
              <a:rPr lang="en-US" smtClean="0"/>
              <a:t>12/17/2025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5E61E3-D88C-E4D3-B411-2D18686FF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AF31C9-BBD9-6921-93CF-46488A811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954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0E216-8084-B633-9437-CBA62A0AA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91758F-5162-D689-4336-005E6C00D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D66EA-52B9-B847-AD9B-694F049B33E6}" type="datetime1">
              <a:rPr lang="en-US" smtClean="0"/>
              <a:t>12/17/2025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0B3810-4CF9-82A3-8E86-847DD431F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3C755D-5FC6-111E-7F40-7D4924788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615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33EF83-3619-4F9B-E568-FE7EED132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F490-1998-4A44-A624-42F54DBDC226}" type="datetime1">
              <a:rPr lang="en-US" smtClean="0"/>
              <a:t>12/17/2025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42AA65-086E-6BC2-BF9E-C82C5EEA6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E7080E-3244-9936-7994-24FEB990A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151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556D6-553C-1328-806D-78813C4F0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A23D2-74A7-7103-2CEB-12001FA2E5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E10250-889D-60F7-4147-A5FED3A264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086620-40C3-9948-9875-F0890D755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BFAB0-4578-A449-A906-ABE38DB7018B}" type="datetime1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BE6BF5-E51A-4DAF-8676-D9C8C961F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DB26A9-C2C1-690A-C2BC-BF3517804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19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927AA-DC63-A17E-AC4E-58AA75E6E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19806E-8F6B-C676-3F01-A45287EFF5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endParaRPr lang="en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C2FCF3-9663-C5C5-FA78-B176809D05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30C00F-2371-269C-218C-4EB909E1D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F1D72-1054-794F-87B7-D0056D5203D5}" type="datetime1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46921E-EAFD-D74A-0F32-ED7C19A8E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B1CAB2-07BA-9CE5-EC9C-2236DBE1E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748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0916EE-EC74-18A7-E5A4-450427377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49A7A5-BDBE-5F10-6794-A795F3BF66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6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EF1445-A891-5DDD-B88C-909AC5DB63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3800B1-4C03-4D41-B773-165D95B0D0CA}" type="datetime1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9F3E9B-179C-D21C-7EF0-0D4601B545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6E1A7A-0032-9C2B-8E90-115F829F0D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842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4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91444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34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57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80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503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726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49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71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94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V"/>
      </a:defPPr>
      <a:lvl1pPr marL="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2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46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69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91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114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37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6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8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395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pPr defTabSz="609630"/>
            <a:endParaRPr lang="lv-LV" sz="120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A0FD06E-0991-2162-A412-99693045A6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3811" y="205177"/>
            <a:ext cx="4101199" cy="3999935"/>
          </a:xfrm>
          <a:prstGeom prst="rect">
            <a:avLst/>
          </a:prstGeom>
        </p:spPr>
      </p:pic>
      <p:sp>
        <p:nvSpPr>
          <p:cNvPr id="4" name="TextBox 4">
            <a:extLst>
              <a:ext uri="{FF2B5EF4-FFF2-40B4-BE49-F238E27FC236}">
                <a16:creationId xmlns:a16="http://schemas.microsoft.com/office/drawing/2014/main" id="{F0ABA4C5-EB5D-5532-6F5E-3B742DD37B8D}"/>
              </a:ext>
            </a:extLst>
          </p:cNvPr>
          <p:cNvSpPr txBox="1"/>
          <p:nvPr/>
        </p:nvSpPr>
        <p:spPr>
          <a:xfrm>
            <a:off x="-3180" y="4191000"/>
            <a:ext cx="12195180" cy="6587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5280"/>
              </a:lnSpc>
            </a:pPr>
            <a:r>
              <a:rPr lang="lv-LV" sz="4400" dirty="0">
                <a:solidFill>
                  <a:srgbClr val="FFFFFF"/>
                </a:solidFill>
                <a:latin typeface="Montserrat Semi-Bold Bold"/>
              </a:rPr>
              <a:t>MĒNEŠALGU PROJEKTS 2026</a:t>
            </a:r>
            <a:endParaRPr lang="en-US" sz="4400" dirty="0">
              <a:solidFill>
                <a:srgbClr val="FFFFFF"/>
              </a:solidFill>
              <a:latin typeface="Montserrat Semi-Bold Bold"/>
            </a:endParaRPr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186E7448-3FE9-0C41-124B-BF2F778925EA}"/>
              </a:ext>
            </a:extLst>
          </p:cNvPr>
          <p:cNvSpPr txBox="1"/>
          <p:nvPr/>
        </p:nvSpPr>
        <p:spPr>
          <a:xfrm>
            <a:off x="-3180" y="6468157"/>
            <a:ext cx="12070080" cy="1846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Ādažu</a:t>
            </a:r>
            <a:r>
              <a:rPr kumimoji="0" lang="lv-LV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novada pašvaldība, 10.12.2025.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7412D8A-2D7A-F933-7332-153ECF691AB1}"/>
              </a:ext>
            </a:extLst>
          </p:cNvPr>
          <p:cNvSpPr txBox="1"/>
          <p:nvPr/>
        </p:nvSpPr>
        <p:spPr>
          <a:xfrm>
            <a:off x="9354312" y="603504"/>
            <a:ext cx="20938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lv-LV" sz="1000" dirty="0"/>
              <a:t>8.pielikums</a:t>
            </a:r>
          </a:p>
          <a:p>
            <a:pPr algn="r"/>
            <a:r>
              <a:rPr lang="lv-LV" sz="1000" dirty="0"/>
              <a:t>Finanšu komitejas 10.12.2025. sēdes</a:t>
            </a:r>
          </a:p>
          <a:p>
            <a:pPr algn="r"/>
            <a:r>
              <a:rPr lang="lv-LV" sz="1000" dirty="0"/>
              <a:t>protokolam Nr. 13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45650461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4213"/>
            <a:lum/>
          </a:blip>
          <a:srcRect/>
          <a:stretch>
            <a:fillRect t="-7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pPr defTabSz="609630"/>
            <a:endParaRPr lang="lv-LV" sz="12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4F177E85-A46D-305B-C2D3-32C54BFE7947}"/>
              </a:ext>
            </a:extLst>
          </p:cNvPr>
          <p:cNvSpPr txBox="1"/>
          <p:nvPr/>
        </p:nvSpPr>
        <p:spPr>
          <a:xfrm>
            <a:off x="60960" y="6380480"/>
            <a:ext cx="12070080" cy="1846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Ādažu</a:t>
            </a:r>
            <a:r>
              <a:rPr kumimoji="0" lang="lv-LV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novada pašvaldība, 10.12.2025.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18685D6-1E60-2C4C-81BB-61A5BE0E7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9303" y="-134462"/>
            <a:ext cx="9559844" cy="999701"/>
          </a:xfrm>
        </p:spPr>
        <p:txBody>
          <a:bodyPr>
            <a:normAutofit fontScale="90000"/>
          </a:bodyPr>
          <a:lstStyle/>
          <a:p>
            <a:pPr algn="ctr">
              <a:spcBef>
                <a:spcPts val="0"/>
              </a:spcBef>
              <a:defRPr/>
            </a:pPr>
            <a:br>
              <a:rPr lang="lv-LV" sz="2133" b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</a:br>
            <a:br>
              <a:rPr lang="lv-LV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50" charset="-70"/>
              </a:rPr>
            </a:br>
            <a:r>
              <a:rPr lang="lv-LV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Monserat light"/>
              </a:rPr>
              <a:t>Mēnešalgas noteikšana pašvaldības darbiniekiem  (bāze)</a:t>
            </a:r>
            <a:br>
              <a:rPr lang="en-US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onserat light"/>
              </a:rPr>
            </a:br>
            <a:endParaRPr lang="en-US" sz="3600" b="1" dirty="0">
              <a:solidFill>
                <a:schemeClr val="tx1">
                  <a:lumMod val="65000"/>
                  <a:lumOff val="35000"/>
                </a:schemeClr>
              </a:solidFill>
              <a:latin typeface="Monserat light"/>
            </a:endParaRPr>
          </a:p>
        </p:txBody>
      </p:sp>
      <p:sp>
        <p:nvSpPr>
          <p:cNvPr id="7" name="Satura vietturis 6">
            <a:extLst>
              <a:ext uri="{FF2B5EF4-FFF2-40B4-BE49-F238E27FC236}">
                <a16:creationId xmlns:a16="http://schemas.microsoft.com/office/drawing/2014/main" id="{72E13CC2-A388-E704-E91F-21A18B01D9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9047" y="1042193"/>
            <a:ext cx="8788400" cy="4799810"/>
          </a:xfrm>
        </p:spPr>
        <p:txBody>
          <a:bodyPr>
            <a:noAutofit/>
          </a:bodyPr>
          <a:lstStyle/>
          <a:p>
            <a:pPr algn="just"/>
            <a:r>
              <a:rPr lang="lv-LV" sz="2400" dirty="0">
                <a:latin typeface="Monserat light"/>
                <a:ea typeface="Calibri" panose="020F0502020204030204" pitchFamily="34" charset="0"/>
                <a:cs typeface="Times New Roman" panose="02020603050405020304" pitchFamily="18" charset="0"/>
              </a:rPr>
              <a:t>Bāzes algu nosaka Valsts kanceleja, pielietojot algoritmu, un tā mainās katru gadu atbilstoši Centrālās statistikas pārvaldes datiem.</a:t>
            </a:r>
          </a:p>
          <a:p>
            <a:pPr algn="just"/>
            <a:r>
              <a:rPr lang="lv-LV" sz="2400" dirty="0">
                <a:latin typeface="Monserat light"/>
              </a:rPr>
              <a:t>2023.gadā  - MIN 620 EUR; bāze - 1137,46 EUR</a:t>
            </a:r>
          </a:p>
          <a:p>
            <a:r>
              <a:rPr lang="lv-LV" sz="2400" dirty="0">
                <a:latin typeface="Monserat light"/>
              </a:rPr>
              <a:t>2024.gadā  - MIN 700 EUR; bāze - 1205,71 EUR</a:t>
            </a:r>
          </a:p>
          <a:p>
            <a:pPr>
              <a:defRPr/>
            </a:pPr>
            <a:r>
              <a:rPr kumimoji="0" lang="lv-LV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serat light"/>
              </a:rPr>
              <a:t>2025.gadā  - MIN 740 EUR; bāze - </a:t>
            </a:r>
            <a:r>
              <a:rPr lang="pt-BR" sz="2400" i="0" u="none" strike="noStrike" dirty="0">
                <a:effectLst/>
                <a:latin typeface="Monserat light"/>
              </a:rPr>
              <a:t>12</a:t>
            </a:r>
            <a:r>
              <a:rPr lang="lv-LV" sz="2400" i="0" u="none" strike="noStrike" dirty="0">
                <a:effectLst/>
                <a:latin typeface="Monserat light"/>
              </a:rPr>
              <a:t>37</a:t>
            </a:r>
            <a:r>
              <a:rPr lang="pt-BR" sz="2400" i="0" u="none" strike="noStrike" dirty="0">
                <a:effectLst/>
                <a:latin typeface="Monserat light"/>
              </a:rPr>
              <a:t>,0</a:t>
            </a:r>
            <a:r>
              <a:rPr lang="lv-LV" sz="2400" i="0" u="none" strike="noStrike" dirty="0">
                <a:effectLst/>
                <a:latin typeface="Monserat light"/>
              </a:rPr>
              <a:t>6</a:t>
            </a:r>
            <a:r>
              <a:rPr lang="pt-BR" sz="2400" i="1" u="none" strike="noStrike" dirty="0">
                <a:effectLst/>
                <a:latin typeface="Monserat light"/>
              </a:rPr>
              <a:t> euro</a:t>
            </a:r>
            <a:endParaRPr lang="lv-LV" sz="2400" i="1" u="none" strike="noStrike" dirty="0">
              <a:effectLst/>
              <a:latin typeface="Monserat light"/>
            </a:endParaRPr>
          </a:p>
          <a:p>
            <a:pPr>
              <a:defRPr/>
            </a:pPr>
            <a:r>
              <a:rPr lang="pt-BR" sz="2400" b="0" i="1" u="none" strike="noStrike" dirty="0">
                <a:solidFill>
                  <a:srgbClr val="FF0000"/>
                </a:solidFill>
                <a:effectLst/>
                <a:latin typeface="Monserat light"/>
              </a:rPr>
              <a:t> </a:t>
            </a:r>
            <a:r>
              <a:rPr lang="lv-LV" sz="2400" dirty="0">
                <a:solidFill>
                  <a:prstClr val="black"/>
                </a:solidFill>
                <a:latin typeface="Monserat light"/>
              </a:rPr>
              <a:t>2026.gadā  - MIN 780 EUR; bāze - </a:t>
            </a:r>
            <a:r>
              <a:rPr lang="pt-BR" sz="2400" b="1" dirty="0">
                <a:solidFill>
                  <a:srgbClr val="FF0000"/>
                </a:solidFill>
                <a:latin typeface="Monserat light"/>
              </a:rPr>
              <a:t>12</a:t>
            </a:r>
            <a:r>
              <a:rPr lang="lv-LV" sz="2400" b="1" dirty="0">
                <a:solidFill>
                  <a:srgbClr val="FF0000"/>
                </a:solidFill>
                <a:latin typeface="Monserat light"/>
              </a:rPr>
              <a:t>37</a:t>
            </a:r>
            <a:r>
              <a:rPr lang="pt-BR" sz="2400" b="1" dirty="0">
                <a:solidFill>
                  <a:srgbClr val="FF0000"/>
                </a:solidFill>
                <a:latin typeface="Monserat light"/>
              </a:rPr>
              <a:t>,0</a:t>
            </a:r>
            <a:r>
              <a:rPr lang="lv-LV" sz="2400" b="1" dirty="0">
                <a:solidFill>
                  <a:srgbClr val="FF0000"/>
                </a:solidFill>
                <a:latin typeface="Monserat light"/>
              </a:rPr>
              <a:t>6</a:t>
            </a:r>
            <a:r>
              <a:rPr lang="pt-BR" sz="2400" i="1" dirty="0">
                <a:solidFill>
                  <a:srgbClr val="FF0000"/>
                </a:solidFill>
                <a:latin typeface="Monserat light"/>
              </a:rPr>
              <a:t> euro</a:t>
            </a:r>
            <a:endParaRPr lang="lv-LV" sz="2400" i="1" dirty="0">
              <a:solidFill>
                <a:srgbClr val="FF0000"/>
              </a:solidFill>
              <a:latin typeface="Monserat light"/>
            </a:endParaRPr>
          </a:p>
          <a:p>
            <a:pPr algn="just"/>
            <a:r>
              <a:rPr lang="lv-LV" sz="2400" b="1" dirty="0">
                <a:solidFill>
                  <a:schemeClr val="accent6">
                    <a:lumMod val="50000"/>
                  </a:schemeClr>
                </a:solidFill>
                <a:latin typeface="Monserat light"/>
              </a:rPr>
              <a:t>Bāzes alga paliek nemainīga, saglabājas tāda pati kā 2025.gadā</a:t>
            </a:r>
          </a:p>
          <a:p>
            <a:pPr algn="just"/>
            <a:r>
              <a:rPr lang="lv-LV" sz="2400" dirty="0">
                <a:latin typeface="Monserat light"/>
                <a:ea typeface="Calibri" panose="020F0502020204030204" pitchFamily="34" charset="0"/>
                <a:cs typeface="Times New Roman" panose="02020603050405020304" pitchFamily="18" charset="0"/>
              </a:rPr>
              <a:t>Darbiniekiem algu </a:t>
            </a:r>
            <a:r>
              <a:rPr lang="lv-LV" sz="2400" i="1" dirty="0">
                <a:latin typeface="Monserat light"/>
                <a:ea typeface="Calibri" panose="020F0502020204030204" pitchFamily="34" charset="0"/>
                <a:cs typeface="Times New Roman" panose="02020603050405020304" pitchFamily="18" charset="0"/>
              </a:rPr>
              <a:t>nosaka</a:t>
            </a:r>
            <a:r>
              <a:rPr lang="lv-LV" sz="2400" dirty="0">
                <a:latin typeface="Monserat ligh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lv-LV" sz="2400" dirty="0">
                <a:solidFill>
                  <a:srgbClr val="FF0000"/>
                </a:solidFill>
                <a:latin typeface="Monserat light"/>
                <a:ea typeface="Calibri" panose="020F0502020204030204" pitchFamily="34" charset="0"/>
                <a:cs typeface="Times New Roman" panose="02020603050405020304" pitchFamily="18" charset="0"/>
              </a:rPr>
              <a:t>bāzes algai piemērojot attiecīgu koeficientu,</a:t>
            </a:r>
            <a:r>
              <a:rPr lang="lv-LV" sz="2400" dirty="0">
                <a:latin typeface="Monserat light"/>
                <a:ea typeface="Calibri" panose="020F0502020204030204" pitchFamily="34" charset="0"/>
                <a:cs typeface="Times New Roman" panose="02020603050405020304" pitchFamily="18" charset="0"/>
              </a:rPr>
              <a:t> noapaļojot līdz pilniem </a:t>
            </a:r>
            <a:r>
              <a:rPr lang="lv-LV" sz="2400" i="1" dirty="0" err="1">
                <a:latin typeface="Monserat light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endParaRPr lang="lv-LV" sz="2400" i="1" dirty="0">
              <a:latin typeface="Monserat ligh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lv-LV" sz="2400" dirty="0">
              <a:latin typeface="Montserrat Light" panose="00000400000000000000" pitchFamily="2" charset="-7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9132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174F1-B610-6D87-0D48-8E27F98BB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3200" dirty="0">
                <a:latin typeface="Montserrat Light" panose="00000400000000000000" pitchFamily="50" charset="-70"/>
              </a:rPr>
              <a:t>Principi amatalgu noteikšanai </a:t>
            </a:r>
            <a:br>
              <a:rPr lang="lv-LV" sz="3200" dirty="0">
                <a:latin typeface="Montserrat Light" panose="00000400000000000000" pitchFamily="50" charset="-70"/>
              </a:rPr>
            </a:br>
            <a:r>
              <a:rPr lang="lv-LV" sz="3200" dirty="0">
                <a:latin typeface="Montserrat Light" panose="00000400000000000000" pitchFamily="50" charset="-70"/>
              </a:rPr>
              <a:t>3 gadu periodā (2025-2027)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545C51-AEE7-7FCA-06FB-5E2DCB9B0CE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spcBef>
                <a:spcPts val="2000"/>
              </a:spcBef>
              <a:buNone/>
              <a:defRPr/>
            </a:pPr>
            <a:r>
              <a:rPr lang="lv-LV" sz="2133" b="1" dirty="0">
                <a:solidFill>
                  <a:prstClr val="black"/>
                </a:solidFill>
                <a:latin typeface="Monsrat"/>
              </a:rPr>
              <a:t>2025</a:t>
            </a:r>
          </a:p>
          <a:p>
            <a:pPr algn="just">
              <a:spcBef>
                <a:spcPts val="2000"/>
              </a:spcBef>
              <a:defRPr/>
            </a:pPr>
            <a:r>
              <a:rPr lang="lv-LV" sz="2133" dirty="0">
                <a:solidFill>
                  <a:prstClr val="black"/>
                </a:solidFill>
                <a:latin typeface="Monserat light"/>
              </a:rPr>
              <a:t>Uzsāktas izmaiņas darba algas fonda plānošanā - mērķis līdz 2027.gadam </a:t>
            </a:r>
            <a:r>
              <a:rPr lang="lv-LV" sz="2133" dirty="0">
                <a:solidFill>
                  <a:srgbClr val="FF0000"/>
                </a:solidFill>
                <a:latin typeface="Monserat light"/>
              </a:rPr>
              <a:t>pietuvināt/sasniegt VID </a:t>
            </a:r>
            <a:r>
              <a:rPr lang="lv-LV" sz="2133" dirty="0">
                <a:solidFill>
                  <a:prstClr val="black"/>
                </a:solidFill>
                <a:latin typeface="Monserat light"/>
              </a:rPr>
              <a:t>algu katrai amatu grupai (katru gadu nosakot vienādu </a:t>
            </a:r>
            <a:r>
              <a:rPr lang="lv-LV" sz="2133" dirty="0">
                <a:solidFill>
                  <a:srgbClr val="FF0000"/>
                </a:solidFill>
                <a:latin typeface="Monserat light"/>
              </a:rPr>
              <a:t>procentu </a:t>
            </a:r>
            <a:r>
              <a:rPr lang="lv-LV" sz="2133" dirty="0">
                <a:solidFill>
                  <a:prstClr val="black"/>
                </a:solidFill>
                <a:latin typeface="Monserat light"/>
              </a:rPr>
              <a:t>pieaugumu un </a:t>
            </a:r>
            <a:r>
              <a:rPr lang="lv-LV" sz="2133" dirty="0">
                <a:solidFill>
                  <a:srgbClr val="FF0000"/>
                </a:solidFill>
                <a:latin typeface="Monserat light"/>
              </a:rPr>
              <a:t>proporcionālu algas paaugstināšanu </a:t>
            </a:r>
            <a:r>
              <a:rPr lang="lv-LV" sz="2133" dirty="0">
                <a:solidFill>
                  <a:prstClr val="black"/>
                </a:solidFill>
                <a:latin typeface="Monserat light"/>
              </a:rPr>
              <a:t>2025., 2026. un 2027.g.)</a:t>
            </a:r>
            <a:endParaRPr lang="lv-LV" sz="2133" b="1" dirty="0">
              <a:solidFill>
                <a:prstClr val="black"/>
              </a:solidFill>
              <a:latin typeface="Monserat light"/>
            </a:endParaRPr>
          </a:p>
          <a:p>
            <a:pPr algn="just">
              <a:spcBef>
                <a:spcPts val="2000"/>
              </a:spcBef>
              <a:defRPr/>
            </a:pPr>
            <a:r>
              <a:rPr lang="lv-LV" sz="2133" dirty="0">
                <a:solidFill>
                  <a:srgbClr val="FF0000"/>
                </a:solidFill>
                <a:latin typeface="Monserat light"/>
              </a:rPr>
              <a:t> </a:t>
            </a:r>
            <a:r>
              <a:rPr lang="lv-LV" sz="2133" dirty="0">
                <a:latin typeface="Monserat light"/>
              </a:rPr>
              <a:t>Ikgadēji Amatu grupā tiek izskatīti STRV/IV iesniegumi par izmaiņām darbinieku amata aprakstos, amatu grupās un saimēs, kā rezultātā tiek pārskatītas algas, izlīdzinātas algas pie vienādiem pienākumiem un atbildības</a:t>
            </a:r>
          </a:p>
          <a:p>
            <a:pPr algn="just">
              <a:spcBef>
                <a:spcPts val="2000"/>
              </a:spcBef>
              <a:defRPr/>
            </a:pPr>
            <a:r>
              <a:rPr lang="lv-LV" sz="2133" dirty="0">
                <a:latin typeface="Monserat light"/>
              </a:rPr>
              <a:t>Likvidētas vakances, veiktas izmaiņas komi</a:t>
            </a:r>
            <a:r>
              <a:rPr lang="lv-LV" sz="2133" dirty="0">
                <a:solidFill>
                  <a:prstClr val="black"/>
                </a:solidFill>
                <a:latin typeface="Monserat light"/>
              </a:rPr>
              <a:t>siju darba apmaksā, aizvietošanas piemaksu noteikšanā, algu fonda rezerves samazinājums, vienādu amatu atalgojuma līdzsvarošana u.c.</a:t>
            </a:r>
          </a:p>
          <a:p>
            <a:pPr marL="0" indent="0" algn="just">
              <a:spcBef>
                <a:spcPts val="2000"/>
              </a:spcBef>
              <a:buNone/>
              <a:defRPr/>
            </a:pPr>
            <a:endParaRPr lang="lv-LV" sz="2133" b="1" dirty="0">
              <a:solidFill>
                <a:prstClr val="black"/>
              </a:solidFill>
              <a:latin typeface="Monsrat"/>
            </a:endParaRPr>
          </a:p>
          <a:p>
            <a:endParaRPr lang="lv-LV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7A45CB-0EB4-71CB-4C24-C53F1FA815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9799" y="1690689"/>
            <a:ext cx="5818239" cy="44862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lv-LV" sz="2000" b="1" dirty="0">
                <a:latin typeface="Monserat light"/>
              </a:rPr>
              <a:t>2026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lv-LV" sz="2000" dirty="0">
                <a:solidFill>
                  <a:srgbClr val="FF0000"/>
                </a:solidFill>
                <a:latin typeface="Monserat light"/>
              </a:rPr>
              <a:t>MIN alga valstī no 01.01.26. būs 780 EUR</a:t>
            </a:r>
            <a:r>
              <a:rPr lang="lv-LV" sz="2000" dirty="0">
                <a:solidFill>
                  <a:schemeClr val="accent6">
                    <a:lumMod val="50000"/>
                  </a:schemeClr>
                </a:solidFill>
                <a:latin typeface="Monserat light"/>
              </a:rPr>
              <a:t>, </a:t>
            </a:r>
            <a:r>
              <a:rPr lang="lv-LV" sz="2000" dirty="0" err="1">
                <a:solidFill>
                  <a:schemeClr val="accent6">
                    <a:lumMod val="50000"/>
                  </a:schemeClr>
                </a:solidFill>
                <a:latin typeface="Monserat light"/>
              </a:rPr>
              <a:t>t.n</a:t>
            </a:r>
            <a:r>
              <a:rPr lang="lv-LV" sz="2000" dirty="0">
                <a:solidFill>
                  <a:schemeClr val="accent6">
                    <a:lumMod val="50000"/>
                  </a:schemeClr>
                </a:solidFill>
                <a:latin typeface="Monserat light"/>
              </a:rPr>
              <a:t>.-</a:t>
            </a:r>
            <a:r>
              <a:rPr lang="lv-LV" sz="2000" dirty="0">
                <a:latin typeface="Monserat light"/>
              </a:rPr>
              <a:t> </a:t>
            </a:r>
            <a:r>
              <a:rPr lang="lv-LV" sz="2000" dirty="0">
                <a:solidFill>
                  <a:srgbClr val="FF0000"/>
                </a:solidFill>
                <a:latin typeface="Monserat light"/>
              </a:rPr>
              <a:t>1.līdz 5.amata mēnešalgu grupai </a:t>
            </a:r>
            <a:r>
              <a:rPr lang="lv-LV" sz="2000" dirty="0">
                <a:latin typeface="Monserat light"/>
              </a:rPr>
              <a:t>jāprecizē zemākā algas likme atbilstoši minimālai algai</a:t>
            </a:r>
            <a:r>
              <a:rPr lang="lv-LV" sz="2000" b="1" dirty="0">
                <a:solidFill>
                  <a:schemeClr val="accent6">
                    <a:lumMod val="50000"/>
                  </a:schemeClr>
                </a:solidFill>
                <a:latin typeface="Monserat light"/>
              </a:rPr>
              <a:t>, </a:t>
            </a:r>
            <a:r>
              <a:rPr lang="lv-LV" sz="2000" dirty="0">
                <a:solidFill>
                  <a:srgbClr val="FF0000"/>
                </a:solidFill>
                <a:latin typeface="Monserat light"/>
              </a:rPr>
              <a:t>VK skalā tā neatbilst valstī noteiktajai minimālajai algai 2026.g.</a:t>
            </a:r>
            <a:endParaRPr lang="lv-LV" sz="2000" strike="sngStrike" dirty="0">
              <a:solidFill>
                <a:srgbClr val="FF0000"/>
              </a:solidFill>
              <a:latin typeface="Monserat light"/>
            </a:endParaRPr>
          </a:p>
          <a:p>
            <a:pPr defTabSz="914400">
              <a:lnSpc>
                <a:spcPct val="100000"/>
              </a:lnSpc>
              <a:spcBef>
                <a:spcPts val="0"/>
              </a:spcBef>
              <a:defRPr/>
            </a:pPr>
            <a:endParaRPr kumimoji="0" lang="lv-L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srat"/>
              <a:cs typeface="Times New Roman" panose="02020603050405020304" pitchFamily="18" charset="0"/>
            </a:endParaRPr>
          </a:p>
          <a:p>
            <a:pPr>
              <a:defRPr/>
            </a:pPr>
            <a:endParaRPr kumimoji="0" lang="lv-L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 Alternates ExLight" panose="00000300000000000000" pitchFamily="50" charset="-70"/>
            </a:endParaRPr>
          </a:p>
          <a:p>
            <a:pPr marL="0" indent="0">
              <a:buNone/>
            </a:pPr>
            <a:endParaRPr lang="lv-LV" sz="1600" dirty="0">
              <a:latin typeface="Montserrat Light" panose="00000400000000000000" pitchFamily="50" charset="-7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49FCCF-2522-9C9D-DBE9-720A3F11D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28683" y="6196778"/>
            <a:ext cx="7310284" cy="340341"/>
          </a:xfrm>
        </p:spPr>
        <p:txBody>
          <a:bodyPr/>
          <a:lstStyle/>
          <a:p>
            <a:r>
              <a:rPr lang="en-US" dirty="0"/>
              <a:t>Ādažu</a:t>
            </a:r>
            <a:r>
              <a:rPr lang="lv-LV" dirty="0"/>
              <a:t> novada pašvaldība, 10.12.2025.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0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A04CFA-1F26-9093-26E5-A7A2CCF90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854074"/>
          </a:xfrm>
        </p:spPr>
        <p:txBody>
          <a:bodyPr/>
          <a:lstStyle/>
          <a:p>
            <a:pPr algn="ctr"/>
            <a:r>
              <a:rPr kumimoji="0" lang="lv-LV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 Light" panose="00000400000000000000" pitchFamily="50" charset="-70"/>
                <a:ea typeface="+mj-ea"/>
                <a:cs typeface="+mj-cs"/>
              </a:rPr>
              <a:t>2026.gada izaicinājumi</a:t>
            </a:r>
            <a:endParaRPr lang="lv-LV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2B47C1-DDDA-573F-832F-F253DD7BD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Ādažu</a:t>
            </a:r>
            <a:r>
              <a:rPr lang="lv-LV" dirty="0"/>
              <a:t> novada pašvaldība, 10.12.2025.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49B5C3-8678-2C63-DAD7-DDF5225C010D}"/>
              </a:ext>
            </a:extLst>
          </p:cNvPr>
          <p:cNvSpPr txBox="1"/>
          <p:nvPr/>
        </p:nvSpPr>
        <p:spPr>
          <a:xfrm>
            <a:off x="1219200" y="1445343"/>
            <a:ext cx="9517625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0" indent="-457200">
              <a:buFont typeface="Wingdings" panose="05000000000000000000" pitchFamily="2" charset="2"/>
              <a:buChar char="q"/>
              <a:defRPr/>
            </a:pPr>
            <a:r>
              <a:rPr lang="lv-LV" sz="2400" dirty="0">
                <a:solidFill>
                  <a:prstClr val="black"/>
                </a:solidFill>
                <a:latin typeface="Monserat light"/>
              </a:rPr>
              <a:t>Kopējās investīcijas jau uzsāktajiem projektiem un gadskārtējām iniciatīvām nākamajam gadā pieaug par 12.3 milj. jeb 74%.</a:t>
            </a:r>
          </a:p>
          <a:p>
            <a:pPr marL="457200" lvl="0" indent="-457200">
              <a:buFont typeface="Arial" panose="020B0604020202020204" pitchFamily="34" charset="0"/>
              <a:buChar char="•"/>
              <a:defRPr/>
            </a:pPr>
            <a:endParaRPr lang="lv-LV" sz="2400" dirty="0">
              <a:solidFill>
                <a:prstClr val="black"/>
              </a:solidFill>
              <a:latin typeface="Monserat light"/>
            </a:endParaRPr>
          </a:p>
          <a:p>
            <a:pPr marL="457200" lvl="0" indent="-457200">
              <a:buFont typeface="Arial" panose="020B0604020202020204" pitchFamily="34" charset="0"/>
              <a:buChar char="•"/>
              <a:defRPr/>
            </a:pPr>
            <a:r>
              <a:rPr lang="lv-LV" sz="2400" dirty="0">
                <a:solidFill>
                  <a:prstClr val="black"/>
                </a:solidFill>
                <a:latin typeface="Monserat light"/>
              </a:rPr>
              <a:t>UZSĀKTIE projekti un OBLIGĀTĀS, GADSKĀRTĒJĀS investīcijas:	</a:t>
            </a:r>
          </a:p>
          <a:p>
            <a:pPr marL="457200" lvl="0" indent="-457200">
              <a:buFont typeface="Arial" panose="020B0604020202020204" pitchFamily="34" charset="0"/>
              <a:buChar char="•"/>
              <a:defRPr/>
            </a:pPr>
            <a:endParaRPr lang="lv-LV" sz="2400" dirty="0">
              <a:solidFill>
                <a:prstClr val="black"/>
              </a:solidFill>
              <a:latin typeface="Monserat light"/>
            </a:endParaRPr>
          </a:p>
          <a:p>
            <a:pPr marL="457200" lvl="0" indent="-457200">
              <a:buFont typeface="Arial" panose="020B0604020202020204" pitchFamily="34" charset="0"/>
              <a:buChar char="•"/>
              <a:defRPr/>
            </a:pPr>
            <a:endParaRPr lang="lv-LV" sz="2400" dirty="0">
              <a:solidFill>
                <a:prstClr val="black"/>
              </a:solidFill>
              <a:latin typeface="Monserat light"/>
            </a:endParaRPr>
          </a:p>
          <a:p>
            <a:pPr lvl="0">
              <a:defRPr/>
            </a:pPr>
            <a:r>
              <a:rPr lang="lv-LV" sz="2400" dirty="0">
                <a:solidFill>
                  <a:prstClr val="black"/>
                </a:solidFill>
                <a:latin typeface="Monserat light"/>
              </a:rPr>
              <a:t> </a:t>
            </a:r>
          </a:p>
          <a:p>
            <a:pPr marL="457200" lvl="0" indent="-457200">
              <a:buFont typeface="Arial" panose="020B0604020202020204" pitchFamily="34" charset="0"/>
              <a:buChar char="•"/>
              <a:defRPr/>
            </a:pPr>
            <a:endParaRPr lang="lv-LV" sz="2400" dirty="0">
              <a:solidFill>
                <a:prstClr val="black"/>
              </a:solidFill>
              <a:latin typeface="Monserat light"/>
            </a:endParaRPr>
          </a:p>
          <a:p>
            <a:pPr marL="457200" lvl="0" indent="-457200">
              <a:buFont typeface="Arial" panose="020B0604020202020204" pitchFamily="34" charset="0"/>
              <a:buChar char="•"/>
              <a:defRPr/>
            </a:pPr>
            <a:endParaRPr lang="lv-LV" sz="2400" dirty="0">
              <a:solidFill>
                <a:prstClr val="black"/>
              </a:solidFill>
              <a:latin typeface="Monserat light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lv-LV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Jauno iniciatīvu īstenošana - līdzdalības budžeta projekti, pašvaldības īpašumu apsaimniekošana u.c. </a:t>
            </a:r>
          </a:p>
        </p:txBody>
      </p:sp>
      <p:graphicFrame>
        <p:nvGraphicFramePr>
          <p:cNvPr id="4" name="Tabula 3">
            <a:extLst>
              <a:ext uri="{FF2B5EF4-FFF2-40B4-BE49-F238E27FC236}">
                <a16:creationId xmlns:a16="http://schemas.microsoft.com/office/drawing/2014/main" id="{AB424F71-0F4E-5E71-BC7B-62A2382B52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8087895"/>
              </p:ext>
            </p:extLst>
          </p:nvPr>
        </p:nvGraphicFramePr>
        <p:xfrm>
          <a:off x="1788998" y="3034803"/>
          <a:ext cx="8128000" cy="1478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14977">
                  <a:extLst>
                    <a:ext uri="{9D8B030D-6E8A-4147-A177-3AD203B41FA5}">
                      <a16:colId xmlns:a16="http://schemas.microsoft.com/office/drawing/2014/main" val="259620301"/>
                    </a:ext>
                  </a:extLst>
                </a:gridCol>
                <a:gridCol w="5213023">
                  <a:extLst>
                    <a:ext uri="{9D8B030D-6E8A-4147-A177-3AD203B41FA5}">
                      <a16:colId xmlns:a16="http://schemas.microsoft.com/office/drawing/2014/main" val="12410679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lv-LV" sz="1800" dirty="0">
                          <a:solidFill>
                            <a:prstClr val="black"/>
                          </a:solidFill>
                          <a:latin typeface="Monserat light"/>
                        </a:rPr>
                        <a:t>2025.g.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4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800" dirty="0">
                          <a:solidFill>
                            <a:prstClr val="black"/>
                          </a:solidFill>
                          <a:latin typeface="Monserat light"/>
                        </a:rPr>
                        <a:t>EUR 16 640 039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25134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sz="1800" dirty="0">
                          <a:solidFill>
                            <a:prstClr val="black"/>
                          </a:solidFill>
                          <a:latin typeface="Monserat light"/>
                        </a:rPr>
                        <a:t>2026.g.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4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800" dirty="0">
                          <a:solidFill>
                            <a:prstClr val="black"/>
                          </a:solidFill>
                          <a:latin typeface="Monserat light"/>
                        </a:rPr>
                        <a:t>EUR 28 991 344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63418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sz="1800" dirty="0">
                          <a:solidFill>
                            <a:prstClr val="black"/>
                          </a:solidFill>
                          <a:latin typeface="Monserat light"/>
                        </a:rPr>
                        <a:t>pieaugums, EUR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4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800" dirty="0">
                          <a:solidFill>
                            <a:prstClr val="black"/>
                          </a:solidFill>
                          <a:latin typeface="Monserat light"/>
                        </a:rPr>
                        <a:t>EUR 12 351 305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05459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sz="1800" dirty="0">
                          <a:solidFill>
                            <a:prstClr val="black"/>
                          </a:solidFill>
                          <a:latin typeface="Monserat light"/>
                        </a:rPr>
                        <a:t>pieaugums, %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4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800" dirty="0">
                          <a:solidFill>
                            <a:prstClr val="black"/>
                          </a:solidFill>
                          <a:latin typeface="Monserat light"/>
                        </a:rPr>
                        <a:t>74%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11230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0630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275F7-321E-388C-7373-A895C1196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51553"/>
          </a:xfrm>
        </p:spPr>
        <p:txBody>
          <a:bodyPr>
            <a:normAutofit/>
          </a:bodyPr>
          <a:lstStyle/>
          <a:p>
            <a:pPr algn="ctr"/>
            <a:r>
              <a:rPr lang="lv-LV" sz="3600" dirty="0">
                <a:latin typeface="Monserat light"/>
              </a:rPr>
              <a:t>Algu budžeta izmaiņas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C345C4-21FE-178F-D554-7E580D63C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Ādažu</a:t>
            </a:r>
            <a:r>
              <a:rPr kumimoji="0" lang="lv-LV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novada pašvaldība, 10.12.2025.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9CE11CA-B37C-67B8-794A-A5D092E3EE29}"/>
              </a:ext>
            </a:extLst>
          </p:cNvPr>
          <p:cNvSpPr txBox="1"/>
          <p:nvPr/>
        </p:nvSpPr>
        <p:spPr>
          <a:xfrm>
            <a:off x="838200" y="1401623"/>
            <a:ext cx="1040990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lv-LV" sz="1800" dirty="0">
                <a:effectLst/>
                <a:latin typeface="Monserat light"/>
                <a:ea typeface="Calibri" panose="020F0502020204030204" pitchFamily="34" charset="0"/>
                <a:cs typeface="Aptos" panose="020B0004020202020204" pitchFamily="34" charset="0"/>
              </a:rPr>
              <a:t>Pēc FK konceptuāli atbalstītā 3. varianta (atalgojuma fonda pieaugums 917 015 EUR jeb 5.2%) ar noteiktajiem pieauguma ierobežojumiem, ir veiktas šādas izmaiņas:</a:t>
            </a:r>
          </a:p>
          <a:p>
            <a:pPr>
              <a:buNone/>
            </a:pPr>
            <a:r>
              <a:rPr lang="lv-LV" sz="1800" dirty="0">
                <a:effectLst/>
                <a:latin typeface="Monserat light"/>
                <a:ea typeface="Calibri" panose="020F0502020204030204" pitchFamily="34" charset="0"/>
                <a:cs typeface="Aptos" panose="020B0004020202020204" pitchFamily="34" charset="0"/>
              </a:rPr>
              <a:t> 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B6C0B6-2B0B-3E68-BB7A-2FC7AA8B0B52}"/>
              </a:ext>
            </a:extLst>
          </p:cNvPr>
          <p:cNvSpPr txBox="1"/>
          <p:nvPr/>
        </p:nvSpPr>
        <p:spPr>
          <a:xfrm>
            <a:off x="990599" y="5133211"/>
            <a:ext cx="993303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lv-LV" sz="2000" dirty="0">
                <a:effectLst/>
                <a:latin typeface="Monserat light"/>
                <a:ea typeface="Calibri" panose="020F0502020204030204" pitchFamily="34" charset="0"/>
                <a:cs typeface="Aptos" panose="020B0004020202020204" pitchFamily="34" charset="0"/>
              </a:rPr>
              <a:t>Pēc šiem samazinājumiem atalgojuma fonda pieaugums ir </a:t>
            </a:r>
            <a:r>
              <a:rPr lang="lv-LV" sz="2000" dirty="0">
                <a:solidFill>
                  <a:srgbClr val="0070C0"/>
                </a:solidFill>
                <a:effectLst/>
                <a:latin typeface="Monserat light"/>
                <a:ea typeface="Calibri" panose="020F0502020204030204" pitchFamily="34" charset="0"/>
                <a:cs typeface="Aptos" panose="020B0004020202020204" pitchFamily="34" charset="0"/>
              </a:rPr>
              <a:t>731 946 EUR </a:t>
            </a:r>
            <a:r>
              <a:rPr lang="lv-LV" sz="2000" dirty="0">
                <a:effectLst/>
                <a:latin typeface="Monserat light"/>
                <a:ea typeface="Calibri" panose="020F0502020204030204" pitchFamily="34" charset="0"/>
                <a:cs typeface="Aptos" panose="020B0004020202020204" pitchFamily="34" charset="0"/>
              </a:rPr>
              <a:t>jeb</a:t>
            </a:r>
            <a:r>
              <a:rPr lang="lv-LV" sz="2000" dirty="0">
                <a:solidFill>
                  <a:srgbClr val="0070C0"/>
                </a:solidFill>
                <a:effectLst/>
                <a:latin typeface="Monserat light"/>
                <a:ea typeface="Calibri" panose="020F0502020204030204" pitchFamily="34" charset="0"/>
                <a:cs typeface="Aptos" panose="020B0004020202020204" pitchFamily="34" charset="0"/>
              </a:rPr>
              <a:t> 4.2</a:t>
            </a:r>
            <a:r>
              <a:rPr lang="lv-LV" sz="2000" i="1" dirty="0">
                <a:solidFill>
                  <a:srgbClr val="0070C0"/>
                </a:solidFill>
                <a:latin typeface="Monserat light"/>
                <a:ea typeface="Calibri" panose="020F0502020204030204" pitchFamily="34" charset="0"/>
                <a:cs typeface="Aptos" panose="020B0004020202020204" pitchFamily="34" charset="0"/>
              </a:rPr>
              <a:t>%</a:t>
            </a:r>
            <a:r>
              <a:rPr lang="lv-LV" sz="2000" dirty="0">
                <a:effectLst/>
                <a:latin typeface="Monserat light"/>
                <a:ea typeface="Calibri" panose="020F0502020204030204" pitchFamily="34" charset="0"/>
                <a:cs typeface="Aptos" panose="020B0004020202020204" pitchFamily="34" charset="0"/>
              </a:rPr>
              <a:t>.</a:t>
            </a:r>
          </a:p>
          <a:p>
            <a:pPr>
              <a:buNone/>
            </a:pPr>
            <a:endParaRPr lang="lv-LV" sz="2000" dirty="0">
              <a:effectLst/>
              <a:latin typeface="Monserat light"/>
              <a:ea typeface="Calibri" panose="020F0502020204030204" pitchFamily="34" charset="0"/>
              <a:cs typeface="Aptos" panose="020B0004020202020204" pitchFamily="34" charset="0"/>
            </a:endParaRPr>
          </a:p>
          <a:p>
            <a:pPr>
              <a:buNone/>
            </a:pPr>
            <a:r>
              <a:rPr lang="lv-LV" sz="2000" dirty="0">
                <a:solidFill>
                  <a:srgbClr val="C00000"/>
                </a:solidFill>
                <a:latin typeface="Monserat light"/>
                <a:ea typeface="Calibri" panose="020F0502020204030204" pitchFamily="34" charset="0"/>
                <a:cs typeface="Aptos" panose="020B0004020202020204" pitchFamily="34" charset="0"/>
              </a:rPr>
              <a:t>Neņemot vērā jaunizveidotos amatus</a:t>
            </a:r>
            <a:r>
              <a:rPr lang="lv-LV" sz="2000" dirty="0">
                <a:latin typeface="Monserat light"/>
                <a:ea typeface="Calibri" panose="020F0502020204030204" pitchFamily="34" charset="0"/>
                <a:cs typeface="Aptos" panose="020B0004020202020204" pitchFamily="34" charset="0"/>
              </a:rPr>
              <a:t>, atalgojuma fonda pieaugums ir </a:t>
            </a:r>
            <a:r>
              <a:rPr lang="lv-LV" sz="2000" dirty="0">
                <a:solidFill>
                  <a:srgbClr val="C00000"/>
                </a:solidFill>
                <a:latin typeface="Monserat light"/>
                <a:ea typeface="Calibri" panose="020F0502020204030204" pitchFamily="34" charset="0"/>
                <a:cs typeface="Aptos" panose="020B0004020202020204" pitchFamily="34" charset="0"/>
              </a:rPr>
              <a:t>652 489 EUR </a:t>
            </a:r>
            <a:r>
              <a:rPr lang="lv-LV" sz="2000" dirty="0">
                <a:latin typeface="Monserat light"/>
                <a:ea typeface="Calibri" panose="020F0502020204030204" pitchFamily="34" charset="0"/>
                <a:cs typeface="Aptos" panose="020B0004020202020204" pitchFamily="34" charset="0"/>
              </a:rPr>
              <a:t>jeb </a:t>
            </a:r>
            <a:r>
              <a:rPr lang="lv-LV" sz="2000" dirty="0">
                <a:solidFill>
                  <a:srgbClr val="C00000"/>
                </a:solidFill>
                <a:latin typeface="Monserat light"/>
                <a:ea typeface="Calibri" panose="020F0502020204030204" pitchFamily="34" charset="0"/>
                <a:cs typeface="Aptos" panose="020B0004020202020204" pitchFamily="34" charset="0"/>
              </a:rPr>
              <a:t>3.7%.</a:t>
            </a:r>
            <a:endParaRPr lang="lv-LV" sz="2000" dirty="0">
              <a:solidFill>
                <a:srgbClr val="C00000"/>
              </a:solidFill>
              <a:effectLst/>
              <a:latin typeface="Monserat light"/>
              <a:ea typeface="Calibri" panose="020F0502020204030204" pitchFamily="34" charset="0"/>
              <a:cs typeface="Aptos" panose="020B0004020202020204" pitchFamily="34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7BAF4EB0-E3C7-8A4C-E489-65C9580A9E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7219920"/>
              </p:ext>
            </p:extLst>
          </p:nvPr>
        </p:nvGraphicFramePr>
        <p:xfrm>
          <a:off x="943897" y="2047954"/>
          <a:ext cx="9933039" cy="2651960"/>
        </p:xfrm>
        <a:graphic>
          <a:graphicData uri="http://schemas.openxmlformats.org/drawingml/2006/table">
            <a:tbl>
              <a:tblPr firstRow="1" firstCol="1" bandRow="1"/>
              <a:tblGrid>
                <a:gridCol w="8017739">
                  <a:extLst>
                    <a:ext uri="{9D8B030D-6E8A-4147-A177-3AD203B41FA5}">
                      <a16:colId xmlns:a16="http://schemas.microsoft.com/office/drawing/2014/main" val="414364865"/>
                    </a:ext>
                  </a:extLst>
                </a:gridCol>
                <a:gridCol w="1915300">
                  <a:extLst>
                    <a:ext uri="{9D8B030D-6E8A-4147-A177-3AD203B41FA5}">
                      <a16:colId xmlns:a16="http://schemas.microsoft.com/office/drawing/2014/main" val="272926537"/>
                    </a:ext>
                  </a:extLst>
                </a:gridCol>
              </a:tblGrid>
              <a:tr h="3991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lv-LV" sz="1400" b="1" kern="100" dirty="0">
                          <a:effectLst/>
                          <a:latin typeface="Montserrat Light" panose="000004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Samazinājums:</a:t>
                      </a:r>
                      <a:endParaRPr lang="lv-LV" sz="12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  <a:alpha val="3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lv-LV" sz="1400" b="1" kern="100" dirty="0">
                          <a:effectLst/>
                          <a:latin typeface="Montserrat Light" panose="000004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-185 069</a:t>
                      </a:r>
                      <a:endParaRPr lang="lv-LV" sz="12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  <a:alpha val="3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8973157"/>
                  </a:ext>
                </a:extLst>
              </a:tr>
              <a:tr h="1951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lv-LV" sz="1400" kern="100">
                          <a:effectLst/>
                          <a:latin typeface="Montserrat Light" panose="000004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Deputātu atalgojuma pieaugums samazināts no 5.4% uz 2.6%</a:t>
                      </a:r>
                      <a:endParaRPr lang="lv-LV" sz="1200" kern="1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lv-LV" sz="1400" kern="100" dirty="0">
                          <a:effectLst/>
                          <a:latin typeface="Montserrat Light" panose="000004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-15 292</a:t>
                      </a:r>
                      <a:endParaRPr lang="lv-LV" sz="12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733132"/>
                  </a:ext>
                </a:extLst>
              </a:tr>
              <a:tr h="1951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lv-LV" sz="1400" kern="100" dirty="0">
                          <a:effectLst/>
                          <a:latin typeface="Montserrat Light" panose="000004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Rezerve samazināta no 140% uz 135% no mēnešalgas</a:t>
                      </a:r>
                      <a:endParaRPr lang="lv-LV" sz="12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lv-LV" sz="1400" kern="100" dirty="0">
                          <a:effectLst/>
                          <a:latin typeface="Montserrat Light" panose="000004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-56 504</a:t>
                      </a:r>
                      <a:endParaRPr lang="lv-LV" sz="12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5079571"/>
                  </a:ext>
                </a:extLst>
              </a:tr>
              <a:tr h="1951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lv-LV" sz="1400" kern="100" dirty="0">
                          <a:effectLst/>
                          <a:latin typeface="Montserrat Light" panose="000004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Jaunajām vakancēm (fizioterapeits, metodiķis) atalgojuma fonds samazināts no 12 </a:t>
                      </a:r>
                      <a:r>
                        <a:rPr lang="lv-LV" sz="1400" kern="100" dirty="0" err="1">
                          <a:effectLst/>
                          <a:latin typeface="Montserrat Light" panose="000004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mēn</a:t>
                      </a:r>
                      <a:r>
                        <a:rPr lang="lv-LV" sz="1400" kern="100" dirty="0">
                          <a:effectLst/>
                          <a:latin typeface="Montserrat Light" panose="000004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uz 4 </a:t>
                      </a:r>
                      <a:r>
                        <a:rPr lang="lv-LV" sz="1400" kern="100" dirty="0" err="1">
                          <a:effectLst/>
                          <a:latin typeface="Montserrat Light" panose="000004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mēn</a:t>
                      </a:r>
                      <a:r>
                        <a:rPr lang="lv-LV" sz="1400" kern="100" dirty="0">
                          <a:effectLst/>
                          <a:latin typeface="Montserrat Light" panose="000004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(plānots atvērt no 01.09. )</a:t>
                      </a:r>
                      <a:endParaRPr lang="lv-LV" sz="12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lv-LV" sz="1400" kern="100" dirty="0">
                          <a:effectLst/>
                          <a:latin typeface="Montserrat Light" panose="000004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-22 751</a:t>
                      </a:r>
                      <a:endParaRPr lang="lv-LV" sz="12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8738317"/>
                  </a:ext>
                </a:extLst>
              </a:tr>
              <a:tr h="2469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lv-LV" sz="1400" kern="100" dirty="0">
                          <a:effectLst/>
                          <a:latin typeface="Montserrat Light" panose="000004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Vēlēšanu komisija Valsts MD</a:t>
                      </a:r>
                      <a:endParaRPr lang="lv-LV" sz="12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lv-LV" sz="1400" kern="100" dirty="0">
                          <a:effectLst/>
                          <a:latin typeface="Montserrat Light" panose="000004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-70 780</a:t>
                      </a:r>
                      <a:endParaRPr lang="lv-LV" sz="12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0742321"/>
                  </a:ext>
                </a:extLst>
              </a:tr>
              <a:tr h="1951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lv-LV" sz="1400" kern="100">
                          <a:effectLst/>
                          <a:latin typeface="Montserrat Light" panose="000004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Soc.nod.	</a:t>
                      </a:r>
                      <a:endParaRPr lang="lv-LV" sz="1200" kern="1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lv-LV" sz="1400" kern="100" dirty="0">
                          <a:effectLst/>
                          <a:latin typeface="Montserrat Light" panose="000004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-10 074</a:t>
                      </a:r>
                      <a:endParaRPr lang="lv-LV" sz="12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5104119"/>
                  </a:ext>
                </a:extLst>
              </a:tr>
              <a:tr h="8031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lv-LV" sz="1400" kern="100" dirty="0">
                          <a:effectLst/>
                          <a:latin typeface="Montserrat Light" panose="000004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Mēnešalgu grupu atalgojuma vidus punktu pārskatīšana:</a:t>
                      </a:r>
                      <a:endParaRPr lang="lv-LV" sz="12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ptos" panose="020B00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lv-LV" sz="1400" kern="100" dirty="0">
                          <a:effectLst/>
                          <a:latin typeface="Montserrat Light" panose="000004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3.-10. algu grupa- tiecas uz 100% (viduspunkts vai zemākām grupām maksimālā alga)</a:t>
                      </a:r>
                      <a:endParaRPr lang="lv-LV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lv-LV" sz="1400" kern="100" dirty="0">
                          <a:solidFill>
                            <a:srgbClr val="000000"/>
                          </a:solidFill>
                          <a:effectLst/>
                          <a:latin typeface="Montserrat Light" panose="000004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 algu grupa max 95%; </a:t>
                      </a:r>
                      <a:endParaRPr lang="lv-LV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lv-LV" sz="1400" kern="100" dirty="0">
                          <a:effectLst/>
                          <a:latin typeface="Montserrat Light" panose="000004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12.-13. algu grupa nepārsniedz 90%</a:t>
                      </a:r>
                      <a:endParaRPr lang="lv-LV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lv-LV" sz="1400" kern="100" dirty="0">
                          <a:solidFill>
                            <a:schemeClr val="tx1"/>
                          </a:solidFill>
                          <a:effectLst/>
                          <a:latin typeface="Montserrat Light" panose="000004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-9 668</a:t>
                      </a:r>
                      <a:endParaRPr lang="lv-LV" sz="12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36614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7253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A1B07-8569-0008-DD34-7D8976CD3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6310"/>
            <a:ext cx="10515600" cy="727890"/>
          </a:xfrm>
        </p:spPr>
        <p:txBody>
          <a:bodyPr>
            <a:noAutofit/>
          </a:bodyPr>
          <a:lstStyle/>
          <a:p>
            <a:pPr algn="ctr"/>
            <a:r>
              <a:rPr kumimoji="0" lang="lv-LV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serat light"/>
              </a:rPr>
              <a:t>Amatalgu </a:t>
            </a:r>
            <a:r>
              <a:rPr lang="lv-LV" sz="3200" dirty="0">
                <a:solidFill>
                  <a:prstClr val="black"/>
                </a:solidFill>
                <a:latin typeface="Monserat light"/>
              </a:rPr>
              <a:t>diapazons </a:t>
            </a:r>
            <a:r>
              <a:rPr kumimoji="0" lang="lv-LV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serat light"/>
              </a:rPr>
              <a:t>2025-2027</a:t>
            </a:r>
            <a:endParaRPr lang="lv-LV" sz="3200" dirty="0">
              <a:highlight>
                <a:srgbClr val="C0C0C0"/>
              </a:highlight>
              <a:latin typeface="Monserat light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2344B5-5AE5-0923-AA98-68D4090DF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673180"/>
            <a:ext cx="4114800" cy="51879"/>
          </a:xfrm>
        </p:spPr>
        <p:txBody>
          <a:bodyPr/>
          <a:lstStyle/>
          <a:p>
            <a:r>
              <a:rPr lang="en-US" sz="1000" dirty="0"/>
              <a:t>Ādažu</a:t>
            </a:r>
            <a:r>
              <a:rPr lang="lv-LV" sz="1000" dirty="0"/>
              <a:t> novada pašvaldība, 10.12.2025.</a:t>
            </a:r>
            <a:endParaRPr lang="en-US" sz="1000" dirty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2A73133-6D78-B0ED-39BA-E0ED6F77FCEF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865095521"/>
              </p:ext>
            </p:extLst>
          </p:nvPr>
        </p:nvGraphicFramePr>
        <p:xfrm>
          <a:off x="828056" y="944200"/>
          <a:ext cx="10515600" cy="5035717"/>
        </p:xfrm>
        <a:graphic>
          <a:graphicData uri="http://schemas.openxmlformats.org/drawingml/2006/table">
            <a:tbl>
              <a:tblPr/>
              <a:tblGrid>
                <a:gridCol w="1403939">
                  <a:extLst>
                    <a:ext uri="{9D8B030D-6E8A-4147-A177-3AD203B41FA5}">
                      <a16:colId xmlns:a16="http://schemas.microsoft.com/office/drawing/2014/main" val="579300460"/>
                    </a:ext>
                  </a:extLst>
                </a:gridCol>
                <a:gridCol w="1548119">
                  <a:extLst>
                    <a:ext uri="{9D8B030D-6E8A-4147-A177-3AD203B41FA5}">
                      <a16:colId xmlns:a16="http://schemas.microsoft.com/office/drawing/2014/main" val="2595803730"/>
                    </a:ext>
                  </a:extLst>
                </a:gridCol>
                <a:gridCol w="1549020">
                  <a:extLst>
                    <a:ext uri="{9D8B030D-6E8A-4147-A177-3AD203B41FA5}">
                      <a16:colId xmlns:a16="http://schemas.microsoft.com/office/drawing/2014/main" val="1933200210"/>
                    </a:ext>
                  </a:extLst>
                </a:gridCol>
                <a:gridCol w="1422863">
                  <a:extLst>
                    <a:ext uri="{9D8B030D-6E8A-4147-A177-3AD203B41FA5}">
                      <a16:colId xmlns:a16="http://schemas.microsoft.com/office/drawing/2014/main" val="2029594597"/>
                    </a:ext>
                  </a:extLst>
                </a:gridCol>
                <a:gridCol w="1422863">
                  <a:extLst>
                    <a:ext uri="{9D8B030D-6E8A-4147-A177-3AD203B41FA5}">
                      <a16:colId xmlns:a16="http://schemas.microsoft.com/office/drawing/2014/main" val="2343777098"/>
                    </a:ext>
                  </a:extLst>
                </a:gridCol>
                <a:gridCol w="287457">
                  <a:extLst>
                    <a:ext uri="{9D8B030D-6E8A-4147-A177-3AD203B41FA5}">
                      <a16:colId xmlns:a16="http://schemas.microsoft.com/office/drawing/2014/main" val="3197154705"/>
                    </a:ext>
                  </a:extLst>
                </a:gridCol>
                <a:gridCol w="970504">
                  <a:extLst>
                    <a:ext uri="{9D8B030D-6E8A-4147-A177-3AD203B41FA5}">
                      <a16:colId xmlns:a16="http://schemas.microsoft.com/office/drawing/2014/main" val="535582608"/>
                    </a:ext>
                  </a:extLst>
                </a:gridCol>
                <a:gridCol w="63641">
                  <a:extLst>
                    <a:ext uri="{9D8B030D-6E8A-4147-A177-3AD203B41FA5}">
                      <a16:colId xmlns:a16="http://schemas.microsoft.com/office/drawing/2014/main" val="4145923020"/>
                    </a:ext>
                  </a:extLst>
                </a:gridCol>
                <a:gridCol w="75935">
                  <a:extLst>
                    <a:ext uri="{9D8B030D-6E8A-4147-A177-3AD203B41FA5}">
                      <a16:colId xmlns:a16="http://schemas.microsoft.com/office/drawing/2014/main" val="3830706668"/>
                    </a:ext>
                  </a:extLst>
                </a:gridCol>
                <a:gridCol w="970504">
                  <a:extLst>
                    <a:ext uri="{9D8B030D-6E8A-4147-A177-3AD203B41FA5}">
                      <a16:colId xmlns:a16="http://schemas.microsoft.com/office/drawing/2014/main" val="2976827373"/>
                    </a:ext>
                  </a:extLst>
                </a:gridCol>
                <a:gridCol w="63641">
                  <a:extLst>
                    <a:ext uri="{9D8B030D-6E8A-4147-A177-3AD203B41FA5}">
                      <a16:colId xmlns:a16="http://schemas.microsoft.com/office/drawing/2014/main" val="925737721"/>
                    </a:ext>
                  </a:extLst>
                </a:gridCol>
                <a:gridCol w="737114">
                  <a:extLst>
                    <a:ext uri="{9D8B030D-6E8A-4147-A177-3AD203B41FA5}">
                      <a16:colId xmlns:a16="http://schemas.microsoft.com/office/drawing/2014/main" val="753236241"/>
                    </a:ext>
                  </a:extLst>
                </a:gridCol>
              </a:tblGrid>
              <a:tr h="441593"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b="1" kern="1200" dirty="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b="1" kern="1200" dirty="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2025</a:t>
                      </a:r>
                      <a:endParaRPr lang="lv-LV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b="1" kern="1200" dirty="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2026</a:t>
                      </a:r>
                      <a:endParaRPr lang="lv-LV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b="1" kern="1200" dirty="0">
                          <a:solidFill>
                            <a:srgbClr val="C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ĀNP iestādes</a:t>
                      </a:r>
                      <a:endParaRPr lang="lv-LV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b="1" kern="1200">
                          <a:solidFill>
                            <a:srgbClr val="C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P/a CKS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lv-LV" sz="1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lv-LV" sz="1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lv-LV" sz="1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lv-LV" sz="1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lv-LV" sz="7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0775456"/>
                  </a:ext>
                </a:extLst>
              </a:tr>
              <a:tr h="409632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b="1" kern="1200" dirty="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Mēnešalgu grupa</a:t>
                      </a:r>
                      <a:endParaRPr lang="lv-LV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b="1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Viduspunkts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b="1" kern="1200" dirty="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Viduspunkts</a:t>
                      </a:r>
                      <a:endParaRPr lang="lv-LV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b="1" kern="1200" dirty="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Algu diapazons %</a:t>
                      </a:r>
                      <a:endParaRPr lang="lv-LV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b="1" kern="1200" dirty="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Algu diapazons %</a:t>
                      </a:r>
                      <a:endParaRPr lang="lv-LV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lv-LV" sz="14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lv-LV" sz="14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lv-LV" sz="1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lv-LV" sz="1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lv-LV" sz="7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0123803"/>
                  </a:ext>
                </a:extLst>
              </a:tr>
              <a:tr h="204549"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719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719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 dirty="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</a:t>
                      </a:r>
                      <a:endParaRPr lang="lv-LV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lv-LV" sz="1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lv-LV" sz="14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lv-LV" sz="1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lv-LV" sz="1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lv-LV" sz="7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608734"/>
                  </a:ext>
                </a:extLst>
              </a:tr>
              <a:tr h="204549"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 dirty="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lv-LV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732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732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lv-LV" sz="1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lv-LV" sz="14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lv-LV" sz="1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lv-LV" sz="1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lv-LV" sz="7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4830573"/>
                  </a:ext>
                </a:extLst>
              </a:tr>
              <a:tr h="312257"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1007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1007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83 - 93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 dirty="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82 - 89</a:t>
                      </a:r>
                      <a:endParaRPr lang="lv-LV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lv-LV" sz="1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i="1" kern="1200" dirty="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* kad </a:t>
                      </a:r>
                      <a:r>
                        <a:rPr lang="lv-LV" sz="1400" i="1" kern="1200" dirty="0" err="1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saniegts</a:t>
                      </a:r>
                      <a:r>
                        <a:rPr lang="lv-LV" sz="1400" i="1" kern="1200" dirty="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VID, tad virzās uz MAX</a:t>
                      </a:r>
                      <a:endParaRPr lang="lv-LV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5544943"/>
                  </a:ext>
                </a:extLst>
              </a:tr>
              <a:tr h="312257"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 dirty="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lv-LV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1029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1029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82 - 116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97 - 108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lv-LV" sz="1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i="1" kern="1200" dirty="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* kad </a:t>
                      </a:r>
                      <a:r>
                        <a:rPr lang="lv-LV" sz="1400" i="1" kern="1200" dirty="0" err="1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saniegts</a:t>
                      </a:r>
                      <a:r>
                        <a:rPr lang="lv-LV" sz="1400" i="1" kern="1200" dirty="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VID, tad virzās uz MAX</a:t>
                      </a:r>
                      <a:endParaRPr lang="lv-LV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6382157"/>
                  </a:ext>
                </a:extLst>
              </a:tr>
              <a:tr h="204549"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 dirty="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1101</a:t>
                      </a:r>
                      <a:endParaRPr lang="lv-LV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1101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lv-LV" sz="1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lv-LV" sz="14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lv-LV" sz="1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lv-LV" sz="1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lv-LV" sz="7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6004666"/>
                  </a:ext>
                </a:extLst>
              </a:tr>
              <a:tr h="312257"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 dirty="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  <a:endParaRPr lang="lv-LV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1175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1175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95 - 106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104 - 106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lv-LV" sz="1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i="1" kern="1200" dirty="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* kad </a:t>
                      </a:r>
                      <a:r>
                        <a:rPr lang="lv-LV" sz="1400" i="1" kern="1200" dirty="0" err="1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saniegts</a:t>
                      </a:r>
                      <a:r>
                        <a:rPr lang="lv-LV" sz="1400" i="1" kern="1200" dirty="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VID, tad virzās uz MAX</a:t>
                      </a:r>
                      <a:endParaRPr lang="lv-LV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4295804"/>
                  </a:ext>
                </a:extLst>
              </a:tr>
              <a:tr h="312257"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1407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1407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86 - 100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84 - 116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lv-LV" sz="1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i="1" kern="1200" dirty="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* kad </a:t>
                      </a:r>
                      <a:r>
                        <a:rPr lang="lv-LV" sz="1400" i="1" kern="1200" dirty="0" err="1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saniegts</a:t>
                      </a:r>
                      <a:r>
                        <a:rPr lang="lv-LV" sz="1400" i="1" kern="1200" dirty="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VID, tad virzās uz MAX</a:t>
                      </a:r>
                      <a:endParaRPr lang="lv-LV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1802897"/>
                  </a:ext>
                </a:extLst>
              </a:tr>
              <a:tr h="312257"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 dirty="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</a:t>
                      </a:r>
                      <a:endParaRPr lang="lv-LV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1509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1509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84 - 106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106 - 110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lv-LV" sz="1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i="1" kern="1200" dirty="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* kad </a:t>
                      </a:r>
                      <a:r>
                        <a:rPr lang="lv-LV" sz="1400" i="1" kern="1200" dirty="0" err="1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saniegts</a:t>
                      </a:r>
                      <a:r>
                        <a:rPr lang="lv-LV" sz="1400" i="1" kern="1200" dirty="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VID, tad virzās uz MAX</a:t>
                      </a:r>
                      <a:endParaRPr lang="lv-LV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1367741"/>
                  </a:ext>
                </a:extLst>
              </a:tr>
              <a:tr h="312257"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 dirty="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  <a:endParaRPr lang="lv-LV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1797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1797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83 - 105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91 - 101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lv-LV" sz="1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i="1" kern="1200" dirty="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* kad </a:t>
                      </a:r>
                      <a:r>
                        <a:rPr lang="lv-LV" sz="1400" i="1" kern="1200" dirty="0" err="1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saniegts</a:t>
                      </a:r>
                      <a:r>
                        <a:rPr lang="lv-LV" sz="1400" i="1" kern="1200" dirty="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VID, tad virzās uz MAX</a:t>
                      </a:r>
                      <a:endParaRPr lang="lv-LV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6492189"/>
                  </a:ext>
                </a:extLst>
              </a:tr>
              <a:tr h="312257"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2174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2174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79 - 103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89 - 98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lv-LV" sz="1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i="1" kern="1200" dirty="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* kad </a:t>
                      </a:r>
                      <a:r>
                        <a:rPr lang="lv-LV" sz="1400" i="1" kern="1200" dirty="0" err="1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saniegts</a:t>
                      </a:r>
                      <a:r>
                        <a:rPr lang="lv-LV" sz="1400" i="1" kern="1200" dirty="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VID, tad virzās uz MAX</a:t>
                      </a:r>
                      <a:endParaRPr lang="lv-LV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6818440"/>
                  </a:ext>
                </a:extLst>
              </a:tr>
              <a:tr h="204549"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 dirty="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</a:t>
                      </a:r>
                      <a:endParaRPr lang="lv-LV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2714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2714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76 - 94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80 - 94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lv-LV" sz="1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i="1" kern="1200" dirty="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* tiecās uz 95% no VID</a:t>
                      </a:r>
                      <a:endParaRPr lang="lv-LV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lv-LV" sz="7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4667646"/>
                  </a:ext>
                </a:extLst>
              </a:tr>
              <a:tr h="204549"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3377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3377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75 - 88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76 - 91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lv-LV" sz="1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i="1" kern="1200" dirty="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* tiecās uz 90% no VID</a:t>
                      </a:r>
                      <a:endParaRPr lang="lv-LV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lv-LV" sz="7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9235655"/>
                  </a:ext>
                </a:extLst>
              </a:tr>
              <a:tr h="204549"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 dirty="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</a:t>
                      </a:r>
                      <a:endParaRPr lang="lv-LV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4187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4187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85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lv-LV" sz="1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i="1" kern="1200" dirty="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* tiecās uz 90% no VID</a:t>
                      </a:r>
                      <a:endParaRPr lang="lv-LV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lv-LV" sz="7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5131191"/>
                  </a:ext>
                </a:extLst>
              </a:tr>
              <a:tr h="204549"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 dirty="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</a:t>
                      </a:r>
                      <a:endParaRPr lang="lv-LV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5010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5010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80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lv-LV" sz="1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i="1" kern="1200" dirty="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* tiecās uz 90% no VID</a:t>
                      </a:r>
                      <a:endParaRPr lang="lv-LV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lv-LV" sz="7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6271363"/>
                  </a:ext>
                </a:extLst>
              </a:tr>
              <a:tr h="204549"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 dirty="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  <a:endParaRPr lang="lv-LV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5643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5643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80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</a:t>
                      </a:r>
                      <a:endParaRPr lang="lv-LV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lv-LV" sz="1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i="1" kern="1200" dirty="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* tiecās uz 90% no VID</a:t>
                      </a:r>
                      <a:endParaRPr lang="lv-LV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lv-LV" sz="7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1047800"/>
                  </a:ext>
                </a:extLst>
              </a:tr>
              <a:tr h="204549"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 dirty="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</a:t>
                      </a:r>
                      <a:endParaRPr lang="lv-LV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 dirty="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5929</a:t>
                      </a:r>
                      <a:endParaRPr lang="lv-LV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 dirty="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5929</a:t>
                      </a:r>
                      <a:endParaRPr lang="lv-LV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 dirty="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</a:t>
                      </a:r>
                      <a:endParaRPr lang="lv-LV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kern="1200" dirty="0">
                          <a:solidFill>
                            <a:srgbClr val="000000"/>
                          </a:solidFill>
                          <a:effectLst/>
                          <a:latin typeface="Monserat ligh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</a:t>
                      </a:r>
                      <a:endParaRPr lang="lv-LV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lv-LV" sz="7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lv-LV" sz="7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lv-LV" sz="7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lv-LV" sz="7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lv-LV" sz="7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42435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4324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60F626C-0265-DF50-AD0F-C48B9D996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Ādažu</a:t>
            </a:r>
            <a:r>
              <a:rPr lang="lv-LV" dirty="0"/>
              <a:t> novada pašvaldība, 10.12.2025.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B0A9192-E36D-A0C4-6F98-DBDF189F9084}"/>
              </a:ext>
            </a:extLst>
          </p:cNvPr>
          <p:cNvSpPr/>
          <p:nvPr/>
        </p:nvSpPr>
        <p:spPr>
          <a:xfrm>
            <a:off x="1592826" y="452284"/>
            <a:ext cx="8996516" cy="50144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lv-LV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serat light"/>
                <a:ea typeface="+mj-ea"/>
                <a:cs typeface="+mj-cs"/>
              </a:rPr>
              <a:t>Izglītības iestāžu vadītāju atalgojums</a:t>
            </a:r>
            <a:endParaRPr lang="lv-LV" dirty="0">
              <a:latin typeface="Monserat light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A917BFB-41F3-315C-0B8D-8EA1CD3039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1942615"/>
              </p:ext>
            </p:extLst>
          </p:nvPr>
        </p:nvGraphicFramePr>
        <p:xfrm>
          <a:off x="838200" y="1356852"/>
          <a:ext cx="10515599" cy="4788310"/>
        </p:xfrm>
        <a:graphic>
          <a:graphicData uri="http://schemas.openxmlformats.org/drawingml/2006/table">
            <a:tbl>
              <a:tblPr/>
              <a:tblGrid>
                <a:gridCol w="1063647">
                  <a:extLst>
                    <a:ext uri="{9D8B030D-6E8A-4147-A177-3AD203B41FA5}">
                      <a16:colId xmlns:a16="http://schemas.microsoft.com/office/drawing/2014/main" val="4146269552"/>
                    </a:ext>
                  </a:extLst>
                </a:gridCol>
                <a:gridCol w="1498775">
                  <a:extLst>
                    <a:ext uri="{9D8B030D-6E8A-4147-A177-3AD203B41FA5}">
                      <a16:colId xmlns:a16="http://schemas.microsoft.com/office/drawing/2014/main" val="1658887650"/>
                    </a:ext>
                  </a:extLst>
                </a:gridCol>
                <a:gridCol w="1764687">
                  <a:extLst>
                    <a:ext uri="{9D8B030D-6E8A-4147-A177-3AD203B41FA5}">
                      <a16:colId xmlns:a16="http://schemas.microsoft.com/office/drawing/2014/main" val="2945007590"/>
                    </a:ext>
                  </a:extLst>
                </a:gridCol>
                <a:gridCol w="1389993">
                  <a:extLst>
                    <a:ext uri="{9D8B030D-6E8A-4147-A177-3AD203B41FA5}">
                      <a16:colId xmlns:a16="http://schemas.microsoft.com/office/drawing/2014/main" val="1968632974"/>
                    </a:ext>
                  </a:extLst>
                </a:gridCol>
                <a:gridCol w="1094195">
                  <a:extLst>
                    <a:ext uri="{9D8B030D-6E8A-4147-A177-3AD203B41FA5}">
                      <a16:colId xmlns:a16="http://schemas.microsoft.com/office/drawing/2014/main" val="266336781"/>
                    </a:ext>
                  </a:extLst>
                </a:gridCol>
                <a:gridCol w="1069359">
                  <a:extLst>
                    <a:ext uri="{9D8B030D-6E8A-4147-A177-3AD203B41FA5}">
                      <a16:colId xmlns:a16="http://schemas.microsoft.com/office/drawing/2014/main" val="889730903"/>
                    </a:ext>
                  </a:extLst>
                </a:gridCol>
                <a:gridCol w="1231389">
                  <a:extLst>
                    <a:ext uri="{9D8B030D-6E8A-4147-A177-3AD203B41FA5}">
                      <a16:colId xmlns:a16="http://schemas.microsoft.com/office/drawing/2014/main" val="12909882"/>
                    </a:ext>
                  </a:extLst>
                </a:gridCol>
                <a:gridCol w="1403554">
                  <a:extLst>
                    <a:ext uri="{9D8B030D-6E8A-4147-A177-3AD203B41FA5}">
                      <a16:colId xmlns:a16="http://schemas.microsoft.com/office/drawing/2014/main" val="2771726784"/>
                    </a:ext>
                  </a:extLst>
                </a:gridCol>
              </a:tblGrid>
              <a:tr h="164573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Bērnu skaits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Amata nosaukums vadītājs/direktors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 amatalga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amatalga</a:t>
                      </a:r>
                      <a:br>
                        <a:rPr lang="lv-L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lv-L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Pašvaldības finansējums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amatalga</a:t>
                      </a:r>
                      <a:br>
                        <a:rPr lang="lv-L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lv-L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Valsts mērķdotācijas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 amatalga</a:t>
                      </a:r>
                      <a:br>
                        <a:rPr lang="lv-LV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lv-LV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Pašvaldības finansējums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 amatalga</a:t>
                      </a:r>
                      <a:br>
                        <a:rPr lang="lv-LV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lv-LV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Valsts mērķdotācijas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5361066"/>
                  </a:ext>
                </a:extLst>
              </a:tr>
              <a:tr h="29922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lv-LV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lv-LV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lv-LV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lv-LV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lv-LV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lv-LV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9379559"/>
                  </a:ext>
                </a:extLst>
              </a:tr>
              <a:tr h="29922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ĀPII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2165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2492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2557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88% no max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614200"/>
                  </a:ext>
                </a:extLst>
              </a:tr>
              <a:tr h="52400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KPII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2072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2485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87,5% no max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7530330"/>
                  </a:ext>
                </a:extLst>
              </a:tr>
              <a:tr h="29922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CPII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2072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2440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88% no max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1415853"/>
                  </a:ext>
                </a:extLst>
              </a:tr>
              <a:tr h="52400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SPII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2072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2485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87,5% no max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0790383"/>
                  </a:ext>
                </a:extLst>
              </a:tr>
              <a:tr h="29922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ĀVS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3307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81% no max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2506942"/>
                  </a:ext>
                </a:extLst>
              </a:tr>
              <a:tr h="29922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CVS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2438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2601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90% no max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291069"/>
                  </a:ext>
                </a:extLst>
              </a:tr>
              <a:tr h="29922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ĀNMS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2567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2634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9415569"/>
                  </a:ext>
                </a:extLst>
              </a:tr>
              <a:tr h="29922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ĀBJSS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2163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2293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2353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64003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70504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0F2CB-FA3A-B02B-DAE0-15B2252EB8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033792"/>
          </a:xfrm>
        </p:spPr>
        <p:txBody>
          <a:bodyPr>
            <a:normAutofit/>
          </a:bodyPr>
          <a:lstStyle/>
          <a:p>
            <a:r>
              <a:rPr lang="lv-LV" sz="2400" b="1" i="1" u="none" strike="noStrike" dirty="0">
                <a:solidFill>
                  <a:srgbClr val="2F75B5"/>
                </a:solidFill>
                <a:effectLst/>
                <a:latin typeface="Times New Roman" panose="02020603050405020304" pitchFamily="18" charset="0"/>
              </a:rPr>
              <a:t> </a:t>
            </a:r>
            <a:br>
              <a:rPr lang="lv-LV" sz="2400" b="1" i="1" u="none" strike="noStrike" dirty="0">
                <a:solidFill>
                  <a:srgbClr val="2F75B5"/>
                </a:solidFill>
                <a:effectLst/>
                <a:latin typeface="Times New Roman" panose="02020603050405020304" pitchFamily="18" charset="0"/>
              </a:rPr>
            </a:br>
            <a:r>
              <a:rPr lang="lv-LV" sz="2400" b="1" i="1" u="none" strike="noStrike" dirty="0">
                <a:solidFill>
                  <a:srgbClr val="2F75B5"/>
                </a:solidFill>
                <a:effectLst/>
                <a:latin typeface="Times New Roman" panose="02020603050405020304" pitchFamily="18" charset="0"/>
              </a:rPr>
              <a:t>Priekšlikums - apstiprināt pašvaldības darbinieku mēnešalgu </a:t>
            </a:r>
            <a:r>
              <a:rPr lang="lv-LV" sz="2400" b="1" i="1" dirty="0">
                <a:solidFill>
                  <a:srgbClr val="2F75B5"/>
                </a:solidFill>
                <a:latin typeface="Times New Roman" panose="02020603050405020304" pitchFamily="18" charset="0"/>
              </a:rPr>
              <a:t>projektu 2026.gadam ar algu fonda </a:t>
            </a:r>
            <a:r>
              <a:rPr lang="lv-LV" sz="2400" b="1" i="1" u="none" strike="noStrike" dirty="0">
                <a:solidFill>
                  <a:srgbClr val="2F75B5"/>
                </a:solidFill>
                <a:effectLst/>
                <a:latin typeface="Times New Roman" panose="02020603050405020304" pitchFamily="18" charset="0"/>
              </a:rPr>
              <a:t>pieaugumu 4.2 %</a:t>
            </a:r>
            <a:br>
              <a:rPr lang="lv-LV" sz="2400" b="1" i="1" u="none" strike="noStrike" dirty="0">
                <a:solidFill>
                  <a:srgbClr val="2F75B5"/>
                </a:solidFill>
                <a:effectLst/>
                <a:latin typeface="Times New Roman" panose="02020603050405020304" pitchFamily="18" charset="0"/>
              </a:rPr>
            </a:br>
            <a:endParaRPr lang="lv-LV" sz="2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877FAE-6718-A1AF-5C54-F696C00B76C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v-LV" dirty="0"/>
          </a:p>
          <a:p>
            <a:endParaRPr lang="lv-LV" dirty="0"/>
          </a:p>
          <a:p>
            <a:r>
              <a:rPr lang="lv-LV" dirty="0"/>
              <a:t>Paldies par uzmanību!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543137-0912-65AD-80EE-863430A5A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Ādažu</a:t>
            </a:r>
            <a:r>
              <a:rPr lang="lv-LV" dirty="0"/>
              <a:t> novada pašvaldība, 10.12.2025.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53926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1400</TotalTime>
  <Words>956</Words>
  <Application>Microsoft Office PowerPoint</Application>
  <PresentationFormat>Platekrāna</PresentationFormat>
  <Paragraphs>248</Paragraphs>
  <Slides>8</Slides>
  <Notes>1</Notes>
  <HiddenSlides>0</HiddenSlides>
  <MMClips>0</MMClips>
  <ScaleCrop>false</ScaleCrop>
  <HeadingPairs>
    <vt:vector size="6" baseType="variant">
      <vt:variant>
        <vt:lpstr>Lietotie fonti</vt:lpstr>
      </vt:variant>
      <vt:variant>
        <vt:i4>13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8</vt:i4>
      </vt:variant>
    </vt:vector>
  </HeadingPairs>
  <TitlesOfParts>
    <vt:vector size="22" baseType="lpstr">
      <vt:lpstr>Aptos</vt:lpstr>
      <vt:lpstr>Arial</vt:lpstr>
      <vt:lpstr>Calibri</vt:lpstr>
      <vt:lpstr>Calibri Light</vt:lpstr>
      <vt:lpstr>Monserat light</vt:lpstr>
      <vt:lpstr>Monsrat</vt:lpstr>
      <vt:lpstr>Montserrat</vt:lpstr>
      <vt:lpstr>Montserrat Alternates ExLight</vt:lpstr>
      <vt:lpstr>Montserrat Light</vt:lpstr>
      <vt:lpstr>Montserrat Semi-Bold Bold</vt:lpstr>
      <vt:lpstr>Symbol</vt:lpstr>
      <vt:lpstr>Times New Roman</vt:lpstr>
      <vt:lpstr>Wingdings</vt:lpstr>
      <vt:lpstr>1_Office Theme</vt:lpstr>
      <vt:lpstr>PowerPoint prezentācija</vt:lpstr>
      <vt:lpstr>  Mēnešalgas noteikšana pašvaldības darbiniekiem  (bāze) </vt:lpstr>
      <vt:lpstr>Principi amatalgu noteikšanai  3 gadu periodā (2025-2027)</vt:lpstr>
      <vt:lpstr>2026.gada izaicinājumi</vt:lpstr>
      <vt:lpstr>Algu budžeta izmaiņas</vt:lpstr>
      <vt:lpstr>Amatalgu diapazons 2025-2027</vt:lpstr>
      <vt:lpstr>PowerPoint prezentācija</vt:lpstr>
      <vt:lpstr>  Priekšlikums - apstiprināt pašvaldības darbinieku mēnešalgu projektu 2026.gadam ar algu fonda pieaugumu 4.2 %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Inga Reke</dc:creator>
  <cp:lastModifiedBy>Sintija Tenisa</cp:lastModifiedBy>
  <cp:revision>75</cp:revision>
  <dcterms:created xsi:type="dcterms:W3CDTF">2024-11-11T19:43:25Z</dcterms:created>
  <dcterms:modified xsi:type="dcterms:W3CDTF">2025-12-17T11:18:10Z</dcterms:modified>
</cp:coreProperties>
</file>