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1" r:id="rId1"/>
    <p:sldMasterId id="2147483863" r:id="rId2"/>
  </p:sldMasterIdLst>
  <p:notesMasterIdLst>
    <p:notesMasterId r:id="rId18"/>
  </p:notesMasterIdLst>
  <p:sldIdLst>
    <p:sldId id="431" r:id="rId3"/>
    <p:sldId id="507" r:id="rId4"/>
    <p:sldId id="499" r:id="rId5"/>
    <p:sldId id="501" r:id="rId6"/>
    <p:sldId id="503" r:id="rId7"/>
    <p:sldId id="504" r:id="rId8"/>
    <p:sldId id="505" r:id="rId9"/>
    <p:sldId id="508" r:id="rId10"/>
    <p:sldId id="509" r:id="rId11"/>
    <p:sldId id="510" r:id="rId12"/>
    <p:sldId id="512" r:id="rId13"/>
    <p:sldId id="513" r:id="rId14"/>
    <p:sldId id="514" r:id="rId15"/>
    <p:sldId id="515" r:id="rId16"/>
    <p:sldId id="441" r:id="rId17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7395AD"/>
    <a:srgbClr val="C95B46"/>
    <a:srgbClr val="828847"/>
    <a:srgbClr val="F2F8EE"/>
    <a:srgbClr val="F3F39F"/>
    <a:srgbClr val="D3A983"/>
    <a:srgbClr val="FFFFFF"/>
    <a:srgbClr val="FFD966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111" d="100"/>
          <a:sy n="111" d="100"/>
        </p:scale>
        <p:origin x="66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ga%20&#268;aupala\AppData\Local\Temp\pid-3504\Bud&#382;eta%20sadal&#299;jums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4FF-41C7-8A34-A8D3705AC81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4FF-41C7-8A34-A8D3705AC81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4FF-41C7-8A34-A8D3705AC81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4FF-41C7-8A34-A8D3705AC81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4FF-41C7-8A34-A8D3705AC81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4FF-41C7-8A34-A8D3705AC81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A4FF-41C7-8A34-A8D3705AC8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'2025_12'!$E$4:$E$10</c:f>
              <c:strCache>
                <c:ptCount val="7"/>
                <c:pt idx="0">
                  <c:v>Ielu un ceļu uzturēšana - Valsts mērķdotācija</c:v>
                </c:pt>
                <c:pt idx="1">
                  <c:v>Ielu un ceļu uzturēšana - Pašvaldības finansējums</c:v>
                </c:pt>
                <c:pt idx="2">
                  <c:v>Teritoriju un ēku apsaimniekošana</c:v>
                </c:pt>
                <c:pt idx="3">
                  <c:v>Izglītības iestāžu apsaimniekošana</c:v>
                </c:pt>
                <c:pt idx="4">
                  <c:v>Investīcijas teritoriju un ēku uzturēšanā</c:v>
                </c:pt>
                <c:pt idx="5">
                  <c:v>Investīcijas izglītības iestāžu uzturēšanā</c:v>
                </c:pt>
                <c:pt idx="6">
                  <c:v>Investīcijas novada ceļiem, ielu apgaismojumam un tiltiem</c:v>
                </c:pt>
              </c:strCache>
            </c:strRef>
          </c:cat>
          <c:val>
            <c:numRef>
              <c:f>'2025_12'!$F$4:$F$10</c:f>
              <c:numCache>
                <c:formatCode>#,##0</c:formatCode>
                <c:ptCount val="7"/>
                <c:pt idx="0">
                  <c:v>445527</c:v>
                </c:pt>
                <c:pt idx="1">
                  <c:v>413000</c:v>
                </c:pt>
                <c:pt idx="2">
                  <c:v>5026821</c:v>
                </c:pt>
                <c:pt idx="3">
                  <c:v>2685188</c:v>
                </c:pt>
                <c:pt idx="4">
                  <c:v>616958</c:v>
                </c:pt>
                <c:pt idx="5">
                  <c:v>636204</c:v>
                </c:pt>
                <c:pt idx="6">
                  <c:v>2024847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FF-41C7-8A34-A8D3705AC8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12/17/2025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1303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CKS Vidēja termiņa darbības stratēģija 2026. – 2028. gadam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188A91-2FDB-9965-E13A-3B8E14698033}"/>
              </a:ext>
            </a:extLst>
          </p:cNvPr>
          <p:cNvSpPr txBox="1"/>
          <p:nvPr/>
        </p:nvSpPr>
        <p:spPr>
          <a:xfrm>
            <a:off x="9558068" y="380401"/>
            <a:ext cx="2191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dirty="0"/>
              <a:t>3.pielikums</a:t>
            </a:r>
          </a:p>
          <a:p>
            <a:pPr algn="r"/>
            <a:r>
              <a:rPr lang="lv-LV" sz="1000" dirty="0"/>
              <a:t>Finanšu komitejas 10.12.2025. sēdes</a:t>
            </a:r>
          </a:p>
          <a:p>
            <a:pPr algn="r"/>
            <a:r>
              <a:rPr lang="lv-LV" sz="1000" dirty="0"/>
              <a:t>protokolam Nr. 13</a:t>
            </a:r>
          </a:p>
          <a:p>
            <a:pPr algn="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652F31-2167-43EB-D4B5-53E8D7BD8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96BEA27-8273-A51E-353C-2F70F95208B4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83BE7E-47E7-B9F2-A175-D42B5B628003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6F0BA3-BC82-1E7A-F861-1B80AFFB6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14692"/>
              </p:ext>
            </p:extLst>
          </p:nvPr>
        </p:nvGraphicFramePr>
        <p:xfrm>
          <a:off x="3213979" y="151145"/>
          <a:ext cx="8926717" cy="3602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66">
                  <a:extLst>
                    <a:ext uri="{9D8B030D-6E8A-4147-A177-3AD203B41FA5}">
                      <a16:colId xmlns:a16="http://schemas.microsoft.com/office/drawing/2014/main" val="1632185064"/>
                    </a:ext>
                  </a:extLst>
                </a:gridCol>
                <a:gridCol w="1388071">
                  <a:extLst>
                    <a:ext uri="{9D8B030D-6E8A-4147-A177-3AD203B41FA5}">
                      <a16:colId xmlns:a16="http://schemas.microsoft.com/office/drawing/2014/main" val="1619289322"/>
                    </a:ext>
                  </a:extLst>
                </a:gridCol>
                <a:gridCol w="1695026">
                  <a:extLst>
                    <a:ext uri="{9D8B030D-6E8A-4147-A177-3AD203B41FA5}">
                      <a16:colId xmlns:a16="http://schemas.microsoft.com/office/drawing/2014/main" val="76590709"/>
                    </a:ext>
                  </a:extLst>
                </a:gridCol>
                <a:gridCol w="1242965">
                  <a:extLst>
                    <a:ext uri="{9D8B030D-6E8A-4147-A177-3AD203B41FA5}">
                      <a16:colId xmlns:a16="http://schemas.microsoft.com/office/drawing/2014/main" val="2476784864"/>
                    </a:ext>
                  </a:extLst>
                </a:gridCol>
                <a:gridCol w="1092457">
                  <a:extLst>
                    <a:ext uri="{9D8B030D-6E8A-4147-A177-3AD203B41FA5}">
                      <a16:colId xmlns:a16="http://schemas.microsoft.com/office/drawing/2014/main" val="3490242510"/>
                    </a:ext>
                  </a:extLst>
                </a:gridCol>
                <a:gridCol w="869133">
                  <a:extLst>
                    <a:ext uri="{9D8B030D-6E8A-4147-A177-3AD203B41FA5}">
                      <a16:colId xmlns:a16="http://schemas.microsoft.com/office/drawing/2014/main" val="1178329090"/>
                    </a:ext>
                  </a:extLst>
                </a:gridCol>
                <a:gridCol w="1539089">
                  <a:extLst>
                    <a:ext uri="{9D8B030D-6E8A-4147-A177-3AD203B41FA5}">
                      <a16:colId xmlns:a16="http://schemas.microsoft.com/office/drawing/2014/main" val="2567134296"/>
                    </a:ext>
                  </a:extLst>
                </a:gridCol>
                <a:gridCol w="679010">
                  <a:extLst>
                    <a:ext uri="{9D8B030D-6E8A-4147-A177-3AD203B41FA5}">
                      <a16:colId xmlns:a16="http://schemas.microsoft.com/office/drawing/2014/main" val="378640045"/>
                    </a:ext>
                  </a:extLst>
                </a:gridCol>
              </a:tblGrid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Pašvaldības</a:t>
                      </a:r>
                      <a:r>
                        <a:rPr lang="en-US" sz="160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īpašumu</a:t>
                      </a:r>
                      <a:r>
                        <a:rPr lang="en-US" sz="160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pārvalde</a:t>
                      </a:r>
                      <a:r>
                        <a:rPr lang="en-US" sz="1600" dirty="0">
                          <a:effectLst/>
                          <a:latin typeface="Montserrat" panose="00000500000000000000" pitchFamily="2" charset="-70"/>
                        </a:rPr>
                        <a:t> un </a:t>
                      </a: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apsaimniekošana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9103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Veiktspejas rādītājs (KPI)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Mērķis / sasniedzamais rezultāts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Datu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avots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Mērīšanas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biežums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b="1" dirty="0">
                          <a:effectLst/>
                        </a:rPr>
                        <a:t> </a:t>
                      </a: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Ādažu novada vidējā termiņa prioritātes</a:t>
                      </a:r>
                      <a:endParaRPr lang="lv-LV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986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6.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Vidējais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remontdarbu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izpildes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laiks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(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dienās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Laiks no bojājuma konstatēšanas līdz novēršanai</a:t>
                      </a:r>
                      <a:endParaRPr lang="lv-LV" sz="105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≤ 5 dienas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Darbu uzskaites žurnāli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Īpašumu apsaimniekošanas nodaļas vadītājs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VTP5,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</a:rPr>
                        <a:t> VTP16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06508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7.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Samazināts enerģijas patēriņš pašvaldības ēkās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Energoefektivitātes pasākumu rezultāts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-3%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Enerģijas patēriņa uzskaite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Energosaimniecības nodaļas vadītājs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5768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8.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Atjaunojamās enerģijas īpatsvars kopējā patēriņā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Atjaunojamo resursu izmantošanas īpatsvars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≥20% līdz 2030. gadam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Enerģijas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pārskati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Energosaimniecības nodaļas vadītājs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58900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9.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Vides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piekļūstamība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(%)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Nodrošināt ēkām vides piekļūstamību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90 % ēkām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Iekšējās atskaites un darbu plāns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Īpašumu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apsaimniekošanas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nodaļas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vadītājs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10615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94528A7-6095-031B-C902-88A0B955AB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002360"/>
              </p:ext>
            </p:extLst>
          </p:nvPr>
        </p:nvGraphicFramePr>
        <p:xfrm>
          <a:off x="3213979" y="3754010"/>
          <a:ext cx="8917665" cy="2482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66">
                  <a:extLst>
                    <a:ext uri="{9D8B030D-6E8A-4147-A177-3AD203B41FA5}">
                      <a16:colId xmlns:a16="http://schemas.microsoft.com/office/drawing/2014/main" val="206678577"/>
                    </a:ext>
                  </a:extLst>
                </a:gridCol>
                <a:gridCol w="1388071">
                  <a:extLst>
                    <a:ext uri="{9D8B030D-6E8A-4147-A177-3AD203B41FA5}">
                      <a16:colId xmlns:a16="http://schemas.microsoft.com/office/drawing/2014/main" val="3902011355"/>
                    </a:ext>
                  </a:extLst>
                </a:gridCol>
                <a:gridCol w="1695026">
                  <a:extLst>
                    <a:ext uri="{9D8B030D-6E8A-4147-A177-3AD203B41FA5}">
                      <a16:colId xmlns:a16="http://schemas.microsoft.com/office/drawing/2014/main" val="1645403900"/>
                    </a:ext>
                  </a:extLst>
                </a:gridCol>
                <a:gridCol w="1242965">
                  <a:extLst>
                    <a:ext uri="{9D8B030D-6E8A-4147-A177-3AD203B41FA5}">
                      <a16:colId xmlns:a16="http://schemas.microsoft.com/office/drawing/2014/main" val="2353858950"/>
                    </a:ext>
                  </a:extLst>
                </a:gridCol>
                <a:gridCol w="1092458">
                  <a:extLst>
                    <a:ext uri="{9D8B030D-6E8A-4147-A177-3AD203B41FA5}">
                      <a16:colId xmlns:a16="http://schemas.microsoft.com/office/drawing/2014/main" val="2196194050"/>
                    </a:ext>
                  </a:extLst>
                </a:gridCol>
                <a:gridCol w="869133">
                  <a:extLst>
                    <a:ext uri="{9D8B030D-6E8A-4147-A177-3AD203B41FA5}">
                      <a16:colId xmlns:a16="http://schemas.microsoft.com/office/drawing/2014/main" val="3843337876"/>
                    </a:ext>
                  </a:extLst>
                </a:gridCol>
                <a:gridCol w="1530036">
                  <a:extLst>
                    <a:ext uri="{9D8B030D-6E8A-4147-A177-3AD203B41FA5}">
                      <a16:colId xmlns:a16="http://schemas.microsoft.com/office/drawing/2014/main" val="3199324728"/>
                    </a:ext>
                  </a:extLst>
                </a:gridCol>
                <a:gridCol w="679010">
                  <a:extLst>
                    <a:ext uri="{9D8B030D-6E8A-4147-A177-3AD203B41FA5}">
                      <a16:colId xmlns:a16="http://schemas.microsoft.com/office/drawing/2014/main" val="3479513072"/>
                    </a:ext>
                  </a:extLst>
                </a:gridCol>
              </a:tblGrid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Infrastruktūras</a:t>
                      </a:r>
                      <a:r>
                        <a:rPr lang="en-US" sz="160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uzturēšana</a:t>
                      </a:r>
                      <a:r>
                        <a:rPr lang="en-US" sz="1600" dirty="0">
                          <a:effectLst/>
                          <a:latin typeface="Montserrat" panose="00000500000000000000" pitchFamily="2" charset="-70"/>
                        </a:rPr>
                        <a:t> un </a:t>
                      </a: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attīstība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48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Veiktspejas rādītājs (KPI)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Mērķis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/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sasniedzamais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rezultāts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Datu avots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Mērīšanas biežums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Ādažu novada vidējā termiņa prioritātes </a:t>
                      </a:r>
                      <a:endParaRPr lang="lv-LV" sz="9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9988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10.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Atjaunoto ceļu posmu garums (km/gadā)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Veikto remontdarbu apjoms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≥1,5 km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Darbu žurnāli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Ielu un ceļu uzturēšanas nodaļas vadītājs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VTP1,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  VTP3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9910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11.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Iztīrīto/atjaunoto grāvju garums (km/gadā)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Meliorācijas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sistēmu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uzturēšana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≥1 km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Darbu žurnāli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Ielu un ceļu uzturēšanas nodaļas vadītājs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VTP2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1090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12.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Atjaunoto bērnu rotaļu laukumu iekārtas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Labiekārtojuma attīstība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≥2 iekārtas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Darbu žurnāli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Īpašumu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apsaimniekošanas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nodaļas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vadītājs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VTP4,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</a:rPr>
                        <a:t> VTP10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9517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258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46A9F0-D5AC-2F18-D340-5E5867E6D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AD46225B-F89A-8C29-2558-6C836ABE2896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AE26C5-3074-AA76-9250-ED25BD44CDC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84A493-F0F0-0F36-D782-1EA574575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205838"/>
              </p:ext>
            </p:extLst>
          </p:nvPr>
        </p:nvGraphicFramePr>
        <p:xfrm>
          <a:off x="2987644" y="627696"/>
          <a:ext cx="9143396" cy="53466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1885">
                  <a:extLst>
                    <a:ext uri="{9D8B030D-6E8A-4147-A177-3AD203B41FA5}">
                      <a16:colId xmlns:a16="http://schemas.microsoft.com/office/drawing/2014/main" val="1229775991"/>
                    </a:ext>
                  </a:extLst>
                </a:gridCol>
                <a:gridCol w="1197222">
                  <a:extLst>
                    <a:ext uri="{9D8B030D-6E8A-4147-A177-3AD203B41FA5}">
                      <a16:colId xmlns:a16="http://schemas.microsoft.com/office/drawing/2014/main" val="4006448748"/>
                    </a:ext>
                  </a:extLst>
                </a:gridCol>
                <a:gridCol w="1639108">
                  <a:extLst>
                    <a:ext uri="{9D8B030D-6E8A-4147-A177-3AD203B41FA5}">
                      <a16:colId xmlns:a16="http://schemas.microsoft.com/office/drawing/2014/main" val="995530994"/>
                    </a:ext>
                  </a:extLst>
                </a:gridCol>
                <a:gridCol w="1464147">
                  <a:extLst>
                    <a:ext uri="{9D8B030D-6E8A-4147-A177-3AD203B41FA5}">
                      <a16:colId xmlns:a16="http://schemas.microsoft.com/office/drawing/2014/main" val="4201558081"/>
                    </a:ext>
                  </a:extLst>
                </a:gridCol>
                <a:gridCol w="1500981">
                  <a:extLst>
                    <a:ext uri="{9D8B030D-6E8A-4147-A177-3AD203B41FA5}">
                      <a16:colId xmlns:a16="http://schemas.microsoft.com/office/drawing/2014/main" val="1128395676"/>
                    </a:ext>
                  </a:extLst>
                </a:gridCol>
                <a:gridCol w="936055">
                  <a:extLst>
                    <a:ext uri="{9D8B030D-6E8A-4147-A177-3AD203B41FA5}">
                      <a16:colId xmlns:a16="http://schemas.microsoft.com/office/drawing/2014/main" val="121734576"/>
                    </a:ext>
                  </a:extLst>
                </a:gridCol>
                <a:gridCol w="1321806">
                  <a:extLst>
                    <a:ext uri="{9D8B030D-6E8A-4147-A177-3AD203B41FA5}">
                      <a16:colId xmlns:a16="http://schemas.microsoft.com/office/drawing/2014/main" val="3614669032"/>
                    </a:ext>
                  </a:extLst>
                </a:gridCol>
                <a:gridCol w="642192">
                  <a:extLst>
                    <a:ext uri="{9D8B030D-6E8A-4147-A177-3AD203B41FA5}">
                      <a16:colId xmlns:a16="http://schemas.microsoft.com/office/drawing/2014/main" val="410977432"/>
                    </a:ext>
                  </a:extLst>
                </a:gridCol>
              </a:tblGrid>
              <a:tr h="239817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dirty="0">
                          <a:effectLst/>
                          <a:latin typeface="Montserrat" panose="00000500000000000000" pitchFamily="2" charset="-70"/>
                        </a:rPr>
                        <a:t>Vides pārvaldība</a:t>
                      </a:r>
                      <a:endParaRPr lang="lv-LV" sz="16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14632"/>
                  </a:ext>
                </a:extLst>
              </a:tr>
              <a:tr h="511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Veiktspejas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rādītājs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(KPI)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Mērķis / sasniedzamais rezultāts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Datu avots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Mērīšanas biežums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1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Ādažu novada vidējā termiņa prioritātes </a:t>
                      </a:r>
                      <a:endParaRPr lang="lv-LV" sz="9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1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87389"/>
                  </a:ext>
                </a:extLst>
              </a:tr>
              <a:tr h="511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13.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Pludmales tīrības mērījumi 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Vides kvalitātes monitorings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Nepasliktināt situāciju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“Mana jūra” vai vides pārskati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Carnikavas labiekārtošanas nodaļas vadītājs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VTP4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505251"/>
                  </a:ext>
                </a:extLst>
              </a:tr>
              <a:tr h="85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14.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Organizēto vai atbalstīto vides izglītības pasākumu skaits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Sabiedrības izglītošanas aktivitātes, publikācijas, u.c.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3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Mājaslapa, pasākumi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Vides inženiere, klientu apkalpošanas  un sabiedrisko attiecību speciāliste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VTP5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4397028"/>
                  </a:ext>
                </a:extLst>
              </a:tr>
              <a:tr h="85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15.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Dalībnieku skaits izglītojošajos pasākumos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Iesaistes līmenis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≥80 dalībnieki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Iekšējās atskaites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Vides inženiere, klientu apkalpošanas  un sabiedrisko attiecību speciāliste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0649745"/>
                  </a:ext>
                </a:extLst>
              </a:tr>
              <a:tr h="511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16.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Atjaunoto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-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iestādīto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koku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skaits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Bioloģiskās daudzveidības stiprināšana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≥5 koki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Iekšējās atskaites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Vides inženiere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567510"/>
                  </a:ext>
                </a:extLst>
              </a:tr>
              <a:tr h="85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17.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Izstrādāts plāns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Izstrādāt publisko ūdens apsaimniekošananas plānu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Plāna apstiprināšana līdz 2027.g.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Apstiprināts publisko ūdeņu apsaimniekošanas plāns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Direktora 1. vietnieks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6309" marR="663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6372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844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BE61A-7218-F910-89EB-D5457F44E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BF7D1-FFB5-DC45-EDD7-5B7B291A2E3F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FC718-9AAA-9FC9-D68C-306AB74A300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0F3913B-4186-9AA2-D7DC-C3FA41D4E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208500"/>
              </p:ext>
            </p:extLst>
          </p:nvPr>
        </p:nvGraphicFramePr>
        <p:xfrm>
          <a:off x="3159659" y="786676"/>
          <a:ext cx="8872400" cy="4443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843">
                  <a:extLst>
                    <a:ext uri="{9D8B030D-6E8A-4147-A177-3AD203B41FA5}">
                      <a16:colId xmlns:a16="http://schemas.microsoft.com/office/drawing/2014/main" val="2690991371"/>
                    </a:ext>
                  </a:extLst>
                </a:gridCol>
                <a:gridCol w="1273209">
                  <a:extLst>
                    <a:ext uri="{9D8B030D-6E8A-4147-A177-3AD203B41FA5}">
                      <a16:colId xmlns:a16="http://schemas.microsoft.com/office/drawing/2014/main" val="3396340004"/>
                    </a:ext>
                  </a:extLst>
                </a:gridCol>
                <a:gridCol w="1466661">
                  <a:extLst>
                    <a:ext uri="{9D8B030D-6E8A-4147-A177-3AD203B41FA5}">
                      <a16:colId xmlns:a16="http://schemas.microsoft.com/office/drawing/2014/main" val="1668746203"/>
                    </a:ext>
                  </a:extLst>
                </a:gridCol>
                <a:gridCol w="1434890">
                  <a:extLst>
                    <a:ext uri="{9D8B030D-6E8A-4147-A177-3AD203B41FA5}">
                      <a16:colId xmlns:a16="http://schemas.microsoft.com/office/drawing/2014/main" val="1153559485"/>
                    </a:ext>
                  </a:extLst>
                </a:gridCol>
                <a:gridCol w="1134626">
                  <a:extLst>
                    <a:ext uri="{9D8B030D-6E8A-4147-A177-3AD203B41FA5}">
                      <a16:colId xmlns:a16="http://schemas.microsoft.com/office/drawing/2014/main" val="3210294759"/>
                    </a:ext>
                  </a:extLst>
                </a:gridCol>
                <a:gridCol w="855618">
                  <a:extLst>
                    <a:ext uri="{9D8B030D-6E8A-4147-A177-3AD203B41FA5}">
                      <a16:colId xmlns:a16="http://schemas.microsoft.com/office/drawing/2014/main" val="1559822364"/>
                    </a:ext>
                  </a:extLst>
                </a:gridCol>
                <a:gridCol w="1422933">
                  <a:extLst>
                    <a:ext uri="{9D8B030D-6E8A-4147-A177-3AD203B41FA5}">
                      <a16:colId xmlns:a16="http://schemas.microsoft.com/office/drawing/2014/main" val="2651505686"/>
                    </a:ext>
                  </a:extLst>
                </a:gridCol>
                <a:gridCol w="855620">
                  <a:extLst>
                    <a:ext uri="{9D8B030D-6E8A-4147-A177-3AD203B41FA5}">
                      <a16:colId xmlns:a16="http://schemas.microsoft.com/office/drawing/2014/main" val="2648644685"/>
                    </a:ext>
                  </a:extLst>
                </a:gridCol>
              </a:tblGrid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Cilvēkresursi</a:t>
                      </a:r>
                      <a:r>
                        <a:rPr lang="en-US" sz="1600" dirty="0">
                          <a:effectLst/>
                          <a:latin typeface="Montserrat" panose="00000500000000000000" pitchFamily="2" charset="-70"/>
                        </a:rPr>
                        <a:t> un </a:t>
                      </a: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kapacitāte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317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Veiktspejas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rādītājs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(KPI)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Mērķis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/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sasniedzamais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rezultāts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Datu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avots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Mērīšanas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biežums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1" dirty="0">
                          <a:effectLst/>
                        </a:rPr>
                        <a:t> </a:t>
                      </a: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Ādažu novada vidējā termiņa prioritātes </a:t>
                      </a:r>
                      <a:endParaRPr lang="lv-LV" sz="9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432253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18.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Aizpildīto amatu īpatsvars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Faktiski aizpildītie amati no kopējā skaita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≥95%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Personāla uzskaite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Personāla speciāliste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110488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19.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Darbinieku mainības rādītājs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Darba attiecības izbeigušo darbinieku īpatsvars</a:t>
                      </a:r>
                      <a:endParaRPr lang="lv-LV" sz="105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indent="45720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≤10%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050">
                        <a:effectLst/>
                        <a:latin typeface="Montserrat" panose="00000500000000000000" pitchFamily="2" charset="-7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Personāla uzskaite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Personāla speciāliste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VTP16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6383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20.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Vidējais darba stāžs organizācijā (gados)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Darbinieku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noturības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rādītājs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≥5 gadi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Personāla dati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Personāla speciāliste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1815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21.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Darba aizsardzības negadījumu skaits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Reģistrētie nelaimes gadījumi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0–1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Darba aizsardzības pārskati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Direktora 2.vietnieks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8651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22.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Apmācīto darbinieku īpatsvars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Darbinieku kvalifikācijas celšana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≥23%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Personāla dati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Personāla speciāliste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9489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758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2650A-1E15-3908-0956-9A1DF4B58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AE1C5CC-69FC-3395-B674-F9D3BD28C4C0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F7C2AA-5DAD-09A4-06A7-646C3A811DFF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F4B0F4-6D50-8783-2CDF-5C1CDB5AC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934997"/>
              </p:ext>
            </p:extLst>
          </p:nvPr>
        </p:nvGraphicFramePr>
        <p:xfrm>
          <a:off x="3223033" y="52556"/>
          <a:ext cx="8908007" cy="6129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571">
                  <a:extLst>
                    <a:ext uri="{9D8B030D-6E8A-4147-A177-3AD203B41FA5}">
                      <a16:colId xmlns:a16="http://schemas.microsoft.com/office/drawing/2014/main" val="1992931857"/>
                    </a:ext>
                  </a:extLst>
                </a:gridCol>
                <a:gridCol w="1416451">
                  <a:extLst>
                    <a:ext uri="{9D8B030D-6E8A-4147-A177-3AD203B41FA5}">
                      <a16:colId xmlns:a16="http://schemas.microsoft.com/office/drawing/2014/main" val="2404682630"/>
                    </a:ext>
                  </a:extLst>
                </a:gridCol>
                <a:gridCol w="1512814">
                  <a:extLst>
                    <a:ext uri="{9D8B030D-6E8A-4147-A177-3AD203B41FA5}">
                      <a16:colId xmlns:a16="http://schemas.microsoft.com/office/drawing/2014/main" val="4293857867"/>
                    </a:ext>
                  </a:extLst>
                </a:gridCol>
                <a:gridCol w="1113577">
                  <a:extLst>
                    <a:ext uri="{9D8B030D-6E8A-4147-A177-3AD203B41FA5}">
                      <a16:colId xmlns:a16="http://schemas.microsoft.com/office/drawing/2014/main" val="3314739018"/>
                    </a:ext>
                  </a:extLst>
                </a:gridCol>
                <a:gridCol w="1186004">
                  <a:extLst>
                    <a:ext uri="{9D8B030D-6E8A-4147-A177-3AD203B41FA5}">
                      <a16:colId xmlns:a16="http://schemas.microsoft.com/office/drawing/2014/main" val="2920296906"/>
                    </a:ext>
                  </a:extLst>
                </a:gridCol>
                <a:gridCol w="941560">
                  <a:extLst>
                    <a:ext uri="{9D8B030D-6E8A-4147-A177-3AD203B41FA5}">
                      <a16:colId xmlns:a16="http://schemas.microsoft.com/office/drawing/2014/main" val="1508348726"/>
                    </a:ext>
                  </a:extLst>
                </a:gridCol>
                <a:gridCol w="1638677">
                  <a:extLst>
                    <a:ext uri="{9D8B030D-6E8A-4147-A177-3AD203B41FA5}">
                      <a16:colId xmlns:a16="http://schemas.microsoft.com/office/drawing/2014/main" val="1068554408"/>
                    </a:ext>
                  </a:extLst>
                </a:gridCol>
                <a:gridCol w="669353">
                  <a:extLst>
                    <a:ext uri="{9D8B030D-6E8A-4147-A177-3AD203B41FA5}">
                      <a16:colId xmlns:a16="http://schemas.microsoft.com/office/drawing/2014/main" val="2251162816"/>
                    </a:ext>
                  </a:extLst>
                </a:gridCol>
              </a:tblGrid>
              <a:tr h="222406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dirty="0">
                          <a:effectLst/>
                          <a:latin typeface="Montserrat" panose="00000500000000000000" pitchFamily="2" charset="-70"/>
                        </a:rPr>
                        <a:t>Tehniskā parka uzturēšana un atjaunošana</a:t>
                      </a:r>
                      <a:endParaRPr lang="lv-LV" sz="16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688683"/>
                  </a:ext>
                </a:extLst>
              </a:tr>
              <a:tr h="3553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Veiktspejas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rādītājs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(KPI)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Mērķis / sasniedzamais rezultāts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Datu avots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Mērīšanas biežums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800" b="1" dirty="0">
                          <a:effectLst/>
                        </a:rPr>
                        <a:t> </a:t>
                      </a: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Ādažu novada vidējā termiņa prioritātes</a:t>
                      </a:r>
                      <a:r>
                        <a:rPr lang="lv-LV" sz="900" b="1" dirty="0">
                          <a:effectLst/>
                        </a:rPr>
                        <a:t> </a:t>
                      </a:r>
                      <a:endParaRPr lang="lv-LV" sz="9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3742934"/>
                  </a:ext>
                </a:extLst>
              </a:tr>
              <a:tr h="3553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23.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Vidējais tehnikas vecums (gados)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050">
                          <a:effectLst/>
                          <a:latin typeface="Montserrat" panose="00000500000000000000" pitchFamily="2" charset="-70"/>
                        </a:rPr>
                        <a:t>Vidējais traktortehnikas un aprīkojuma vecums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&lt;15 gadi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Grāmatvedības uzskaite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Direktora 1.vietnieks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VTP16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8911335"/>
                  </a:ext>
                </a:extLst>
              </a:tr>
              <a:tr h="3553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24.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Jaunas tehnikas iegādes īpatsvars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Iegādātās tehnikas īpatsvars no kopējās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≥10% līdz 2028. gadam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Iepirkumu uzskaite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Direktora 1.vietnieks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282067"/>
                  </a:ext>
                </a:extLst>
              </a:tr>
              <a:tr h="651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25. 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Ar GPS/GPRS iekārtu aprīkots transportlīdzeklis ekspluatācijas informācijas aprites automatizēšanai (%) </a:t>
                      </a: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05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GPS uzstādīšana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100%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GPS sistēma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Direktora 1.vietnieks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VTP16 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6059091"/>
                  </a:ext>
                </a:extLst>
              </a:tr>
              <a:tr h="169734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Sabiedrības</a:t>
                      </a:r>
                      <a:r>
                        <a:rPr lang="en-US" sz="160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Montserrat" panose="00000500000000000000" pitchFamily="2" charset="-70"/>
                        </a:rPr>
                        <a:t>līdzdalība</a:t>
                      </a:r>
                      <a:endParaRPr lang="lv-LV" sz="16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195273"/>
                  </a:ext>
                </a:extLst>
              </a:tr>
              <a:tr h="3553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Veiktspejas rādītājs (KPI)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Mērķis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/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sasniedzamais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rezultāts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Datu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avots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Mērīšanas biežums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700" b="1" dirty="0">
                          <a:effectLst/>
                        </a:rPr>
                        <a:t> </a:t>
                      </a: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Ādažu novada vidējā termiņa prioritātes</a:t>
                      </a:r>
                      <a:endParaRPr lang="lv-LV" sz="9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5599765"/>
                  </a:ext>
                </a:extLst>
              </a:tr>
              <a:tr h="4758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26.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Ciemu attīstības plāna iedzīvotāju priekšlikumu īstenošanas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Īstenoto ierosinājumu īpatsvars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≥10%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Iedzīvotāju ciemu attīstības plāns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Direktors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VTP15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5202162"/>
                  </a:ext>
                </a:extLst>
              </a:tr>
              <a:tr h="4758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27.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Klientu apmierinātības rādītājs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Pakalpojumu kvalitātes vērtējums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≥70%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Aptaujas dati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Vienu reizi pārskata periodā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VTP13,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</a:rPr>
                        <a:t> VTP15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43732670"/>
                  </a:ext>
                </a:extLst>
              </a:tr>
              <a:tr h="957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28.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Pašvaldības iestāžu darbinieku apmierinātības rādītāji ar Aģentūras uzturētajām ēkām (%)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Pakalpojumu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kvalitātes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vērtējums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≥85%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Ceturkšņa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ēku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lietotāju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sanāksmes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Direktora 2. vietnieks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42271" marR="42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 VTP13 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640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934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3691AB-08CE-0BB6-3ACE-48A940EA8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F0EE017-B665-4736-36B2-8077E2FE87E9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F79B4F-2D1F-A1C7-82E6-018A2AABC73B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25BF7EA-2D80-37AB-D9D8-39C13CCA7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880997"/>
              </p:ext>
            </p:extLst>
          </p:nvPr>
        </p:nvGraphicFramePr>
        <p:xfrm>
          <a:off x="3313970" y="767175"/>
          <a:ext cx="8645660" cy="4184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883">
                  <a:extLst>
                    <a:ext uri="{9D8B030D-6E8A-4147-A177-3AD203B41FA5}">
                      <a16:colId xmlns:a16="http://schemas.microsoft.com/office/drawing/2014/main" val="795343982"/>
                    </a:ext>
                  </a:extLst>
                </a:gridCol>
                <a:gridCol w="1377908">
                  <a:extLst>
                    <a:ext uri="{9D8B030D-6E8A-4147-A177-3AD203B41FA5}">
                      <a16:colId xmlns:a16="http://schemas.microsoft.com/office/drawing/2014/main" val="1867389222"/>
                    </a:ext>
                  </a:extLst>
                </a:gridCol>
                <a:gridCol w="1426841">
                  <a:extLst>
                    <a:ext uri="{9D8B030D-6E8A-4147-A177-3AD203B41FA5}">
                      <a16:colId xmlns:a16="http://schemas.microsoft.com/office/drawing/2014/main" val="27053283"/>
                    </a:ext>
                  </a:extLst>
                </a:gridCol>
                <a:gridCol w="1249379">
                  <a:extLst>
                    <a:ext uri="{9D8B030D-6E8A-4147-A177-3AD203B41FA5}">
                      <a16:colId xmlns:a16="http://schemas.microsoft.com/office/drawing/2014/main" val="2265283251"/>
                    </a:ext>
                  </a:extLst>
                </a:gridCol>
                <a:gridCol w="1113576">
                  <a:extLst>
                    <a:ext uri="{9D8B030D-6E8A-4147-A177-3AD203B41FA5}">
                      <a16:colId xmlns:a16="http://schemas.microsoft.com/office/drawing/2014/main" val="3040521556"/>
                    </a:ext>
                  </a:extLst>
                </a:gridCol>
                <a:gridCol w="923453">
                  <a:extLst>
                    <a:ext uri="{9D8B030D-6E8A-4147-A177-3AD203B41FA5}">
                      <a16:colId xmlns:a16="http://schemas.microsoft.com/office/drawing/2014/main" val="2036846315"/>
                    </a:ext>
                  </a:extLst>
                </a:gridCol>
                <a:gridCol w="1394234">
                  <a:extLst>
                    <a:ext uri="{9D8B030D-6E8A-4147-A177-3AD203B41FA5}">
                      <a16:colId xmlns:a16="http://schemas.microsoft.com/office/drawing/2014/main" val="1394639929"/>
                    </a:ext>
                  </a:extLst>
                </a:gridCol>
                <a:gridCol w="742386">
                  <a:extLst>
                    <a:ext uri="{9D8B030D-6E8A-4147-A177-3AD203B41FA5}">
                      <a16:colId xmlns:a16="http://schemas.microsoft.com/office/drawing/2014/main" val="3258782527"/>
                    </a:ext>
                  </a:extLst>
                </a:gridCol>
              </a:tblGrid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dirty="0">
                          <a:effectLst/>
                          <a:latin typeface="Montserrat" panose="00000500000000000000" pitchFamily="2" charset="-70"/>
                        </a:rPr>
                        <a:t>Administrācija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003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Veiktspejas rādītājs (KPI)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Mērķis / sasniedzamais rezultāts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Datu avots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Mērīšanas biežums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 Ādažu novada vidējā termiņa prioritātes</a:t>
                      </a:r>
                      <a:endParaRPr lang="lv-LV" sz="9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7725257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29.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Sagatavoti grozījumu projekti normatīvajos aktos (skaits)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Aktualizēti vai iniciēti normatīvie akti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DVS Namejs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Direktora 2. vietnieks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536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30.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Ikgadējā CKS darba plāna izpilde (%)</a:t>
                      </a:r>
                      <a:endParaRPr lang="lv-LV" sz="105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Izpildīti uzdevumi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85%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Darba plāns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Direktors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VTP16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9763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31.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Iepirkumu plāna izpilde (%)</a:t>
                      </a:r>
                      <a:endParaRPr lang="lv-LV" sz="105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Veiktie iepirkumi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90%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Iepirkumu plāns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Iepirkumu speciālists, Iepirkumu komisija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VTP16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2767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32.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Administratīvo procesu virzība noteiktajos termiņos</a:t>
                      </a:r>
                      <a:endParaRPr lang="lv-LV" sz="105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Atbildes uz iesniegumiem, izsniedzamie dokumenti, projektu saskaņojumi BIS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95%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DVS Namejs un BIS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Direktora 2. vietnieks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 VTP16 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613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020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7BA68-E7BC-40C9-0D20-2B3AE8693A2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9952F-BB5B-56FB-74C0-C71C53FCE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A4BE88C1-B337-6B05-4BEE-A085E68AB8EE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F92A36-0B4E-411B-9BA9-CB67A1ADB3EA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2E918299-7F9D-1455-F895-2503F28A7B19}"/>
              </a:ext>
            </a:extLst>
          </p:cNvPr>
          <p:cNvSpPr txBox="1">
            <a:spLocks/>
          </p:cNvSpPr>
          <p:nvPr/>
        </p:nvSpPr>
        <p:spPr bwMode="auto">
          <a:xfrm>
            <a:off x="1889185" y="2629887"/>
            <a:ext cx="9014604" cy="291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11" indent="-228611" algn="l" defTabSz="914446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VIDĒJA TERMIŅA DARBĪBAS STRATĒĢIJA</a:t>
            </a:r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en-US" sz="3200" dirty="0">
                <a:solidFill>
                  <a:srgbClr val="595959"/>
                </a:solidFill>
                <a:latin typeface="Montserrat" panose="00000500000000000000" pitchFamily="2" charset="-70"/>
              </a:rPr>
              <a:t>2026. – 2028.gadam</a:t>
            </a:r>
            <a:endParaRPr lang="lv-LV" sz="32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endParaRPr lang="lv-LV" sz="11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2400" dirty="0">
                <a:solidFill>
                  <a:srgbClr val="595959"/>
                </a:solidFill>
                <a:latin typeface="Montserrat" panose="00000500000000000000" pitchFamily="2" charset="-70"/>
              </a:rPr>
              <a:t>Stratēģija nosaka Aģentūras attīstības virzienus, sasaista budžeta un attīstības plānošanu, kā arī definē rīcības pasākumus un sasniedzamos rezultātus tās kompetences ietvaros.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B53552-1481-FE02-D3AA-4702F1F6D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74" y="175069"/>
            <a:ext cx="4895850" cy="22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6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627B31-023F-A0BA-7EFD-E2E62B509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FA64217D-B521-CE35-66FB-ADBEAADF5F65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2D29D-004D-F48B-A6E9-73CE46AF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048" y="365126"/>
            <a:ext cx="7105799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itchFamily="2" charset="77"/>
              </a:rPr>
              <a:t>Budžets</a:t>
            </a:r>
            <a:endParaRPr lang="en-US" sz="3200" b="1" cap="all" dirty="0">
              <a:solidFill>
                <a:srgbClr val="595959"/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588DBF-DA8F-9262-18EF-6634DA738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417" y="1902481"/>
            <a:ext cx="4927757" cy="1850885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Aģentūras budžeta projekts tiek izstrādāts saskaņā ar pašvaldības vadlīnijām un noteikto funkciju izpildes apjomu. Budžeta struktūra balstās deleģēto uzdevumu nodrošināšanā, nodrošinot nepārtrauktu saimniecisko procesu ritējumu.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D50B89-832D-B87D-DAE1-307DDD0CA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7913EC-2FEF-13E0-0C93-F9CCB032C9F3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5CDAF0-9286-AA4F-D187-D9508F8390C2}"/>
              </a:ext>
            </a:extLst>
          </p:cNvPr>
          <p:cNvSpPr txBox="1"/>
          <p:nvPr/>
        </p:nvSpPr>
        <p:spPr>
          <a:xfrm>
            <a:off x="2857417" y="3964630"/>
            <a:ext cx="49860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Aģentūras budžeta projekts tiek izstrādāts saskaņā ar pašvaldības vadlīnijām un noteikto funkciju izpildes apjomu. Budžeta struktūra balstās deleģēto uzdevumu nodrošināšanā, nodrošinot nepārtrauktu saimniecisko procesu ritējumu.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Atlīdzības izdevumi tiek plānoti, izmantojot apstiprinātos amatu sarakstus un ievērojot spēkā esošos normatīvos noteikumus.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7C2389D-1B13-27D6-0F65-076F5FDE00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0559069"/>
              </p:ext>
            </p:extLst>
          </p:nvPr>
        </p:nvGraphicFramePr>
        <p:xfrm>
          <a:off x="7843485" y="1902481"/>
          <a:ext cx="4427145" cy="4222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52205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73520E-9F08-D6EA-A16A-ED277B703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9C602E2-01C3-5024-0D34-E2962CD93CAF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32EB74-D12B-D483-73E4-92D5D2371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048" y="365126"/>
            <a:ext cx="7105799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Aģentūras sniegtie pakalpojumi un to pārvaldība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814D75-7DE4-7D9E-4781-DD4161C71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048" y="1825625"/>
            <a:ext cx="8006751" cy="3469698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Pamatfunkcija</a:t>
            </a:r>
            <a:b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Aģentūra nodrošina pašvaldības īpašumu apsaimniekošanu un infrastruktūras uzturēšanu, balstoties uz pārbaudītām procedūrām un ilggadēju praksi. Pakalpojumus izmanto iedzīvotāji un pašvaldības iestādes.</a:t>
            </a: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Publiskie pakalpojumi</a:t>
            </a:r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būvprojektu un topogrāfiju saskaņošana;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tehnisko noteikumu un atļauju izsniegšana;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atzinumi par būves gatavību ekspluatācijai;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kapu pārvaldība;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līdzfinansējums daudzdzīvokļu mājām;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satiksmes organizācijas saskaņošana;</a:t>
            </a:r>
          </a:p>
          <a:p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decentralizēto kanalizācijas sistēmu reģistrēšana.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B0F8DE-8A40-71A0-0684-E03A4012A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48F996-2EC9-67BB-2B1E-86D358CD7CA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3092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E2B3DE-B33A-97AE-DA7E-ECF1BC071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0408C9F-ECCA-C11B-F7AF-761B01034C30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0FC94B-AD48-082D-89EB-2A968EDC2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468DEF-5EC2-EEB7-D3C0-2F7E1D65106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F31CF63-3A14-F3D9-2348-2B8C030D2EF3}"/>
              </a:ext>
            </a:extLst>
          </p:cNvPr>
          <p:cNvSpPr txBox="1">
            <a:spLocks/>
          </p:cNvSpPr>
          <p:nvPr/>
        </p:nvSpPr>
        <p:spPr bwMode="auto">
          <a:xfrm>
            <a:off x="3347048" y="365126"/>
            <a:ext cx="7105799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04815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09630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914446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219261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Klientu apmierinātība un informācijas pieejamība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D080B6A8-26CB-5135-2214-2858B5F26913}"/>
              </a:ext>
            </a:extLst>
          </p:cNvPr>
          <p:cNvSpPr txBox="1">
            <a:spLocks/>
          </p:cNvSpPr>
          <p:nvPr/>
        </p:nvSpPr>
        <p:spPr bwMode="auto">
          <a:xfrm>
            <a:off x="3347048" y="1825625"/>
            <a:ext cx="8006751" cy="111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11" indent="-228611" algn="l" defTabSz="914446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Aģentūra veic klientu apmierinātības vērtēšanu, lai pilnveidotu sniegto pakalpojumu kvalitāti un nodrošinātu pieejamas, saprotamas un savlaicīgas informācijas apriti.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0868D3-0C88-3F59-987A-1FC3E9D88045}"/>
              </a:ext>
            </a:extLst>
          </p:cNvPr>
          <p:cNvSpPr txBox="1"/>
          <p:nvPr/>
        </p:nvSpPr>
        <p:spPr>
          <a:xfrm>
            <a:off x="3347048" y="2892700"/>
            <a:ext cx="36770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dirty="0">
                <a:solidFill>
                  <a:srgbClr val="595959"/>
                </a:solidFill>
                <a:latin typeface="Montserrat" panose="00000500000000000000" pitchFamily="2" charset="-70"/>
              </a:rPr>
              <a:t>2025. gadā apkopojot klientu aptaujas rezultātus var secināt, ka kopējais klientu noskaņojums ir piesardzīgi pozitīvs, taču ar skaidri iezīmētām gaidām pēc lielākas stabilitātes un konsekvences.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255F2B-FB4A-F312-470E-52BF794AA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723" y="2987092"/>
            <a:ext cx="4524408" cy="23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4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B4B311-0FE1-DBB7-23EB-EC66D162C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2939BB5-2335-F907-502A-227DCF3DA857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11A997-6AF4-9BBF-E93B-32323E4B3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52E119-0412-10EE-77BE-6FC378D15B6F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6BB55ACB-0D12-7ADF-1AE6-2788F5D48074}"/>
              </a:ext>
            </a:extLst>
          </p:cNvPr>
          <p:cNvSpPr txBox="1">
            <a:spLocks/>
          </p:cNvSpPr>
          <p:nvPr/>
        </p:nvSpPr>
        <p:spPr bwMode="auto">
          <a:xfrm>
            <a:off x="3347048" y="365126"/>
            <a:ext cx="7105799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04815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09630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914446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219261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all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vērtības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j-ea"/>
              <a:cs typeface="+mj-cs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A306465-1BA4-E8A3-E0D0-935FC9DC70DA}"/>
              </a:ext>
            </a:extLst>
          </p:cNvPr>
          <p:cNvSpPr txBox="1">
            <a:spLocks/>
          </p:cNvSpPr>
          <p:nvPr/>
        </p:nvSpPr>
        <p:spPr bwMode="auto">
          <a:xfrm>
            <a:off x="3347048" y="1825625"/>
            <a:ext cx="8006751" cy="328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11" indent="-228611" algn="l" defTabSz="914446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Aģentūra savā darbībā balstās uz šādām vērtībām:</a:t>
            </a:r>
          </a:p>
          <a:p>
            <a:r>
              <a:rPr lang="lv-LV" sz="1800" b="1" dirty="0">
                <a:solidFill>
                  <a:srgbClr val="595959"/>
                </a:solidFill>
                <a:latin typeface="Montserrat" panose="00000500000000000000" pitchFamily="2" charset="-70"/>
              </a:rPr>
              <a:t>EFEKTIVITĀTE</a:t>
            </a: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 - profesionāla uzdevumu izpildē un resursu lietojumā. Jaunu tehnisko risinājumu ieviešana. </a:t>
            </a:r>
            <a:r>
              <a:rPr lang="lv-LV" sz="1800" dirty="0" err="1">
                <a:solidFill>
                  <a:srgbClr val="595959"/>
                </a:solidFill>
                <a:latin typeface="Montserrat" panose="00000500000000000000" pitchFamily="2" charset="-70"/>
              </a:rPr>
              <a:t>Atvērtība</a:t>
            </a: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 pastāvīgām pārmaiņām;</a:t>
            </a:r>
          </a:p>
          <a:p>
            <a:r>
              <a:rPr lang="lv-LV" sz="1800" b="1" dirty="0">
                <a:solidFill>
                  <a:srgbClr val="595959"/>
                </a:solidFill>
                <a:latin typeface="Montserrat" panose="00000500000000000000" pitchFamily="2" charset="-70"/>
              </a:rPr>
              <a:t>ATBILDĪBA</a:t>
            </a: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 - katrā veicamā darbā un ikdienas izaicinājumos;</a:t>
            </a:r>
          </a:p>
          <a:p>
            <a:r>
              <a:rPr lang="lv-LV" sz="1800" b="1" dirty="0">
                <a:solidFill>
                  <a:srgbClr val="595959"/>
                </a:solidFill>
                <a:latin typeface="Montserrat" panose="00000500000000000000" pitchFamily="2" charset="-70"/>
              </a:rPr>
              <a:t>ILGTSPĒJA</a:t>
            </a: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 - vides, dabas un sabiedrības interešu ievērošana ilgtermiņā;</a:t>
            </a:r>
          </a:p>
          <a:p>
            <a:r>
              <a:rPr lang="lv-LV" sz="1800" b="1" dirty="0">
                <a:solidFill>
                  <a:srgbClr val="595959"/>
                </a:solidFill>
                <a:latin typeface="Montserrat" panose="00000500000000000000" pitchFamily="2" charset="-70"/>
              </a:rPr>
              <a:t>SADARBĪBA</a:t>
            </a:r>
            <a:r>
              <a:rPr lang="lv-LV" sz="1800" dirty="0">
                <a:solidFill>
                  <a:srgbClr val="595959"/>
                </a:solidFill>
                <a:latin typeface="Montserrat" panose="00000500000000000000" pitchFamily="2" charset="-70"/>
              </a:rPr>
              <a:t> - pašvaldības, pašvaldības iestāžu, iedzīvotāju un darbinieku kopīgs darbs, lai sasniegtu vienotus mērķus.</a:t>
            </a:r>
          </a:p>
        </p:txBody>
      </p:sp>
    </p:spTree>
    <p:extLst>
      <p:ext uri="{BB962C8B-B14F-4D97-AF65-F5344CB8AC3E}">
        <p14:creationId xmlns:p14="http://schemas.microsoft.com/office/powerpoint/2010/main" val="568042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DD241-4E1E-9FAC-7BF8-A61C226FA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84803D8-EED1-0DAB-FDE5-A0C447A566DB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5A4F83-C1AE-9076-DA32-BAD731F00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8FB261-87E8-0908-CE83-C11E213C0D71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5A875041-A271-3B94-1BEF-4C05D3A74096}"/>
              </a:ext>
            </a:extLst>
          </p:cNvPr>
          <p:cNvSpPr txBox="1">
            <a:spLocks/>
          </p:cNvSpPr>
          <p:nvPr/>
        </p:nvSpPr>
        <p:spPr bwMode="auto">
          <a:xfrm>
            <a:off x="3347048" y="365126"/>
            <a:ext cx="7105799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04815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09630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914446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219261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all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Darbības prioritātes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j-ea"/>
              <a:cs typeface="+mj-cs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EF411925-2978-8A8D-93BA-91E27C0DDD21}"/>
              </a:ext>
            </a:extLst>
          </p:cNvPr>
          <p:cNvSpPr txBox="1">
            <a:spLocks/>
          </p:cNvSpPr>
          <p:nvPr/>
        </p:nvSpPr>
        <p:spPr bwMode="auto">
          <a:xfrm>
            <a:off x="3347048" y="1825624"/>
            <a:ext cx="8006751" cy="420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11" indent="-228611" algn="l" defTabSz="914446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Pašvaldības īpašumu un publiskās infrastruktūras kvalitatīva apsaimniekošana</a:t>
            </a:r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Nodrošināt ēku, teritoriju, ceļu, ielu un inženierkomunikāciju uzturēšanu, atjaunošanu un labiekārtošanu, lai iedzīvotājiem būtu droša un sakārtota dzīves vide.</a:t>
            </a: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Dabas un vides vērtību saglabāšana un attīstība</a:t>
            </a:r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Turpināt Piejūras dabas parka, pludmales un publisko zaļo teritoriju apsaimniekošanu, sekmējot bioloģisko daudzveidību, atbildīgu dabas izmantošanu un iedzīvotāju izpratni par ilgtspēju.</a:t>
            </a: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Efektīva resursu un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cilvēkkapitāla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pārvaldība</a:t>
            </a:r>
          </a:p>
          <a:p>
            <a:pPr marL="0" indent="0">
              <a:buNone/>
            </a:pPr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Attīstīt tehnisko parku, uzlabot darba organizāciju un stiprināt darbinieku profesionālās kompetences, paaugstinot ikdienas darba produktivitāti, lai nodrošinātu kvalitatīvu un nepārtrauktu pakalpojumu sniegšanu.</a:t>
            </a:r>
          </a:p>
        </p:txBody>
      </p:sp>
    </p:spTree>
    <p:extLst>
      <p:ext uri="{BB962C8B-B14F-4D97-AF65-F5344CB8AC3E}">
        <p14:creationId xmlns:p14="http://schemas.microsoft.com/office/powerpoint/2010/main" val="3629846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883101-D9E1-3162-9E14-55D04D69D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17DDD3A-E28D-94CA-4C27-457F18C31B46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CDBA63-D593-2585-2A8A-69E2046A1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96" y="-79033"/>
            <a:ext cx="2086934" cy="2128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4FF7F-057B-0B5B-5F2F-CCE541852AAE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13B1B9B-BCBB-4C37-54C7-9D69890D3369}"/>
              </a:ext>
            </a:extLst>
          </p:cNvPr>
          <p:cNvSpPr txBox="1">
            <a:spLocks/>
          </p:cNvSpPr>
          <p:nvPr/>
        </p:nvSpPr>
        <p:spPr bwMode="auto">
          <a:xfrm>
            <a:off x="3347048" y="365126"/>
            <a:ext cx="7105799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04815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09630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914446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219261" algn="l" defTabSz="914446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cap="all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Mērķi un darbības virzieni</a:t>
            </a:r>
            <a:endParaRPr lang="en-US" sz="2800" b="1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9E62745-ED6E-5288-1BBD-FA8E7B705EF7}"/>
              </a:ext>
            </a:extLst>
          </p:cNvPr>
          <p:cNvSpPr txBox="1">
            <a:spLocks/>
          </p:cNvSpPr>
          <p:nvPr/>
        </p:nvSpPr>
        <p:spPr bwMode="auto">
          <a:xfrm>
            <a:off x="3347048" y="1825624"/>
            <a:ext cx="8006751" cy="358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11" indent="-228611" algn="l" defTabSz="914446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600" dirty="0">
                <a:solidFill>
                  <a:srgbClr val="595959"/>
                </a:solidFill>
                <a:latin typeface="Montserrat" panose="00000500000000000000" pitchFamily="2" charset="-70"/>
              </a:rPr>
              <a:t>Aģentūra plānošanas periodā 2026. līdz 2028. gadam ir noteikusi astoņus stratēģiskos mērķus. </a:t>
            </a: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1. Pašvaldības īpašumu pārvalde un apsaimniekošana</a:t>
            </a:r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2. Infrastruktūras uzturēšana un attīstība (ceļi, ielas, labiekārtošana)</a:t>
            </a:r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3.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Finanšu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ilgtspēja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un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efektivitāte</a:t>
            </a:r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4. 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Dabas un vides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pārvaldība</a:t>
            </a:r>
            <a:endParaRPr lang="lv-LV" sz="1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5.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Sabiedrības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serviss,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klientu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apkalpošana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un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līdzdalība</a:t>
            </a:r>
            <a:endParaRPr lang="lv-LV" sz="1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6.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Cilvēkresursu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nodrošināšana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un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kapacitātes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stiprināšana</a:t>
            </a:r>
            <a:endParaRPr lang="lv-LV" sz="1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7. </a:t>
            </a:r>
            <a:r>
              <a:rPr lang="de-DE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Inovācijas un digitālās pārvaldības uzlabošana</a:t>
            </a:r>
            <a:endParaRPr lang="lv-LV" sz="1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indent="0"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8.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Tehniskā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parka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uzturēšana</a:t>
            </a:r>
            <a:r>
              <a:rPr lang="en-US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un </a:t>
            </a:r>
            <a:r>
              <a:rPr lang="en-US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atjaunošana</a:t>
            </a:r>
            <a:endParaRPr lang="lv-LV" sz="1600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19428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89FCAC-CF8B-5E8A-B2C3-2408CE86C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EDC44A1-1A64-4686-F08C-03FACBAF7C32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E48E76-2E62-4A7C-C379-4B374AAF7C26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10.12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46E6247-D41E-F2F5-8F03-311D8BE35CD3}"/>
              </a:ext>
            </a:extLst>
          </p:cNvPr>
          <p:cNvSpPr txBox="1">
            <a:spLocks/>
          </p:cNvSpPr>
          <p:nvPr/>
        </p:nvSpPr>
        <p:spPr bwMode="auto">
          <a:xfrm>
            <a:off x="3347048" y="1825624"/>
            <a:ext cx="8006751" cy="358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11" indent="-228611" algn="l" defTabSz="914446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46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F63F10-1054-D704-15FC-4B6D0302CE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772893"/>
              </p:ext>
            </p:extLst>
          </p:nvPr>
        </p:nvGraphicFramePr>
        <p:xfrm>
          <a:off x="3337391" y="323632"/>
          <a:ext cx="8793649" cy="51112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156">
                  <a:extLst>
                    <a:ext uri="{9D8B030D-6E8A-4147-A177-3AD203B41FA5}">
                      <a16:colId xmlns:a16="http://schemas.microsoft.com/office/drawing/2014/main" val="3883619147"/>
                    </a:ext>
                  </a:extLst>
                </a:gridCol>
                <a:gridCol w="1385180">
                  <a:extLst>
                    <a:ext uri="{9D8B030D-6E8A-4147-A177-3AD203B41FA5}">
                      <a16:colId xmlns:a16="http://schemas.microsoft.com/office/drawing/2014/main" val="740734298"/>
                    </a:ext>
                  </a:extLst>
                </a:gridCol>
                <a:gridCol w="1520982">
                  <a:extLst>
                    <a:ext uri="{9D8B030D-6E8A-4147-A177-3AD203B41FA5}">
                      <a16:colId xmlns:a16="http://schemas.microsoft.com/office/drawing/2014/main" val="425437449"/>
                    </a:ext>
                  </a:extLst>
                </a:gridCol>
                <a:gridCol w="1385180">
                  <a:extLst>
                    <a:ext uri="{9D8B030D-6E8A-4147-A177-3AD203B41FA5}">
                      <a16:colId xmlns:a16="http://schemas.microsoft.com/office/drawing/2014/main" val="3962457655"/>
                    </a:ext>
                  </a:extLst>
                </a:gridCol>
                <a:gridCol w="1231271">
                  <a:extLst>
                    <a:ext uri="{9D8B030D-6E8A-4147-A177-3AD203B41FA5}">
                      <a16:colId xmlns:a16="http://schemas.microsoft.com/office/drawing/2014/main" val="2480898425"/>
                    </a:ext>
                  </a:extLst>
                </a:gridCol>
                <a:gridCol w="1032095">
                  <a:extLst>
                    <a:ext uri="{9D8B030D-6E8A-4147-A177-3AD203B41FA5}">
                      <a16:colId xmlns:a16="http://schemas.microsoft.com/office/drawing/2014/main" val="3473710568"/>
                    </a:ext>
                  </a:extLst>
                </a:gridCol>
                <a:gridCol w="1213165">
                  <a:extLst>
                    <a:ext uri="{9D8B030D-6E8A-4147-A177-3AD203B41FA5}">
                      <a16:colId xmlns:a16="http://schemas.microsoft.com/office/drawing/2014/main" val="3131092427"/>
                    </a:ext>
                  </a:extLst>
                </a:gridCol>
                <a:gridCol w="714620">
                  <a:extLst>
                    <a:ext uri="{9D8B030D-6E8A-4147-A177-3AD203B41FA5}">
                      <a16:colId xmlns:a16="http://schemas.microsoft.com/office/drawing/2014/main" val="4098351466"/>
                    </a:ext>
                  </a:extLst>
                </a:gridCol>
              </a:tblGrid>
              <a:tr h="328218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dirty="0">
                          <a:effectLst/>
                          <a:latin typeface="Montserrat" panose="00000500000000000000" pitchFamily="2" charset="-70"/>
                        </a:rPr>
                        <a:t>Finanšu rādītāji</a:t>
                      </a:r>
                      <a:endParaRPr lang="lv-LV" sz="16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692995"/>
                  </a:ext>
                </a:extLst>
              </a:tr>
              <a:tr h="393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Veiktspejas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rādītājs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(KPI)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Apraksts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Mērķis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/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sasniedzamais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rezultāts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Datu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avots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Mērīšanas</a:t>
                      </a:r>
                      <a:r>
                        <a:rPr lang="en-US" sz="1050" b="1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biežums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>
                          <a:effectLst/>
                          <a:latin typeface="Montserrat" panose="00000500000000000000" pitchFamily="2" charset="-70"/>
                        </a:rPr>
                        <a:t>Atbildīgais</a:t>
                      </a:r>
                      <a:endParaRPr lang="lv-LV" sz="105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b="1" dirty="0">
                          <a:effectLst/>
                        </a:rPr>
                        <a:t> </a:t>
                      </a:r>
                      <a:r>
                        <a:rPr lang="lv-LV" sz="900" b="1" dirty="0">
                          <a:effectLst/>
                          <a:latin typeface="Montserrat" panose="00000500000000000000" pitchFamily="2" charset="-70"/>
                        </a:rPr>
                        <a:t>Ādažu novada vidējā termiņa prioritātes</a:t>
                      </a:r>
                      <a:endParaRPr lang="lv-LV" sz="900" b="1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3487289"/>
                  </a:ext>
                </a:extLst>
              </a:tr>
              <a:tr h="517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1.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Budžeta izlietojuma efektivitāte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Faktisko izdevumu atbilstība plānotajam budžetam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±90% robežās no plānotā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Grāmatvedības dati, budžeta izpildes pārskati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Direktors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/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Vadošā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grāmatvede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VTP5,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 VTP16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784714"/>
                  </a:ext>
                </a:extLst>
              </a:tr>
              <a:tr h="517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2.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Budžeta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izlietojuma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īpatsvars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(%)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Faktiskie izdevumi pret iepriekšējā gada izpildi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Samazinājuma vai palielinājuma tendences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Grāmatvedības dati, budžeta izpildes pārskati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Direktors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/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Vadošā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grāmatvede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 VTP5,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 VTP16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4695145"/>
                  </a:ext>
                </a:extLst>
              </a:tr>
              <a:tr h="517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3.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Investīciju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un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kapitālieguldījumu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izpilde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(%)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Faktisko izdevumu atbilstība plānotajam budžetam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±90% robežās no plānotā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Investīciju plāni, budžeta izpildes pārskati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Direktors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/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Vadošā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grāmatvede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 VTP5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4043541"/>
                  </a:ext>
                </a:extLst>
              </a:tr>
              <a:tr h="648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4. 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Uzturēšanas izmaksas uz 1 m² / objektu (€)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Izmaksas par īpašumu uzturēšanu, apsaimniekošanu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Samazinājums vai stabils līmenis, saglabājot kvalitāti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Grāmatvedības dati, īpašumu uzskaite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Direktora 2.vietnieks, Īpašumu apsaimniekošanas nodaļas vadītājs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 VTP16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5236763"/>
                  </a:ext>
                </a:extLst>
              </a:tr>
              <a:tr h="1172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5.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Iepirkumu efektivitāte (%)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>
                          <a:effectLst/>
                          <a:latin typeface="Montserrat" panose="00000500000000000000" pitchFamily="2" charset="-70"/>
                        </a:rPr>
                        <a:t>Ietaupījums starp līgumcenu un plānoto summu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</a:rPr>
                        <a:t>Pārsūdzību skaits. Pagarināto iepirkumu skaits. Pārtraukto iepirkumu skaits, pasūtītāja dēļ. 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Iepirkumu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dokumentācija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</a:rPr>
                        <a:t>Katru mēnesi/ Reizi gadā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Iepirkumu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specialists,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Iepirkumu</a:t>
                      </a:r>
                      <a:r>
                        <a:rPr lang="en-US" sz="1050" dirty="0"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en-US" sz="1050" dirty="0" err="1">
                          <a:effectLst/>
                          <a:latin typeface="Montserrat" panose="00000500000000000000" pitchFamily="2" charset="-70"/>
                        </a:rPr>
                        <a:t>komisija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55290" marR="55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900" dirty="0">
                          <a:effectLst/>
                          <a:latin typeface="Montserrat" panose="00000500000000000000" pitchFamily="2" charset="-70"/>
                        </a:rPr>
                        <a:t>VTP16 </a:t>
                      </a:r>
                      <a:endParaRPr lang="lv-LV" sz="9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1362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3278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56586</TotalTime>
  <Words>1760</Words>
  <Application>Microsoft Office PowerPoint</Application>
  <PresentationFormat>Platekrāna</PresentationFormat>
  <Paragraphs>402</Paragraphs>
  <Slides>15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Montserrat</vt:lpstr>
      <vt:lpstr>1_Office Theme</vt:lpstr>
      <vt:lpstr>2_Office Theme</vt:lpstr>
      <vt:lpstr>PowerPoint prezentācija</vt:lpstr>
      <vt:lpstr>PowerPoint prezentācija</vt:lpstr>
      <vt:lpstr>Budžets</vt:lpstr>
      <vt:lpstr>Aģentūras sniegtie pakalpojumi un to pārvaldība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Sintija Tenisa</cp:lastModifiedBy>
  <cp:revision>465</cp:revision>
  <cp:lastPrinted>2024-01-17T06:47:34Z</cp:lastPrinted>
  <dcterms:created xsi:type="dcterms:W3CDTF">2022-12-08T15:15:20Z</dcterms:created>
  <dcterms:modified xsi:type="dcterms:W3CDTF">2025-12-17T11:16:18Z</dcterms:modified>
</cp:coreProperties>
</file>