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1" r:id="rId1"/>
    <p:sldMasterId id="2147483863" r:id="rId2"/>
  </p:sldMasterIdLst>
  <p:notesMasterIdLst>
    <p:notesMasterId r:id="rId18"/>
  </p:notesMasterIdLst>
  <p:sldIdLst>
    <p:sldId id="431" r:id="rId3"/>
    <p:sldId id="507" r:id="rId4"/>
    <p:sldId id="499" r:id="rId5"/>
    <p:sldId id="501" r:id="rId6"/>
    <p:sldId id="503" r:id="rId7"/>
    <p:sldId id="504" r:id="rId8"/>
    <p:sldId id="505" r:id="rId9"/>
    <p:sldId id="508" r:id="rId10"/>
    <p:sldId id="509" r:id="rId11"/>
    <p:sldId id="510" r:id="rId12"/>
    <p:sldId id="512" r:id="rId13"/>
    <p:sldId id="513" r:id="rId14"/>
    <p:sldId id="514" r:id="rId15"/>
    <p:sldId id="515" r:id="rId16"/>
    <p:sldId id="441" r:id="rId17"/>
  </p:sldIdLst>
  <p:sldSz cx="12192000" cy="6858000"/>
  <p:notesSz cx="6797675" cy="9926638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CA5966A-7862-25D1-26FD-09532783F82A}" name="Elīna Klindžāne" initials="EK" userId="S::Elina.Klindzane@Adazi.lv::de1c3f14-9101-4707-8c89-c5b8cd2704f4" providerId="AD"/>
  <p188:author id="{501E0EB2-659D-7273-B0C2-B783A3318183}" name="Laura Krope" initials="LK" userId="dc112f6eebbbb232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7395AD"/>
    <a:srgbClr val="C95B46"/>
    <a:srgbClr val="828847"/>
    <a:srgbClr val="F2F8EE"/>
    <a:srgbClr val="F3F39F"/>
    <a:srgbClr val="D3A983"/>
    <a:srgbClr val="FFFFFF"/>
    <a:srgbClr val="FFD966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64" autoAdjust="0"/>
    <p:restoredTop sz="95033" autoAdjust="0"/>
  </p:normalViewPr>
  <p:slideViewPr>
    <p:cSldViewPr snapToGrid="0">
      <p:cViewPr varScale="1">
        <p:scale>
          <a:sx n="111" d="100"/>
          <a:sy n="111" d="100"/>
        </p:scale>
        <p:origin x="66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8/10/relationships/authors" Target="authors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nga%20&#268;aupala\AppData\Local\Temp\pid-3504\Bud&#382;eta%20sadal&#299;jums%20202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4FF-41C7-8A34-A8D3705AC81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4FF-41C7-8A34-A8D3705AC81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4FF-41C7-8A34-A8D3705AC81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4FF-41C7-8A34-A8D3705AC81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4FF-41C7-8A34-A8D3705AC81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A4FF-41C7-8A34-A8D3705AC81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A4FF-41C7-8A34-A8D3705AC81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'2025_12'!$E$4:$E$10</c:f>
              <c:strCache>
                <c:ptCount val="7"/>
                <c:pt idx="0">
                  <c:v>Ielu un ceļu uzturēšana - Valsts mērķdotācija</c:v>
                </c:pt>
                <c:pt idx="1">
                  <c:v>Ielu un ceļu uzturēšana - Pašvaldības finansējums</c:v>
                </c:pt>
                <c:pt idx="2">
                  <c:v>Teritoriju un ēku apsaimniekošana</c:v>
                </c:pt>
                <c:pt idx="3">
                  <c:v>Izglītības iestāžu apsaimniekošana</c:v>
                </c:pt>
                <c:pt idx="4">
                  <c:v>Investīcijas teritoriju un ēku uzturēšanā</c:v>
                </c:pt>
                <c:pt idx="5">
                  <c:v>Investīcijas izglītības iestāžu uzturēšanā</c:v>
                </c:pt>
                <c:pt idx="6">
                  <c:v>Investīcijas novada ceļiem, ielu apgaismojumam un tiltiem</c:v>
                </c:pt>
              </c:strCache>
            </c:strRef>
          </c:cat>
          <c:val>
            <c:numRef>
              <c:f>'2025_12'!$F$4:$F$10</c:f>
              <c:numCache>
                <c:formatCode>#,##0</c:formatCode>
                <c:ptCount val="7"/>
                <c:pt idx="0">
                  <c:v>445527</c:v>
                </c:pt>
                <c:pt idx="1">
                  <c:v>413000</c:v>
                </c:pt>
                <c:pt idx="2">
                  <c:v>5026821</c:v>
                </c:pt>
                <c:pt idx="3">
                  <c:v>2685188</c:v>
                </c:pt>
                <c:pt idx="4">
                  <c:v>616958</c:v>
                </c:pt>
                <c:pt idx="5">
                  <c:v>636204</c:v>
                </c:pt>
                <c:pt idx="6">
                  <c:v>2024847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4FF-41C7-8A34-A8D3705AC81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450BD-68D1-40F9-8570-F2E67B80A823}" type="datetimeFigureOut">
              <a:rPr lang="lv-LV" smtClean="0"/>
              <a:t>17.12.2025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23CE6-85A1-4374-B09E-1FDCEE7367C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32249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541C8-3AEE-92D0-6BC7-43B9298F41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B5853E-7624-0FE6-9FFF-82B092C161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6A15C-33BA-109B-C718-857CACB99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DBD1-BBC6-144F-BB04-668AE50EEAA2}" type="datetime1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F34E3-512D-C7E8-C9A1-C78861BE7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7C26C-60F9-7124-6965-208FDD909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194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CECC4-E968-3D5F-03A5-A4E8DD09E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C209E-3B70-2EEE-3172-85E0E4BC3A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690F4-4792-117B-6615-1DA3855EC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2B9F0-4552-AC48-AA4F-42211AD280FC}" type="datetime1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5E789-7E16-BCEA-D165-29D3EA95E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CF779-A07C-29D5-7113-0D73DB7D8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89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F72C63-D56C-29F1-9C66-0F53431B77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B5D915-09E9-64BF-214D-C4117A112E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2A7ED-2898-66C5-8B14-CAF10E38C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4B85-EE1C-824B-90CF-74BDD2F38CBA}" type="datetime1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0F789-33AC-09E2-11AD-9629C7886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D5682-811F-8F9D-7DA1-21B71EA85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56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2C386-7C39-D997-99A5-4885BC5A4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C6560-A647-47F6-A802-1CE50105CBCA}" type="datetime1">
              <a:rPr lang="en-US"/>
              <a:pPr>
                <a:defRPr/>
              </a:pPr>
              <a:t>12/17/2025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8529F-A142-32ED-6204-4B7DD7492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2E934-D8F1-C1FD-7CE2-32BF684C9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4CFD4-340D-4CB8-BB88-71A78C4F99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498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5F2CA7-6E1E-32A6-DDAC-F53CBE23D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2F07E-5BFA-4F66-9B41-ACEA484F55A9}" type="datetime1">
              <a:rPr lang="en-US"/>
              <a:pPr>
                <a:defRPr/>
              </a:pPr>
              <a:t>12/17/2025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6B3D8-054A-064E-9ED1-AA7851616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30810-1A24-76DC-3507-9427183C7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6025B-CAEB-404B-B967-25BDFD0009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3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F48C2-0E5F-D3FA-B496-336198E4F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D3EF9-0465-4894-9CD7-84AD2EAF7961}" type="datetime1">
              <a:rPr lang="en-US"/>
              <a:pPr>
                <a:defRPr/>
              </a:pPr>
              <a:t>12/17/2025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D6CFFD-2E87-0A6A-7670-BC596A519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9520C-FC77-8AB9-0D8B-C19B747D1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48209-461B-4CA4-97A6-67FF916CAB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97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41D82F9-9702-0847-ADF8-7D9899791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D34DD-A5BF-489A-8537-CF5DE9BD3A0E}" type="datetime1">
              <a:rPr lang="en-US"/>
              <a:pPr>
                <a:defRPr/>
              </a:pPr>
              <a:t>12/17/2025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BA03BDD-7DDF-A4A0-DAB7-CF1D370D4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C5A4453-52BD-9780-30D1-32073F157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2E645-C7E5-4742-85B7-42D36F584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15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53E1A7D-2F74-C8F7-7B62-4CB9CE5BE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B953A-829F-4F88-8E93-10B76B741732}" type="datetime1">
              <a:rPr lang="en-US"/>
              <a:pPr>
                <a:defRPr/>
              </a:pPr>
              <a:t>12/17/2025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9466738-9D4E-21D0-1F5B-6FF30177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6328F5A-080E-093B-B9BA-AE888E646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EE8D8-F14C-4C4A-96C8-D7269EF0B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63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C09538B-AF70-33E2-9D76-181E97AB9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B197D-CD7E-42E7-979D-974CA16D0F3A}" type="datetime1">
              <a:rPr lang="en-US"/>
              <a:pPr>
                <a:defRPr/>
              </a:pPr>
              <a:t>12/17/2025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24F347B-FF24-FB69-AE71-E88ED23DC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0A56C20-1C7F-0D4C-6938-63EADE519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997F1-72CC-47D2-A9EE-EB1C134811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217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033B068-F4BB-839D-78DC-9D0F1E86D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4C02D-D77E-47B9-8E2A-D4C352176C1A}" type="datetime1">
              <a:rPr lang="en-US"/>
              <a:pPr>
                <a:defRPr/>
              </a:pPr>
              <a:t>12/17/2025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6A09181-091D-9342-29EF-4B925B675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F00D11C-30E3-1094-B8B4-3EAD6F7A9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A6398-8651-4796-AC4C-2AF470C8D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6526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BD78BB1-56BC-9536-AE6D-CC3474DF3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8FF2C-C462-4A19-9B4A-440378F7D0F7}" type="datetime1">
              <a:rPr lang="en-US"/>
              <a:pPr>
                <a:defRPr/>
              </a:pPr>
              <a:t>12/17/2025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D45CDA-0196-FE92-3912-4C4C35144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F82F6C2-3D63-A55F-81FA-4E2E1B384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75017-1006-417A-8C90-926AFA3CAC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25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E5D27-CFB8-6153-AFDF-92C8AF72B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23432-3351-EE92-DC29-797117BD9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66F2B-CBAE-511B-DF3A-726E8FE20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8FE41-FDFF-8047-B79B-356A78FD3E08}" type="datetime1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8B86A-7330-3189-51EC-BC8929C52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7A196-DFA2-AAF7-EC91-6BC8AA594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2567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endParaRPr lang="en-LV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727C42A-4E99-FB8A-6912-7049963E4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7B76F-C549-40F7-8359-C11DEC50574F}" type="datetime1">
              <a:rPr lang="en-US"/>
              <a:pPr>
                <a:defRPr/>
              </a:pPr>
              <a:t>12/17/2025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D6398D8-9295-2372-3065-683CA876D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944722-A81C-B4AF-E115-66ADCD752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72D91-9F26-4882-999B-7520B0AD9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9560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F6C67-22BF-D876-CAF6-080A615EA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9E67F-969E-4D33-8483-B80362EB8C58}" type="datetime1">
              <a:rPr lang="en-US"/>
              <a:pPr>
                <a:defRPr/>
              </a:pPr>
              <a:t>12/17/2025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7BAC4-0522-8849-3E66-971D00687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FD637-7ED7-3918-F317-622D5097E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9C9D5-86A9-4BBB-A74D-657BAB2DD9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970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EF5A2-7240-C9AB-7D74-36D6EEB5F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43DA6-58F7-465B-BF3D-384A2BC2D22F}" type="datetime1">
              <a:rPr lang="en-US"/>
              <a:pPr>
                <a:defRPr/>
              </a:pPr>
              <a:t>12/17/2025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6AD1D-7BF7-E3A5-FC01-44D3DB692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97E35-133F-23BB-FBF9-5762C8C6C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F3C9E-CC7E-4D97-A509-AF48A5D33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059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A6080-85A1-2BCE-DD4A-744EDE674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DCFDBD-BC6E-47B5-E97C-F392EFE33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650B6-31BE-D0E5-FBBD-D6C76947F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4E0E-0A54-0C4A-A6CD-2D1CE1D43E84}" type="datetime1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3D1AE-D253-228A-7B9E-C7AC2A943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522A7-AC36-79E5-5420-725C999A1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84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8E326-4237-8C99-A138-C1AD8BB9E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63024-7751-26EA-428C-2497E4D11A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FAC09D-1B7E-3147-32EF-ED6BCB15D3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8949EF-83E8-87AD-CBA1-DAC812DA5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0C60-2641-914D-8720-24CB9E1544F8}" type="datetime1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D8BB95-20DC-906F-19A8-2F37569E0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908B5-0AAB-EE31-068F-43822183C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72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3844F-BA58-53F9-0B1E-A3AE12488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BB852-EB59-4733-F019-52D320C33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41A709-738A-0ACA-8E91-C7EAE6E69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E12C7B-5E80-8DB1-4700-6C29C2D72B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01D052-34EE-7525-5892-BA95E22BED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8A356C-9086-F788-A384-04A08B872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1618D-AFDF-4441-B6AC-AB7256007DBD}" type="datetime1">
              <a:rPr lang="en-US" smtClean="0"/>
              <a:t>12/17/2025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5E61E3-D88C-E4D3-B411-2D18686FF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AF31C9-BBD9-6921-93CF-46488A811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52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0E216-8084-B633-9437-CBA62A0AA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91758F-5162-D689-4336-005E6C00D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66EA-52B9-B847-AD9B-694F049B33E6}" type="datetime1">
              <a:rPr lang="en-US" smtClean="0"/>
              <a:t>12/17/2025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0B3810-4CF9-82A3-8E86-847DD431F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3C755D-5FC6-111E-7F40-7D4924788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41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33EF83-3619-4F9B-E568-FE7EED132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F490-1998-4A44-A624-42F54DBDC226}" type="datetime1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42AA65-086E-6BC2-BF9E-C82C5EEA6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E7080E-3244-9936-7994-24FEB990A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18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556D6-553C-1328-806D-78813C4F0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A23D2-74A7-7103-2CEB-12001FA2E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E10250-889D-60F7-4147-A5FED3A26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086620-40C3-9948-9875-F0890D755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FAB0-4578-A449-A906-ABE38DB7018B}" type="datetime1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BE6BF5-E51A-4DAF-8676-D9C8C961F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DB26A9-C2C1-690A-C2BC-BF3517804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891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927AA-DC63-A17E-AC4E-58AA75E6E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19806E-8F6B-C676-3F01-A45287EFF5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C2FCF3-9663-C5C5-FA78-B176809D0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30C00F-2371-269C-218C-4EB909E1D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F1D72-1054-794F-87B7-D0056D5203D5}" type="datetime1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6921E-EAFD-D74A-0F32-ED7C19A8E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B1CAB2-07BA-9CE5-EC9C-2236DBE1E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63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0916EE-EC74-18A7-E5A4-45042737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49A7A5-BDBE-5F10-6794-A795F3BF6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F1445-A891-5DDD-B88C-909AC5DB63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800B1-4C03-4D41-B773-165D95B0D0CA}" type="datetime1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F3E9B-179C-D21C-7EF0-0D4601B54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E1A7A-0032-9C2B-8E90-115F829F0D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097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hf sldNum="0" hdr="0" dt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8060C22E-CDFA-8449-EC54-58151B7344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lv-LV"/>
              <a:t>Click to edit Master title style</a:t>
            </a:r>
            <a:endParaRPr lang="lv-LV" altLang="lv-LV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5D3E1AA2-A448-2652-3AD8-3412BDEB1F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lv-LV"/>
              <a:t>Click to edit Master text styles</a:t>
            </a:r>
          </a:p>
          <a:p>
            <a:pPr lvl="1"/>
            <a:r>
              <a:rPr lang="en-GB" altLang="lv-LV"/>
              <a:t>Second level</a:t>
            </a:r>
          </a:p>
          <a:p>
            <a:pPr lvl="2"/>
            <a:r>
              <a:rPr lang="en-GB" altLang="lv-LV"/>
              <a:t>Third level</a:t>
            </a:r>
          </a:p>
          <a:p>
            <a:pPr lvl="3"/>
            <a:r>
              <a:rPr lang="en-GB" altLang="lv-LV"/>
              <a:t>Fourth level</a:t>
            </a:r>
          </a:p>
          <a:p>
            <a:pPr lvl="4"/>
            <a:r>
              <a:rPr lang="en-GB" altLang="lv-LV"/>
              <a:t>Fifth level</a:t>
            </a:r>
            <a:endParaRPr lang="lv-LV" alt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A9E185-924D-A007-5AB2-8381103CD0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017467A-549E-439C-82EB-ADA295625BCD}" type="datetime1">
              <a:rPr lang="en-US"/>
              <a:pPr>
                <a:defRPr/>
              </a:pPr>
              <a:t>12/17/2025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53F67-CFC6-FFD0-4601-B467BDBA6E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4FEB1-7F32-9F27-8677-19C6FB0920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138133-55DF-4C54-A125-92AC29531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55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hf sldNum="0" hdr="0" dt="0"/>
  <p:txStyles>
    <p:titleStyle>
      <a:lvl1pPr algn="l" defTabSz="914446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4446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4446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4446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4446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304815" algn="l" defTabSz="914446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609630" algn="l" defTabSz="914446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914446" algn="l" defTabSz="914446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219261" algn="l" defTabSz="914446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11" indent="-228611" algn="l" defTabSz="914446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V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95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rot="1789">
            <a:off x="-3176" y="6326505"/>
            <a:ext cx="12198351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06254985-7120-C57B-662F-36B1141C0B14}"/>
              </a:ext>
            </a:extLst>
          </p:cNvPr>
          <p:cNvSpPr txBox="1"/>
          <p:nvPr/>
        </p:nvSpPr>
        <p:spPr>
          <a:xfrm>
            <a:off x="-3180" y="4191000"/>
            <a:ext cx="12195180" cy="1303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5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6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2" charset="-70"/>
                <a:ea typeface="+mn-ea"/>
                <a:cs typeface="+mn-cs"/>
              </a:rPr>
              <a:t>CKS Vidēja termiņa darbības stratēģija 2026. – 2028. gadam</a:t>
            </a:r>
            <a:endParaRPr kumimoji="0" lang="en-US" sz="36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0000500000000000000" pitchFamily="2" charset="-70"/>
              <a:ea typeface="+mn-ea"/>
              <a:cs typeface="+mn-cs"/>
            </a:endParaRP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38DEB83C-A5E3-EA35-A943-63321E881E12}"/>
              </a:ext>
            </a:extLst>
          </p:cNvPr>
          <p:cNvSpPr txBox="1"/>
          <p:nvPr/>
        </p:nvSpPr>
        <p:spPr>
          <a:xfrm>
            <a:off x="60960" y="6380480"/>
            <a:ext cx="12070080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1000" dirty="0">
                <a:solidFill>
                  <a:srgbClr val="FFFFFF"/>
                </a:solidFill>
                <a:latin typeface="Montserrat" pitchFamily="2" charset="77"/>
              </a:rPr>
              <a:t>P/A </a:t>
            </a:r>
            <a:r>
              <a:rPr kumimoji="0" lang="lv-LV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CARNIKAVAS KOMUNĀLSERVISS 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I</a:t>
            </a:r>
            <a:r>
              <a:rPr kumimoji="0" lang="lv-LV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I  </a:t>
            </a:r>
            <a:r>
              <a:rPr lang="lv-LV" sz="1000" dirty="0">
                <a:solidFill>
                  <a:srgbClr val="FFFFFF"/>
                </a:solidFill>
                <a:latin typeface="Montserrat" pitchFamily="2" charset="77"/>
              </a:rPr>
              <a:t>10.12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.202</a:t>
            </a:r>
            <a:r>
              <a:rPr lang="lv-LV" sz="1000" dirty="0">
                <a:solidFill>
                  <a:srgbClr val="FFFFFF"/>
                </a:solidFill>
                <a:latin typeface="Montserrat" pitchFamily="2" charset="77"/>
              </a:rPr>
              <a:t>5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B2A215-8386-9EDE-5A19-F94513F13E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376" y="380401"/>
            <a:ext cx="5160684" cy="25234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188A91-2FDB-9965-E13A-3B8E14698033}"/>
              </a:ext>
            </a:extLst>
          </p:cNvPr>
          <p:cNvSpPr txBox="1"/>
          <p:nvPr/>
        </p:nvSpPr>
        <p:spPr>
          <a:xfrm>
            <a:off x="9558068" y="380401"/>
            <a:ext cx="2191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1000" dirty="0"/>
              <a:t>3.pielikums</a:t>
            </a:r>
          </a:p>
          <a:p>
            <a:pPr algn="r"/>
            <a:r>
              <a:rPr lang="lv-LV" sz="1000" dirty="0"/>
              <a:t>Finanšu komitejas 10.12.2025. sēdes</a:t>
            </a:r>
          </a:p>
          <a:p>
            <a:pPr algn="r"/>
            <a:r>
              <a:rPr lang="lv-LV" sz="1000" dirty="0"/>
              <a:t>protokolam Nr. 13</a:t>
            </a:r>
          </a:p>
          <a:p>
            <a:pPr algn="r"/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119556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652F31-2167-43EB-D4B5-53E8D7BD86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B96BEA27-8273-A51E-353C-2F70F95208B4}"/>
              </a:ext>
            </a:extLst>
          </p:cNvPr>
          <p:cNvSpPr/>
          <p:nvPr/>
        </p:nvSpPr>
        <p:spPr>
          <a:xfrm rot="1789">
            <a:off x="-3176" y="6326717"/>
            <a:ext cx="12198351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83BE7E-47E7-B9F2-A175-D42B5B628003}"/>
              </a:ext>
            </a:extLst>
          </p:cNvPr>
          <p:cNvSpPr txBox="1"/>
          <p:nvPr/>
        </p:nvSpPr>
        <p:spPr>
          <a:xfrm>
            <a:off x="60960" y="6380480"/>
            <a:ext cx="12070080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P/A CARNIKAVAS KOMUNĀLSERVISS 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I</a:t>
            </a:r>
            <a:r>
              <a:rPr kumimoji="0" lang="lv-LV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I  10.12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.202</a:t>
            </a:r>
            <a:r>
              <a:rPr kumimoji="0" lang="lv-LV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5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36F0BA3-BC82-1E7A-F861-1B80AFFB61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14692"/>
              </p:ext>
            </p:extLst>
          </p:nvPr>
        </p:nvGraphicFramePr>
        <p:xfrm>
          <a:off x="3213979" y="151145"/>
          <a:ext cx="8926717" cy="36028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0966">
                  <a:extLst>
                    <a:ext uri="{9D8B030D-6E8A-4147-A177-3AD203B41FA5}">
                      <a16:colId xmlns:a16="http://schemas.microsoft.com/office/drawing/2014/main" val="1632185064"/>
                    </a:ext>
                  </a:extLst>
                </a:gridCol>
                <a:gridCol w="1388071">
                  <a:extLst>
                    <a:ext uri="{9D8B030D-6E8A-4147-A177-3AD203B41FA5}">
                      <a16:colId xmlns:a16="http://schemas.microsoft.com/office/drawing/2014/main" val="1619289322"/>
                    </a:ext>
                  </a:extLst>
                </a:gridCol>
                <a:gridCol w="1695026">
                  <a:extLst>
                    <a:ext uri="{9D8B030D-6E8A-4147-A177-3AD203B41FA5}">
                      <a16:colId xmlns:a16="http://schemas.microsoft.com/office/drawing/2014/main" val="76590709"/>
                    </a:ext>
                  </a:extLst>
                </a:gridCol>
                <a:gridCol w="1242965">
                  <a:extLst>
                    <a:ext uri="{9D8B030D-6E8A-4147-A177-3AD203B41FA5}">
                      <a16:colId xmlns:a16="http://schemas.microsoft.com/office/drawing/2014/main" val="2476784864"/>
                    </a:ext>
                  </a:extLst>
                </a:gridCol>
                <a:gridCol w="1092457">
                  <a:extLst>
                    <a:ext uri="{9D8B030D-6E8A-4147-A177-3AD203B41FA5}">
                      <a16:colId xmlns:a16="http://schemas.microsoft.com/office/drawing/2014/main" val="3490242510"/>
                    </a:ext>
                  </a:extLst>
                </a:gridCol>
                <a:gridCol w="869133">
                  <a:extLst>
                    <a:ext uri="{9D8B030D-6E8A-4147-A177-3AD203B41FA5}">
                      <a16:colId xmlns:a16="http://schemas.microsoft.com/office/drawing/2014/main" val="1178329090"/>
                    </a:ext>
                  </a:extLst>
                </a:gridCol>
                <a:gridCol w="1539089">
                  <a:extLst>
                    <a:ext uri="{9D8B030D-6E8A-4147-A177-3AD203B41FA5}">
                      <a16:colId xmlns:a16="http://schemas.microsoft.com/office/drawing/2014/main" val="2567134296"/>
                    </a:ext>
                  </a:extLst>
                </a:gridCol>
                <a:gridCol w="679010">
                  <a:extLst>
                    <a:ext uri="{9D8B030D-6E8A-4147-A177-3AD203B41FA5}">
                      <a16:colId xmlns:a16="http://schemas.microsoft.com/office/drawing/2014/main" val="378640045"/>
                    </a:ext>
                  </a:extLst>
                </a:gridCol>
              </a:tblGrid>
              <a:tr h="0"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dirty="0" err="1">
                          <a:effectLst/>
                          <a:latin typeface="Montserrat" panose="00000500000000000000" pitchFamily="2" charset="-70"/>
                        </a:rPr>
                        <a:t>Pašvaldības</a:t>
                      </a:r>
                      <a:r>
                        <a:rPr lang="en-US" sz="1600" dirty="0">
                          <a:effectLst/>
                          <a:latin typeface="Montserrat" panose="00000500000000000000" pitchFamily="2" charset="-7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Montserrat" panose="00000500000000000000" pitchFamily="2" charset="-70"/>
                        </a:rPr>
                        <a:t>īpašumu</a:t>
                      </a:r>
                      <a:r>
                        <a:rPr lang="en-US" sz="1600" dirty="0">
                          <a:effectLst/>
                          <a:latin typeface="Montserrat" panose="00000500000000000000" pitchFamily="2" charset="-7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Montserrat" panose="00000500000000000000" pitchFamily="2" charset="-70"/>
                        </a:rPr>
                        <a:t>pārvalde</a:t>
                      </a:r>
                      <a:r>
                        <a:rPr lang="en-US" sz="1600" dirty="0">
                          <a:effectLst/>
                          <a:latin typeface="Montserrat" panose="00000500000000000000" pitchFamily="2" charset="-70"/>
                        </a:rPr>
                        <a:t> un </a:t>
                      </a:r>
                      <a:r>
                        <a:rPr lang="en-US" sz="1600" dirty="0" err="1">
                          <a:effectLst/>
                          <a:latin typeface="Montserrat" panose="00000500000000000000" pitchFamily="2" charset="-70"/>
                        </a:rPr>
                        <a:t>apsaimniekošana</a:t>
                      </a:r>
                      <a:endParaRPr lang="lv-LV" sz="1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9103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Nr.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b="1">
                          <a:effectLst/>
                          <a:latin typeface="Montserrat" panose="00000500000000000000" pitchFamily="2" charset="-70"/>
                        </a:rPr>
                        <a:t>Veiktspejas rādītājs (KPI)</a:t>
                      </a:r>
                      <a:endParaRPr lang="lv-LV" sz="1050" b="1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b="1" dirty="0" err="1">
                          <a:effectLst/>
                          <a:latin typeface="Montserrat" panose="00000500000000000000" pitchFamily="2" charset="-70"/>
                        </a:rPr>
                        <a:t>Apraksts</a:t>
                      </a:r>
                      <a:endParaRPr lang="lv-LV" sz="1050" b="1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b="1">
                          <a:effectLst/>
                          <a:latin typeface="Montserrat" panose="00000500000000000000" pitchFamily="2" charset="-70"/>
                        </a:rPr>
                        <a:t>Mērķis / sasniedzamais rezultāts</a:t>
                      </a:r>
                      <a:endParaRPr lang="lv-LV" sz="1050" b="1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b="1" dirty="0">
                          <a:effectLst/>
                          <a:latin typeface="Montserrat" panose="00000500000000000000" pitchFamily="2" charset="-70"/>
                        </a:rPr>
                        <a:t>Datu </a:t>
                      </a:r>
                      <a:r>
                        <a:rPr lang="en-US" sz="1050" b="1" dirty="0" err="1">
                          <a:effectLst/>
                          <a:latin typeface="Montserrat" panose="00000500000000000000" pitchFamily="2" charset="-70"/>
                        </a:rPr>
                        <a:t>avots</a:t>
                      </a:r>
                      <a:endParaRPr lang="lv-LV" sz="1050" b="1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b="1" dirty="0" err="1">
                          <a:effectLst/>
                          <a:latin typeface="Montserrat" panose="00000500000000000000" pitchFamily="2" charset="-70"/>
                        </a:rPr>
                        <a:t>Mērīšanas</a:t>
                      </a:r>
                      <a:r>
                        <a:rPr lang="en-US" sz="1050" b="1" dirty="0">
                          <a:effectLst/>
                          <a:latin typeface="Montserrat" panose="00000500000000000000" pitchFamily="2" charset="-70"/>
                        </a:rPr>
                        <a:t> </a:t>
                      </a:r>
                      <a:r>
                        <a:rPr lang="en-US" sz="1050" b="1" dirty="0" err="1">
                          <a:effectLst/>
                          <a:latin typeface="Montserrat" panose="00000500000000000000" pitchFamily="2" charset="-70"/>
                        </a:rPr>
                        <a:t>biežums</a:t>
                      </a:r>
                      <a:endParaRPr lang="lv-LV" sz="1050" b="1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b="1" dirty="0" err="1">
                          <a:effectLst/>
                          <a:latin typeface="Montserrat" panose="00000500000000000000" pitchFamily="2" charset="-70"/>
                        </a:rPr>
                        <a:t>Atbildīgais</a:t>
                      </a:r>
                      <a:endParaRPr lang="lv-LV" sz="1050" b="1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900" b="1" dirty="0">
                          <a:effectLst/>
                        </a:rPr>
                        <a:t> </a:t>
                      </a:r>
                      <a:r>
                        <a:rPr lang="lv-LV" sz="900" b="1" dirty="0">
                          <a:effectLst/>
                          <a:latin typeface="Montserrat" panose="00000500000000000000" pitchFamily="2" charset="-70"/>
                        </a:rPr>
                        <a:t>Ādažu novada vidējā termiņa prioritātes</a:t>
                      </a:r>
                      <a:endParaRPr lang="lv-LV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99863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6.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dirty="0" err="1">
                          <a:effectLst/>
                          <a:latin typeface="Montserrat" panose="00000500000000000000" pitchFamily="2" charset="-70"/>
                        </a:rPr>
                        <a:t>Vidējais</a:t>
                      </a:r>
                      <a:r>
                        <a:rPr lang="en-US" sz="1050" dirty="0">
                          <a:effectLst/>
                          <a:latin typeface="Montserrat" panose="00000500000000000000" pitchFamily="2" charset="-70"/>
                        </a:rPr>
                        <a:t> </a:t>
                      </a:r>
                      <a:r>
                        <a:rPr lang="en-US" sz="1050" dirty="0" err="1">
                          <a:effectLst/>
                          <a:latin typeface="Montserrat" panose="00000500000000000000" pitchFamily="2" charset="-70"/>
                        </a:rPr>
                        <a:t>remontdarbu</a:t>
                      </a:r>
                      <a:r>
                        <a:rPr lang="en-US" sz="1050" dirty="0">
                          <a:effectLst/>
                          <a:latin typeface="Montserrat" panose="00000500000000000000" pitchFamily="2" charset="-70"/>
                        </a:rPr>
                        <a:t> </a:t>
                      </a:r>
                      <a:r>
                        <a:rPr lang="en-US" sz="1050" dirty="0" err="1">
                          <a:effectLst/>
                          <a:latin typeface="Montserrat" panose="00000500000000000000" pitchFamily="2" charset="-70"/>
                        </a:rPr>
                        <a:t>izpildes</a:t>
                      </a:r>
                      <a:r>
                        <a:rPr lang="en-US" sz="1050" dirty="0">
                          <a:effectLst/>
                          <a:latin typeface="Montserrat" panose="00000500000000000000" pitchFamily="2" charset="-70"/>
                        </a:rPr>
                        <a:t> </a:t>
                      </a:r>
                      <a:r>
                        <a:rPr lang="en-US" sz="1050" dirty="0" err="1">
                          <a:effectLst/>
                          <a:latin typeface="Montserrat" panose="00000500000000000000" pitchFamily="2" charset="-70"/>
                        </a:rPr>
                        <a:t>laiks</a:t>
                      </a:r>
                      <a:r>
                        <a:rPr lang="en-US" sz="1050" dirty="0">
                          <a:effectLst/>
                          <a:latin typeface="Montserrat" panose="00000500000000000000" pitchFamily="2" charset="-70"/>
                        </a:rPr>
                        <a:t> (</a:t>
                      </a:r>
                      <a:r>
                        <a:rPr lang="en-US" sz="1050" dirty="0" err="1">
                          <a:effectLst/>
                          <a:latin typeface="Montserrat" panose="00000500000000000000" pitchFamily="2" charset="-70"/>
                        </a:rPr>
                        <a:t>dienās</a:t>
                      </a:r>
                      <a:r>
                        <a:rPr lang="en-US" sz="1050" dirty="0">
                          <a:effectLst/>
                          <a:latin typeface="Montserrat" panose="00000500000000000000" pitchFamily="2" charset="-70"/>
                        </a:rPr>
                        <a:t>)</a:t>
                      </a:r>
                      <a:endParaRPr lang="lv-LV" sz="105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  <a:latin typeface="Montserrat" panose="00000500000000000000" pitchFamily="2" charset="-70"/>
                        </a:rPr>
                        <a:t>Laiks no bojājuma konstatēšanas līdz novēršanai</a:t>
                      </a:r>
                      <a:endParaRPr lang="lv-LV" sz="1050">
                        <a:effectLst/>
                        <a:latin typeface="Montserrat" panose="00000500000000000000" pitchFamily="2" charset="-7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  <a:latin typeface="Montserrat" panose="00000500000000000000" pitchFamily="2" charset="-70"/>
                        </a:rPr>
                        <a:t>≤ 5 dienas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  <a:latin typeface="Montserrat" panose="00000500000000000000" pitchFamily="2" charset="-70"/>
                        </a:rPr>
                        <a:t>Darbu uzskaites žurnāli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Reizi gadā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  <a:latin typeface="Montserrat" panose="00000500000000000000" pitchFamily="2" charset="-70"/>
                        </a:rPr>
                        <a:t>Īpašumu apsaimniekošanas nodaļas vadītājs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900" dirty="0">
                          <a:effectLst/>
                          <a:latin typeface="Montserrat" panose="00000500000000000000" pitchFamily="2" charset="-70"/>
                        </a:rPr>
                        <a:t> VTP5,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900" dirty="0"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</a:rPr>
                        <a:t> VTP16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065082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7.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Samazināts enerģijas patēriņš pašvaldības ēkās (%)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  <a:latin typeface="Montserrat" panose="00000500000000000000" pitchFamily="2" charset="-70"/>
                        </a:rPr>
                        <a:t>Energoefektivitātes pasākumu rezultāts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  <a:latin typeface="Montserrat" panose="00000500000000000000" pitchFamily="2" charset="-70"/>
                        </a:rPr>
                        <a:t>-3% gadā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  <a:latin typeface="Montserrat" panose="00000500000000000000" pitchFamily="2" charset="-70"/>
                        </a:rPr>
                        <a:t>Enerģijas patēriņa uzskaite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Reizi gadā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Energosaimniecības nodaļas vadītājs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900" dirty="0">
                          <a:effectLst/>
                          <a:latin typeface="Montserrat" panose="00000500000000000000" pitchFamily="2" charset="-70"/>
                        </a:rPr>
                        <a:t> VTP6</a:t>
                      </a:r>
                      <a:endParaRPr lang="lv-LV" sz="9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357686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8.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Atjaunojamās enerģijas īpatsvars kopējā patēriņā (%)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  <a:latin typeface="Montserrat" panose="00000500000000000000" pitchFamily="2" charset="-70"/>
                        </a:rPr>
                        <a:t>Atjaunojamo resursu izmantošanas īpatsvars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  <a:latin typeface="Montserrat" panose="00000500000000000000" pitchFamily="2" charset="-70"/>
                        </a:rPr>
                        <a:t>≥20% līdz 2030. gadam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dirty="0" err="1">
                          <a:effectLst/>
                          <a:latin typeface="Montserrat" panose="00000500000000000000" pitchFamily="2" charset="-70"/>
                        </a:rPr>
                        <a:t>Enerģijas</a:t>
                      </a:r>
                      <a:r>
                        <a:rPr lang="en-US" sz="1050" dirty="0">
                          <a:effectLst/>
                          <a:latin typeface="Montserrat" panose="00000500000000000000" pitchFamily="2" charset="-70"/>
                        </a:rPr>
                        <a:t> </a:t>
                      </a:r>
                      <a:r>
                        <a:rPr lang="en-US" sz="1050" dirty="0" err="1">
                          <a:effectLst/>
                          <a:latin typeface="Montserrat" panose="00000500000000000000" pitchFamily="2" charset="-70"/>
                        </a:rPr>
                        <a:t>pārskati</a:t>
                      </a:r>
                      <a:endParaRPr lang="lv-LV" sz="105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Reizi gadā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Energosaimniecības nodaļas vadītājs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900" dirty="0">
                          <a:effectLst/>
                          <a:latin typeface="Montserrat" panose="00000500000000000000" pitchFamily="2" charset="-70"/>
                        </a:rPr>
                        <a:t> VTP6</a:t>
                      </a:r>
                      <a:endParaRPr lang="lv-LV" sz="9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589007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9.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dirty="0">
                          <a:effectLst/>
                          <a:latin typeface="Montserrat" panose="00000500000000000000" pitchFamily="2" charset="-70"/>
                        </a:rPr>
                        <a:t>Vides </a:t>
                      </a:r>
                      <a:r>
                        <a:rPr lang="en-US" sz="1050" dirty="0" err="1">
                          <a:effectLst/>
                          <a:latin typeface="Montserrat" panose="00000500000000000000" pitchFamily="2" charset="-70"/>
                        </a:rPr>
                        <a:t>piekļūstamība</a:t>
                      </a:r>
                      <a:r>
                        <a:rPr lang="en-US" sz="1050" dirty="0">
                          <a:effectLst/>
                          <a:latin typeface="Montserrat" panose="00000500000000000000" pitchFamily="2" charset="-70"/>
                        </a:rPr>
                        <a:t> (%)</a:t>
                      </a:r>
                      <a:endParaRPr lang="lv-LV" sz="105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  <a:latin typeface="Montserrat" panose="00000500000000000000" pitchFamily="2" charset="-70"/>
                        </a:rPr>
                        <a:t>Nodrošināt ēkām vides piekļūstamību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  <a:latin typeface="Montserrat" panose="00000500000000000000" pitchFamily="2" charset="-70"/>
                        </a:rPr>
                        <a:t>90 % ēkām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050">
                          <a:effectLst/>
                          <a:latin typeface="Montserrat" panose="00000500000000000000" pitchFamily="2" charset="-70"/>
                        </a:rPr>
                        <a:t>Iekšējās atskaites un darbu plāns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Reizi gadā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dirty="0" err="1">
                          <a:effectLst/>
                          <a:latin typeface="Montserrat" panose="00000500000000000000" pitchFamily="2" charset="-70"/>
                        </a:rPr>
                        <a:t>Īpašumu</a:t>
                      </a:r>
                      <a:r>
                        <a:rPr lang="en-US" sz="1050" dirty="0">
                          <a:effectLst/>
                          <a:latin typeface="Montserrat" panose="00000500000000000000" pitchFamily="2" charset="-70"/>
                        </a:rPr>
                        <a:t> </a:t>
                      </a:r>
                      <a:r>
                        <a:rPr lang="en-US" sz="1050" dirty="0" err="1">
                          <a:effectLst/>
                          <a:latin typeface="Montserrat" panose="00000500000000000000" pitchFamily="2" charset="-70"/>
                        </a:rPr>
                        <a:t>apsaimniekošanas</a:t>
                      </a:r>
                      <a:r>
                        <a:rPr lang="en-US" sz="1050" dirty="0">
                          <a:effectLst/>
                          <a:latin typeface="Montserrat" panose="00000500000000000000" pitchFamily="2" charset="-70"/>
                        </a:rPr>
                        <a:t> </a:t>
                      </a:r>
                      <a:r>
                        <a:rPr lang="en-US" sz="1050" dirty="0" err="1">
                          <a:effectLst/>
                          <a:latin typeface="Montserrat" panose="00000500000000000000" pitchFamily="2" charset="-70"/>
                        </a:rPr>
                        <a:t>nodaļas</a:t>
                      </a:r>
                      <a:r>
                        <a:rPr lang="en-US" sz="1050" dirty="0">
                          <a:effectLst/>
                          <a:latin typeface="Montserrat" panose="00000500000000000000" pitchFamily="2" charset="-70"/>
                        </a:rPr>
                        <a:t> </a:t>
                      </a:r>
                      <a:r>
                        <a:rPr lang="en-US" sz="1050" dirty="0" err="1">
                          <a:effectLst/>
                          <a:latin typeface="Montserrat" panose="00000500000000000000" pitchFamily="2" charset="-70"/>
                        </a:rPr>
                        <a:t>vadītājs</a:t>
                      </a:r>
                      <a:endParaRPr lang="lv-LV" sz="105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100" dirty="0">
                          <a:effectLst/>
                        </a:rPr>
                        <a:t> 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3106157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94528A7-6095-031B-C902-88A0B955AB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002360"/>
              </p:ext>
            </p:extLst>
          </p:nvPr>
        </p:nvGraphicFramePr>
        <p:xfrm>
          <a:off x="3213979" y="3754010"/>
          <a:ext cx="8917665" cy="24824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0966">
                  <a:extLst>
                    <a:ext uri="{9D8B030D-6E8A-4147-A177-3AD203B41FA5}">
                      <a16:colId xmlns:a16="http://schemas.microsoft.com/office/drawing/2014/main" val="206678577"/>
                    </a:ext>
                  </a:extLst>
                </a:gridCol>
                <a:gridCol w="1388071">
                  <a:extLst>
                    <a:ext uri="{9D8B030D-6E8A-4147-A177-3AD203B41FA5}">
                      <a16:colId xmlns:a16="http://schemas.microsoft.com/office/drawing/2014/main" val="3902011355"/>
                    </a:ext>
                  </a:extLst>
                </a:gridCol>
                <a:gridCol w="1695026">
                  <a:extLst>
                    <a:ext uri="{9D8B030D-6E8A-4147-A177-3AD203B41FA5}">
                      <a16:colId xmlns:a16="http://schemas.microsoft.com/office/drawing/2014/main" val="1645403900"/>
                    </a:ext>
                  </a:extLst>
                </a:gridCol>
                <a:gridCol w="1242965">
                  <a:extLst>
                    <a:ext uri="{9D8B030D-6E8A-4147-A177-3AD203B41FA5}">
                      <a16:colId xmlns:a16="http://schemas.microsoft.com/office/drawing/2014/main" val="2353858950"/>
                    </a:ext>
                  </a:extLst>
                </a:gridCol>
                <a:gridCol w="1092458">
                  <a:extLst>
                    <a:ext uri="{9D8B030D-6E8A-4147-A177-3AD203B41FA5}">
                      <a16:colId xmlns:a16="http://schemas.microsoft.com/office/drawing/2014/main" val="2196194050"/>
                    </a:ext>
                  </a:extLst>
                </a:gridCol>
                <a:gridCol w="869133">
                  <a:extLst>
                    <a:ext uri="{9D8B030D-6E8A-4147-A177-3AD203B41FA5}">
                      <a16:colId xmlns:a16="http://schemas.microsoft.com/office/drawing/2014/main" val="3843337876"/>
                    </a:ext>
                  </a:extLst>
                </a:gridCol>
                <a:gridCol w="1530036">
                  <a:extLst>
                    <a:ext uri="{9D8B030D-6E8A-4147-A177-3AD203B41FA5}">
                      <a16:colId xmlns:a16="http://schemas.microsoft.com/office/drawing/2014/main" val="3199324728"/>
                    </a:ext>
                  </a:extLst>
                </a:gridCol>
                <a:gridCol w="679010">
                  <a:extLst>
                    <a:ext uri="{9D8B030D-6E8A-4147-A177-3AD203B41FA5}">
                      <a16:colId xmlns:a16="http://schemas.microsoft.com/office/drawing/2014/main" val="3479513072"/>
                    </a:ext>
                  </a:extLst>
                </a:gridCol>
              </a:tblGrid>
              <a:tr h="0"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dirty="0" err="1">
                          <a:effectLst/>
                          <a:latin typeface="Montserrat" panose="00000500000000000000" pitchFamily="2" charset="-70"/>
                        </a:rPr>
                        <a:t>Infrastruktūras</a:t>
                      </a:r>
                      <a:r>
                        <a:rPr lang="en-US" sz="1600" dirty="0">
                          <a:effectLst/>
                          <a:latin typeface="Montserrat" panose="00000500000000000000" pitchFamily="2" charset="-7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Montserrat" panose="00000500000000000000" pitchFamily="2" charset="-70"/>
                        </a:rPr>
                        <a:t>uzturēšana</a:t>
                      </a:r>
                      <a:r>
                        <a:rPr lang="en-US" sz="1600" dirty="0">
                          <a:effectLst/>
                          <a:latin typeface="Montserrat" panose="00000500000000000000" pitchFamily="2" charset="-70"/>
                        </a:rPr>
                        <a:t> un </a:t>
                      </a:r>
                      <a:r>
                        <a:rPr lang="en-US" sz="1600" dirty="0" err="1">
                          <a:effectLst/>
                          <a:latin typeface="Montserrat" panose="00000500000000000000" pitchFamily="2" charset="-70"/>
                        </a:rPr>
                        <a:t>attīstība</a:t>
                      </a:r>
                      <a:endParaRPr lang="lv-LV" sz="1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4486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Nr.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b="1">
                          <a:effectLst/>
                          <a:latin typeface="Montserrat" panose="00000500000000000000" pitchFamily="2" charset="-70"/>
                        </a:rPr>
                        <a:t>Veiktspejas rādītājs (KPI)</a:t>
                      </a:r>
                      <a:endParaRPr lang="lv-LV" sz="1050" b="1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b="1" dirty="0" err="1">
                          <a:effectLst/>
                          <a:latin typeface="Montserrat" panose="00000500000000000000" pitchFamily="2" charset="-70"/>
                        </a:rPr>
                        <a:t>Apraksts</a:t>
                      </a:r>
                      <a:endParaRPr lang="lv-LV" sz="1050" b="1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b="1" dirty="0" err="1">
                          <a:effectLst/>
                          <a:latin typeface="Montserrat" panose="00000500000000000000" pitchFamily="2" charset="-70"/>
                        </a:rPr>
                        <a:t>Mērķis</a:t>
                      </a:r>
                      <a:r>
                        <a:rPr lang="en-US" sz="1050" b="1" dirty="0">
                          <a:effectLst/>
                          <a:latin typeface="Montserrat" panose="00000500000000000000" pitchFamily="2" charset="-70"/>
                        </a:rPr>
                        <a:t> / </a:t>
                      </a:r>
                      <a:r>
                        <a:rPr lang="en-US" sz="1050" b="1" dirty="0" err="1">
                          <a:effectLst/>
                          <a:latin typeface="Montserrat" panose="00000500000000000000" pitchFamily="2" charset="-70"/>
                        </a:rPr>
                        <a:t>sasniedzamais</a:t>
                      </a:r>
                      <a:r>
                        <a:rPr lang="en-US" sz="1050" b="1" dirty="0">
                          <a:effectLst/>
                          <a:latin typeface="Montserrat" panose="00000500000000000000" pitchFamily="2" charset="-70"/>
                        </a:rPr>
                        <a:t> </a:t>
                      </a:r>
                      <a:r>
                        <a:rPr lang="en-US" sz="1050" b="1" dirty="0" err="1">
                          <a:effectLst/>
                          <a:latin typeface="Montserrat" panose="00000500000000000000" pitchFamily="2" charset="-70"/>
                        </a:rPr>
                        <a:t>rezultāts</a:t>
                      </a:r>
                      <a:endParaRPr lang="lv-LV" sz="1050" b="1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b="1">
                          <a:effectLst/>
                          <a:latin typeface="Montserrat" panose="00000500000000000000" pitchFamily="2" charset="-70"/>
                        </a:rPr>
                        <a:t>Datu avots</a:t>
                      </a:r>
                      <a:endParaRPr lang="lv-LV" sz="1050" b="1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b="1">
                          <a:effectLst/>
                          <a:latin typeface="Montserrat" panose="00000500000000000000" pitchFamily="2" charset="-70"/>
                        </a:rPr>
                        <a:t>Mērīšanas biežums</a:t>
                      </a:r>
                      <a:endParaRPr lang="lv-LV" sz="1050" b="1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b="1" dirty="0" err="1">
                          <a:effectLst/>
                          <a:latin typeface="Montserrat" panose="00000500000000000000" pitchFamily="2" charset="-70"/>
                        </a:rPr>
                        <a:t>Atbildīgais</a:t>
                      </a:r>
                      <a:endParaRPr lang="lv-LV" sz="1050" b="1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900" b="1" dirty="0">
                          <a:effectLst/>
                          <a:latin typeface="Montserrat" panose="00000500000000000000" pitchFamily="2" charset="-70"/>
                        </a:rPr>
                        <a:t>Ādažu novada vidējā termiņa prioritātes </a:t>
                      </a:r>
                      <a:endParaRPr lang="lv-LV" sz="900" b="1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599880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10.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Atjaunoto ceļu posmu garums (km/gadā)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  <a:latin typeface="Montserrat" panose="00000500000000000000" pitchFamily="2" charset="-70"/>
                        </a:rPr>
                        <a:t>Veikto remontdarbu apjoms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  <a:latin typeface="Montserrat" panose="00000500000000000000" pitchFamily="2" charset="-70"/>
                        </a:rPr>
                        <a:t>≥1,5 km gadā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  <a:latin typeface="Montserrat" panose="00000500000000000000" pitchFamily="2" charset="-70"/>
                        </a:rPr>
                        <a:t>Darbu žurnāli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Reizi gadā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Ielu un ceļu uzturēšanas nodaļas vadītājs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900" dirty="0">
                          <a:effectLst/>
                          <a:latin typeface="Montserrat" panose="00000500000000000000" pitchFamily="2" charset="-70"/>
                        </a:rPr>
                        <a:t> VTP1,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900" dirty="0">
                          <a:effectLst/>
                          <a:latin typeface="Montserrat" panose="00000500000000000000" pitchFamily="2" charset="-70"/>
                        </a:rPr>
                        <a:t>  VTP3</a:t>
                      </a:r>
                      <a:endParaRPr lang="lv-LV" sz="9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199101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11.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 dirty="0">
                          <a:effectLst/>
                          <a:latin typeface="Montserrat" panose="00000500000000000000" pitchFamily="2" charset="-70"/>
                        </a:rPr>
                        <a:t>Iztīrīto/atjaunoto grāvju garums (km/gadā)</a:t>
                      </a:r>
                      <a:endParaRPr lang="lv-LV" sz="105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dirty="0" err="1">
                          <a:effectLst/>
                          <a:latin typeface="Montserrat" panose="00000500000000000000" pitchFamily="2" charset="-70"/>
                        </a:rPr>
                        <a:t>Meliorācijas</a:t>
                      </a:r>
                      <a:r>
                        <a:rPr lang="en-US" sz="1050" dirty="0">
                          <a:effectLst/>
                          <a:latin typeface="Montserrat" panose="00000500000000000000" pitchFamily="2" charset="-70"/>
                        </a:rPr>
                        <a:t> </a:t>
                      </a:r>
                      <a:r>
                        <a:rPr lang="en-US" sz="1050" dirty="0" err="1">
                          <a:effectLst/>
                          <a:latin typeface="Montserrat" panose="00000500000000000000" pitchFamily="2" charset="-70"/>
                        </a:rPr>
                        <a:t>sistēmu</a:t>
                      </a:r>
                      <a:r>
                        <a:rPr lang="en-US" sz="1050" dirty="0">
                          <a:effectLst/>
                          <a:latin typeface="Montserrat" panose="00000500000000000000" pitchFamily="2" charset="-70"/>
                        </a:rPr>
                        <a:t> </a:t>
                      </a:r>
                      <a:r>
                        <a:rPr lang="en-US" sz="1050" dirty="0" err="1">
                          <a:effectLst/>
                          <a:latin typeface="Montserrat" panose="00000500000000000000" pitchFamily="2" charset="-70"/>
                        </a:rPr>
                        <a:t>uzturēšana</a:t>
                      </a:r>
                      <a:endParaRPr lang="lv-LV" sz="105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  <a:latin typeface="Montserrat" panose="00000500000000000000" pitchFamily="2" charset="-70"/>
                        </a:rPr>
                        <a:t>≥1 km gadā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  <a:latin typeface="Montserrat" panose="00000500000000000000" pitchFamily="2" charset="-70"/>
                        </a:rPr>
                        <a:t>Darbu žurnāli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Reizi gadā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Ielu un ceļu uzturēšanas nodaļas vadītājs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900" dirty="0">
                          <a:effectLst/>
                          <a:latin typeface="Montserrat" panose="00000500000000000000" pitchFamily="2" charset="-70"/>
                        </a:rPr>
                        <a:t> VTP2</a:t>
                      </a:r>
                      <a:endParaRPr lang="lv-LV" sz="9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810906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 dirty="0">
                          <a:effectLst/>
                          <a:latin typeface="Montserrat" panose="00000500000000000000" pitchFamily="2" charset="-70"/>
                        </a:rPr>
                        <a:t>12.</a:t>
                      </a:r>
                      <a:endParaRPr lang="lv-LV" sz="105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Atjaunoto bērnu rotaļu laukumu iekārtas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  <a:latin typeface="Montserrat" panose="00000500000000000000" pitchFamily="2" charset="-70"/>
                        </a:rPr>
                        <a:t>Labiekārtojuma attīstība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  <a:latin typeface="Montserrat" panose="00000500000000000000" pitchFamily="2" charset="-70"/>
                        </a:rPr>
                        <a:t>≥2 iekārtas gadā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  <a:latin typeface="Montserrat" panose="00000500000000000000" pitchFamily="2" charset="-70"/>
                        </a:rPr>
                        <a:t>Darbu žurnāli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Reizi gadā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dirty="0" err="1">
                          <a:effectLst/>
                          <a:latin typeface="Montserrat" panose="00000500000000000000" pitchFamily="2" charset="-70"/>
                        </a:rPr>
                        <a:t>Īpašumu</a:t>
                      </a:r>
                      <a:r>
                        <a:rPr lang="en-US" sz="1050" dirty="0">
                          <a:effectLst/>
                          <a:latin typeface="Montserrat" panose="00000500000000000000" pitchFamily="2" charset="-70"/>
                        </a:rPr>
                        <a:t> </a:t>
                      </a:r>
                      <a:r>
                        <a:rPr lang="en-US" sz="1050" dirty="0" err="1">
                          <a:effectLst/>
                          <a:latin typeface="Montserrat" panose="00000500000000000000" pitchFamily="2" charset="-70"/>
                        </a:rPr>
                        <a:t>apsaimniekošanas</a:t>
                      </a:r>
                      <a:r>
                        <a:rPr lang="en-US" sz="1050" dirty="0">
                          <a:effectLst/>
                          <a:latin typeface="Montserrat" panose="00000500000000000000" pitchFamily="2" charset="-70"/>
                        </a:rPr>
                        <a:t> </a:t>
                      </a:r>
                      <a:r>
                        <a:rPr lang="en-US" sz="1050" dirty="0" err="1">
                          <a:effectLst/>
                          <a:latin typeface="Montserrat" panose="00000500000000000000" pitchFamily="2" charset="-70"/>
                        </a:rPr>
                        <a:t>nodaļas</a:t>
                      </a:r>
                      <a:r>
                        <a:rPr lang="en-US" sz="1050" dirty="0">
                          <a:effectLst/>
                          <a:latin typeface="Montserrat" panose="00000500000000000000" pitchFamily="2" charset="-70"/>
                        </a:rPr>
                        <a:t> </a:t>
                      </a:r>
                      <a:r>
                        <a:rPr lang="en-US" sz="1050" dirty="0" err="1">
                          <a:effectLst/>
                          <a:latin typeface="Montserrat" panose="00000500000000000000" pitchFamily="2" charset="-70"/>
                        </a:rPr>
                        <a:t>vadītājs</a:t>
                      </a:r>
                      <a:endParaRPr lang="lv-LV" sz="105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900" dirty="0">
                          <a:effectLst/>
                          <a:latin typeface="Montserrat" panose="00000500000000000000" pitchFamily="2" charset="-70"/>
                        </a:rPr>
                        <a:t> VTP4,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900" dirty="0"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</a:rPr>
                        <a:t> VTP10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795171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1258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46A9F0-D5AC-2F18-D340-5E5867E6D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AD46225B-F89A-8C29-2558-6C836ABE2896}"/>
              </a:ext>
            </a:extLst>
          </p:cNvPr>
          <p:cNvSpPr/>
          <p:nvPr/>
        </p:nvSpPr>
        <p:spPr>
          <a:xfrm rot="1789">
            <a:off x="-3176" y="6326717"/>
            <a:ext cx="12198351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AE26C5-3074-AA76-9250-ED25BD44CDC7}"/>
              </a:ext>
            </a:extLst>
          </p:cNvPr>
          <p:cNvSpPr txBox="1"/>
          <p:nvPr/>
        </p:nvSpPr>
        <p:spPr>
          <a:xfrm>
            <a:off x="60960" y="6380480"/>
            <a:ext cx="12070080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P/A CARNIKAVAS KOMUNĀLSERVISS 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I</a:t>
            </a:r>
            <a:r>
              <a:rPr kumimoji="0" lang="lv-LV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I  10.12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.202</a:t>
            </a:r>
            <a:r>
              <a:rPr kumimoji="0" lang="lv-LV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5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E84A493-F0F0-0F36-D782-1EA574575E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205838"/>
              </p:ext>
            </p:extLst>
          </p:nvPr>
        </p:nvGraphicFramePr>
        <p:xfrm>
          <a:off x="2987644" y="627696"/>
          <a:ext cx="9143396" cy="53466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1885">
                  <a:extLst>
                    <a:ext uri="{9D8B030D-6E8A-4147-A177-3AD203B41FA5}">
                      <a16:colId xmlns:a16="http://schemas.microsoft.com/office/drawing/2014/main" val="1229775991"/>
                    </a:ext>
                  </a:extLst>
                </a:gridCol>
                <a:gridCol w="1197222">
                  <a:extLst>
                    <a:ext uri="{9D8B030D-6E8A-4147-A177-3AD203B41FA5}">
                      <a16:colId xmlns:a16="http://schemas.microsoft.com/office/drawing/2014/main" val="4006448748"/>
                    </a:ext>
                  </a:extLst>
                </a:gridCol>
                <a:gridCol w="1639108">
                  <a:extLst>
                    <a:ext uri="{9D8B030D-6E8A-4147-A177-3AD203B41FA5}">
                      <a16:colId xmlns:a16="http://schemas.microsoft.com/office/drawing/2014/main" val="995530994"/>
                    </a:ext>
                  </a:extLst>
                </a:gridCol>
                <a:gridCol w="1464147">
                  <a:extLst>
                    <a:ext uri="{9D8B030D-6E8A-4147-A177-3AD203B41FA5}">
                      <a16:colId xmlns:a16="http://schemas.microsoft.com/office/drawing/2014/main" val="4201558081"/>
                    </a:ext>
                  </a:extLst>
                </a:gridCol>
                <a:gridCol w="1500981">
                  <a:extLst>
                    <a:ext uri="{9D8B030D-6E8A-4147-A177-3AD203B41FA5}">
                      <a16:colId xmlns:a16="http://schemas.microsoft.com/office/drawing/2014/main" val="1128395676"/>
                    </a:ext>
                  </a:extLst>
                </a:gridCol>
                <a:gridCol w="936055">
                  <a:extLst>
                    <a:ext uri="{9D8B030D-6E8A-4147-A177-3AD203B41FA5}">
                      <a16:colId xmlns:a16="http://schemas.microsoft.com/office/drawing/2014/main" val="121734576"/>
                    </a:ext>
                  </a:extLst>
                </a:gridCol>
                <a:gridCol w="1321806">
                  <a:extLst>
                    <a:ext uri="{9D8B030D-6E8A-4147-A177-3AD203B41FA5}">
                      <a16:colId xmlns:a16="http://schemas.microsoft.com/office/drawing/2014/main" val="3614669032"/>
                    </a:ext>
                  </a:extLst>
                </a:gridCol>
                <a:gridCol w="642192">
                  <a:extLst>
                    <a:ext uri="{9D8B030D-6E8A-4147-A177-3AD203B41FA5}">
                      <a16:colId xmlns:a16="http://schemas.microsoft.com/office/drawing/2014/main" val="410977432"/>
                    </a:ext>
                  </a:extLst>
                </a:gridCol>
              </a:tblGrid>
              <a:tr h="239817"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600" dirty="0">
                          <a:effectLst/>
                          <a:latin typeface="Montserrat" panose="00000500000000000000" pitchFamily="2" charset="-70"/>
                        </a:rPr>
                        <a:t>Vides pārvaldība</a:t>
                      </a:r>
                      <a:endParaRPr lang="lv-LV" sz="16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6309" marR="66309" marT="0" marB="0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114632"/>
                  </a:ext>
                </a:extLst>
              </a:tr>
              <a:tr h="5118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 dirty="0">
                          <a:effectLst/>
                          <a:latin typeface="Montserrat" panose="00000500000000000000" pitchFamily="2" charset="-70"/>
                        </a:rPr>
                        <a:t>Nr.</a:t>
                      </a:r>
                      <a:endParaRPr lang="lv-LV" sz="105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6309" marR="663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b="1" dirty="0" err="1">
                          <a:effectLst/>
                          <a:latin typeface="Montserrat" panose="00000500000000000000" pitchFamily="2" charset="-70"/>
                        </a:rPr>
                        <a:t>Veiktspejas</a:t>
                      </a:r>
                      <a:r>
                        <a:rPr lang="en-US" sz="1050" b="1" dirty="0">
                          <a:effectLst/>
                          <a:latin typeface="Montserrat" panose="00000500000000000000" pitchFamily="2" charset="-70"/>
                        </a:rPr>
                        <a:t> </a:t>
                      </a:r>
                      <a:r>
                        <a:rPr lang="en-US" sz="1050" b="1" dirty="0" err="1">
                          <a:effectLst/>
                          <a:latin typeface="Montserrat" panose="00000500000000000000" pitchFamily="2" charset="-70"/>
                        </a:rPr>
                        <a:t>rādītājs</a:t>
                      </a:r>
                      <a:r>
                        <a:rPr lang="en-US" sz="1050" b="1" dirty="0">
                          <a:effectLst/>
                          <a:latin typeface="Montserrat" panose="00000500000000000000" pitchFamily="2" charset="-70"/>
                        </a:rPr>
                        <a:t> (KPI)</a:t>
                      </a:r>
                      <a:endParaRPr lang="lv-LV" sz="1050" b="1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6309" marR="663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b="1" dirty="0" err="1">
                          <a:effectLst/>
                          <a:latin typeface="Montserrat" panose="00000500000000000000" pitchFamily="2" charset="-70"/>
                        </a:rPr>
                        <a:t>Apraksts</a:t>
                      </a:r>
                      <a:endParaRPr lang="lv-LV" sz="1050" b="1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6309" marR="663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b="1">
                          <a:effectLst/>
                          <a:latin typeface="Montserrat" panose="00000500000000000000" pitchFamily="2" charset="-70"/>
                        </a:rPr>
                        <a:t>Mērķis / sasniedzamais rezultāts</a:t>
                      </a:r>
                      <a:endParaRPr lang="lv-LV" sz="1050" b="1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6309" marR="663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b="1">
                          <a:effectLst/>
                          <a:latin typeface="Montserrat" panose="00000500000000000000" pitchFamily="2" charset="-70"/>
                        </a:rPr>
                        <a:t>Datu avots</a:t>
                      </a:r>
                      <a:endParaRPr lang="lv-LV" sz="1050" b="1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6309" marR="663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b="1">
                          <a:effectLst/>
                          <a:latin typeface="Montserrat" panose="00000500000000000000" pitchFamily="2" charset="-70"/>
                        </a:rPr>
                        <a:t>Mērīšanas biežums</a:t>
                      </a:r>
                      <a:endParaRPr lang="lv-LV" sz="1050" b="1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6309" marR="663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b="1">
                          <a:effectLst/>
                          <a:latin typeface="Montserrat" panose="00000500000000000000" pitchFamily="2" charset="-70"/>
                        </a:rPr>
                        <a:t>Atbildīgais</a:t>
                      </a:r>
                      <a:endParaRPr lang="lv-LV" sz="1050" b="1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6309" marR="66309" marT="0" marB="0"/>
                </a:tc>
                <a:tc>
                  <a:txBody>
                    <a:bodyPr/>
                    <a:lstStyle/>
                    <a:p>
                      <a:pPr marL="0" marR="0" lvl="0" indent="0" algn="l" defTabSz="91444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100" b="1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r>
                        <a:rPr lang="lv-LV" sz="900" b="1" dirty="0">
                          <a:effectLst/>
                          <a:latin typeface="Montserrat" panose="00000500000000000000" pitchFamily="2" charset="-70"/>
                        </a:rPr>
                        <a:t>Ādažu novada vidējā termiņa prioritātes </a:t>
                      </a:r>
                      <a:endParaRPr lang="lv-LV" sz="900" b="1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lv-LV" sz="1100" b="1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4287389"/>
                  </a:ext>
                </a:extLst>
              </a:tr>
              <a:tr h="5118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13.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6309" marR="663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050">
                          <a:effectLst/>
                          <a:latin typeface="Montserrat" panose="00000500000000000000" pitchFamily="2" charset="-70"/>
                        </a:rPr>
                        <a:t>Pludmales tīrības mērījumi 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6309" marR="663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  <a:latin typeface="Montserrat" panose="00000500000000000000" pitchFamily="2" charset="-70"/>
                        </a:rPr>
                        <a:t>Vides kvalitātes monitorings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6309" marR="663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050">
                          <a:effectLst/>
                          <a:latin typeface="Montserrat" panose="00000500000000000000" pitchFamily="2" charset="-70"/>
                        </a:rPr>
                        <a:t>Nepasliktināt situāciju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6309" marR="663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  <a:latin typeface="Montserrat" panose="00000500000000000000" pitchFamily="2" charset="-70"/>
                        </a:rPr>
                        <a:t>“Mana jūra” vai vides pārskati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6309" marR="663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Reizi gadā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6309" marR="663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Carnikavas labiekārtošanas nodaļas vadītājs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6309" marR="663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900" dirty="0">
                          <a:effectLst/>
                          <a:latin typeface="Montserrat" panose="00000500000000000000" pitchFamily="2" charset="-70"/>
                        </a:rPr>
                        <a:t> VTP4</a:t>
                      </a:r>
                      <a:endParaRPr lang="lv-LV" sz="9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77505251"/>
                  </a:ext>
                </a:extLst>
              </a:tr>
              <a:tr h="8587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14.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6309" marR="663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Organizēto vai atbalstīto vides izglītības pasākumu skaits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6309" marR="663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Sabiedrības izglītošanas aktivitātes, publikācijas, u.c.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6309" marR="663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050">
                          <a:effectLst/>
                          <a:latin typeface="Montserrat" panose="00000500000000000000" pitchFamily="2" charset="-70"/>
                        </a:rPr>
                        <a:t>3 gadā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6309" marR="663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050">
                          <a:effectLst/>
                          <a:latin typeface="Montserrat" panose="00000500000000000000" pitchFamily="2" charset="-70"/>
                        </a:rPr>
                        <a:t>Mājaslapa, pasākumi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6309" marR="663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 dirty="0">
                          <a:effectLst/>
                          <a:latin typeface="Montserrat" panose="00000500000000000000" pitchFamily="2" charset="-70"/>
                        </a:rPr>
                        <a:t>Reizi gadā</a:t>
                      </a:r>
                      <a:endParaRPr lang="lv-LV" sz="105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6309" marR="663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Vides inženiere, klientu apkalpošanas  un sabiedrisko attiecību speciāliste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6309" marR="663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900" dirty="0">
                          <a:effectLst/>
                          <a:latin typeface="Montserrat" panose="00000500000000000000" pitchFamily="2" charset="-70"/>
                        </a:rPr>
                        <a:t> VTP5</a:t>
                      </a:r>
                      <a:endParaRPr lang="lv-LV" sz="9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44397028"/>
                  </a:ext>
                </a:extLst>
              </a:tr>
              <a:tr h="8587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15.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6309" marR="663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  <a:latin typeface="Montserrat" panose="00000500000000000000" pitchFamily="2" charset="-70"/>
                        </a:rPr>
                        <a:t>Dalībnieku skaits izglītojošajos pasākumos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6309" marR="663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  <a:latin typeface="Montserrat" panose="00000500000000000000" pitchFamily="2" charset="-70"/>
                        </a:rPr>
                        <a:t>Iesaistes līmenis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6309" marR="663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  <a:latin typeface="Montserrat" panose="00000500000000000000" pitchFamily="2" charset="-70"/>
                        </a:rPr>
                        <a:t>≥80 dalībnieki gadā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6309" marR="663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050">
                          <a:effectLst/>
                          <a:latin typeface="Montserrat" panose="00000500000000000000" pitchFamily="2" charset="-70"/>
                        </a:rPr>
                        <a:t>Iekšējās atskaites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6309" marR="663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Reizi gadā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6309" marR="663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Vides inženiere, klientu apkalpošanas  un sabiedrisko attiecību speciāliste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6309" marR="663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10649745"/>
                  </a:ext>
                </a:extLst>
              </a:tr>
              <a:tr h="5118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16.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6309" marR="663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dirty="0" err="1">
                          <a:effectLst/>
                          <a:latin typeface="Montserrat" panose="00000500000000000000" pitchFamily="2" charset="-70"/>
                        </a:rPr>
                        <a:t>Atjaunoto</a:t>
                      </a:r>
                      <a:r>
                        <a:rPr lang="lv-LV" sz="1050" dirty="0">
                          <a:effectLst/>
                          <a:latin typeface="Montserrat" panose="00000500000000000000" pitchFamily="2" charset="-70"/>
                        </a:rPr>
                        <a:t>- </a:t>
                      </a:r>
                      <a:r>
                        <a:rPr lang="en-US" sz="1050" dirty="0" err="1">
                          <a:effectLst/>
                          <a:latin typeface="Montserrat" panose="00000500000000000000" pitchFamily="2" charset="-70"/>
                        </a:rPr>
                        <a:t>iestādīto</a:t>
                      </a:r>
                      <a:r>
                        <a:rPr lang="en-US" sz="1050" dirty="0">
                          <a:effectLst/>
                          <a:latin typeface="Montserrat" panose="00000500000000000000" pitchFamily="2" charset="-70"/>
                        </a:rPr>
                        <a:t> koku </a:t>
                      </a:r>
                      <a:r>
                        <a:rPr lang="en-US" sz="1050" dirty="0" err="1">
                          <a:effectLst/>
                          <a:latin typeface="Montserrat" panose="00000500000000000000" pitchFamily="2" charset="-70"/>
                        </a:rPr>
                        <a:t>skaits</a:t>
                      </a:r>
                      <a:endParaRPr lang="lv-LV" sz="105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6309" marR="663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  <a:latin typeface="Montserrat" panose="00000500000000000000" pitchFamily="2" charset="-70"/>
                        </a:rPr>
                        <a:t>Bioloģiskās daudzveidības stiprināšana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6309" marR="663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  <a:latin typeface="Montserrat" panose="00000500000000000000" pitchFamily="2" charset="-70"/>
                        </a:rPr>
                        <a:t>≥5 koki gadā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6309" marR="663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050">
                          <a:effectLst/>
                          <a:latin typeface="Montserrat" panose="00000500000000000000" pitchFamily="2" charset="-70"/>
                        </a:rPr>
                        <a:t>Iekšējās atskaites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6309" marR="663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Reizi gadā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6309" marR="663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Vides inženiere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6309" marR="663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7567510"/>
                  </a:ext>
                </a:extLst>
              </a:tr>
              <a:tr h="8587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17.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6309" marR="663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Izstrādāts plāns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6309" marR="663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Izstrādāt publisko ūdens apsaimniekošananas plānu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6309" marR="663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Plāna apstiprināšana līdz 2027.g.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6309" marR="663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Apstiprināts publisko ūdeņu apsaimniekošanas plāns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6309" marR="663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Reizi gadā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6309" marR="663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 dirty="0">
                          <a:effectLst/>
                          <a:latin typeface="Montserrat" panose="00000500000000000000" pitchFamily="2" charset="-70"/>
                        </a:rPr>
                        <a:t>Direktora 1. vietnieks</a:t>
                      </a:r>
                      <a:endParaRPr lang="lv-LV" sz="105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6309" marR="663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100" dirty="0">
                          <a:effectLst/>
                        </a:rPr>
                        <a:t> 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63726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8844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8BE61A-7218-F910-89EB-D5457F44E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70FBF7D1-FFB5-DC45-EDD7-5B7B291A2E3F}"/>
              </a:ext>
            </a:extLst>
          </p:cNvPr>
          <p:cNvSpPr/>
          <p:nvPr/>
        </p:nvSpPr>
        <p:spPr>
          <a:xfrm rot="1789">
            <a:off x="-3176" y="6326717"/>
            <a:ext cx="12198351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4FC718-9AAA-9FC9-D68C-306AB74A3009}"/>
              </a:ext>
            </a:extLst>
          </p:cNvPr>
          <p:cNvSpPr txBox="1"/>
          <p:nvPr/>
        </p:nvSpPr>
        <p:spPr>
          <a:xfrm>
            <a:off x="60960" y="6380480"/>
            <a:ext cx="12070080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P/A CARNIKAVAS KOMUNĀLSERVISS 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I</a:t>
            </a:r>
            <a:r>
              <a:rPr kumimoji="0" lang="lv-LV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I  10.12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.202</a:t>
            </a:r>
            <a:r>
              <a:rPr kumimoji="0" lang="lv-LV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5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0F3913B-4186-9AA2-D7DC-C3FA41D4EB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208500"/>
              </p:ext>
            </p:extLst>
          </p:nvPr>
        </p:nvGraphicFramePr>
        <p:xfrm>
          <a:off x="3159659" y="786676"/>
          <a:ext cx="8872400" cy="44436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8843">
                  <a:extLst>
                    <a:ext uri="{9D8B030D-6E8A-4147-A177-3AD203B41FA5}">
                      <a16:colId xmlns:a16="http://schemas.microsoft.com/office/drawing/2014/main" val="2690991371"/>
                    </a:ext>
                  </a:extLst>
                </a:gridCol>
                <a:gridCol w="1273209">
                  <a:extLst>
                    <a:ext uri="{9D8B030D-6E8A-4147-A177-3AD203B41FA5}">
                      <a16:colId xmlns:a16="http://schemas.microsoft.com/office/drawing/2014/main" val="3396340004"/>
                    </a:ext>
                  </a:extLst>
                </a:gridCol>
                <a:gridCol w="1466661">
                  <a:extLst>
                    <a:ext uri="{9D8B030D-6E8A-4147-A177-3AD203B41FA5}">
                      <a16:colId xmlns:a16="http://schemas.microsoft.com/office/drawing/2014/main" val="1668746203"/>
                    </a:ext>
                  </a:extLst>
                </a:gridCol>
                <a:gridCol w="1434890">
                  <a:extLst>
                    <a:ext uri="{9D8B030D-6E8A-4147-A177-3AD203B41FA5}">
                      <a16:colId xmlns:a16="http://schemas.microsoft.com/office/drawing/2014/main" val="1153559485"/>
                    </a:ext>
                  </a:extLst>
                </a:gridCol>
                <a:gridCol w="1134626">
                  <a:extLst>
                    <a:ext uri="{9D8B030D-6E8A-4147-A177-3AD203B41FA5}">
                      <a16:colId xmlns:a16="http://schemas.microsoft.com/office/drawing/2014/main" val="3210294759"/>
                    </a:ext>
                  </a:extLst>
                </a:gridCol>
                <a:gridCol w="855618">
                  <a:extLst>
                    <a:ext uri="{9D8B030D-6E8A-4147-A177-3AD203B41FA5}">
                      <a16:colId xmlns:a16="http://schemas.microsoft.com/office/drawing/2014/main" val="1559822364"/>
                    </a:ext>
                  </a:extLst>
                </a:gridCol>
                <a:gridCol w="1422933">
                  <a:extLst>
                    <a:ext uri="{9D8B030D-6E8A-4147-A177-3AD203B41FA5}">
                      <a16:colId xmlns:a16="http://schemas.microsoft.com/office/drawing/2014/main" val="2651505686"/>
                    </a:ext>
                  </a:extLst>
                </a:gridCol>
                <a:gridCol w="855620">
                  <a:extLst>
                    <a:ext uri="{9D8B030D-6E8A-4147-A177-3AD203B41FA5}">
                      <a16:colId xmlns:a16="http://schemas.microsoft.com/office/drawing/2014/main" val="2648644685"/>
                    </a:ext>
                  </a:extLst>
                </a:gridCol>
              </a:tblGrid>
              <a:tr h="0"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dirty="0" err="1">
                          <a:effectLst/>
                          <a:latin typeface="Montserrat" panose="00000500000000000000" pitchFamily="2" charset="-70"/>
                        </a:rPr>
                        <a:t>Cilvēkresursi</a:t>
                      </a:r>
                      <a:r>
                        <a:rPr lang="en-US" sz="1600" dirty="0">
                          <a:effectLst/>
                          <a:latin typeface="Montserrat" panose="00000500000000000000" pitchFamily="2" charset="-70"/>
                        </a:rPr>
                        <a:t> un </a:t>
                      </a:r>
                      <a:r>
                        <a:rPr lang="en-US" sz="1600" dirty="0" err="1">
                          <a:effectLst/>
                          <a:latin typeface="Montserrat" panose="00000500000000000000" pitchFamily="2" charset="-70"/>
                        </a:rPr>
                        <a:t>kapacitāte</a:t>
                      </a:r>
                      <a:endParaRPr lang="lv-LV" sz="1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3173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Nr.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b="1" dirty="0" err="1">
                          <a:effectLst/>
                          <a:latin typeface="Montserrat" panose="00000500000000000000" pitchFamily="2" charset="-70"/>
                        </a:rPr>
                        <a:t>Veiktspejas</a:t>
                      </a:r>
                      <a:r>
                        <a:rPr lang="en-US" sz="1050" b="1" dirty="0">
                          <a:effectLst/>
                          <a:latin typeface="Montserrat" panose="00000500000000000000" pitchFamily="2" charset="-70"/>
                        </a:rPr>
                        <a:t> </a:t>
                      </a:r>
                      <a:r>
                        <a:rPr lang="en-US" sz="1050" b="1" dirty="0" err="1">
                          <a:effectLst/>
                          <a:latin typeface="Montserrat" panose="00000500000000000000" pitchFamily="2" charset="-70"/>
                        </a:rPr>
                        <a:t>rādītājs</a:t>
                      </a:r>
                      <a:r>
                        <a:rPr lang="en-US" sz="1050" b="1" dirty="0">
                          <a:effectLst/>
                          <a:latin typeface="Montserrat" panose="00000500000000000000" pitchFamily="2" charset="-70"/>
                        </a:rPr>
                        <a:t> (KPI)</a:t>
                      </a:r>
                      <a:endParaRPr lang="lv-LV" sz="1050" b="1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b="1" dirty="0" err="1">
                          <a:effectLst/>
                          <a:latin typeface="Montserrat" panose="00000500000000000000" pitchFamily="2" charset="-70"/>
                        </a:rPr>
                        <a:t>Apraksts</a:t>
                      </a:r>
                      <a:endParaRPr lang="lv-LV" sz="1050" b="1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b="1" dirty="0" err="1">
                          <a:effectLst/>
                          <a:latin typeface="Montserrat" panose="00000500000000000000" pitchFamily="2" charset="-70"/>
                        </a:rPr>
                        <a:t>Mērķis</a:t>
                      </a:r>
                      <a:r>
                        <a:rPr lang="en-US" sz="1050" b="1" dirty="0">
                          <a:effectLst/>
                          <a:latin typeface="Montserrat" panose="00000500000000000000" pitchFamily="2" charset="-70"/>
                        </a:rPr>
                        <a:t> / </a:t>
                      </a:r>
                      <a:r>
                        <a:rPr lang="en-US" sz="1050" b="1" dirty="0" err="1">
                          <a:effectLst/>
                          <a:latin typeface="Montserrat" panose="00000500000000000000" pitchFamily="2" charset="-70"/>
                        </a:rPr>
                        <a:t>sasniedzamais</a:t>
                      </a:r>
                      <a:r>
                        <a:rPr lang="en-US" sz="1050" b="1" dirty="0">
                          <a:effectLst/>
                          <a:latin typeface="Montserrat" panose="00000500000000000000" pitchFamily="2" charset="-70"/>
                        </a:rPr>
                        <a:t> </a:t>
                      </a:r>
                      <a:r>
                        <a:rPr lang="en-US" sz="1050" b="1" dirty="0" err="1">
                          <a:effectLst/>
                          <a:latin typeface="Montserrat" panose="00000500000000000000" pitchFamily="2" charset="-70"/>
                        </a:rPr>
                        <a:t>rezultāts</a:t>
                      </a:r>
                      <a:endParaRPr lang="lv-LV" sz="1050" b="1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b="1" dirty="0">
                          <a:effectLst/>
                          <a:latin typeface="Montserrat" panose="00000500000000000000" pitchFamily="2" charset="-70"/>
                        </a:rPr>
                        <a:t>Datu </a:t>
                      </a:r>
                      <a:r>
                        <a:rPr lang="en-US" sz="1050" b="1" dirty="0" err="1">
                          <a:effectLst/>
                          <a:latin typeface="Montserrat" panose="00000500000000000000" pitchFamily="2" charset="-70"/>
                        </a:rPr>
                        <a:t>avots</a:t>
                      </a:r>
                      <a:endParaRPr lang="lv-LV" sz="1050" b="1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b="1" dirty="0" err="1">
                          <a:effectLst/>
                          <a:latin typeface="Montserrat" panose="00000500000000000000" pitchFamily="2" charset="-70"/>
                        </a:rPr>
                        <a:t>Mērīšanas</a:t>
                      </a:r>
                      <a:r>
                        <a:rPr lang="en-US" sz="1050" b="1" dirty="0">
                          <a:effectLst/>
                          <a:latin typeface="Montserrat" panose="00000500000000000000" pitchFamily="2" charset="-70"/>
                        </a:rPr>
                        <a:t> </a:t>
                      </a:r>
                      <a:r>
                        <a:rPr lang="en-US" sz="1050" b="1" dirty="0" err="1">
                          <a:effectLst/>
                          <a:latin typeface="Montserrat" panose="00000500000000000000" pitchFamily="2" charset="-70"/>
                        </a:rPr>
                        <a:t>biežums</a:t>
                      </a:r>
                      <a:endParaRPr lang="lv-LV" sz="1050" b="1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b="1">
                          <a:effectLst/>
                          <a:latin typeface="Montserrat" panose="00000500000000000000" pitchFamily="2" charset="-70"/>
                        </a:rPr>
                        <a:t>Atbildīgais</a:t>
                      </a:r>
                      <a:endParaRPr lang="lv-LV" sz="1050" b="1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4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100" b="1" dirty="0">
                          <a:effectLst/>
                        </a:rPr>
                        <a:t> </a:t>
                      </a:r>
                      <a:r>
                        <a:rPr lang="lv-LV" sz="900" b="1" dirty="0">
                          <a:effectLst/>
                          <a:latin typeface="Montserrat" panose="00000500000000000000" pitchFamily="2" charset="-70"/>
                        </a:rPr>
                        <a:t>Ādažu novada vidējā termiņa prioritātes </a:t>
                      </a:r>
                      <a:endParaRPr lang="lv-LV" sz="900" b="1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lv-LV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432253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18.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  <a:latin typeface="Montserrat" panose="00000500000000000000" pitchFamily="2" charset="-70"/>
                        </a:rPr>
                        <a:t>Aizpildīto amatu īpatsvars (%)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050">
                          <a:effectLst/>
                          <a:latin typeface="Montserrat" panose="00000500000000000000" pitchFamily="2" charset="-70"/>
                        </a:rPr>
                        <a:t>Faktiski aizpildītie amati no kopējā skaita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  <a:latin typeface="Montserrat" panose="00000500000000000000" pitchFamily="2" charset="-70"/>
                        </a:rPr>
                        <a:t>≥95%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  <a:latin typeface="Montserrat" panose="00000500000000000000" pitchFamily="2" charset="-70"/>
                        </a:rPr>
                        <a:t>Personāla uzskaite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Reizi gadā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Personāla speciāliste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100" dirty="0">
                          <a:effectLst/>
                        </a:rPr>
                        <a:t> 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110488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19.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  <a:latin typeface="Montserrat" panose="00000500000000000000" pitchFamily="2" charset="-70"/>
                        </a:rPr>
                        <a:t>Darbinieku mainības rādītājs (%)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050">
                          <a:effectLst/>
                          <a:latin typeface="Montserrat" panose="00000500000000000000" pitchFamily="2" charset="-70"/>
                        </a:rPr>
                        <a:t>Darba attiecības izbeigušo darbinieku īpatsvars</a:t>
                      </a:r>
                      <a:endParaRPr lang="lv-LV" sz="1050">
                        <a:effectLst/>
                        <a:latin typeface="Montserrat" panose="00000500000000000000" pitchFamily="2" charset="-70"/>
                      </a:endParaRPr>
                    </a:p>
                    <a:p>
                      <a:pPr indent="45720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05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  <a:latin typeface="Montserrat" panose="00000500000000000000" pitchFamily="2" charset="-70"/>
                        </a:rPr>
                        <a:t>≤10%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05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050">
                        <a:effectLst/>
                        <a:latin typeface="Montserrat" panose="00000500000000000000" pitchFamily="2" charset="-7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  <a:latin typeface="Montserrat" panose="00000500000000000000" pitchFamily="2" charset="-70"/>
                        </a:rPr>
                        <a:t>Personāla uzskaite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Reizi gadā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 dirty="0">
                          <a:effectLst/>
                          <a:latin typeface="Montserrat" panose="00000500000000000000" pitchFamily="2" charset="-70"/>
                        </a:rPr>
                        <a:t>Personāla speciāliste</a:t>
                      </a:r>
                      <a:endParaRPr lang="lv-LV" sz="105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4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100" dirty="0">
                          <a:effectLst/>
                        </a:rPr>
                        <a:t> </a:t>
                      </a:r>
                      <a:r>
                        <a:rPr lang="lv-LV" sz="900" dirty="0">
                          <a:effectLst/>
                          <a:latin typeface="Montserrat" panose="00000500000000000000" pitchFamily="2" charset="-70"/>
                        </a:rPr>
                        <a:t>VTP16</a:t>
                      </a:r>
                      <a:endParaRPr lang="lv-LV" sz="9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663833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20.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Vidējais darba stāžs organizācijā (gados)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dirty="0" err="1">
                          <a:effectLst/>
                          <a:latin typeface="Montserrat" panose="00000500000000000000" pitchFamily="2" charset="-70"/>
                        </a:rPr>
                        <a:t>Darbinieku</a:t>
                      </a:r>
                      <a:r>
                        <a:rPr lang="en-US" sz="1050" dirty="0">
                          <a:effectLst/>
                          <a:latin typeface="Montserrat" panose="00000500000000000000" pitchFamily="2" charset="-70"/>
                        </a:rPr>
                        <a:t> </a:t>
                      </a:r>
                      <a:r>
                        <a:rPr lang="en-US" sz="1050" dirty="0" err="1">
                          <a:effectLst/>
                          <a:latin typeface="Montserrat" panose="00000500000000000000" pitchFamily="2" charset="-70"/>
                        </a:rPr>
                        <a:t>noturības</a:t>
                      </a:r>
                      <a:r>
                        <a:rPr lang="en-US" sz="1050" dirty="0">
                          <a:effectLst/>
                          <a:latin typeface="Montserrat" panose="00000500000000000000" pitchFamily="2" charset="-70"/>
                        </a:rPr>
                        <a:t> </a:t>
                      </a:r>
                      <a:r>
                        <a:rPr lang="en-US" sz="1050" dirty="0" err="1">
                          <a:effectLst/>
                          <a:latin typeface="Montserrat" panose="00000500000000000000" pitchFamily="2" charset="-70"/>
                        </a:rPr>
                        <a:t>rādītājs</a:t>
                      </a:r>
                      <a:endParaRPr lang="lv-LV" sz="105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  <a:latin typeface="Montserrat" panose="00000500000000000000" pitchFamily="2" charset="-70"/>
                        </a:rPr>
                        <a:t>≥5 gadi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  <a:latin typeface="Montserrat" panose="00000500000000000000" pitchFamily="2" charset="-70"/>
                        </a:rPr>
                        <a:t>Personāla dati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Reizi gadā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Personāla speciāliste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4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100" dirty="0">
                          <a:effectLst/>
                        </a:rPr>
                        <a:t> 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618157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21.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  <a:latin typeface="Montserrat" panose="00000500000000000000" pitchFamily="2" charset="-70"/>
                        </a:rPr>
                        <a:t>Darba aizsardzības negadījumu skaits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  <a:latin typeface="Montserrat" panose="00000500000000000000" pitchFamily="2" charset="-70"/>
                        </a:rPr>
                        <a:t>Reģistrētie nelaimes gadījumi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  <a:latin typeface="Montserrat" panose="00000500000000000000" pitchFamily="2" charset="-70"/>
                        </a:rPr>
                        <a:t>0–1 gadā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  <a:latin typeface="Montserrat" panose="00000500000000000000" pitchFamily="2" charset="-70"/>
                        </a:rPr>
                        <a:t>Darba aizsardzības pārskati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Reizi gadā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Direktora 2.vietnieks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100" dirty="0">
                          <a:effectLst/>
                        </a:rPr>
                        <a:t> 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486512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22.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  <a:latin typeface="Montserrat" panose="00000500000000000000" pitchFamily="2" charset="-70"/>
                        </a:rPr>
                        <a:t>Apmācīto darbinieku īpatsvars (%)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  <a:latin typeface="Montserrat" panose="00000500000000000000" pitchFamily="2" charset="-70"/>
                        </a:rPr>
                        <a:t>Darbinieku kvalifikācijas celšana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  <a:latin typeface="Montserrat" panose="00000500000000000000" pitchFamily="2" charset="-70"/>
                        </a:rPr>
                        <a:t>≥23%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  <a:latin typeface="Montserrat" panose="00000500000000000000" pitchFamily="2" charset="-70"/>
                        </a:rPr>
                        <a:t>Personāla dati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Reizi gadā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 dirty="0">
                          <a:effectLst/>
                          <a:latin typeface="Montserrat" panose="00000500000000000000" pitchFamily="2" charset="-70"/>
                        </a:rPr>
                        <a:t>Personāla speciāliste</a:t>
                      </a:r>
                      <a:endParaRPr lang="lv-LV" sz="105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100" dirty="0">
                          <a:effectLst/>
                        </a:rPr>
                        <a:t> 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94896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8758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82650A-1E15-3908-0956-9A1DF4B58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1AE1C5CC-69FC-3395-B674-F9D3BD28C4C0}"/>
              </a:ext>
            </a:extLst>
          </p:cNvPr>
          <p:cNvSpPr/>
          <p:nvPr/>
        </p:nvSpPr>
        <p:spPr>
          <a:xfrm rot="1789">
            <a:off x="-3176" y="6326717"/>
            <a:ext cx="12198351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F7C2AA-5DAD-09A4-06A7-646C3A811DFF}"/>
              </a:ext>
            </a:extLst>
          </p:cNvPr>
          <p:cNvSpPr txBox="1"/>
          <p:nvPr/>
        </p:nvSpPr>
        <p:spPr>
          <a:xfrm>
            <a:off x="60960" y="6380480"/>
            <a:ext cx="12070080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P/A CARNIKAVAS KOMUNĀLSERVISS 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I</a:t>
            </a:r>
            <a:r>
              <a:rPr kumimoji="0" lang="lv-LV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I  10.12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.202</a:t>
            </a:r>
            <a:r>
              <a:rPr kumimoji="0" lang="lv-LV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5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BF4B0F4-6D50-8783-2CDF-5C1CDB5ACF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934997"/>
              </p:ext>
            </p:extLst>
          </p:nvPr>
        </p:nvGraphicFramePr>
        <p:xfrm>
          <a:off x="3223033" y="52556"/>
          <a:ext cx="8908007" cy="61295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9571">
                  <a:extLst>
                    <a:ext uri="{9D8B030D-6E8A-4147-A177-3AD203B41FA5}">
                      <a16:colId xmlns:a16="http://schemas.microsoft.com/office/drawing/2014/main" val="1992931857"/>
                    </a:ext>
                  </a:extLst>
                </a:gridCol>
                <a:gridCol w="1416451">
                  <a:extLst>
                    <a:ext uri="{9D8B030D-6E8A-4147-A177-3AD203B41FA5}">
                      <a16:colId xmlns:a16="http://schemas.microsoft.com/office/drawing/2014/main" val="2404682630"/>
                    </a:ext>
                  </a:extLst>
                </a:gridCol>
                <a:gridCol w="1512814">
                  <a:extLst>
                    <a:ext uri="{9D8B030D-6E8A-4147-A177-3AD203B41FA5}">
                      <a16:colId xmlns:a16="http://schemas.microsoft.com/office/drawing/2014/main" val="4293857867"/>
                    </a:ext>
                  </a:extLst>
                </a:gridCol>
                <a:gridCol w="1113577">
                  <a:extLst>
                    <a:ext uri="{9D8B030D-6E8A-4147-A177-3AD203B41FA5}">
                      <a16:colId xmlns:a16="http://schemas.microsoft.com/office/drawing/2014/main" val="3314739018"/>
                    </a:ext>
                  </a:extLst>
                </a:gridCol>
                <a:gridCol w="1186004">
                  <a:extLst>
                    <a:ext uri="{9D8B030D-6E8A-4147-A177-3AD203B41FA5}">
                      <a16:colId xmlns:a16="http://schemas.microsoft.com/office/drawing/2014/main" val="2920296906"/>
                    </a:ext>
                  </a:extLst>
                </a:gridCol>
                <a:gridCol w="941560">
                  <a:extLst>
                    <a:ext uri="{9D8B030D-6E8A-4147-A177-3AD203B41FA5}">
                      <a16:colId xmlns:a16="http://schemas.microsoft.com/office/drawing/2014/main" val="1508348726"/>
                    </a:ext>
                  </a:extLst>
                </a:gridCol>
                <a:gridCol w="1638677">
                  <a:extLst>
                    <a:ext uri="{9D8B030D-6E8A-4147-A177-3AD203B41FA5}">
                      <a16:colId xmlns:a16="http://schemas.microsoft.com/office/drawing/2014/main" val="1068554408"/>
                    </a:ext>
                  </a:extLst>
                </a:gridCol>
                <a:gridCol w="669353">
                  <a:extLst>
                    <a:ext uri="{9D8B030D-6E8A-4147-A177-3AD203B41FA5}">
                      <a16:colId xmlns:a16="http://schemas.microsoft.com/office/drawing/2014/main" val="2251162816"/>
                    </a:ext>
                  </a:extLst>
                </a:gridCol>
              </a:tblGrid>
              <a:tr h="222406"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600" dirty="0">
                          <a:effectLst/>
                          <a:latin typeface="Montserrat" panose="00000500000000000000" pitchFamily="2" charset="-70"/>
                        </a:rPr>
                        <a:t>Tehniskā parka uzturēšana un atjaunošana</a:t>
                      </a:r>
                      <a:endParaRPr lang="lv-LV" sz="16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42271" marR="42271" marT="0" marB="0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688683"/>
                  </a:ext>
                </a:extLst>
              </a:tr>
              <a:tr h="3553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 dirty="0">
                          <a:effectLst/>
                          <a:latin typeface="Montserrat" panose="00000500000000000000" pitchFamily="2" charset="-70"/>
                        </a:rPr>
                        <a:t>Nr.</a:t>
                      </a:r>
                      <a:endParaRPr lang="lv-LV" sz="105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42271" marR="42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b="1" dirty="0" err="1">
                          <a:effectLst/>
                          <a:latin typeface="Montserrat" panose="00000500000000000000" pitchFamily="2" charset="-70"/>
                        </a:rPr>
                        <a:t>Veiktspejas</a:t>
                      </a:r>
                      <a:r>
                        <a:rPr lang="en-US" sz="1050" b="1" dirty="0">
                          <a:effectLst/>
                          <a:latin typeface="Montserrat" panose="00000500000000000000" pitchFamily="2" charset="-70"/>
                        </a:rPr>
                        <a:t> </a:t>
                      </a:r>
                      <a:r>
                        <a:rPr lang="en-US" sz="1050" b="1" dirty="0" err="1">
                          <a:effectLst/>
                          <a:latin typeface="Montserrat" panose="00000500000000000000" pitchFamily="2" charset="-70"/>
                        </a:rPr>
                        <a:t>rādītājs</a:t>
                      </a:r>
                      <a:r>
                        <a:rPr lang="en-US" sz="1050" b="1" dirty="0">
                          <a:effectLst/>
                          <a:latin typeface="Montserrat" panose="00000500000000000000" pitchFamily="2" charset="-70"/>
                        </a:rPr>
                        <a:t> (KPI)</a:t>
                      </a:r>
                      <a:endParaRPr lang="lv-LV" sz="1050" b="1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42271" marR="42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b="1">
                          <a:effectLst/>
                          <a:latin typeface="Montserrat" panose="00000500000000000000" pitchFamily="2" charset="-70"/>
                        </a:rPr>
                        <a:t>Apraksts</a:t>
                      </a:r>
                      <a:endParaRPr lang="lv-LV" sz="1050" b="1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42271" marR="42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b="1">
                          <a:effectLst/>
                          <a:latin typeface="Montserrat" panose="00000500000000000000" pitchFamily="2" charset="-70"/>
                        </a:rPr>
                        <a:t>Mērķis / sasniedzamais rezultāts</a:t>
                      </a:r>
                      <a:endParaRPr lang="lv-LV" sz="1050" b="1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42271" marR="42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b="1">
                          <a:effectLst/>
                          <a:latin typeface="Montserrat" panose="00000500000000000000" pitchFamily="2" charset="-70"/>
                        </a:rPr>
                        <a:t>Datu avots</a:t>
                      </a:r>
                      <a:endParaRPr lang="lv-LV" sz="1050" b="1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42271" marR="42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b="1">
                          <a:effectLst/>
                          <a:latin typeface="Montserrat" panose="00000500000000000000" pitchFamily="2" charset="-70"/>
                        </a:rPr>
                        <a:t>Mērīšanas biežums</a:t>
                      </a:r>
                      <a:endParaRPr lang="lv-LV" sz="1050" b="1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42271" marR="42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b="1">
                          <a:effectLst/>
                          <a:latin typeface="Montserrat" panose="00000500000000000000" pitchFamily="2" charset="-70"/>
                        </a:rPr>
                        <a:t>Atbildīgais</a:t>
                      </a:r>
                      <a:endParaRPr lang="lv-LV" sz="1050" b="1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42271" marR="42271" marT="0" marB="0"/>
                </a:tc>
                <a:tc>
                  <a:txBody>
                    <a:bodyPr/>
                    <a:lstStyle/>
                    <a:p>
                      <a:pPr marL="0" marR="0" lvl="0" indent="0" algn="l" defTabSz="91444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800" b="1" dirty="0">
                          <a:effectLst/>
                        </a:rPr>
                        <a:t> </a:t>
                      </a:r>
                      <a:r>
                        <a:rPr lang="lv-LV" sz="900" b="1" dirty="0">
                          <a:effectLst/>
                          <a:latin typeface="Montserrat" panose="00000500000000000000" pitchFamily="2" charset="-70"/>
                        </a:rPr>
                        <a:t>Ādažu novada vidējā termiņa prioritātes</a:t>
                      </a:r>
                      <a:r>
                        <a:rPr lang="lv-LV" sz="900" b="1" dirty="0">
                          <a:effectLst/>
                        </a:rPr>
                        <a:t> </a:t>
                      </a:r>
                      <a:endParaRPr lang="lv-LV" sz="900" b="1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23742934"/>
                  </a:ext>
                </a:extLst>
              </a:tr>
              <a:tr h="3553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23.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42271" marR="42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  <a:latin typeface="Montserrat" panose="00000500000000000000" pitchFamily="2" charset="-70"/>
                        </a:rPr>
                        <a:t>Vidējais tehnikas vecums (gados)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42271" marR="42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050">
                          <a:effectLst/>
                          <a:latin typeface="Montserrat" panose="00000500000000000000" pitchFamily="2" charset="-70"/>
                        </a:rPr>
                        <a:t>Vidējais traktortehnikas un aprīkojuma vecums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42271" marR="42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  <a:latin typeface="Montserrat" panose="00000500000000000000" pitchFamily="2" charset="-70"/>
                        </a:rPr>
                        <a:t>&lt;15 gadi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42271" marR="42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Grāmatvedības uzskaite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42271" marR="42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Reizi gadā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42271" marR="42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Direktora 1.vietnieks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42271" marR="42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900" dirty="0">
                          <a:effectLst/>
                          <a:latin typeface="Montserrat" panose="00000500000000000000" pitchFamily="2" charset="-70"/>
                        </a:rPr>
                        <a:t> VTP16</a:t>
                      </a:r>
                      <a:endParaRPr lang="lv-LV" sz="9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98911335"/>
                  </a:ext>
                </a:extLst>
              </a:tr>
              <a:tr h="3553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24.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42271" marR="42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  <a:latin typeface="Montserrat" panose="00000500000000000000" pitchFamily="2" charset="-70"/>
                        </a:rPr>
                        <a:t>Jaunas tehnikas iegādes īpatsvars (%)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42271" marR="42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 dirty="0">
                          <a:effectLst/>
                          <a:latin typeface="Montserrat" panose="00000500000000000000" pitchFamily="2" charset="-70"/>
                        </a:rPr>
                        <a:t>Iegādātās tehnikas īpatsvars no kopējās</a:t>
                      </a:r>
                      <a:endParaRPr lang="lv-LV" sz="105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42271" marR="42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  <a:latin typeface="Montserrat" panose="00000500000000000000" pitchFamily="2" charset="-70"/>
                        </a:rPr>
                        <a:t>≥10% līdz 2028. gadam</a:t>
                      </a:r>
                      <a:endParaRPr lang="lv-LV" sz="105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42271" marR="42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  <a:latin typeface="Montserrat" panose="00000500000000000000" pitchFamily="2" charset="-70"/>
                        </a:rPr>
                        <a:t>Iepirkumu uzskaite</a:t>
                      </a:r>
                      <a:endParaRPr lang="lv-LV" sz="105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42271" marR="42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Reizi gadā</a:t>
                      </a:r>
                      <a:endParaRPr lang="lv-LV" sz="105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42271" marR="42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Direktora 1.vietnieks</a:t>
                      </a:r>
                      <a:endParaRPr lang="lv-LV" sz="105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42271" marR="42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90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9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0282067"/>
                  </a:ext>
                </a:extLst>
              </a:tr>
              <a:tr h="6519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25. 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42271" marR="42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lv-LV" sz="900" dirty="0">
                          <a:effectLst/>
                          <a:latin typeface="Montserrat" panose="00000500000000000000" pitchFamily="2" charset="-70"/>
                        </a:rPr>
                        <a:t>Ar GPS/GPRS iekārtu aprīkots transportlīdzeklis ekspluatācijas informācijas aprites automatizēšanai (%) </a:t>
                      </a: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lv-LV" sz="1050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05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42271" marR="42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GPS uzstādīšana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42271" marR="42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 dirty="0">
                          <a:effectLst/>
                          <a:latin typeface="Montserrat" panose="00000500000000000000" pitchFamily="2" charset="-70"/>
                        </a:rPr>
                        <a:t>100%</a:t>
                      </a:r>
                      <a:endParaRPr lang="lv-LV" sz="105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42271" marR="42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 dirty="0">
                          <a:effectLst/>
                          <a:latin typeface="Montserrat" panose="00000500000000000000" pitchFamily="2" charset="-70"/>
                        </a:rPr>
                        <a:t>GPS sistēma</a:t>
                      </a:r>
                      <a:endParaRPr lang="lv-LV" sz="105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42271" marR="42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 dirty="0">
                          <a:effectLst/>
                          <a:latin typeface="Montserrat" panose="00000500000000000000" pitchFamily="2" charset="-70"/>
                        </a:rPr>
                        <a:t>Reizi gadā</a:t>
                      </a:r>
                      <a:endParaRPr lang="lv-LV" sz="105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42271" marR="42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 dirty="0">
                          <a:effectLst/>
                          <a:latin typeface="Montserrat" panose="00000500000000000000" pitchFamily="2" charset="-70"/>
                        </a:rPr>
                        <a:t>Direktora 1.vietnieks</a:t>
                      </a:r>
                      <a:endParaRPr lang="lv-LV" sz="105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42271" marR="42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900" dirty="0">
                          <a:effectLst/>
                          <a:latin typeface="Montserrat" panose="00000500000000000000" pitchFamily="2" charset="-70"/>
                        </a:rPr>
                        <a:t>VTP16 </a:t>
                      </a:r>
                      <a:endParaRPr lang="lv-LV" sz="9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76059091"/>
                  </a:ext>
                </a:extLst>
              </a:tr>
              <a:tr h="169734"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dirty="0" err="1">
                          <a:effectLst/>
                          <a:latin typeface="Montserrat" panose="00000500000000000000" pitchFamily="2" charset="-70"/>
                        </a:rPr>
                        <a:t>Sabiedrības</a:t>
                      </a:r>
                      <a:r>
                        <a:rPr lang="en-US" sz="1600" dirty="0">
                          <a:effectLst/>
                          <a:latin typeface="Montserrat" panose="00000500000000000000" pitchFamily="2" charset="-7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Montserrat" panose="00000500000000000000" pitchFamily="2" charset="-70"/>
                        </a:rPr>
                        <a:t>līdzdalība</a:t>
                      </a:r>
                      <a:endParaRPr lang="lv-LV" sz="16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42271" marR="42271" marT="0" marB="0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5195273"/>
                  </a:ext>
                </a:extLst>
              </a:tr>
              <a:tr h="3553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Nr.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42271" marR="42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b="1">
                          <a:effectLst/>
                          <a:latin typeface="Montserrat" panose="00000500000000000000" pitchFamily="2" charset="-70"/>
                        </a:rPr>
                        <a:t>Veiktspejas rādītājs (KPI)</a:t>
                      </a:r>
                      <a:endParaRPr lang="lv-LV" sz="1050" b="1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42271" marR="42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b="1">
                          <a:effectLst/>
                          <a:latin typeface="Montserrat" panose="00000500000000000000" pitchFamily="2" charset="-70"/>
                        </a:rPr>
                        <a:t>Apraksts</a:t>
                      </a:r>
                      <a:endParaRPr lang="lv-LV" sz="1050" b="1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42271" marR="42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b="1" dirty="0" err="1">
                          <a:effectLst/>
                          <a:latin typeface="Montserrat" panose="00000500000000000000" pitchFamily="2" charset="-70"/>
                        </a:rPr>
                        <a:t>Mērķis</a:t>
                      </a:r>
                      <a:r>
                        <a:rPr lang="en-US" sz="1050" b="1" dirty="0">
                          <a:effectLst/>
                          <a:latin typeface="Montserrat" panose="00000500000000000000" pitchFamily="2" charset="-70"/>
                        </a:rPr>
                        <a:t> / </a:t>
                      </a:r>
                      <a:r>
                        <a:rPr lang="en-US" sz="1050" b="1" dirty="0" err="1">
                          <a:effectLst/>
                          <a:latin typeface="Montserrat" panose="00000500000000000000" pitchFamily="2" charset="-70"/>
                        </a:rPr>
                        <a:t>sasniedzamais</a:t>
                      </a:r>
                      <a:r>
                        <a:rPr lang="en-US" sz="1050" b="1" dirty="0">
                          <a:effectLst/>
                          <a:latin typeface="Montserrat" panose="00000500000000000000" pitchFamily="2" charset="-70"/>
                        </a:rPr>
                        <a:t> </a:t>
                      </a:r>
                      <a:r>
                        <a:rPr lang="en-US" sz="1050" b="1" dirty="0" err="1">
                          <a:effectLst/>
                          <a:latin typeface="Montserrat" panose="00000500000000000000" pitchFamily="2" charset="-70"/>
                        </a:rPr>
                        <a:t>rezultāts</a:t>
                      </a:r>
                      <a:endParaRPr lang="lv-LV" sz="1050" b="1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42271" marR="42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b="1" dirty="0">
                          <a:effectLst/>
                          <a:latin typeface="Montserrat" panose="00000500000000000000" pitchFamily="2" charset="-70"/>
                        </a:rPr>
                        <a:t>Datu </a:t>
                      </a:r>
                      <a:r>
                        <a:rPr lang="en-US" sz="1050" b="1" dirty="0" err="1">
                          <a:effectLst/>
                          <a:latin typeface="Montserrat" panose="00000500000000000000" pitchFamily="2" charset="-70"/>
                        </a:rPr>
                        <a:t>avots</a:t>
                      </a:r>
                      <a:endParaRPr lang="lv-LV" sz="1050" b="1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42271" marR="42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b="1">
                          <a:effectLst/>
                          <a:latin typeface="Montserrat" panose="00000500000000000000" pitchFamily="2" charset="-70"/>
                        </a:rPr>
                        <a:t>Mērīšanas biežums</a:t>
                      </a:r>
                      <a:endParaRPr lang="lv-LV" sz="1050" b="1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42271" marR="42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b="1">
                          <a:effectLst/>
                          <a:latin typeface="Montserrat" panose="00000500000000000000" pitchFamily="2" charset="-70"/>
                        </a:rPr>
                        <a:t>Atbildīgais</a:t>
                      </a:r>
                      <a:endParaRPr lang="lv-LV" sz="1050" b="1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42271" marR="42271" marT="0" marB="0"/>
                </a:tc>
                <a:tc>
                  <a:txBody>
                    <a:bodyPr/>
                    <a:lstStyle/>
                    <a:p>
                      <a:pPr marL="0" marR="0" lvl="0" indent="0" algn="l" defTabSz="91444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700" b="1" dirty="0">
                          <a:effectLst/>
                        </a:rPr>
                        <a:t> </a:t>
                      </a:r>
                      <a:r>
                        <a:rPr lang="lv-LV" sz="900" b="1" dirty="0">
                          <a:effectLst/>
                          <a:latin typeface="Montserrat" panose="00000500000000000000" pitchFamily="2" charset="-70"/>
                        </a:rPr>
                        <a:t>Ādažu novada vidējā termiņa prioritātes</a:t>
                      </a:r>
                      <a:endParaRPr lang="lv-LV" sz="900" b="1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55599765"/>
                  </a:ext>
                </a:extLst>
              </a:tr>
              <a:tr h="4758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26.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42271" marR="42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Ciemu attīstības plāna iedzīvotāju priekšlikumu īstenošanas (%)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42271" marR="42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  <a:latin typeface="Montserrat" panose="00000500000000000000" pitchFamily="2" charset="-70"/>
                        </a:rPr>
                        <a:t>Īstenoto ierosinājumu īpatsvars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42271" marR="42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  <a:latin typeface="Montserrat" panose="00000500000000000000" pitchFamily="2" charset="-70"/>
                        </a:rPr>
                        <a:t>≥10%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42271" marR="42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  <a:latin typeface="Montserrat" panose="00000500000000000000" pitchFamily="2" charset="-70"/>
                        </a:rPr>
                        <a:t>Iedzīvotāju ciemu attīstības plāns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42271" marR="42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Reizi gadā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42271" marR="42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Direktors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42271" marR="42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900" dirty="0">
                          <a:effectLst/>
                          <a:latin typeface="Montserrat" panose="00000500000000000000" pitchFamily="2" charset="-70"/>
                        </a:rPr>
                        <a:t> VTP15</a:t>
                      </a:r>
                      <a:endParaRPr lang="lv-LV" sz="9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35202162"/>
                  </a:ext>
                </a:extLst>
              </a:tr>
              <a:tr h="4758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27.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42271" marR="42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  <a:latin typeface="Montserrat" panose="00000500000000000000" pitchFamily="2" charset="-70"/>
                        </a:rPr>
                        <a:t>Klientu apmierinātības rādītājs (%)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42271" marR="42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  <a:latin typeface="Montserrat" panose="00000500000000000000" pitchFamily="2" charset="-70"/>
                        </a:rPr>
                        <a:t>Pakalpojumu kvalitātes vērtējums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42271" marR="42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  <a:latin typeface="Montserrat" panose="00000500000000000000" pitchFamily="2" charset="-70"/>
                        </a:rPr>
                        <a:t>≥70%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42271" marR="42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  <a:latin typeface="Montserrat" panose="00000500000000000000" pitchFamily="2" charset="-70"/>
                        </a:rPr>
                        <a:t>Aptaujas dati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42271" marR="42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Vienu reizi pārskata periodā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42271" marR="42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42271" marR="42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900" dirty="0">
                          <a:effectLst/>
                          <a:latin typeface="Montserrat" panose="00000500000000000000" pitchFamily="2" charset="-70"/>
                        </a:rPr>
                        <a:t> VTP13,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900" dirty="0"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</a:rPr>
                        <a:t> VTP15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43732670"/>
                  </a:ext>
                </a:extLst>
              </a:tr>
              <a:tr h="9575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28.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42271" marR="42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900" dirty="0">
                          <a:effectLst/>
                          <a:latin typeface="Montserrat" panose="00000500000000000000" pitchFamily="2" charset="-70"/>
                        </a:rPr>
                        <a:t>Pašvaldības iestāžu darbinieku apmierinātības rādītāji ar Aģentūras uzturētajām ēkām (%)</a:t>
                      </a:r>
                      <a:endParaRPr lang="lv-LV" sz="9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42271" marR="42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dirty="0" err="1">
                          <a:effectLst/>
                          <a:latin typeface="Montserrat" panose="00000500000000000000" pitchFamily="2" charset="-70"/>
                        </a:rPr>
                        <a:t>Pakalpojumu</a:t>
                      </a:r>
                      <a:r>
                        <a:rPr lang="en-US" sz="1050" dirty="0">
                          <a:effectLst/>
                          <a:latin typeface="Montserrat" panose="00000500000000000000" pitchFamily="2" charset="-70"/>
                        </a:rPr>
                        <a:t> </a:t>
                      </a:r>
                      <a:r>
                        <a:rPr lang="en-US" sz="1050" dirty="0" err="1">
                          <a:effectLst/>
                          <a:latin typeface="Montserrat" panose="00000500000000000000" pitchFamily="2" charset="-70"/>
                        </a:rPr>
                        <a:t>kvalitātes</a:t>
                      </a:r>
                      <a:r>
                        <a:rPr lang="en-US" sz="1050" dirty="0">
                          <a:effectLst/>
                          <a:latin typeface="Montserrat" panose="00000500000000000000" pitchFamily="2" charset="-70"/>
                        </a:rPr>
                        <a:t> </a:t>
                      </a:r>
                      <a:r>
                        <a:rPr lang="en-US" sz="1050" dirty="0" err="1">
                          <a:effectLst/>
                          <a:latin typeface="Montserrat" panose="00000500000000000000" pitchFamily="2" charset="-70"/>
                        </a:rPr>
                        <a:t>vērtējums</a:t>
                      </a:r>
                      <a:endParaRPr lang="lv-LV" sz="105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42271" marR="42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dirty="0">
                          <a:effectLst/>
                          <a:latin typeface="Montserrat" panose="00000500000000000000" pitchFamily="2" charset="-70"/>
                        </a:rPr>
                        <a:t>≥85%</a:t>
                      </a:r>
                      <a:endParaRPr lang="lv-LV" sz="105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42271" marR="42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dirty="0" err="1">
                          <a:effectLst/>
                          <a:latin typeface="Montserrat" panose="00000500000000000000" pitchFamily="2" charset="-70"/>
                        </a:rPr>
                        <a:t>Ceturkšņa</a:t>
                      </a:r>
                      <a:r>
                        <a:rPr lang="en-US" sz="1050" dirty="0">
                          <a:effectLst/>
                          <a:latin typeface="Montserrat" panose="00000500000000000000" pitchFamily="2" charset="-70"/>
                        </a:rPr>
                        <a:t> </a:t>
                      </a:r>
                      <a:r>
                        <a:rPr lang="en-US" sz="1050" dirty="0" err="1">
                          <a:effectLst/>
                          <a:latin typeface="Montserrat" panose="00000500000000000000" pitchFamily="2" charset="-70"/>
                        </a:rPr>
                        <a:t>ēku</a:t>
                      </a:r>
                      <a:r>
                        <a:rPr lang="en-US" sz="1050" dirty="0">
                          <a:effectLst/>
                          <a:latin typeface="Montserrat" panose="00000500000000000000" pitchFamily="2" charset="-70"/>
                        </a:rPr>
                        <a:t> </a:t>
                      </a:r>
                      <a:r>
                        <a:rPr lang="en-US" sz="1050" dirty="0" err="1">
                          <a:effectLst/>
                          <a:latin typeface="Montserrat" panose="00000500000000000000" pitchFamily="2" charset="-70"/>
                        </a:rPr>
                        <a:t>lietotāju</a:t>
                      </a:r>
                      <a:r>
                        <a:rPr lang="en-US" sz="1050" dirty="0">
                          <a:effectLst/>
                          <a:latin typeface="Montserrat" panose="00000500000000000000" pitchFamily="2" charset="-70"/>
                        </a:rPr>
                        <a:t> </a:t>
                      </a:r>
                      <a:r>
                        <a:rPr lang="en-US" sz="1050" dirty="0" err="1">
                          <a:effectLst/>
                          <a:latin typeface="Montserrat" panose="00000500000000000000" pitchFamily="2" charset="-70"/>
                        </a:rPr>
                        <a:t>sanāksmes</a:t>
                      </a:r>
                      <a:endParaRPr lang="lv-LV" sz="105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42271" marR="42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 dirty="0">
                          <a:effectLst/>
                          <a:latin typeface="Montserrat" panose="00000500000000000000" pitchFamily="2" charset="-70"/>
                        </a:rPr>
                        <a:t>Reizi gadā</a:t>
                      </a:r>
                      <a:endParaRPr lang="lv-LV" sz="105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42271" marR="42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 dirty="0">
                          <a:effectLst/>
                          <a:latin typeface="Montserrat" panose="00000500000000000000" pitchFamily="2" charset="-70"/>
                        </a:rPr>
                        <a:t>Direktora 2. vietnieks</a:t>
                      </a:r>
                      <a:endParaRPr lang="lv-LV" sz="105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42271" marR="42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900" dirty="0">
                          <a:effectLst/>
                          <a:latin typeface="Montserrat" panose="00000500000000000000" pitchFamily="2" charset="-70"/>
                        </a:rPr>
                        <a:t> VTP13 </a:t>
                      </a:r>
                      <a:endParaRPr lang="lv-LV" sz="9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086405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4934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3691AB-08CE-0BB6-3ACE-48A940EA8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1F0EE017-B665-4736-36B2-8077E2FE87E9}"/>
              </a:ext>
            </a:extLst>
          </p:cNvPr>
          <p:cNvSpPr/>
          <p:nvPr/>
        </p:nvSpPr>
        <p:spPr>
          <a:xfrm rot="1789">
            <a:off x="-3176" y="6326717"/>
            <a:ext cx="12198351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F79B4F-2D1F-A1C7-82E6-018A2AABC73B}"/>
              </a:ext>
            </a:extLst>
          </p:cNvPr>
          <p:cNvSpPr txBox="1"/>
          <p:nvPr/>
        </p:nvSpPr>
        <p:spPr>
          <a:xfrm>
            <a:off x="60960" y="6380480"/>
            <a:ext cx="12070080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P/A CARNIKAVAS KOMUNĀLSERVISS 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I</a:t>
            </a:r>
            <a:r>
              <a:rPr kumimoji="0" lang="lv-LV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I  10.12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.202</a:t>
            </a:r>
            <a:r>
              <a:rPr kumimoji="0" lang="lv-LV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5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25BF7EA-2D80-37AB-D9D8-39C13CCA7A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880997"/>
              </p:ext>
            </p:extLst>
          </p:nvPr>
        </p:nvGraphicFramePr>
        <p:xfrm>
          <a:off x="3313970" y="767175"/>
          <a:ext cx="8645660" cy="41845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7883">
                  <a:extLst>
                    <a:ext uri="{9D8B030D-6E8A-4147-A177-3AD203B41FA5}">
                      <a16:colId xmlns:a16="http://schemas.microsoft.com/office/drawing/2014/main" val="795343982"/>
                    </a:ext>
                  </a:extLst>
                </a:gridCol>
                <a:gridCol w="1377908">
                  <a:extLst>
                    <a:ext uri="{9D8B030D-6E8A-4147-A177-3AD203B41FA5}">
                      <a16:colId xmlns:a16="http://schemas.microsoft.com/office/drawing/2014/main" val="1867389222"/>
                    </a:ext>
                  </a:extLst>
                </a:gridCol>
                <a:gridCol w="1426841">
                  <a:extLst>
                    <a:ext uri="{9D8B030D-6E8A-4147-A177-3AD203B41FA5}">
                      <a16:colId xmlns:a16="http://schemas.microsoft.com/office/drawing/2014/main" val="27053283"/>
                    </a:ext>
                  </a:extLst>
                </a:gridCol>
                <a:gridCol w="1249379">
                  <a:extLst>
                    <a:ext uri="{9D8B030D-6E8A-4147-A177-3AD203B41FA5}">
                      <a16:colId xmlns:a16="http://schemas.microsoft.com/office/drawing/2014/main" val="2265283251"/>
                    </a:ext>
                  </a:extLst>
                </a:gridCol>
                <a:gridCol w="1113576">
                  <a:extLst>
                    <a:ext uri="{9D8B030D-6E8A-4147-A177-3AD203B41FA5}">
                      <a16:colId xmlns:a16="http://schemas.microsoft.com/office/drawing/2014/main" val="3040521556"/>
                    </a:ext>
                  </a:extLst>
                </a:gridCol>
                <a:gridCol w="923453">
                  <a:extLst>
                    <a:ext uri="{9D8B030D-6E8A-4147-A177-3AD203B41FA5}">
                      <a16:colId xmlns:a16="http://schemas.microsoft.com/office/drawing/2014/main" val="2036846315"/>
                    </a:ext>
                  </a:extLst>
                </a:gridCol>
                <a:gridCol w="1394234">
                  <a:extLst>
                    <a:ext uri="{9D8B030D-6E8A-4147-A177-3AD203B41FA5}">
                      <a16:colId xmlns:a16="http://schemas.microsoft.com/office/drawing/2014/main" val="1394639929"/>
                    </a:ext>
                  </a:extLst>
                </a:gridCol>
                <a:gridCol w="742386">
                  <a:extLst>
                    <a:ext uri="{9D8B030D-6E8A-4147-A177-3AD203B41FA5}">
                      <a16:colId xmlns:a16="http://schemas.microsoft.com/office/drawing/2014/main" val="3258782527"/>
                    </a:ext>
                  </a:extLst>
                </a:gridCol>
              </a:tblGrid>
              <a:tr h="0"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600" dirty="0">
                          <a:effectLst/>
                          <a:latin typeface="Montserrat" panose="00000500000000000000" pitchFamily="2" charset="-70"/>
                        </a:rPr>
                        <a:t>Administrācija</a:t>
                      </a:r>
                      <a:endParaRPr lang="lv-LV" sz="1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0037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Nr.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b="1">
                          <a:effectLst/>
                          <a:latin typeface="Montserrat" panose="00000500000000000000" pitchFamily="2" charset="-70"/>
                        </a:rPr>
                        <a:t>Veiktspejas rādītājs (KPI)</a:t>
                      </a:r>
                      <a:endParaRPr lang="lv-LV" sz="1050" b="1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b="1" dirty="0" err="1">
                          <a:effectLst/>
                          <a:latin typeface="Montserrat" panose="00000500000000000000" pitchFamily="2" charset="-70"/>
                        </a:rPr>
                        <a:t>Apraksts</a:t>
                      </a:r>
                      <a:endParaRPr lang="lv-LV" sz="1050" b="1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b="1">
                          <a:effectLst/>
                          <a:latin typeface="Montserrat" panose="00000500000000000000" pitchFamily="2" charset="-70"/>
                        </a:rPr>
                        <a:t>Mērķis / sasniedzamais rezultāts</a:t>
                      </a:r>
                      <a:endParaRPr lang="lv-LV" sz="1050" b="1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b="1">
                          <a:effectLst/>
                          <a:latin typeface="Montserrat" panose="00000500000000000000" pitchFamily="2" charset="-70"/>
                        </a:rPr>
                        <a:t>Datu avots</a:t>
                      </a:r>
                      <a:endParaRPr lang="lv-LV" sz="1050" b="1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b="1">
                          <a:effectLst/>
                          <a:latin typeface="Montserrat" panose="00000500000000000000" pitchFamily="2" charset="-70"/>
                        </a:rPr>
                        <a:t>Mērīšanas biežums</a:t>
                      </a:r>
                      <a:endParaRPr lang="lv-LV" sz="1050" b="1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b="1">
                          <a:effectLst/>
                          <a:latin typeface="Montserrat" panose="00000500000000000000" pitchFamily="2" charset="-70"/>
                        </a:rPr>
                        <a:t>Atbildīgais</a:t>
                      </a:r>
                      <a:endParaRPr lang="lv-LV" sz="1050" b="1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900" b="1" dirty="0">
                          <a:effectLst/>
                          <a:latin typeface="Montserrat" panose="00000500000000000000" pitchFamily="2" charset="-70"/>
                        </a:rPr>
                        <a:t> Ādažu novada vidējā termiņa prioritātes</a:t>
                      </a:r>
                      <a:endParaRPr lang="lv-LV" sz="900" b="1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57725257"/>
                  </a:ext>
                </a:extLst>
              </a:tr>
              <a:tr h="765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29.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Sagatavoti grozījumu projekti normatīvajos aktos (skaits)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Aktualizēti vai iniciēti normatīvie akti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2 gadā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DVS Namejs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Reizi gadā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Direktora 2. vietnieks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85362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30.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Ikgadējā CKS darba plāna izpilde (%)</a:t>
                      </a:r>
                      <a:endParaRPr lang="lv-LV" sz="105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Izpildīti uzdevumi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85%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Darba plāns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 dirty="0">
                          <a:effectLst/>
                          <a:latin typeface="Montserrat" panose="00000500000000000000" pitchFamily="2" charset="-70"/>
                        </a:rPr>
                        <a:t>Reizi gadā</a:t>
                      </a:r>
                      <a:endParaRPr lang="lv-LV" sz="105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Direktors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900" dirty="0">
                          <a:effectLst/>
                          <a:latin typeface="Montserrat" panose="00000500000000000000" pitchFamily="2" charset="-70"/>
                        </a:rPr>
                        <a:t> VTP16</a:t>
                      </a:r>
                      <a:endParaRPr lang="lv-LV" sz="9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097638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31.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Iepirkumu plāna izpilde (%)</a:t>
                      </a:r>
                      <a:endParaRPr lang="lv-LV" sz="105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Veiktie iepirkumi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90%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Iepirkumu plāns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Reizi gadā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Iepirkumu speciālists, Iepirkumu komisija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900" dirty="0">
                          <a:effectLst/>
                          <a:latin typeface="Montserrat" panose="00000500000000000000" pitchFamily="2" charset="-70"/>
                        </a:rPr>
                        <a:t> VTP16</a:t>
                      </a:r>
                      <a:endParaRPr lang="lv-LV" sz="9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927676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32.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Administratīvo procesu virzība noteiktajos termiņos</a:t>
                      </a:r>
                      <a:endParaRPr lang="lv-LV" sz="105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Atbildes uz iesniegumiem, izsniedzamie dokumenti, projektu saskaņojumi BIS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95%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DVS Namejs un BIS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Reizi gadā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 dirty="0">
                          <a:effectLst/>
                          <a:latin typeface="Montserrat" panose="00000500000000000000" pitchFamily="2" charset="-70"/>
                        </a:rPr>
                        <a:t>Direktora 2. vietnieks</a:t>
                      </a:r>
                      <a:endParaRPr lang="lv-LV" sz="105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900" dirty="0">
                          <a:effectLst/>
                          <a:latin typeface="Montserrat" panose="00000500000000000000" pitchFamily="2" charset="-70"/>
                        </a:rPr>
                        <a:t> VTP16 </a:t>
                      </a:r>
                      <a:endParaRPr lang="lv-LV" sz="9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06131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3020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rot="1789">
            <a:off x="-3176" y="6326505"/>
            <a:ext cx="12198351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CC2B34-072D-EC58-F50A-01C9280DCCCA}"/>
              </a:ext>
            </a:extLst>
          </p:cNvPr>
          <p:cNvSpPr txBox="1"/>
          <p:nvPr/>
        </p:nvSpPr>
        <p:spPr>
          <a:xfrm>
            <a:off x="2181224" y="2772715"/>
            <a:ext cx="7829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lv-LV" altLang="lv-LV" sz="180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lv-LV" sz="180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PAŠVALDĪBAS AĢENTŪRA</a:t>
            </a:r>
            <a:br>
              <a:rPr kumimoji="0" lang="lv-LV" altLang="lv-LV" sz="180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Montserrat" panose="00000500000000000000" pitchFamily="2" charset="-70"/>
              </a:rPr>
            </a:br>
            <a:r>
              <a:rPr kumimoji="0" lang="en-US" altLang="lv-LV" sz="180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kumimoji="0" lang="lv-LV" altLang="lv-LV" sz="180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lv-LV" sz="180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“CARNIKAVAS KOMUNĀLSERVISS”</a:t>
            </a:r>
            <a:endParaRPr lang="lv-LV" dirty="0">
              <a:solidFill>
                <a:srgbClr val="595959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67BA68-E7BC-40C9-0D20-2B3AE8693A29}"/>
              </a:ext>
            </a:extLst>
          </p:cNvPr>
          <p:cNvSpPr txBox="1"/>
          <p:nvPr/>
        </p:nvSpPr>
        <p:spPr>
          <a:xfrm>
            <a:off x="60960" y="6380480"/>
            <a:ext cx="12070080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1000" dirty="0">
                <a:solidFill>
                  <a:srgbClr val="595959"/>
                </a:solidFill>
                <a:latin typeface="Montserrat" pitchFamily="2" charset="77"/>
              </a:rPr>
              <a:t>P/A </a:t>
            </a:r>
            <a:r>
              <a:rPr kumimoji="0" lang="lv-LV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CARNIKAVAS KOMUNĀLSERVISS 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I</a:t>
            </a:r>
            <a:r>
              <a:rPr kumimoji="0" lang="lv-LV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I  </a:t>
            </a:r>
            <a:r>
              <a:rPr lang="lv-LV" sz="1000" dirty="0">
                <a:solidFill>
                  <a:srgbClr val="595959"/>
                </a:solidFill>
                <a:latin typeface="Montserrat" pitchFamily="2" charset="77"/>
              </a:rPr>
              <a:t>10.12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.202</a:t>
            </a:r>
            <a:r>
              <a:rPr lang="lv-LV" sz="1000" dirty="0">
                <a:solidFill>
                  <a:srgbClr val="595959"/>
                </a:solidFill>
                <a:latin typeface="Montserrat" pitchFamily="2" charset="77"/>
              </a:rPr>
              <a:t>5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2560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9952F-BB5B-56FB-74C0-C71C53FCEF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A4BE88C1-B337-6B05-4BEE-A085E68AB8EE}"/>
              </a:ext>
            </a:extLst>
          </p:cNvPr>
          <p:cNvSpPr/>
          <p:nvPr/>
        </p:nvSpPr>
        <p:spPr>
          <a:xfrm rot="1789">
            <a:off x="-3176" y="6326717"/>
            <a:ext cx="12198351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F92A36-0B4E-411B-9BA9-CB67A1ADB3EA}"/>
              </a:ext>
            </a:extLst>
          </p:cNvPr>
          <p:cNvSpPr txBox="1"/>
          <p:nvPr/>
        </p:nvSpPr>
        <p:spPr>
          <a:xfrm>
            <a:off x="60960" y="6380480"/>
            <a:ext cx="12070080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P/A CARNIKAVAS KOMUNĀLSERVISS 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I</a:t>
            </a:r>
            <a:r>
              <a:rPr kumimoji="0" lang="lv-LV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I  10.12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.202</a:t>
            </a:r>
            <a:r>
              <a:rPr kumimoji="0" lang="lv-LV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5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.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2E918299-7F9D-1455-F895-2503F28A7B19}"/>
              </a:ext>
            </a:extLst>
          </p:cNvPr>
          <p:cNvSpPr txBox="1">
            <a:spLocks/>
          </p:cNvSpPr>
          <p:nvPr/>
        </p:nvSpPr>
        <p:spPr bwMode="auto">
          <a:xfrm>
            <a:off x="1889185" y="2629887"/>
            <a:ext cx="9014604" cy="2912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28611" indent="-228611" algn="l" defTabSz="914446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34" indent="-228611" algn="l" defTabSz="914446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9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595959"/>
                </a:solidFill>
                <a:latin typeface="Montserrat" panose="00000500000000000000" pitchFamily="2" charset="-70"/>
              </a:rPr>
              <a:t>VIDĒJA TERMIŅA DARBĪBAS STRATĒĢIJA</a:t>
            </a:r>
            <a:r>
              <a:rPr lang="lv-LV" sz="3200" b="1" dirty="0">
                <a:solidFill>
                  <a:srgbClr val="595959"/>
                </a:solidFill>
                <a:latin typeface="Montserrat" panose="00000500000000000000" pitchFamily="2" charset="-70"/>
              </a:rPr>
              <a:t> </a:t>
            </a:r>
            <a:r>
              <a:rPr lang="en-US" sz="3200" dirty="0">
                <a:solidFill>
                  <a:srgbClr val="595959"/>
                </a:solidFill>
                <a:latin typeface="Montserrat" panose="00000500000000000000" pitchFamily="2" charset="-70"/>
              </a:rPr>
              <a:t>2026. – 2028.gadam</a:t>
            </a:r>
            <a:endParaRPr lang="lv-LV" sz="3200" dirty="0">
              <a:solidFill>
                <a:srgbClr val="595959"/>
              </a:solidFill>
              <a:latin typeface="Montserrat" panose="00000500000000000000" pitchFamily="2" charset="-70"/>
            </a:endParaRPr>
          </a:p>
          <a:p>
            <a:pPr marL="0" indent="0">
              <a:buNone/>
            </a:pPr>
            <a:endParaRPr lang="lv-LV" sz="1100" dirty="0">
              <a:solidFill>
                <a:srgbClr val="595959"/>
              </a:solidFill>
              <a:latin typeface="Montserrat" panose="00000500000000000000" pitchFamily="2" charset="-70"/>
            </a:endParaRPr>
          </a:p>
          <a:p>
            <a:pPr marL="0" indent="0">
              <a:buNone/>
            </a:pPr>
            <a:r>
              <a:rPr lang="lv-LV" sz="2400" dirty="0">
                <a:solidFill>
                  <a:srgbClr val="595959"/>
                </a:solidFill>
                <a:latin typeface="Montserrat" panose="00000500000000000000" pitchFamily="2" charset="-70"/>
              </a:rPr>
              <a:t>Stratēģija nosaka Aģentūras attīstības virzienus, sasaista budžeta un attīstības plānošanu, kā arī definē rīcības pasākumus un sasniedzamos rezultātus tās kompetences ietvaros.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B53552-1481-FE02-D3AA-4702F1F6D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074" y="175069"/>
            <a:ext cx="4895850" cy="22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863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627B31-023F-A0BA-7EFD-E2E62B509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FA64217D-B521-CE35-66FB-ADBEAADF5F65}"/>
              </a:ext>
            </a:extLst>
          </p:cNvPr>
          <p:cNvSpPr/>
          <p:nvPr/>
        </p:nvSpPr>
        <p:spPr>
          <a:xfrm rot="1789">
            <a:off x="-3176" y="6326717"/>
            <a:ext cx="12198351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042D29D-004D-F48B-A6E9-73CE46AF1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7048" y="365126"/>
            <a:ext cx="7105799" cy="1326091"/>
          </a:xfrm>
        </p:spPr>
        <p:txBody>
          <a:bodyPr rtlCol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200" b="1" cap="all" dirty="0">
                <a:solidFill>
                  <a:srgbClr val="595959"/>
                </a:solidFill>
                <a:latin typeface="Montserrat" pitchFamily="2" charset="77"/>
              </a:rPr>
              <a:t>Budžets</a:t>
            </a:r>
            <a:endParaRPr lang="en-US" sz="3200" b="1" cap="all" dirty="0">
              <a:solidFill>
                <a:srgbClr val="595959"/>
              </a:solidFill>
              <a:latin typeface="Montserrat" pitchFamily="2" charset="77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588DBF-DA8F-9262-18EF-6634DA738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417" y="1902481"/>
            <a:ext cx="4927757" cy="1850885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lv-LV" sz="1800" dirty="0">
                <a:solidFill>
                  <a:srgbClr val="595959"/>
                </a:solidFill>
                <a:latin typeface="Montserrat" panose="00000500000000000000" pitchFamily="2" charset="-70"/>
              </a:rPr>
              <a:t>Aģentūras budžeta projekts tiek izstrādāts saskaņā ar pašvaldības vadlīnijām un noteikto funkciju izpildes apjomu. Budžeta struktūra balstās deleģēto uzdevumu nodrošināšanā, nodrošinot nepārtrauktu saimniecisko procesu ritējumu.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DD50B89-832D-B87D-DAE1-307DDD0CAF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696" y="-79033"/>
            <a:ext cx="2086934" cy="21280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7913EC-2FEF-13E0-0C93-F9CCB032C9F3}"/>
              </a:ext>
            </a:extLst>
          </p:cNvPr>
          <p:cNvSpPr txBox="1"/>
          <p:nvPr/>
        </p:nvSpPr>
        <p:spPr>
          <a:xfrm>
            <a:off x="60960" y="6380480"/>
            <a:ext cx="12070080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1000" dirty="0">
                <a:solidFill>
                  <a:srgbClr val="595959"/>
                </a:solidFill>
                <a:latin typeface="Montserrat" pitchFamily="2" charset="77"/>
              </a:rPr>
              <a:t>P/A </a:t>
            </a:r>
            <a:r>
              <a:rPr kumimoji="0" lang="lv-LV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CARNIKAVAS KOMUNĀLSERVISS 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I</a:t>
            </a:r>
            <a:r>
              <a:rPr kumimoji="0" lang="lv-LV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I  </a:t>
            </a:r>
            <a:r>
              <a:rPr lang="lv-LV" sz="1000" dirty="0">
                <a:solidFill>
                  <a:srgbClr val="595959"/>
                </a:solidFill>
                <a:latin typeface="Montserrat" pitchFamily="2" charset="77"/>
              </a:rPr>
              <a:t>10.12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.202</a:t>
            </a:r>
            <a:r>
              <a:rPr lang="lv-LV" sz="1000" dirty="0">
                <a:solidFill>
                  <a:srgbClr val="595959"/>
                </a:solidFill>
                <a:latin typeface="Montserrat" pitchFamily="2" charset="77"/>
              </a:rPr>
              <a:t>5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5CDAF0-9286-AA4F-D187-D9508F8390C2}"/>
              </a:ext>
            </a:extLst>
          </p:cNvPr>
          <p:cNvSpPr txBox="1"/>
          <p:nvPr/>
        </p:nvSpPr>
        <p:spPr>
          <a:xfrm>
            <a:off x="2857417" y="3964630"/>
            <a:ext cx="498606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600" dirty="0">
                <a:solidFill>
                  <a:srgbClr val="595959"/>
                </a:solidFill>
                <a:latin typeface="Montserrat" panose="00000500000000000000" pitchFamily="2" charset="-70"/>
              </a:rPr>
              <a:t>Aģentūras budžeta projekts tiek izstrādāts saskaņā ar pašvaldības vadlīnijām un noteikto funkciju izpildes apjomu. Budžeta struktūra balstās deleģēto uzdevumu nodrošināšanā, nodrošinot nepārtrauktu saimniecisko procesu ritējumu.</a:t>
            </a:r>
          </a:p>
          <a:p>
            <a:r>
              <a:rPr lang="lv-LV" sz="1600" dirty="0">
                <a:solidFill>
                  <a:srgbClr val="595959"/>
                </a:solidFill>
                <a:latin typeface="Montserrat" panose="00000500000000000000" pitchFamily="2" charset="-70"/>
              </a:rPr>
              <a:t>Atlīdzības izdevumi tiek plānoti, izmantojot apstiprinātos amatu sarakstus un ievērojot spēkā esošos normatīvos noteikumus.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7C2389D-1B13-27D6-0F65-076F5FDE00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0559069"/>
              </p:ext>
            </p:extLst>
          </p:nvPr>
        </p:nvGraphicFramePr>
        <p:xfrm>
          <a:off x="7843485" y="1902481"/>
          <a:ext cx="4427145" cy="4222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52205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73520E-9F08-D6EA-A16A-ED277B7038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C9C602E2-01C3-5024-0D34-E2962CD93CAF}"/>
              </a:ext>
            </a:extLst>
          </p:cNvPr>
          <p:cNvSpPr/>
          <p:nvPr/>
        </p:nvSpPr>
        <p:spPr>
          <a:xfrm rot="1789">
            <a:off x="-3176" y="6326717"/>
            <a:ext cx="12198351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32EB74-D12B-D483-73E4-92D5D2371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7048" y="365126"/>
            <a:ext cx="7105799" cy="1326091"/>
          </a:xfrm>
        </p:spPr>
        <p:txBody>
          <a:bodyPr rtlCol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Aģentūras sniegtie pakalpojumi un to pārvaldība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814D75-7DE4-7D9E-4781-DD4161C71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7048" y="1825625"/>
            <a:ext cx="8006751" cy="3469698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lv-LV" sz="1600" b="1" dirty="0">
                <a:solidFill>
                  <a:srgbClr val="595959"/>
                </a:solidFill>
                <a:latin typeface="Montserrat" panose="00000500000000000000" pitchFamily="2" charset="-70"/>
              </a:rPr>
              <a:t>Pamatfunkcija</a:t>
            </a:r>
            <a:br>
              <a:rPr lang="lv-LV" sz="1600" dirty="0">
                <a:solidFill>
                  <a:srgbClr val="595959"/>
                </a:solidFill>
                <a:latin typeface="Montserrat" panose="00000500000000000000" pitchFamily="2" charset="-70"/>
              </a:rPr>
            </a:br>
            <a:r>
              <a:rPr lang="lv-LV" sz="1600" dirty="0">
                <a:solidFill>
                  <a:srgbClr val="595959"/>
                </a:solidFill>
                <a:latin typeface="Montserrat" panose="00000500000000000000" pitchFamily="2" charset="-70"/>
              </a:rPr>
              <a:t>Aģentūra nodrošina pašvaldības īpašumu apsaimniekošanu un infrastruktūras uzturēšanu, balstoties uz pārbaudītām procedūrām un ilggadēju praksi. Pakalpojumus izmanto iedzīvotāji un pašvaldības iestādes.</a:t>
            </a:r>
          </a:p>
          <a:p>
            <a:pPr marL="0" indent="0">
              <a:buNone/>
            </a:pPr>
            <a:r>
              <a:rPr lang="lv-LV" sz="1600" b="1" dirty="0">
                <a:solidFill>
                  <a:srgbClr val="595959"/>
                </a:solidFill>
                <a:latin typeface="Montserrat" panose="00000500000000000000" pitchFamily="2" charset="-70"/>
              </a:rPr>
              <a:t>Publiskie pakalpojumi</a:t>
            </a:r>
            <a:endParaRPr lang="lv-LV" sz="1600" dirty="0">
              <a:solidFill>
                <a:srgbClr val="595959"/>
              </a:solidFill>
              <a:latin typeface="Montserrat" panose="00000500000000000000" pitchFamily="2" charset="-70"/>
            </a:endParaRPr>
          </a:p>
          <a:p>
            <a:r>
              <a:rPr lang="lv-LV" sz="1600" dirty="0">
                <a:solidFill>
                  <a:srgbClr val="595959"/>
                </a:solidFill>
                <a:latin typeface="Montserrat" panose="00000500000000000000" pitchFamily="2" charset="-70"/>
              </a:rPr>
              <a:t>būvprojektu un topogrāfiju saskaņošana;</a:t>
            </a:r>
          </a:p>
          <a:p>
            <a:r>
              <a:rPr lang="lv-LV" sz="1600" dirty="0">
                <a:solidFill>
                  <a:srgbClr val="595959"/>
                </a:solidFill>
                <a:latin typeface="Montserrat" panose="00000500000000000000" pitchFamily="2" charset="-70"/>
              </a:rPr>
              <a:t>tehnisko noteikumu un atļauju izsniegšana;</a:t>
            </a:r>
          </a:p>
          <a:p>
            <a:r>
              <a:rPr lang="lv-LV" sz="1600" dirty="0">
                <a:solidFill>
                  <a:srgbClr val="595959"/>
                </a:solidFill>
                <a:latin typeface="Montserrat" panose="00000500000000000000" pitchFamily="2" charset="-70"/>
              </a:rPr>
              <a:t>atzinumi par būves gatavību ekspluatācijai;</a:t>
            </a:r>
          </a:p>
          <a:p>
            <a:r>
              <a:rPr lang="lv-LV" sz="1600" dirty="0">
                <a:solidFill>
                  <a:srgbClr val="595959"/>
                </a:solidFill>
                <a:latin typeface="Montserrat" panose="00000500000000000000" pitchFamily="2" charset="-70"/>
              </a:rPr>
              <a:t>kapu pārvaldība;</a:t>
            </a:r>
          </a:p>
          <a:p>
            <a:r>
              <a:rPr lang="lv-LV" sz="1600" dirty="0">
                <a:solidFill>
                  <a:srgbClr val="595959"/>
                </a:solidFill>
                <a:latin typeface="Montserrat" panose="00000500000000000000" pitchFamily="2" charset="-70"/>
              </a:rPr>
              <a:t>līdzfinansējums daudzdzīvokļu mājām;</a:t>
            </a:r>
          </a:p>
          <a:p>
            <a:r>
              <a:rPr lang="lv-LV" sz="1600" dirty="0">
                <a:solidFill>
                  <a:srgbClr val="595959"/>
                </a:solidFill>
                <a:latin typeface="Montserrat" panose="00000500000000000000" pitchFamily="2" charset="-70"/>
              </a:rPr>
              <a:t>satiksmes organizācijas saskaņošana;</a:t>
            </a:r>
          </a:p>
          <a:p>
            <a:r>
              <a:rPr lang="lv-LV" sz="1600" dirty="0">
                <a:solidFill>
                  <a:srgbClr val="595959"/>
                </a:solidFill>
                <a:latin typeface="Montserrat" panose="00000500000000000000" pitchFamily="2" charset="-70"/>
              </a:rPr>
              <a:t>decentralizēto kanalizācijas sistēmu reģistrēšana.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5B0F8DE-8A40-71A0-0684-E03A4012A7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696" y="-79033"/>
            <a:ext cx="2086934" cy="21280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48F996-2EC9-67BB-2B1E-86D358CD7CA7}"/>
              </a:ext>
            </a:extLst>
          </p:cNvPr>
          <p:cNvSpPr txBox="1"/>
          <p:nvPr/>
        </p:nvSpPr>
        <p:spPr>
          <a:xfrm>
            <a:off x="60960" y="6380480"/>
            <a:ext cx="12070080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1000" dirty="0">
                <a:solidFill>
                  <a:srgbClr val="595959"/>
                </a:solidFill>
                <a:latin typeface="Montserrat" pitchFamily="2" charset="77"/>
              </a:rPr>
              <a:t>P/A </a:t>
            </a:r>
            <a:r>
              <a:rPr kumimoji="0" lang="lv-LV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CARNIKAVAS KOMUNĀLSERVISS 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I</a:t>
            </a:r>
            <a:r>
              <a:rPr kumimoji="0" lang="lv-LV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I  </a:t>
            </a:r>
            <a:r>
              <a:rPr lang="lv-LV" sz="1000" dirty="0">
                <a:solidFill>
                  <a:srgbClr val="595959"/>
                </a:solidFill>
                <a:latin typeface="Montserrat" pitchFamily="2" charset="77"/>
              </a:rPr>
              <a:t>10.12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.202</a:t>
            </a:r>
            <a:r>
              <a:rPr lang="lv-LV" sz="1000" dirty="0">
                <a:solidFill>
                  <a:srgbClr val="595959"/>
                </a:solidFill>
                <a:latin typeface="Montserrat" pitchFamily="2" charset="77"/>
              </a:rPr>
              <a:t>5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3092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E2B3DE-B33A-97AE-DA7E-ECF1BC071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D0408C9F-ECCA-C11B-F7AF-761B01034C30}"/>
              </a:ext>
            </a:extLst>
          </p:cNvPr>
          <p:cNvSpPr/>
          <p:nvPr/>
        </p:nvSpPr>
        <p:spPr>
          <a:xfrm rot="1789">
            <a:off x="-3176" y="6326717"/>
            <a:ext cx="12198351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0FC94B-AD48-082D-89EB-2A968EDC21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696" y="-79033"/>
            <a:ext cx="2086934" cy="21280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468DEF-5EC2-EEB7-D3C0-2F7E1D651062}"/>
              </a:ext>
            </a:extLst>
          </p:cNvPr>
          <p:cNvSpPr txBox="1"/>
          <p:nvPr/>
        </p:nvSpPr>
        <p:spPr>
          <a:xfrm>
            <a:off x="60960" y="6380480"/>
            <a:ext cx="12070080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P/A CARNIKAVAS KOMUNĀLSERVISS 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I</a:t>
            </a:r>
            <a:r>
              <a:rPr kumimoji="0" lang="lv-LV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I  10.12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.202</a:t>
            </a:r>
            <a:r>
              <a:rPr kumimoji="0" lang="lv-LV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5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.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AF31CF63-3A14-F3D9-2348-2B8C030D2EF3}"/>
              </a:ext>
            </a:extLst>
          </p:cNvPr>
          <p:cNvSpPr txBox="1">
            <a:spLocks/>
          </p:cNvSpPr>
          <p:nvPr/>
        </p:nvSpPr>
        <p:spPr bwMode="auto">
          <a:xfrm>
            <a:off x="3347048" y="365126"/>
            <a:ext cx="7105799" cy="132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46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4446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4446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4446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4446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304815" algn="l" defTabSz="914446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609630" algn="l" defTabSz="914446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914446" algn="l" defTabSz="914446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219261" algn="l" defTabSz="914446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Klientu apmierinātība un informācijas pieejamība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D080B6A8-26CB-5135-2214-2858B5F26913}"/>
              </a:ext>
            </a:extLst>
          </p:cNvPr>
          <p:cNvSpPr txBox="1">
            <a:spLocks/>
          </p:cNvSpPr>
          <p:nvPr/>
        </p:nvSpPr>
        <p:spPr bwMode="auto">
          <a:xfrm>
            <a:off x="3347048" y="1825625"/>
            <a:ext cx="8006751" cy="1115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28611" indent="-228611" algn="l" defTabSz="914446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34" indent="-228611" algn="l" defTabSz="914446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9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lv-LV" sz="1800" dirty="0">
                <a:solidFill>
                  <a:srgbClr val="595959"/>
                </a:solidFill>
                <a:latin typeface="Montserrat" panose="00000500000000000000" pitchFamily="2" charset="-70"/>
              </a:rPr>
              <a:t>Aģentūra veic klientu apmierinātības vērtēšanu, lai pilnveidotu sniegto pakalpojumu kvalitāti un nodrošinātu pieejamas, saprotamas un savlaicīgas informācijas apriti.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0868D3-0C88-3F59-987A-1FC3E9D88045}"/>
              </a:ext>
            </a:extLst>
          </p:cNvPr>
          <p:cNvSpPr txBox="1"/>
          <p:nvPr/>
        </p:nvSpPr>
        <p:spPr>
          <a:xfrm>
            <a:off x="3347048" y="2892700"/>
            <a:ext cx="367700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lv-LV" dirty="0">
                <a:solidFill>
                  <a:srgbClr val="595959"/>
                </a:solidFill>
                <a:latin typeface="Montserrat" panose="00000500000000000000" pitchFamily="2" charset="-70"/>
              </a:rPr>
              <a:t>2025. gadā apkopojot klientu aptaujas rezultātus var secināt, ka kopējais klientu noskaņojums ir piesardzīgi pozitīvs, taču ar skaidri iezīmētām gaidām pēc lielākas stabilitātes un konsekvences.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6255F2B-FB4A-F312-470E-52BF794AA5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0723" y="2987092"/>
            <a:ext cx="4524408" cy="239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48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B4B311-0FE1-DBB7-23EB-EC66D162C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B2939BB5-2335-F907-502A-227DCF3DA857}"/>
              </a:ext>
            </a:extLst>
          </p:cNvPr>
          <p:cNvSpPr/>
          <p:nvPr/>
        </p:nvSpPr>
        <p:spPr>
          <a:xfrm rot="1789">
            <a:off x="-3176" y="6326717"/>
            <a:ext cx="12198351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111A997-6AF4-9BBF-E93B-32323E4B3A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696" y="-79033"/>
            <a:ext cx="2086934" cy="21280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52E119-0412-10EE-77BE-6FC378D15B6F}"/>
              </a:ext>
            </a:extLst>
          </p:cNvPr>
          <p:cNvSpPr txBox="1"/>
          <p:nvPr/>
        </p:nvSpPr>
        <p:spPr>
          <a:xfrm>
            <a:off x="60960" y="6380480"/>
            <a:ext cx="12070080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P/A CARNIKAVAS KOMUNĀLSERVISS 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I</a:t>
            </a:r>
            <a:r>
              <a:rPr kumimoji="0" lang="lv-LV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I  10.12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.202</a:t>
            </a:r>
            <a:r>
              <a:rPr kumimoji="0" lang="lv-LV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5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.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6BB55ACB-0D12-7ADF-1AE6-2788F5D48074}"/>
              </a:ext>
            </a:extLst>
          </p:cNvPr>
          <p:cNvSpPr txBox="1">
            <a:spLocks/>
          </p:cNvSpPr>
          <p:nvPr/>
        </p:nvSpPr>
        <p:spPr bwMode="auto">
          <a:xfrm>
            <a:off x="3347048" y="365126"/>
            <a:ext cx="7105799" cy="132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46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4446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4446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4446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4446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304815" algn="l" defTabSz="914446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609630" algn="l" defTabSz="914446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914446" algn="l" defTabSz="914446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219261" algn="l" defTabSz="914446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algn="ctr" defTabSz="91444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8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ontserrat" pitchFamily="2" charset="77"/>
                <a:ea typeface="+mj-ea"/>
                <a:cs typeface="+mj-cs"/>
              </a:rPr>
              <a:t>vērtības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Montserrat" pitchFamily="2" charset="77"/>
              <a:ea typeface="+mj-ea"/>
              <a:cs typeface="+mj-cs"/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BA306465-1BA4-E8A3-E0D0-935FC9DC70DA}"/>
              </a:ext>
            </a:extLst>
          </p:cNvPr>
          <p:cNvSpPr txBox="1">
            <a:spLocks/>
          </p:cNvSpPr>
          <p:nvPr/>
        </p:nvSpPr>
        <p:spPr bwMode="auto">
          <a:xfrm>
            <a:off x="3347048" y="1825625"/>
            <a:ext cx="8006751" cy="3285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28611" indent="-228611" algn="l" defTabSz="914446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34" indent="-228611" algn="l" defTabSz="914446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9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sz="1800" dirty="0">
                <a:solidFill>
                  <a:srgbClr val="595959"/>
                </a:solidFill>
                <a:latin typeface="Montserrat" panose="00000500000000000000" pitchFamily="2" charset="-70"/>
              </a:rPr>
              <a:t>Aģentūra savā darbībā balstās uz šādām vērtībām:</a:t>
            </a:r>
          </a:p>
          <a:p>
            <a:r>
              <a:rPr lang="lv-LV" sz="1800" b="1" dirty="0">
                <a:solidFill>
                  <a:srgbClr val="595959"/>
                </a:solidFill>
                <a:latin typeface="Montserrat" panose="00000500000000000000" pitchFamily="2" charset="-70"/>
              </a:rPr>
              <a:t>EFEKTIVITĀTE</a:t>
            </a:r>
            <a:r>
              <a:rPr lang="lv-LV" sz="1800" dirty="0">
                <a:solidFill>
                  <a:srgbClr val="595959"/>
                </a:solidFill>
                <a:latin typeface="Montserrat" panose="00000500000000000000" pitchFamily="2" charset="-70"/>
              </a:rPr>
              <a:t> - profesionāla uzdevumu izpildē un resursu lietojumā. Jaunu tehnisko risinājumu ieviešana. </a:t>
            </a:r>
            <a:r>
              <a:rPr lang="lv-LV" sz="1800" dirty="0" err="1">
                <a:solidFill>
                  <a:srgbClr val="595959"/>
                </a:solidFill>
                <a:latin typeface="Montserrat" panose="00000500000000000000" pitchFamily="2" charset="-70"/>
              </a:rPr>
              <a:t>Atvērtība</a:t>
            </a:r>
            <a:r>
              <a:rPr lang="lv-LV" sz="1800" dirty="0">
                <a:solidFill>
                  <a:srgbClr val="595959"/>
                </a:solidFill>
                <a:latin typeface="Montserrat" panose="00000500000000000000" pitchFamily="2" charset="-70"/>
              </a:rPr>
              <a:t> pastāvīgām pārmaiņām;</a:t>
            </a:r>
          </a:p>
          <a:p>
            <a:r>
              <a:rPr lang="lv-LV" sz="1800" b="1" dirty="0">
                <a:solidFill>
                  <a:srgbClr val="595959"/>
                </a:solidFill>
                <a:latin typeface="Montserrat" panose="00000500000000000000" pitchFamily="2" charset="-70"/>
              </a:rPr>
              <a:t>ATBILDĪBA</a:t>
            </a:r>
            <a:r>
              <a:rPr lang="lv-LV" sz="1800" dirty="0">
                <a:solidFill>
                  <a:srgbClr val="595959"/>
                </a:solidFill>
                <a:latin typeface="Montserrat" panose="00000500000000000000" pitchFamily="2" charset="-70"/>
              </a:rPr>
              <a:t> - katrā veicamā darbā un ikdienas izaicinājumos;</a:t>
            </a:r>
          </a:p>
          <a:p>
            <a:r>
              <a:rPr lang="lv-LV" sz="1800" b="1" dirty="0">
                <a:solidFill>
                  <a:srgbClr val="595959"/>
                </a:solidFill>
                <a:latin typeface="Montserrat" panose="00000500000000000000" pitchFamily="2" charset="-70"/>
              </a:rPr>
              <a:t>ILGTSPĒJA</a:t>
            </a:r>
            <a:r>
              <a:rPr lang="lv-LV" sz="1800" dirty="0">
                <a:solidFill>
                  <a:srgbClr val="595959"/>
                </a:solidFill>
                <a:latin typeface="Montserrat" panose="00000500000000000000" pitchFamily="2" charset="-70"/>
              </a:rPr>
              <a:t> - vides, dabas un sabiedrības interešu ievērošana ilgtermiņā;</a:t>
            </a:r>
          </a:p>
          <a:p>
            <a:r>
              <a:rPr lang="lv-LV" sz="1800" b="1" dirty="0">
                <a:solidFill>
                  <a:srgbClr val="595959"/>
                </a:solidFill>
                <a:latin typeface="Montserrat" panose="00000500000000000000" pitchFamily="2" charset="-70"/>
              </a:rPr>
              <a:t>SADARBĪBA</a:t>
            </a:r>
            <a:r>
              <a:rPr lang="lv-LV" sz="1800" dirty="0">
                <a:solidFill>
                  <a:srgbClr val="595959"/>
                </a:solidFill>
                <a:latin typeface="Montserrat" panose="00000500000000000000" pitchFamily="2" charset="-70"/>
              </a:rPr>
              <a:t> - pašvaldības, pašvaldības iestāžu, iedzīvotāju un darbinieku kopīgs darbs, lai sasniegtu vienotus mērķus.</a:t>
            </a:r>
          </a:p>
        </p:txBody>
      </p:sp>
    </p:spTree>
    <p:extLst>
      <p:ext uri="{BB962C8B-B14F-4D97-AF65-F5344CB8AC3E}">
        <p14:creationId xmlns:p14="http://schemas.microsoft.com/office/powerpoint/2010/main" val="568042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DDD241-4E1E-9FAC-7BF8-A61C226FA4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884803D8-EED1-0DAB-FDE5-A0C447A566DB}"/>
              </a:ext>
            </a:extLst>
          </p:cNvPr>
          <p:cNvSpPr/>
          <p:nvPr/>
        </p:nvSpPr>
        <p:spPr>
          <a:xfrm rot="1789">
            <a:off x="-3176" y="6326717"/>
            <a:ext cx="12198351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45A4F83-C1AE-9076-DA32-BAD731F007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696" y="-79033"/>
            <a:ext cx="2086934" cy="21280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8FB261-87E8-0908-CE83-C11E213C0D71}"/>
              </a:ext>
            </a:extLst>
          </p:cNvPr>
          <p:cNvSpPr txBox="1"/>
          <p:nvPr/>
        </p:nvSpPr>
        <p:spPr>
          <a:xfrm>
            <a:off x="60960" y="6380480"/>
            <a:ext cx="12070080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P/A CARNIKAVAS KOMUNĀLSERVISS 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I</a:t>
            </a:r>
            <a:r>
              <a:rPr kumimoji="0" lang="lv-LV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I  10.12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.202</a:t>
            </a:r>
            <a:r>
              <a:rPr kumimoji="0" lang="lv-LV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5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.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5A875041-A271-3B94-1BEF-4C05D3A74096}"/>
              </a:ext>
            </a:extLst>
          </p:cNvPr>
          <p:cNvSpPr txBox="1">
            <a:spLocks/>
          </p:cNvSpPr>
          <p:nvPr/>
        </p:nvSpPr>
        <p:spPr bwMode="auto">
          <a:xfrm>
            <a:off x="3347048" y="365126"/>
            <a:ext cx="7105799" cy="132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46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4446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4446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4446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4446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304815" algn="l" defTabSz="914446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609630" algn="l" defTabSz="914446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914446" algn="l" defTabSz="914446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219261" algn="l" defTabSz="914446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algn="ctr" defTabSz="91444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8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ontserrat" pitchFamily="2" charset="77"/>
                <a:ea typeface="+mj-ea"/>
                <a:cs typeface="+mj-cs"/>
              </a:rPr>
              <a:t>Darbības prioritātes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Montserrat" pitchFamily="2" charset="77"/>
              <a:ea typeface="+mj-ea"/>
              <a:cs typeface="+mj-cs"/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EF411925-2978-8A8D-93BA-91E27C0DDD21}"/>
              </a:ext>
            </a:extLst>
          </p:cNvPr>
          <p:cNvSpPr txBox="1">
            <a:spLocks/>
          </p:cNvSpPr>
          <p:nvPr/>
        </p:nvSpPr>
        <p:spPr bwMode="auto">
          <a:xfrm>
            <a:off x="3347048" y="1825624"/>
            <a:ext cx="8006751" cy="4204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28611" indent="-228611" algn="l" defTabSz="914446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34" indent="-228611" algn="l" defTabSz="914446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9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sz="1600" b="1" dirty="0">
                <a:solidFill>
                  <a:srgbClr val="595959"/>
                </a:solidFill>
                <a:latin typeface="Montserrat" panose="00000500000000000000" pitchFamily="2" charset="-70"/>
              </a:rPr>
              <a:t>Pašvaldības īpašumu un publiskās infrastruktūras kvalitatīva apsaimniekošana</a:t>
            </a:r>
            <a:endParaRPr lang="lv-LV" sz="1600" dirty="0">
              <a:solidFill>
                <a:srgbClr val="595959"/>
              </a:solidFill>
              <a:latin typeface="Montserrat" panose="00000500000000000000" pitchFamily="2" charset="-70"/>
            </a:endParaRPr>
          </a:p>
          <a:p>
            <a:pPr marL="0" indent="0">
              <a:buNone/>
            </a:pPr>
            <a:r>
              <a:rPr lang="lv-LV" sz="1600" dirty="0">
                <a:solidFill>
                  <a:srgbClr val="595959"/>
                </a:solidFill>
                <a:latin typeface="Montserrat" panose="00000500000000000000" pitchFamily="2" charset="-70"/>
              </a:rPr>
              <a:t>Nodrošināt ēku, teritoriju, ceļu, ielu un inženierkomunikāciju uzturēšanu, atjaunošanu un labiekārtošanu, lai iedzīvotājiem būtu droša un sakārtota dzīves vide.</a:t>
            </a:r>
          </a:p>
          <a:p>
            <a:pPr marL="0" indent="0">
              <a:buNone/>
            </a:pPr>
            <a:r>
              <a:rPr lang="lv-LV" sz="1600" b="1" dirty="0">
                <a:solidFill>
                  <a:srgbClr val="595959"/>
                </a:solidFill>
                <a:latin typeface="Montserrat" panose="00000500000000000000" pitchFamily="2" charset="-70"/>
              </a:rPr>
              <a:t>Dabas un vides vērtību saglabāšana un attīstība</a:t>
            </a:r>
            <a:endParaRPr lang="lv-LV" sz="1600" dirty="0">
              <a:solidFill>
                <a:srgbClr val="595959"/>
              </a:solidFill>
              <a:latin typeface="Montserrat" panose="00000500000000000000" pitchFamily="2" charset="-70"/>
            </a:endParaRPr>
          </a:p>
          <a:p>
            <a:pPr marL="0" indent="0">
              <a:buNone/>
            </a:pPr>
            <a:r>
              <a:rPr lang="lv-LV" sz="1600" dirty="0">
                <a:solidFill>
                  <a:srgbClr val="595959"/>
                </a:solidFill>
                <a:latin typeface="Montserrat" panose="00000500000000000000" pitchFamily="2" charset="-70"/>
              </a:rPr>
              <a:t>Turpināt Piejūras dabas parka, pludmales un publisko zaļo teritoriju apsaimniekošanu, sekmējot bioloģisko daudzveidību, atbildīgu dabas izmantošanu un iedzīvotāju izpratni par ilgtspēju.</a:t>
            </a:r>
          </a:p>
          <a:p>
            <a:pPr marL="0" indent="0">
              <a:buNone/>
            </a:pPr>
            <a:r>
              <a:rPr lang="lv-LV" sz="1600" b="1" dirty="0">
                <a:solidFill>
                  <a:srgbClr val="595959"/>
                </a:solidFill>
                <a:latin typeface="Montserrat" panose="00000500000000000000" pitchFamily="2" charset="-70"/>
              </a:rPr>
              <a:t>Efektīva resursu un </a:t>
            </a:r>
            <a:r>
              <a:rPr lang="lv-LV" sz="1600" b="1" dirty="0" err="1">
                <a:solidFill>
                  <a:srgbClr val="595959"/>
                </a:solidFill>
                <a:latin typeface="Montserrat" panose="00000500000000000000" pitchFamily="2" charset="-70"/>
              </a:rPr>
              <a:t>cilvēkkapitāla</a:t>
            </a:r>
            <a:r>
              <a:rPr lang="lv-LV" sz="1600" b="1" dirty="0">
                <a:solidFill>
                  <a:srgbClr val="595959"/>
                </a:solidFill>
                <a:latin typeface="Montserrat" panose="00000500000000000000" pitchFamily="2" charset="-70"/>
              </a:rPr>
              <a:t> pārvaldība</a:t>
            </a:r>
          </a:p>
          <a:p>
            <a:pPr marL="0" indent="0">
              <a:buNone/>
            </a:pPr>
            <a:r>
              <a:rPr lang="lv-LV" sz="1600" dirty="0">
                <a:solidFill>
                  <a:srgbClr val="595959"/>
                </a:solidFill>
                <a:latin typeface="Montserrat" panose="00000500000000000000" pitchFamily="2" charset="-70"/>
              </a:rPr>
              <a:t>Attīstīt tehnisko parku, uzlabot darba organizāciju un stiprināt darbinieku profesionālās kompetences, paaugstinot ikdienas darba produktivitāti, lai nodrošinātu kvalitatīvu un nepārtrauktu pakalpojumu sniegšanu.</a:t>
            </a:r>
          </a:p>
        </p:txBody>
      </p:sp>
    </p:spTree>
    <p:extLst>
      <p:ext uri="{BB962C8B-B14F-4D97-AF65-F5344CB8AC3E}">
        <p14:creationId xmlns:p14="http://schemas.microsoft.com/office/powerpoint/2010/main" val="3629846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883101-D9E1-3162-9E14-55D04D69D2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617DDD3A-E28D-94CA-4C27-457F18C31B46}"/>
              </a:ext>
            </a:extLst>
          </p:cNvPr>
          <p:cNvSpPr/>
          <p:nvPr/>
        </p:nvSpPr>
        <p:spPr>
          <a:xfrm rot="1789">
            <a:off x="-3176" y="6326717"/>
            <a:ext cx="12198351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CDBA63-D593-2585-2A8A-69E2046A1D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696" y="-79033"/>
            <a:ext cx="2086934" cy="21280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74FF7F-057B-0B5B-5F2F-CCE541852AAE}"/>
              </a:ext>
            </a:extLst>
          </p:cNvPr>
          <p:cNvSpPr txBox="1"/>
          <p:nvPr/>
        </p:nvSpPr>
        <p:spPr>
          <a:xfrm>
            <a:off x="60960" y="6380480"/>
            <a:ext cx="12070080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P/A CARNIKAVAS KOMUNĀLSERVISS 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I</a:t>
            </a:r>
            <a:r>
              <a:rPr kumimoji="0" lang="lv-LV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I  10.12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.202</a:t>
            </a:r>
            <a:r>
              <a:rPr kumimoji="0" lang="lv-LV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5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.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913B1B9B-BCBB-4C37-54C7-9D69890D3369}"/>
              </a:ext>
            </a:extLst>
          </p:cNvPr>
          <p:cNvSpPr txBox="1">
            <a:spLocks/>
          </p:cNvSpPr>
          <p:nvPr/>
        </p:nvSpPr>
        <p:spPr bwMode="auto">
          <a:xfrm>
            <a:off x="3347048" y="365126"/>
            <a:ext cx="7105799" cy="132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46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4446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4446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4446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4446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304815" algn="l" defTabSz="914446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609630" algn="l" defTabSz="914446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914446" algn="l" defTabSz="914446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219261" algn="l" defTabSz="914446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cap="all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77"/>
              </a:rPr>
              <a:t>Mērķi un darbības virzieni</a:t>
            </a:r>
            <a:endParaRPr lang="en-US" sz="2800" b="1" dirty="0">
              <a:solidFill>
                <a:prstClr val="black">
                  <a:lumMod val="65000"/>
                  <a:lumOff val="35000"/>
                </a:prstClr>
              </a:solidFill>
              <a:latin typeface="Montserrat" pitchFamily="2" charset="77"/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89E62745-ED6E-5288-1BBD-FA8E7B705EF7}"/>
              </a:ext>
            </a:extLst>
          </p:cNvPr>
          <p:cNvSpPr txBox="1">
            <a:spLocks/>
          </p:cNvSpPr>
          <p:nvPr/>
        </p:nvSpPr>
        <p:spPr bwMode="auto">
          <a:xfrm>
            <a:off x="3347048" y="1825624"/>
            <a:ext cx="8006751" cy="3587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28611" indent="-228611" algn="l" defTabSz="914446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34" indent="-228611" algn="l" defTabSz="914446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9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sz="1600" dirty="0">
                <a:solidFill>
                  <a:srgbClr val="595959"/>
                </a:solidFill>
                <a:latin typeface="Montserrat" panose="00000500000000000000" pitchFamily="2" charset="-70"/>
              </a:rPr>
              <a:t>Aģentūra plānošanas periodā 2026. līdz 2028. gadam ir noteikusi astoņus stratēģiskos mērķus. </a:t>
            </a:r>
          </a:p>
          <a:p>
            <a:pPr marL="0" indent="0">
              <a:buNone/>
            </a:pPr>
            <a:r>
              <a:rPr lang="lv-LV" sz="1600" b="1" dirty="0">
                <a:solidFill>
                  <a:srgbClr val="595959"/>
                </a:solidFill>
                <a:latin typeface="Montserrat" panose="00000500000000000000" pitchFamily="2" charset="-70"/>
              </a:rPr>
              <a:t>1. Pašvaldības īpašumu pārvalde un apsaimniekošana</a:t>
            </a:r>
            <a:endParaRPr lang="lv-LV" sz="1600" dirty="0">
              <a:solidFill>
                <a:srgbClr val="595959"/>
              </a:solidFill>
              <a:latin typeface="Montserrat" panose="00000500000000000000" pitchFamily="2" charset="-70"/>
            </a:endParaRPr>
          </a:p>
          <a:p>
            <a:pPr marL="0" indent="0">
              <a:buNone/>
            </a:pPr>
            <a:r>
              <a:rPr lang="lv-LV" sz="1600" b="1" dirty="0">
                <a:solidFill>
                  <a:srgbClr val="595959"/>
                </a:solidFill>
                <a:latin typeface="Montserrat" panose="00000500000000000000" pitchFamily="2" charset="-70"/>
              </a:rPr>
              <a:t>2. Infrastruktūras uzturēšana un attīstība (ceļi, ielas, labiekārtošana)</a:t>
            </a:r>
            <a:endParaRPr lang="lv-LV" sz="1600" dirty="0">
              <a:solidFill>
                <a:srgbClr val="595959"/>
              </a:solidFill>
              <a:latin typeface="Montserrat" panose="00000500000000000000" pitchFamily="2" charset="-70"/>
            </a:endParaRPr>
          </a:p>
          <a:p>
            <a:pPr marL="0" indent="0">
              <a:buNone/>
            </a:pPr>
            <a:r>
              <a:rPr lang="lv-LV" sz="1600" b="1" dirty="0">
                <a:solidFill>
                  <a:srgbClr val="595959"/>
                </a:solidFill>
                <a:latin typeface="Montserrat" panose="00000500000000000000" pitchFamily="2" charset="-70"/>
              </a:rPr>
              <a:t>3. </a:t>
            </a:r>
            <a:r>
              <a:rPr lang="en-US" sz="1600" b="1" dirty="0" err="1">
                <a:solidFill>
                  <a:srgbClr val="595959"/>
                </a:solidFill>
                <a:latin typeface="Montserrat" panose="00000500000000000000" pitchFamily="2" charset="-70"/>
              </a:rPr>
              <a:t>Finanšu</a:t>
            </a:r>
            <a:r>
              <a:rPr lang="en-US" sz="1600" b="1" dirty="0">
                <a:solidFill>
                  <a:srgbClr val="595959"/>
                </a:solidFill>
                <a:latin typeface="Montserrat" panose="00000500000000000000" pitchFamily="2" charset="-70"/>
              </a:rPr>
              <a:t> </a:t>
            </a:r>
            <a:r>
              <a:rPr lang="en-US" sz="1600" b="1" dirty="0" err="1">
                <a:solidFill>
                  <a:srgbClr val="595959"/>
                </a:solidFill>
                <a:latin typeface="Montserrat" panose="00000500000000000000" pitchFamily="2" charset="-70"/>
              </a:rPr>
              <a:t>ilgtspēja</a:t>
            </a:r>
            <a:r>
              <a:rPr lang="en-US" sz="1600" b="1" dirty="0">
                <a:solidFill>
                  <a:srgbClr val="595959"/>
                </a:solidFill>
                <a:latin typeface="Montserrat" panose="00000500000000000000" pitchFamily="2" charset="-70"/>
              </a:rPr>
              <a:t> un </a:t>
            </a:r>
            <a:r>
              <a:rPr lang="en-US" sz="1600" b="1" dirty="0" err="1">
                <a:solidFill>
                  <a:srgbClr val="595959"/>
                </a:solidFill>
                <a:latin typeface="Montserrat" panose="00000500000000000000" pitchFamily="2" charset="-70"/>
              </a:rPr>
              <a:t>efektivitāte</a:t>
            </a:r>
            <a:endParaRPr lang="lv-LV" sz="1600" dirty="0">
              <a:solidFill>
                <a:srgbClr val="595959"/>
              </a:solidFill>
              <a:latin typeface="Montserrat" panose="00000500000000000000" pitchFamily="2" charset="-70"/>
            </a:endParaRPr>
          </a:p>
          <a:p>
            <a:pPr marL="0" indent="0">
              <a:buNone/>
            </a:pPr>
            <a:r>
              <a:rPr lang="lv-LV" sz="1600" b="1" dirty="0">
                <a:solidFill>
                  <a:srgbClr val="595959"/>
                </a:solidFill>
                <a:latin typeface="Montserrat" panose="00000500000000000000" pitchFamily="2" charset="-70"/>
              </a:rPr>
              <a:t>4. </a:t>
            </a:r>
            <a:r>
              <a:rPr lang="en-US" sz="1600" b="1" dirty="0">
                <a:solidFill>
                  <a:srgbClr val="595959"/>
                </a:solidFill>
                <a:latin typeface="Montserrat" panose="00000500000000000000" pitchFamily="2" charset="-70"/>
              </a:rPr>
              <a:t>Dabas un vides </a:t>
            </a:r>
            <a:r>
              <a:rPr lang="en-US" sz="1600" b="1" dirty="0" err="1">
                <a:solidFill>
                  <a:srgbClr val="595959"/>
                </a:solidFill>
                <a:latin typeface="Montserrat" panose="00000500000000000000" pitchFamily="2" charset="-70"/>
              </a:rPr>
              <a:t>pārvaldība</a:t>
            </a:r>
            <a:endParaRPr lang="lv-LV" sz="1600" b="1" dirty="0">
              <a:solidFill>
                <a:srgbClr val="595959"/>
              </a:solidFill>
              <a:latin typeface="Montserrat" panose="00000500000000000000" pitchFamily="2" charset="-70"/>
            </a:endParaRPr>
          </a:p>
          <a:p>
            <a:pPr marL="0" indent="0">
              <a:buNone/>
            </a:pPr>
            <a:r>
              <a:rPr lang="lv-LV" sz="1600" b="1" dirty="0">
                <a:solidFill>
                  <a:srgbClr val="595959"/>
                </a:solidFill>
                <a:latin typeface="Montserrat" panose="00000500000000000000" pitchFamily="2" charset="-70"/>
              </a:rPr>
              <a:t>5. </a:t>
            </a:r>
            <a:r>
              <a:rPr lang="en-US" sz="1600" b="1" dirty="0" err="1">
                <a:solidFill>
                  <a:srgbClr val="595959"/>
                </a:solidFill>
                <a:latin typeface="Montserrat" panose="00000500000000000000" pitchFamily="2" charset="-70"/>
              </a:rPr>
              <a:t>Sabiedrības</a:t>
            </a:r>
            <a:r>
              <a:rPr lang="en-US" sz="1600" b="1" dirty="0">
                <a:solidFill>
                  <a:srgbClr val="595959"/>
                </a:solidFill>
                <a:latin typeface="Montserrat" panose="00000500000000000000" pitchFamily="2" charset="-70"/>
              </a:rPr>
              <a:t> serviss, </a:t>
            </a:r>
            <a:r>
              <a:rPr lang="en-US" sz="1600" b="1" dirty="0" err="1">
                <a:solidFill>
                  <a:srgbClr val="595959"/>
                </a:solidFill>
                <a:latin typeface="Montserrat" panose="00000500000000000000" pitchFamily="2" charset="-70"/>
              </a:rPr>
              <a:t>klientu</a:t>
            </a:r>
            <a:r>
              <a:rPr lang="en-US" sz="1600" b="1" dirty="0">
                <a:solidFill>
                  <a:srgbClr val="595959"/>
                </a:solidFill>
                <a:latin typeface="Montserrat" panose="00000500000000000000" pitchFamily="2" charset="-70"/>
              </a:rPr>
              <a:t> </a:t>
            </a:r>
            <a:r>
              <a:rPr lang="en-US" sz="1600" b="1" dirty="0" err="1">
                <a:solidFill>
                  <a:srgbClr val="595959"/>
                </a:solidFill>
                <a:latin typeface="Montserrat" panose="00000500000000000000" pitchFamily="2" charset="-70"/>
              </a:rPr>
              <a:t>apkalpošana</a:t>
            </a:r>
            <a:r>
              <a:rPr lang="en-US" sz="1600" b="1" dirty="0">
                <a:solidFill>
                  <a:srgbClr val="595959"/>
                </a:solidFill>
                <a:latin typeface="Montserrat" panose="00000500000000000000" pitchFamily="2" charset="-70"/>
              </a:rPr>
              <a:t> un </a:t>
            </a:r>
            <a:r>
              <a:rPr lang="en-US" sz="1600" b="1" dirty="0" err="1">
                <a:solidFill>
                  <a:srgbClr val="595959"/>
                </a:solidFill>
                <a:latin typeface="Montserrat" panose="00000500000000000000" pitchFamily="2" charset="-70"/>
              </a:rPr>
              <a:t>līdzdalība</a:t>
            </a:r>
            <a:endParaRPr lang="lv-LV" sz="1600" b="1" dirty="0">
              <a:solidFill>
                <a:srgbClr val="595959"/>
              </a:solidFill>
              <a:latin typeface="Montserrat" panose="00000500000000000000" pitchFamily="2" charset="-70"/>
            </a:endParaRPr>
          </a:p>
          <a:p>
            <a:pPr marL="0" indent="0">
              <a:buNone/>
            </a:pPr>
            <a:r>
              <a:rPr lang="lv-LV" sz="1600" b="1" dirty="0">
                <a:solidFill>
                  <a:srgbClr val="595959"/>
                </a:solidFill>
                <a:latin typeface="Montserrat" panose="00000500000000000000" pitchFamily="2" charset="-70"/>
              </a:rPr>
              <a:t>6. </a:t>
            </a:r>
            <a:r>
              <a:rPr lang="en-US" sz="1600" b="1" dirty="0" err="1">
                <a:solidFill>
                  <a:srgbClr val="595959"/>
                </a:solidFill>
                <a:latin typeface="Montserrat" panose="00000500000000000000" pitchFamily="2" charset="-70"/>
              </a:rPr>
              <a:t>Cilvēkresursu</a:t>
            </a:r>
            <a:r>
              <a:rPr lang="en-US" sz="1600" b="1" dirty="0">
                <a:solidFill>
                  <a:srgbClr val="595959"/>
                </a:solidFill>
                <a:latin typeface="Montserrat" panose="00000500000000000000" pitchFamily="2" charset="-70"/>
              </a:rPr>
              <a:t> </a:t>
            </a:r>
            <a:r>
              <a:rPr lang="en-US" sz="1600" b="1" dirty="0" err="1">
                <a:solidFill>
                  <a:srgbClr val="595959"/>
                </a:solidFill>
                <a:latin typeface="Montserrat" panose="00000500000000000000" pitchFamily="2" charset="-70"/>
              </a:rPr>
              <a:t>nodrošināšana</a:t>
            </a:r>
            <a:r>
              <a:rPr lang="en-US" sz="1600" b="1" dirty="0">
                <a:solidFill>
                  <a:srgbClr val="595959"/>
                </a:solidFill>
                <a:latin typeface="Montserrat" panose="00000500000000000000" pitchFamily="2" charset="-70"/>
              </a:rPr>
              <a:t> un </a:t>
            </a:r>
            <a:r>
              <a:rPr lang="en-US" sz="1600" b="1" dirty="0" err="1">
                <a:solidFill>
                  <a:srgbClr val="595959"/>
                </a:solidFill>
                <a:latin typeface="Montserrat" panose="00000500000000000000" pitchFamily="2" charset="-70"/>
              </a:rPr>
              <a:t>kapacitātes</a:t>
            </a:r>
            <a:r>
              <a:rPr lang="en-US" sz="1600" b="1" dirty="0">
                <a:solidFill>
                  <a:srgbClr val="595959"/>
                </a:solidFill>
                <a:latin typeface="Montserrat" panose="00000500000000000000" pitchFamily="2" charset="-70"/>
              </a:rPr>
              <a:t> </a:t>
            </a:r>
            <a:r>
              <a:rPr lang="en-US" sz="1600" b="1" dirty="0" err="1">
                <a:solidFill>
                  <a:srgbClr val="595959"/>
                </a:solidFill>
                <a:latin typeface="Montserrat" panose="00000500000000000000" pitchFamily="2" charset="-70"/>
              </a:rPr>
              <a:t>stiprināšana</a:t>
            </a:r>
            <a:endParaRPr lang="lv-LV" sz="1600" b="1" dirty="0">
              <a:solidFill>
                <a:srgbClr val="595959"/>
              </a:solidFill>
              <a:latin typeface="Montserrat" panose="00000500000000000000" pitchFamily="2" charset="-70"/>
            </a:endParaRPr>
          </a:p>
          <a:p>
            <a:pPr marL="0" indent="0">
              <a:buNone/>
            </a:pPr>
            <a:r>
              <a:rPr lang="lv-LV" sz="1600" b="1" dirty="0">
                <a:solidFill>
                  <a:srgbClr val="595959"/>
                </a:solidFill>
                <a:latin typeface="Montserrat" panose="00000500000000000000" pitchFamily="2" charset="-70"/>
              </a:rPr>
              <a:t>7. </a:t>
            </a:r>
            <a:r>
              <a:rPr lang="de-DE" sz="1600" b="1" dirty="0">
                <a:solidFill>
                  <a:srgbClr val="595959"/>
                </a:solidFill>
                <a:latin typeface="Montserrat" panose="00000500000000000000" pitchFamily="2" charset="-70"/>
              </a:rPr>
              <a:t>Inovācijas un digitālās pārvaldības uzlabošana</a:t>
            </a:r>
            <a:endParaRPr lang="lv-LV" sz="1600" b="1" dirty="0">
              <a:solidFill>
                <a:srgbClr val="595959"/>
              </a:solidFill>
              <a:latin typeface="Montserrat" panose="00000500000000000000" pitchFamily="2" charset="-70"/>
            </a:endParaRPr>
          </a:p>
          <a:p>
            <a:pPr marL="0" indent="0">
              <a:buNone/>
            </a:pPr>
            <a:r>
              <a:rPr lang="lv-LV" sz="1600" b="1" dirty="0">
                <a:solidFill>
                  <a:srgbClr val="595959"/>
                </a:solidFill>
                <a:latin typeface="Montserrat" panose="00000500000000000000" pitchFamily="2" charset="-70"/>
              </a:rPr>
              <a:t>8. </a:t>
            </a:r>
            <a:r>
              <a:rPr lang="en-US" sz="1600" b="1" dirty="0" err="1">
                <a:solidFill>
                  <a:srgbClr val="595959"/>
                </a:solidFill>
                <a:latin typeface="Montserrat" panose="00000500000000000000" pitchFamily="2" charset="-70"/>
              </a:rPr>
              <a:t>Tehniskā</a:t>
            </a:r>
            <a:r>
              <a:rPr lang="en-US" sz="1600" b="1" dirty="0">
                <a:solidFill>
                  <a:srgbClr val="595959"/>
                </a:solidFill>
                <a:latin typeface="Montserrat" panose="00000500000000000000" pitchFamily="2" charset="-70"/>
              </a:rPr>
              <a:t> parka </a:t>
            </a:r>
            <a:r>
              <a:rPr lang="en-US" sz="1600" b="1" dirty="0" err="1">
                <a:solidFill>
                  <a:srgbClr val="595959"/>
                </a:solidFill>
                <a:latin typeface="Montserrat" panose="00000500000000000000" pitchFamily="2" charset="-70"/>
              </a:rPr>
              <a:t>uzturēšana</a:t>
            </a:r>
            <a:r>
              <a:rPr lang="en-US" sz="1600" b="1" dirty="0">
                <a:solidFill>
                  <a:srgbClr val="595959"/>
                </a:solidFill>
                <a:latin typeface="Montserrat" panose="00000500000000000000" pitchFamily="2" charset="-70"/>
              </a:rPr>
              <a:t> un </a:t>
            </a:r>
            <a:r>
              <a:rPr lang="en-US" sz="1600" b="1" dirty="0" err="1">
                <a:solidFill>
                  <a:srgbClr val="595959"/>
                </a:solidFill>
                <a:latin typeface="Montserrat" panose="00000500000000000000" pitchFamily="2" charset="-70"/>
              </a:rPr>
              <a:t>atjaunošana</a:t>
            </a:r>
            <a:endParaRPr lang="lv-LV" sz="1600" dirty="0">
              <a:solidFill>
                <a:srgbClr val="595959"/>
              </a:solidFill>
              <a:latin typeface="Montserrat" panose="00000500000000000000" pitchFamily="2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3194281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89FCAC-CF8B-5E8A-B2C3-2408CE86C4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5EDC44A1-1A64-4686-F08C-03FACBAF7C32}"/>
              </a:ext>
            </a:extLst>
          </p:cNvPr>
          <p:cNvSpPr/>
          <p:nvPr/>
        </p:nvSpPr>
        <p:spPr>
          <a:xfrm rot="1789">
            <a:off x="-3176" y="6326717"/>
            <a:ext cx="12198351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E48E76-2E62-4A7C-C379-4B374AAF7C26}"/>
              </a:ext>
            </a:extLst>
          </p:cNvPr>
          <p:cNvSpPr txBox="1"/>
          <p:nvPr/>
        </p:nvSpPr>
        <p:spPr>
          <a:xfrm>
            <a:off x="60960" y="6380480"/>
            <a:ext cx="12070080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P/A CARNIKAVAS KOMUNĀLSERVISS 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I</a:t>
            </a:r>
            <a:r>
              <a:rPr kumimoji="0" lang="lv-LV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I  10.12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.202</a:t>
            </a:r>
            <a:r>
              <a:rPr kumimoji="0" lang="lv-LV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5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.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846E6247-D41E-F2F5-8F03-311D8BE35CD3}"/>
              </a:ext>
            </a:extLst>
          </p:cNvPr>
          <p:cNvSpPr txBox="1">
            <a:spLocks/>
          </p:cNvSpPr>
          <p:nvPr/>
        </p:nvSpPr>
        <p:spPr bwMode="auto">
          <a:xfrm>
            <a:off x="3347048" y="1825624"/>
            <a:ext cx="8006751" cy="3587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28611" indent="-228611" algn="l" defTabSz="914446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34" indent="-228611" algn="l" defTabSz="914446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9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46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lv-LV" sz="16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Montserrat" panose="00000500000000000000" pitchFamily="2" charset="-70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7F63F10-1054-D704-15FC-4B6D0302CE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772893"/>
              </p:ext>
            </p:extLst>
          </p:nvPr>
        </p:nvGraphicFramePr>
        <p:xfrm>
          <a:off x="3337391" y="323632"/>
          <a:ext cx="8793649" cy="51112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1156">
                  <a:extLst>
                    <a:ext uri="{9D8B030D-6E8A-4147-A177-3AD203B41FA5}">
                      <a16:colId xmlns:a16="http://schemas.microsoft.com/office/drawing/2014/main" val="3883619147"/>
                    </a:ext>
                  </a:extLst>
                </a:gridCol>
                <a:gridCol w="1385180">
                  <a:extLst>
                    <a:ext uri="{9D8B030D-6E8A-4147-A177-3AD203B41FA5}">
                      <a16:colId xmlns:a16="http://schemas.microsoft.com/office/drawing/2014/main" val="740734298"/>
                    </a:ext>
                  </a:extLst>
                </a:gridCol>
                <a:gridCol w="1520982">
                  <a:extLst>
                    <a:ext uri="{9D8B030D-6E8A-4147-A177-3AD203B41FA5}">
                      <a16:colId xmlns:a16="http://schemas.microsoft.com/office/drawing/2014/main" val="425437449"/>
                    </a:ext>
                  </a:extLst>
                </a:gridCol>
                <a:gridCol w="1385180">
                  <a:extLst>
                    <a:ext uri="{9D8B030D-6E8A-4147-A177-3AD203B41FA5}">
                      <a16:colId xmlns:a16="http://schemas.microsoft.com/office/drawing/2014/main" val="3962457655"/>
                    </a:ext>
                  </a:extLst>
                </a:gridCol>
                <a:gridCol w="1231271">
                  <a:extLst>
                    <a:ext uri="{9D8B030D-6E8A-4147-A177-3AD203B41FA5}">
                      <a16:colId xmlns:a16="http://schemas.microsoft.com/office/drawing/2014/main" val="2480898425"/>
                    </a:ext>
                  </a:extLst>
                </a:gridCol>
                <a:gridCol w="1032095">
                  <a:extLst>
                    <a:ext uri="{9D8B030D-6E8A-4147-A177-3AD203B41FA5}">
                      <a16:colId xmlns:a16="http://schemas.microsoft.com/office/drawing/2014/main" val="3473710568"/>
                    </a:ext>
                  </a:extLst>
                </a:gridCol>
                <a:gridCol w="1213165">
                  <a:extLst>
                    <a:ext uri="{9D8B030D-6E8A-4147-A177-3AD203B41FA5}">
                      <a16:colId xmlns:a16="http://schemas.microsoft.com/office/drawing/2014/main" val="3131092427"/>
                    </a:ext>
                  </a:extLst>
                </a:gridCol>
                <a:gridCol w="714620">
                  <a:extLst>
                    <a:ext uri="{9D8B030D-6E8A-4147-A177-3AD203B41FA5}">
                      <a16:colId xmlns:a16="http://schemas.microsoft.com/office/drawing/2014/main" val="4098351466"/>
                    </a:ext>
                  </a:extLst>
                </a:gridCol>
              </a:tblGrid>
              <a:tr h="328218"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600" dirty="0">
                          <a:effectLst/>
                          <a:latin typeface="Montserrat" panose="00000500000000000000" pitchFamily="2" charset="-70"/>
                        </a:rPr>
                        <a:t>Finanšu rādītāji</a:t>
                      </a:r>
                      <a:endParaRPr lang="lv-LV" sz="16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55290" marR="55290" marT="0" marB="0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4692995"/>
                  </a:ext>
                </a:extLst>
              </a:tr>
              <a:tr h="393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 dirty="0">
                          <a:effectLst/>
                          <a:latin typeface="Montserrat" panose="00000500000000000000" pitchFamily="2" charset="-70"/>
                        </a:rPr>
                        <a:t>Nr.</a:t>
                      </a:r>
                      <a:endParaRPr lang="lv-LV" sz="105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55290" marR="5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b="1" dirty="0" err="1">
                          <a:effectLst/>
                          <a:latin typeface="Montserrat" panose="00000500000000000000" pitchFamily="2" charset="-70"/>
                        </a:rPr>
                        <a:t>Veiktspejas</a:t>
                      </a:r>
                      <a:r>
                        <a:rPr lang="en-US" sz="1050" b="1" dirty="0">
                          <a:effectLst/>
                          <a:latin typeface="Montserrat" panose="00000500000000000000" pitchFamily="2" charset="-70"/>
                        </a:rPr>
                        <a:t> </a:t>
                      </a:r>
                      <a:r>
                        <a:rPr lang="en-US" sz="1050" b="1" dirty="0" err="1">
                          <a:effectLst/>
                          <a:latin typeface="Montserrat" panose="00000500000000000000" pitchFamily="2" charset="-70"/>
                        </a:rPr>
                        <a:t>rādītājs</a:t>
                      </a:r>
                      <a:r>
                        <a:rPr lang="en-US" sz="1050" b="1" dirty="0">
                          <a:effectLst/>
                          <a:latin typeface="Montserrat" panose="00000500000000000000" pitchFamily="2" charset="-70"/>
                        </a:rPr>
                        <a:t> (KPI)</a:t>
                      </a:r>
                      <a:endParaRPr lang="lv-LV" sz="1050" b="1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55290" marR="5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b="1" dirty="0" err="1">
                          <a:effectLst/>
                          <a:latin typeface="Montserrat" panose="00000500000000000000" pitchFamily="2" charset="-70"/>
                        </a:rPr>
                        <a:t>Apraksts</a:t>
                      </a:r>
                      <a:endParaRPr lang="lv-LV" sz="1050" b="1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55290" marR="5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b="1" dirty="0" err="1">
                          <a:effectLst/>
                          <a:latin typeface="Montserrat" panose="00000500000000000000" pitchFamily="2" charset="-70"/>
                        </a:rPr>
                        <a:t>Mērķis</a:t>
                      </a:r>
                      <a:r>
                        <a:rPr lang="en-US" sz="1050" b="1" dirty="0">
                          <a:effectLst/>
                          <a:latin typeface="Montserrat" panose="00000500000000000000" pitchFamily="2" charset="-70"/>
                        </a:rPr>
                        <a:t> / </a:t>
                      </a:r>
                      <a:r>
                        <a:rPr lang="en-US" sz="1050" b="1" dirty="0" err="1">
                          <a:effectLst/>
                          <a:latin typeface="Montserrat" panose="00000500000000000000" pitchFamily="2" charset="-70"/>
                        </a:rPr>
                        <a:t>sasniedzamais</a:t>
                      </a:r>
                      <a:r>
                        <a:rPr lang="en-US" sz="1050" b="1" dirty="0">
                          <a:effectLst/>
                          <a:latin typeface="Montserrat" panose="00000500000000000000" pitchFamily="2" charset="-70"/>
                        </a:rPr>
                        <a:t> </a:t>
                      </a:r>
                      <a:r>
                        <a:rPr lang="en-US" sz="1050" b="1" dirty="0" err="1">
                          <a:effectLst/>
                          <a:latin typeface="Montserrat" panose="00000500000000000000" pitchFamily="2" charset="-70"/>
                        </a:rPr>
                        <a:t>rezultāts</a:t>
                      </a:r>
                      <a:endParaRPr lang="lv-LV" sz="1050" b="1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55290" marR="5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b="1" dirty="0">
                          <a:effectLst/>
                          <a:latin typeface="Montserrat" panose="00000500000000000000" pitchFamily="2" charset="-70"/>
                        </a:rPr>
                        <a:t>Datu </a:t>
                      </a:r>
                      <a:r>
                        <a:rPr lang="en-US" sz="1050" b="1" dirty="0" err="1">
                          <a:effectLst/>
                          <a:latin typeface="Montserrat" panose="00000500000000000000" pitchFamily="2" charset="-70"/>
                        </a:rPr>
                        <a:t>avots</a:t>
                      </a:r>
                      <a:endParaRPr lang="lv-LV" sz="1050" b="1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55290" marR="5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b="1" dirty="0" err="1">
                          <a:effectLst/>
                          <a:latin typeface="Montserrat" panose="00000500000000000000" pitchFamily="2" charset="-70"/>
                        </a:rPr>
                        <a:t>Mērīšanas</a:t>
                      </a:r>
                      <a:r>
                        <a:rPr lang="en-US" sz="1050" b="1" dirty="0">
                          <a:effectLst/>
                          <a:latin typeface="Montserrat" panose="00000500000000000000" pitchFamily="2" charset="-70"/>
                        </a:rPr>
                        <a:t> </a:t>
                      </a:r>
                      <a:r>
                        <a:rPr lang="en-US" sz="1050" b="1" dirty="0" err="1">
                          <a:effectLst/>
                          <a:latin typeface="Montserrat" panose="00000500000000000000" pitchFamily="2" charset="-70"/>
                        </a:rPr>
                        <a:t>biežums</a:t>
                      </a:r>
                      <a:endParaRPr lang="lv-LV" sz="1050" b="1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55290" marR="5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b="1" dirty="0" err="1">
                          <a:effectLst/>
                          <a:latin typeface="Montserrat" panose="00000500000000000000" pitchFamily="2" charset="-70"/>
                        </a:rPr>
                        <a:t>Atbildīgais</a:t>
                      </a:r>
                      <a:endParaRPr lang="lv-LV" sz="1050" b="1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55290" marR="5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900" b="1" dirty="0">
                          <a:effectLst/>
                        </a:rPr>
                        <a:t> </a:t>
                      </a:r>
                      <a:r>
                        <a:rPr lang="lv-LV" sz="900" b="1" dirty="0">
                          <a:effectLst/>
                          <a:latin typeface="Montserrat" panose="00000500000000000000" pitchFamily="2" charset="-70"/>
                        </a:rPr>
                        <a:t>Ādažu novada vidējā termiņa prioritātes</a:t>
                      </a:r>
                      <a:endParaRPr lang="lv-LV" sz="900" b="1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73487289"/>
                  </a:ext>
                </a:extLst>
              </a:tr>
              <a:tr h="5176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1.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55290" marR="5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  <a:latin typeface="Montserrat" panose="00000500000000000000" pitchFamily="2" charset="-70"/>
                        </a:rPr>
                        <a:t>Budžeta izlietojuma efektivitāte (%)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55290" marR="5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 dirty="0">
                          <a:effectLst/>
                          <a:latin typeface="Montserrat" panose="00000500000000000000" pitchFamily="2" charset="-70"/>
                        </a:rPr>
                        <a:t>Faktisko izdevumu atbilstība plānotajam budžetam</a:t>
                      </a:r>
                      <a:endParaRPr lang="lv-LV" sz="105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55290" marR="5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  <a:latin typeface="Montserrat" panose="00000500000000000000" pitchFamily="2" charset="-70"/>
                        </a:rPr>
                        <a:t>±90% robežās no plānotā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55290" marR="5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Grāmatvedības dati, budžeta izpildes pārskati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55290" marR="5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Reizi gadā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55290" marR="5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dirty="0" err="1">
                          <a:effectLst/>
                          <a:latin typeface="Montserrat" panose="00000500000000000000" pitchFamily="2" charset="-70"/>
                        </a:rPr>
                        <a:t>Direktors</a:t>
                      </a:r>
                      <a:r>
                        <a:rPr lang="en-US" sz="1050" dirty="0">
                          <a:effectLst/>
                          <a:latin typeface="Montserrat" panose="00000500000000000000" pitchFamily="2" charset="-70"/>
                        </a:rPr>
                        <a:t>/ </a:t>
                      </a:r>
                      <a:r>
                        <a:rPr lang="en-US" sz="1050" dirty="0" err="1">
                          <a:effectLst/>
                          <a:latin typeface="Montserrat" panose="00000500000000000000" pitchFamily="2" charset="-70"/>
                        </a:rPr>
                        <a:t>Vadošā</a:t>
                      </a:r>
                      <a:r>
                        <a:rPr lang="en-US" sz="1050" dirty="0">
                          <a:effectLst/>
                          <a:latin typeface="Montserrat" panose="00000500000000000000" pitchFamily="2" charset="-70"/>
                        </a:rPr>
                        <a:t> </a:t>
                      </a:r>
                      <a:r>
                        <a:rPr lang="en-US" sz="1050" dirty="0" err="1">
                          <a:effectLst/>
                          <a:latin typeface="Montserrat" panose="00000500000000000000" pitchFamily="2" charset="-70"/>
                        </a:rPr>
                        <a:t>grāmatvede</a:t>
                      </a:r>
                      <a:endParaRPr lang="lv-LV" sz="105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55290" marR="5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900" dirty="0">
                          <a:effectLst/>
                          <a:latin typeface="Montserrat" panose="00000500000000000000" pitchFamily="2" charset="-70"/>
                        </a:rPr>
                        <a:t> VTP5,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900" dirty="0">
                          <a:effectLst/>
                          <a:latin typeface="Montserrat" panose="00000500000000000000" pitchFamily="2" charset="-70"/>
                        </a:rPr>
                        <a:t> VTP16</a:t>
                      </a:r>
                      <a:endParaRPr lang="lv-LV" sz="9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7784714"/>
                  </a:ext>
                </a:extLst>
              </a:tr>
              <a:tr h="5176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2.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55290" marR="5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dirty="0" err="1">
                          <a:effectLst/>
                          <a:latin typeface="Montserrat" panose="00000500000000000000" pitchFamily="2" charset="-70"/>
                        </a:rPr>
                        <a:t>Budžeta</a:t>
                      </a:r>
                      <a:r>
                        <a:rPr lang="en-US" sz="1050" dirty="0">
                          <a:effectLst/>
                          <a:latin typeface="Montserrat" panose="00000500000000000000" pitchFamily="2" charset="-70"/>
                        </a:rPr>
                        <a:t> </a:t>
                      </a:r>
                      <a:r>
                        <a:rPr lang="en-US" sz="1050" dirty="0" err="1">
                          <a:effectLst/>
                          <a:latin typeface="Montserrat" panose="00000500000000000000" pitchFamily="2" charset="-70"/>
                        </a:rPr>
                        <a:t>izlietojuma</a:t>
                      </a:r>
                      <a:r>
                        <a:rPr lang="en-US" sz="1050" dirty="0">
                          <a:effectLst/>
                          <a:latin typeface="Montserrat" panose="00000500000000000000" pitchFamily="2" charset="-70"/>
                        </a:rPr>
                        <a:t> </a:t>
                      </a:r>
                      <a:r>
                        <a:rPr lang="en-US" sz="1050" dirty="0" err="1">
                          <a:effectLst/>
                          <a:latin typeface="Montserrat" panose="00000500000000000000" pitchFamily="2" charset="-70"/>
                        </a:rPr>
                        <a:t>īpatsvars</a:t>
                      </a:r>
                      <a:r>
                        <a:rPr lang="en-US" sz="1050" dirty="0">
                          <a:effectLst/>
                          <a:latin typeface="Montserrat" panose="00000500000000000000" pitchFamily="2" charset="-70"/>
                        </a:rPr>
                        <a:t> (%)</a:t>
                      </a:r>
                      <a:endParaRPr lang="lv-LV" sz="105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55290" marR="5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 dirty="0">
                          <a:effectLst/>
                          <a:latin typeface="Montserrat" panose="00000500000000000000" pitchFamily="2" charset="-70"/>
                        </a:rPr>
                        <a:t>Faktiskie izdevumi pret iepriekšējā gada izpildi</a:t>
                      </a:r>
                      <a:endParaRPr lang="lv-LV" sz="105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55290" marR="5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 dirty="0">
                          <a:effectLst/>
                          <a:latin typeface="Montserrat" panose="00000500000000000000" pitchFamily="2" charset="-70"/>
                        </a:rPr>
                        <a:t>Samazinājuma vai palielinājuma tendences</a:t>
                      </a:r>
                      <a:endParaRPr lang="lv-LV" sz="105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55290" marR="5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 dirty="0">
                          <a:effectLst/>
                          <a:latin typeface="Montserrat" panose="00000500000000000000" pitchFamily="2" charset="-70"/>
                        </a:rPr>
                        <a:t>Grāmatvedības dati, budžeta izpildes pārskati</a:t>
                      </a:r>
                      <a:endParaRPr lang="lv-LV" sz="105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55290" marR="5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 dirty="0">
                          <a:effectLst/>
                          <a:latin typeface="Montserrat" panose="00000500000000000000" pitchFamily="2" charset="-70"/>
                        </a:rPr>
                        <a:t>Reizi gadā</a:t>
                      </a:r>
                      <a:endParaRPr lang="lv-LV" sz="105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55290" marR="5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dirty="0" err="1">
                          <a:effectLst/>
                          <a:latin typeface="Montserrat" panose="00000500000000000000" pitchFamily="2" charset="-70"/>
                        </a:rPr>
                        <a:t>Direktors</a:t>
                      </a:r>
                      <a:r>
                        <a:rPr lang="en-US" sz="1050" dirty="0">
                          <a:effectLst/>
                          <a:latin typeface="Montserrat" panose="00000500000000000000" pitchFamily="2" charset="-70"/>
                        </a:rPr>
                        <a:t>/ </a:t>
                      </a:r>
                      <a:r>
                        <a:rPr lang="en-US" sz="1050" dirty="0" err="1">
                          <a:effectLst/>
                          <a:latin typeface="Montserrat" panose="00000500000000000000" pitchFamily="2" charset="-70"/>
                        </a:rPr>
                        <a:t>Vadošā</a:t>
                      </a:r>
                      <a:r>
                        <a:rPr lang="en-US" sz="1050" dirty="0">
                          <a:effectLst/>
                          <a:latin typeface="Montserrat" panose="00000500000000000000" pitchFamily="2" charset="-70"/>
                        </a:rPr>
                        <a:t> </a:t>
                      </a:r>
                      <a:r>
                        <a:rPr lang="en-US" sz="1050" dirty="0" err="1">
                          <a:effectLst/>
                          <a:latin typeface="Montserrat" panose="00000500000000000000" pitchFamily="2" charset="-70"/>
                        </a:rPr>
                        <a:t>grāmatvede</a:t>
                      </a:r>
                      <a:endParaRPr lang="lv-LV" sz="105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55290" marR="5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900" dirty="0">
                          <a:effectLst/>
                          <a:latin typeface="Montserrat" panose="00000500000000000000" pitchFamily="2" charset="-70"/>
                        </a:rPr>
                        <a:t>  VTP5,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900" dirty="0">
                          <a:effectLst/>
                          <a:latin typeface="Montserrat" panose="00000500000000000000" pitchFamily="2" charset="-70"/>
                        </a:rPr>
                        <a:t> VTP16</a:t>
                      </a:r>
                      <a:endParaRPr lang="lv-LV" sz="9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24695145"/>
                  </a:ext>
                </a:extLst>
              </a:tr>
              <a:tr h="5176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3.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55290" marR="5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dirty="0" err="1">
                          <a:effectLst/>
                          <a:latin typeface="Montserrat" panose="00000500000000000000" pitchFamily="2" charset="-70"/>
                        </a:rPr>
                        <a:t>Investīciju</a:t>
                      </a:r>
                      <a:r>
                        <a:rPr lang="en-US" sz="1050" dirty="0">
                          <a:effectLst/>
                          <a:latin typeface="Montserrat" panose="00000500000000000000" pitchFamily="2" charset="-70"/>
                        </a:rPr>
                        <a:t> un </a:t>
                      </a:r>
                      <a:r>
                        <a:rPr lang="en-US" sz="1050" dirty="0" err="1">
                          <a:effectLst/>
                          <a:latin typeface="Montserrat" panose="00000500000000000000" pitchFamily="2" charset="-70"/>
                        </a:rPr>
                        <a:t>kapitālieguldījumu</a:t>
                      </a:r>
                      <a:r>
                        <a:rPr lang="en-US" sz="1050" dirty="0">
                          <a:effectLst/>
                          <a:latin typeface="Montserrat" panose="00000500000000000000" pitchFamily="2" charset="-70"/>
                        </a:rPr>
                        <a:t> </a:t>
                      </a:r>
                      <a:r>
                        <a:rPr lang="en-US" sz="1050" dirty="0" err="1">
                          <a:effectLst/>
                          <a:latin typeface="Montserrat" panose="00000500000000000000" pitchFamily="2" charset="-70"/>
                        </a:rPr>
                        <a:t>izpilde</a:t>
                      </a:r>
                      <a:r>
                        <a:rPr lang="en-US" sz="1050" dirty="0">
                          <a:effectLst/>
                          <a:latin typeface="Montserrat" panose="00000500000000000000" pitchFamily="2" charset="-70"/>
                        </a:rPr>
                        <a:t> (%)</a:t>
                      </a:r>
                      <a:endParaRPr lang="lv-LV" sz="105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55290" marR="5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 dirty="0">
                          <a:effectLst/>
                          <a:latin typeface="Montserrat" panose="00000500000000000000" pitchFamily="2" charset="-70"/>
                        </a:rPr>
                        <a:t>Faktisko izdevumu atbilstība plānotajam budžetam </a:t>
                      </a:r>
                      <a:endParaRPr lang="lv-LV" sz="105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55290" marR="5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  <a:latin typeface="Montserrat" panose="00000500000000000000" pitchFamily="2" charset="-70"/>
                        </a:rPr>
                        <a:t>±90% robežās no plānotā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55290" marR="5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 dirty="0">
                          <a:effectLst/>
                          <a:latin typeface="Montserrat" panose="00000500000000000000" pitchFamily="2" charset="-70"/>
                        </a:rPr>
                        <a:t>Investīciju plāni, budžeta izpildes pārskati</a:t>
                      </a:r>
                      <a:endParaRPr lang="lv-LV" sz="105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55290" marR="5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 dirty="0">
                          <a:effectLst/>
                          <a:latin typeface="Montserrat" panose="00000500000000000000" pitchFamily="2" charset="-70"/>
                        </a:rPr>
                        <a:t>Reizi gadā</a:t>
                      </a:r>
                      <a:endParaRPr lang="lv-LV" sz="105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55290" marR="5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dirty="0" err="1">
                          <a:effectLst/>
                          <a:latin typeface="Montserrat" panose="00000500000000000000" pitchFamily="2" charset="-70"/>
                        </a:rPr>
                        <a:t>Direktors</a:t>
                      </a:r>
                      <a:r>
                        <a:rPr lang="en-US" sz="1050" dirty="0">
                          <a:effectLst/>
                          <a:latin typeface="Montserrat" panose="00000500000000000000" pitchFamily="2" charset="-70"/>
                        </a:rPr>
                        <a:t>/ </a:t>
                      </a:r>
                      <a:r>
                        <a:rPr lang="en-US" sz="1050" dirty="0" err="1">
                          <a:effectLst/>
                          <a:latin typeface="Montserrat" panose="00000500000000000000" pitchFamily="2" charset="-70"/>
                        </a:rPr>
                        <a:t>Vadošā</a:t>
                      </a:r>
                      <a:r>
                        <a:rPr lang="en-US" sz="1050" dirty="0">
                          <a:effectLst/>
                          <a:latin typeface="Montserrat" panose="00000500000000000000" pitchFamily="2" charset="-70"/>
                        </a:rPr>
                        <a:t> </a:t>
                      </a:r>
                      <a:r>
                        <a:rPr lang="en-US" sz="1050" dirty="0" err="1">
                          <a:effectLst/>
                          <a:latin typeface="Montserrat" panose="00000500000000000000" pitchFamily="2" charset="-70"/>
                        </a:rPr>
                        <a:t>grāmatvede</a:t>
                      </a:r>
                      <a:endParaRPr lang="lv-LV" sz="105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55290" marR="5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900" dirty="0">
                          <a:effectLst/>
                          <a:latin typeface="Montserrat" panose="00000500000000000000" pitchFamily="2" charset="-70"/>
                        </a:rPr>
                        <a:t>  VTP5</a:t>
                      </a:r>
                      <a:endParaRPr lang="lv-LV" sz="9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4043541"/>
                  </a:ext>
                </a:extLst>
              </a:tr>
              <a:tr h="6487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4. 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55290" marR="5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 dirty="0">
                          <a:effectLst/>
                          <a:latin typeface="Montserrat" panose="00000500000000000000" pitchFamily="2" charset="-70"/>
                        </a:rPr>
                        <a:t>Uzturēšanas izmaksas uz 1 m² / objektu (€)</a:t>
                      </a:r>
                      <a:endParaRPr lang="lv-LV" sz="105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55290" marR="5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Izmaksas par īpašumu uzturēšanu, apsaimniekošanu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55290" marR="5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 dirty="0">
                          <a:effectLst/>
                          <a:latin typeface="Montserrat" panose="00000500000000000000" pitchFamily="2" charset="-70"/>
                        </a:rPr>
                        <a:t>Samazinājums vai stabils līmenis, saglabājot kvalitāti</a:t>
                      </a:r>
                      <a:endParaRPr lang="lv-LV" sz="105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55290" marR="5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  <a:latin typeface="Montserrat" panose="00000500000000000000" pitchFamily="2" charset="-70"/>
                        </a:rPr>
                        <a:t>Grāmatvedības dati, īpašumu uzskaite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55290" marR="5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 dirty="0">
                          <a:effectLst/>
                          <a:latin typeface="Montserrat" panose="00000500000000000000" pitchFamily="2" charset="-70"/>
                        </a:rPr>
                        <a:t>Reizi gadā</a:t>
                      </a:r>
                      <a:endParaRPr lang="lv-LV" sz="105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55290" marR="5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 dirty="0">
                          <a:effectLst/>
                          <a:latin typeface="Montserrat" panose="00000500000000000000" pitchFamily="2" charset="-70"/>
                        </a:rPr>
                        <a:t>Direktora 2.vietnieks, Īpašumu apsaimniekošanas nodaļas vadītājs</a:t>
                      </a:r>
                      <a:endParaRPr lang="lv-LV" sz="105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55290" marR="5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900" dirty="0">
                          <a:effectLst/>
                          <a:latin typeface="Montserrat" panose="00000500000000000000" pitchFamily="2" charset="-70"/>
                        </a:rPr>
                        <a:t> VTP16</a:t>
                      </a:r>
                      <a:endParaRPr lang="lv-LV" sz="9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5236763"/>
                  </a:ext>
                </a:extLst>
              </a:tr>
              <a:tr h="11728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5.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55290" marR="5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  <a:latin typeface="Montserrat" panose="00000500000000000000" pitchFamily="2" charset="-70"/>
                        </a:rPr>
                        <a:t>Iepirkumu efektivitāte (%)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55290" marR="5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  <a:latin typeface="Montserrat" panose="00000500000000000000" pitchFamily="2" charset="-70"/>
                        </a:rPr>
                        <a:t>Ietaupījums starp līgumcenu un plānoto summu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55290" marR="5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</a:rPr>
                        <a:t>Pārsūdzību skaits. Pagarināto iepirkumu skaits. Pārtraukto iepirkumu skaits, pasūtītāja dēļ. 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55290" marR="5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dirty="0" err="1">
                          <a:effectLst/>
                          <a:latin typeface="Montserrat" panose="00000500000000000000" pitchFamily="2" charset="-70"/>
                        </a:rPr>
                        <a:t>Iepirkumu</a:t>
                      </a:r>
                      <a:r>
                        <a:rPr lang="en-US" sz="1050" dirty="0">
                          <a:effectLst/>
                          <a:latin typeface="Montserrat" panose="00000500000000000000" pitchFamily="2" charset="-70"/>
                        </a:rPr>
                        <a:t> </a:t>
                      </a:r>
                      <a:r>
                        <a:rPr lang="en-US" sz="1050" dirty="0" err="1">
                          <a:effectLst/>
                          <a:latin typeface="Montserrat" panose="00000500000000000000" pitchFamily="2" charset="-70"/>
                        </a:rPr>
                        <a:t>dokumentācija</a:t>
                      </a:r>
                      <a:endParaRPr lang="lv-LV" sz="105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55290" marR="5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 dirty="0">
                          <a:effectLst/>
                          <a:latin typeface="Montserrat" panose="00000500000000000000" pitchFamily="2" charset="-70"/>
                        </a:rPr>
                        <a:t>Katru mēnesi/ Reizi gadā</a:t>
                      </a:r>
                      <a:endParaRPr lang="lv-LV" sz="105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55290" marR="5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dirty="0" err="1">
                          <a:effectLst/>
                          <a:latin typeface="Montserrat" panose="00000500000000000000" pitchFamily="2" charset="-70"/>
                        </a:rPr>
                        <a:t>Iepirkumu</a:t>
                      </a:r>
                      <a:r>
                        <a:rPr lang="en-US" sz="1050" dirty="0">
                          <a:effectLst/>
                          <a:latin typeface="Montserrat" panose="00000500000000000000" pitchFamily="2" charset="-70"/>
                        </a:rPr>
                        <a:t> specialists, </a:t>
                      </a:r>
                      <a:r>
                        <a:rPr lang="en-US" sz="1050" dirty="0" err="1">
                          <a:effectLst/>
                          <a:latin typeface="Montserrat" panose="00000500000000000000" pitchFamily="2" charset="-70"/>
                        </a:rPr>
                        <a:t>Iepirkumu</a:t>
                      </a:r>
                      <a:r>
                        <a:rPr lang="en-US" sz="1050" dirty="0">
                          <a:effectLst/>
                          <a:latin typeface="Montserrat" panose="00000500000000000000" pitchFamily="2" charset="-70"/>
                        </a:rPr>
                        <a:t> </a:t>
                      </a:r>
                      <a:r>
                        <a:rPr lang="en-US" sz="1050" dirty="0" err="1">
                          <a:effectLst/>
                          <a:latin typeface="Montserrat" panose="00000500000000000000" pitchFamily="2" charset="-70"/>
                        </a:rPr>
                        <a:t>komisija</a:t>
                      </a:r>
                      <a:endParaRPr lang="lv-LV" sz="105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55290" marR="5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900" dirty="0">
                          <a:effectLst/>
                          <a:latin typeface="Montserrat" panose="00000500000000000000" pitchFamily="2" charset="-70"/>
                        </a:rPr>
                        <a:t>VTP16 </a:t>
                      </a:r>
                      <a:endParaRPr lang="lv-LV" sz="9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01362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932783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56586</TotalTime>
  <Words>1760</Words>
  <Application>Microsoft Office PowerPoint</Application>
  <PresentationFormat>Platekrāna</PresentationFormat>
  <Paragraphs>402</Paragraphs>
  <Slides>15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4</vt:i4>
      </vt:variant>
      <vt:variant>
        <vt:lpstr>Dizains</vt:lpstr>
      </vt:variant>
      <vt:variant>
        <vt:i4>2</vt:i4>
      </vt:variant>
      <vt:variant>
        <vt:lpstr>Slaidu virsraksti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Montserrat</vt:lpstr>
      <vt:lpstr>1_Office Theme</vt:lpstr>
      <vt:lpstr>2_Office Theme</vt:lpstr>
      <vt:lpstr>PowerPoint prezentācija</vt:lpstr>
      <vt:lpstr>PowerPoint prezentācija</vt:lpstr>
      <vt:lpstr>Budžets</vt:lpstr>
      <vt:lpstr>Aģentūras sniegtie pakalpojumi un to pārvaldība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</dc:creator>
  <cp:lastModifiedBy>Sintija Tenisa</cp:lastModifiedBy>
  <cp:revision>465</cp:revision>
  <cp:lastPrinted>2024-01-17T06:47:34Z</cp:lastPrinted>
  <dcterms:created xsi:type="dcterms:W3CDTF">2022-12-08T15:15:20Z</dcterms:created>
  <dcterms:modified xsi:type="dcterms:W3CDTF">2025-12-17T11:16:18Z</dcterms:modified>
</cp:coreProperties>
</file>