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71" r:id="rId5"/>
    <p:sldId id="272" r:id="rId6"/>
    <p:sldId id="262" r:id="rId7"/>
    <p:sldId id="263" r:id="rId8"/>
    <p:sldId id="265" r:id="rId9"/>
    <p:sldId id="278" r:id="rId10"/>
    <p:sldId id="266" r:id="rId11"/>
    <p:sldId id="267" r:id="rId12"/>
    <p:sldId id="275" r:id="rId13"/>
    <p:sldId id="276" r:id="rId14"/>
    <p:sldId id="277" r:id="rId15"/>
    <p:sldId id="279" r:id="rId16"/>
    <p:sldId id="280" r:id="rId1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CC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1B384DB-B8C3-4874-87A8-7D10E5BFD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8C43E287-18BD-4236-A048-809087AF1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B201057-ECB9-43CF-B384-B9E60475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876E744-3B6B-4390-8CF0-A2E9DD3FF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50426FB-2E06-4954-A9B6-47C53117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6805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54AF106-E778-4152-8991-B3B0E10D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6328FD0D-E83D-464E-9A55-6F598E598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0CFFE55A-15F8-4B86-AF4A-3D1BB5F6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C7FA3936-08E6-492A-A954-969672F6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F04D27A-D814-4B98-A49D-B4F58FF9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103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B368C88D-4099-4670-AFDF-B7012F409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D84DD546-479A-4B5A-802E-794268F0A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4D2BC7D-2378-4AEB-9C45-B00FFF16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F5342679-95E8-4C28-9E9D-D390E885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D84CC2AD-01B6-4612-A4D8-48D1F2696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091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AAB9CC8-B131-4DC0-A921-B40AB0E35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DC4F4D6-79C0-4370-970A-F31968B49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7CE40A0-AB4A-423C-8B89-12805B9D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4368913D-94D3-47B0-A2B3-981849F1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9CBBE73-ED61-4D4F-BBEF-4175179E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1098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3DA0C2B-F7A5-4A8E-B64A-0E5F83BE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33FF8E2-A419-4128-8778-994E6976D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8AC26D22-2978-480F-AA89-13647A083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F954525D-E890-42C4-B492-7D7F7F9B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1F1EAF6-FF80-4F4A-A301-578409A1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588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B6CCD0D-EC27-4111-86DC-596A5D91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BD1E58C-14D0-4377-90D0-998954FB6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730FC055-8290-4958-86E5-572410843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0DDFBD4-E7EA-4EC0-8FCB-BA15D7B3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DB5C5593-6C2D-4459-A7DE-477DBBF7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2C89CD4A-A1B6-4714-A9B1-E04A7FA9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564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9C3EF53-01C8-4815-A305-F24E537D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BC6A91F-AED3-4204-8835-1C0E2BEA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11A1D2DD-A7AB-400D-8F50-BC96313C5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24964E22-F42F-481B-A2C6-EC6FF8DD7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7BE51168-AE3C-4F31-B5D9-03A9078B0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4BFFF00D-2D32-4A11-8988-22734F79F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5BC91D8F-D95E-4908-84CD-0AD612ED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0C11CEC2-EF31-483E-BE0A-96FF5283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6298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540A29C-3C0C-4F43-93C2-4ED84D33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F1D1ED33-6D69-48DB-9E4D-8975EED4D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B13BA429-D702-4C6D-A41B-BB7E9488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2E66348D-E0EE-4DC1-B910-D633406C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0349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FF5C4919-C984-4036-92AE-A2D15752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78076BD4-99FC-44AD-99F2-760720CF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672C1E72-CA03-467A-8C73-20AEC799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95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C3E9502-EE6B-4503-8D5D-65BE3048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3E12754-5E18-4436-A215-0ECAE2B5C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3EA57320-FA8C-4BCB-B808-7CB67D673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304C4D6F-7823-4BE8-AA0E-FEF38C6A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1B75087E-D77F-40D4-ACC4-27214A8E8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CE0B83CC-BF95-4C51-B9F9-FE6AF377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8945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3315918-8931-4693-9C16-1BF77C6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38D22A3D-EA90-4E50-848C-E44C683E6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201F2D53-878A-4AE6-8E6D-068AAECBC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6904B25-5D6D-4A89-81EE-5291ED13C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A7D1C596-A252-4F31-A599-6D9FE939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F4DBEC93-A03D-4E91-9EED-0ED9B837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3335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F2946768-E095-4068-AF34-956C7045F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A806C48-26E3-4AC8-BF48-602B15E87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BC45759-63A8-45FB-B9EB-13DDB7BB6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03508-972E-4412-8F59-C3B5AEE1B8F9}" type="datetimeFigureOut">
              <a:rPr lang="lv-LV" smtClean="0"/>
              <a:t>17.12.2025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7A3521B-DAAF-4737-94BA-2E66E8B87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CAF40A9F-1030-4ECC-97BC-30BAA9BDA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69657-BCA1-43ED-B5A3-3F28449484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524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256F51F-5DBB-463C-961B-C673A548C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9409"/>
            <a:ext cx="9144000" cy="1426129"/>
          </a:xfrm>
        </p:spPr>
        <p:txBody>
          <a:bodyPr>
            <a:normAutofit/>
          </a:bodyPr>
          <a:lstStyle/>
          <a:p>
            <a:r>
              <a:rPr lang="lv-LV" sz="4800" dirty="0">
                <a:latin typeface="Arial Narrow" panose="020B0606020202030204" pitchFamily="34" charset="0"/>
              </a:rPr>
              <a:t>Pašvaldības ēka Ādažos,</a:t>
            </a:r>
            <a:br>
              <a:rPr lang="lv-LV" sz="4800" dirty="0">
                <a:latin typeface="Arial Narrow" panose="020B0606020202030204" pitchFamily="34" charset="0"/>
              </a:rPr>
            </a:br>
            <a:r>
              <a:rPr lang="lv-LV" sz="4800" dirty="0">
                <a:latin typeface="Arial Narrow" panose="020B0606020202030204" pitchFamily="34" charset="0"/>
              </a:rPr>
              <a:t>Pirmā iela 42A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0688F470-3086-437A-BA92-EF2E7FA70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7798"/>
            <a:ext cx="9144000" cy="1296575"/>
          </a:xfrm>
        </p:spPr>
        <p:txBody>
          <a:bodyPr>
            <a:normAutofit fontScale="92500" lnSpcReduction="10000"/>
          </a:bodyPr>
          <a:lstStyle/>
          <a:p>
            <a:endParaRPr lang="lv-LV" dirty="0">
              <a:latin typeface="Arial Narrow" panose="020B0606020202030204" pitchFamily="34" charset="0"/>
            </a:endParaRPr>
          </a:p>
          <a:p>
            <a:endParaRPr lang="lv-LV" dirty="0">
              <a:latin typeface="Arial Narrow" panose="020B0606020202030204" pitchFamily="34" charset="0"/>
            </a:endParaRPr>
          </a:p>
          <a:p>
            <a:r>
              <a:rPr lang="lv-LV" sz="3200" dirty="0">
                <a:latin typeface="Arial Narrow" panose="020B0606020202030204" pitchFamily="34" charset="0"/>
              </a:rPr>
              <a:t>Atjaunošanas risinājumi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94462A30-7DC1-4C79-9B08-102E98C37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45" y="303627"/>
            <a:ext cx="9949910" cy="1365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E981E-96E8-BF86-D9E7-ADB6BED1D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25" y="3212984"/>
            <a:ext cx="4725540" cy="2709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BD79B-62E9-506C-C32C-1A94BA15C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40" y="3212983"/>
            <a:ext cx="4816235" cy="2709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232897-E422-FB62-D87E-4990999089D4}"/>
              </a:ext>
            </a:extLst>
          </p:cNvPr>
          <p:cNvSpPr txBox="1"/>
          <p:nvPr/>
        </p:nvSpPr>
        <p:spPr>
          <a:xfrm>
            <a:off x="10098093" y="-32253"/>
            <a:ext cx="2093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v-LV" sz="1000" dirty="0"/>
              <a:t>1.pielikums</a:t>
            </a:r>
          </a:p>
          <a:p>
            <a:pPr algn="r"/>
            <a:r>
              <a:rPr lang="lv-LV" sz="1000" dirty="0"/>
              <a:t>Finanšu komitejas 10.12.2025. sēdes</a:t>
            </a:r>
          </a:p>
          <a:p>
            <a:pPr algn="r"/>
            <a:r>
              <a:rPr lang="lv-LV" sz="1000" dirty="0"/>
              <a:t>protokolam Nr. 13</a:t>
            </a:r>
          </a:p>
          <a:p>
            <a:pPr algn="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7484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1">
            <a:extLst>
              <a:ext uri="{FF2B5EF4-FFF2-40B4-BE49-F238E27FC236}">
                <a16:creationId xmlns:a16="http://schemas.microsoft.com/office/drawing/2014/main" id="{0EC72EC3-A0C1-B372-3D67-EEAB50DE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10512424" cy="771236"/>
          </a:xfrm>
        </p:spPr>
        <p:txBody>
          <a:bodyPr>
            <a:normAutofit/>
          </a:bodyPr>
          <a:lstStyle/>
          <a:p>
            <a:pPr algn="ctr"/>
            <a:r>
              <a:rPr lang="lv-LV" sz="4000" dirty="0">
                <a:solidFill>
                  <a:srgbClr val="000000"/>
                </a:solidFill>
                <a:latin typeface="Arial Narrow" panose="020B0606020202030204" pitchFamily="34" charset="0"/>
              </a:rPr>
              <a:t>Ēkas 1.stāvs. Dzesēšana. Katlu māja.</a:t>
            </a:r>
            <a:endParaRPr lang="lv-LV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AED54-83FB-D2BE-61FD-79633B499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92" y="1311784"/>
            <a:ext cx="6128185" cy="50467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744C90-B453-8378-7725-EFD26BB3E9AB}"/>
              </a:ext>
            </a:extLst>
          </p:cNvPr>
          <p:cNvSpPr txBox="1">
            <a:spLocks/>
          </p:cNvSpPr>
          <p:nvPr/>
        </p:nvSpPr>
        <p:spPr>
          <a:xfrm>
            <a:off x="839788" y="1555341"/>
            <a:ext cx="4596278" cy="515585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Telpu dzesēšanai paredzēts uzstādīt Daikin split tipa siltumsūkņus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Sistēma darbojas gan apkures, gan dzesēšanas režīmā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Nodrošina katras telpas klimata regulāciju neatkarīgi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Telpu iekštelpu iekārtas high-wall tipa, uzstādītas pie sienas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Āra blokus uzstādīt ēkas Ziemeļu fasādē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Katlu mājā paredzēts demontēt 3 novecojušos gāzes katlus un uzstādīt vienu jaunu Bosch GC9700iW kondensācijas katlu ar pilnu hidraulisko mezglu. Jauda 50kW</a:t>
            </a:r>
          </a:p>
          <a:p>
            <a:pPr marL="457200" indent="-457200"/>
            <a:endParaRPr lang="lv-LV" sz="3300" dirty="0">
              <a:latin typeface="Arial Narrow" panose="020B0606020202030204" pitchFamily="34" charset="0"/>
            </a:endParaRPr>
          </a:p>
          <a:p>
            <a:pPr marL="457200" indent="-457200"/>
            <a:endParaRPr lang="lv-LV" sz="33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lv-LV" sz="3300" dirty="0">
              <a:latin typeface="Arial Narrow" panose="020B0606020202030204" pitchFamily="34" charset="0"/>
            </a:endParaRPr>
          </a:p>
          <a:p>
            <a:pPr marL="457200" indent="-457200" algn="just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7114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E81A4B-95B8-49E7-93F0-EFC14BDB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2424" cy="854765"/>
          </a:xfrm>
        </p:spPr>
        <p:txBody>
          <a:bodyPr>
            <a:normAutofit/>
          </a:bodyPr>
          <a:lstStyle/>
          <a:p>
            <a:pPr algn="ctr"/>
            <a:r>
              <a:rPr lang="lv-LV" sz="4000" dirty="0">
                <a:solidFill>
                  <a:srgbClr val="000000"/>
                </a:solidFill>
                <a:latin typeface="Arial Narrow" panose="020B0606020202030204" pitchFamily="34" charset="0"/>
              </a:rPr>
              <a:t>Ēkas 2.stāvs. Dzesēšana.</a:t>
            </a:r>
            <a:endParaRPr lang="lv-LV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CB805-02C3-C2CA-F426-2E3A22D27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41" y="1311965"/>
            <a:ext cx="5817800" cy="49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1">
            <a:extLst>
              <a:ext uri="{FF2B5EF4-FFF2-40B4-BE49-F238E27FC236}">
                <a16:creationId xmlns:a16="http://schemas.microsoft.com/office/drawing/2014/main" id="{48D48567-8432-63D9-DE69-1C1276D845A1}"/>
              </a:ext>
            </a:extLst>
          </p:cNvPr>
          <p:cNvSpPr txBox="1">
            <a:spLocks/>
          </p:cNvSpPr>
          <p:nvPr/>
        </p:nvSpPr>
        <p:spPr>
          <a:xfrm>
            <a:off x="538627" y="524313"/>
            <a:ext cx="10813585" cy="7256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dirty="0">
                <a:solidFill>
                  <a:srgbClr val="000000"/>
                </a:solidFill>
                <a:latin typeface="Arial Narrow" panose="020B0606020202030204" pitchFamily="34" charset="0"/>
              </a:rPr>
              <a:t>Ģenerālplāns, lietusūdens novadsistēma </a:t>
            </a:r>
            <a:endParaRPr lang="lv-LV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33E2E2-5003-DE15-6785-397B52C2B3FF}"/>
              </a:ext>
            </a:extLst>
          </p:cNvPr>
          <p:cNvSpPr txBox="1">
            <a:spLocks/>
          </p:cNvSpPr>
          <p:nvPr/>
        </p:nvSpPr>
        <p:spPr>
          <a:xfrm>
            <a:off x="538627" y="1546788"/>
            <a:ext cx="5845395" cy="494700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GP risinājumi izstrādāti uz SIA «Projekts 3» izstrādātās labiekārtojuma skices, kas ir cita būvniecības ieceres dokumentācija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Rietumu fasādē lietusūdens no notekcaurulēm LN-1 līdz LN-5 tiek savākts un pa pazemes tīkliem novadīts uz pazemes filtrācijas kasetēm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No atsevišķām notekcaurulēm lietusūdens pirms novadīšanas filtrācijas kasetēs tiek uzkrāts 3m3 pazemes akumulācijas tvertnē  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Lietusūdens izmantošanai akumulācijas tvertnē izbūvēts sūknis, pazemes spiedvads un laistīšanas krāns pie ēkas fasādes</a:t>
            </a:r>
          </a:p>
          <a:p>
            <a:pPr marL="457200" indent="-457200"/>
            <a:r>
              <a:rPr lang="lv-LV" sz="2400" dirty="0">
                <a:latin typeface="Arial Narrow" panose="020B0606020202030204" pitchFamily="34" charset="0"/>
              </a:rPr>
              <a:t>Austrumu fasādē lietusūdens no notekcaurulēm LN-7 līdz LN-12, kas pieslēgtas trapiem, pa pazemi tiek novadīts līdz saglabājamam asfaltbetona ceļam. Tālāk pa ceļa virsmu novadīts līdz projektējamām autostāvvietām un savākts pazemes filtrācijas akā jeb kasetēs</a:t>
            </a:r>
          </a:p>
          <a:p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190CF-9C5C-B8D3-5E98-CD934104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80" y="1249961"/>
            <a:ext cx="5084793" cy="52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6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6CC09-AEEE-FC36-75F3-A00769208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058E8B3-7DE2-8619-0C21-8098FFF0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2424" cy="708562"/>
          </a:xfrm>
        </p:spPr>
        <p:txBody>
          <a:bodyPr>
            <a:normAutofit/>
          </a:bodyPr>
          <a:lstStyle/>
          <a:p>
            <a:pPr algn="ctr"/>
            <a:r>
              <a:rPr lang="lv-LV" sz="4000" dirty="0">
                <a:solidFill>
                  <a:srgbClr val="000000"/>
                </a:solidFill>
                <a:latin typeface="Arial Narrow" panose="020B0606020202030204" pitchFamily="34" charset="0"/>
              </a:rPr>
              <a:t>Lietusūdens novadsistēmas risinājumi</a:t>
            </a:r>
            <a:endParaRPr lang="lv-LV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7F5EB-DC10-2A6C-4C17-B0A1F93ED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839354"/>
            <a:ext cx="5586841" cy="2944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E160C5-24F1-2289-7C48-1D5234E7A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0" y="1165762"/>
            <a:ext cx="4522626" cy="409072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2B21B8-F2FF-40CB-4018-6D986B5691B3}"/>
              </a:ext>
            </a:extLst>
          </p:cNvPr>
          <p:cNvSpPr txBox="1">
            <a:spLocks/>
          </p:cNvSpPr>
          <p:nvPr/>
        </p:nvSpPr>
        <p:spPr>
          <a:xfrm>
            <a:off x="6095999" y="1324619"/>
            <a:ext cx="5586841" cy="18719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1800" b="1" u="sng" dirty="0">
                <a:latin typeface="Arial Narrow" panose="020B0606020202030204" pitchFamily="34" charset="0"/>
              </a:rPr>
              <a:t>Lietusūdens novadīšana no autostāvvietu zonas</a:t>
            </a:r>
          </a:p>
          <a:p>
            <a:pPr marL="457200" indent="-457200" algn="just"/>
            <a:r>
              <a:rPr lang="lv-LV" sz="1800" dirty="0">
                <a:latin typeface="Arial Narrow" panose="020B0606020202030204" pitchFamily="34" charset="0"/>
              </a:rPr>
              <a:t>Lietusūdens tiek novadīts pa biebraucamā ceļa un autostāvvietu virsmu. Piedāvājam savākt lietusūdeni speciālās notekās/apmalēs un novadīt filtrācijas akā jeb kasetēs zem zemes </a:t>
            </a:r>
            <a:endParaRPr lang="lv-LV" sz="1800" b="1" dirty="0">
              <a:latin typeface="Arial Narrow" panose="020B0606020202030204" pitchFamily="34" charset="0"/>
            </a:endParaRPr>
          </a:p>
          <a:p>
            <a:endParaRPr lang="lv-LV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D3F7A7-4950-036C-2992-CD6C590E5CD8}"/>
              </a:ext>
            </a:extLst>
          </p:cNvPr>
          <p:cNvSpPr txBox="1">
            <a:spLocks/>
          </p:cNvSpPr>
          <p:nvPr/>
        </p:nvSpPr>
        <p:spPr>
          <a:xfrm>
            <a:off x="679640" y="5393410"/>
            <a:ext cx="4522626" cy="121274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1800" b="1" u="sng" dirty="0">
                <a:latin typeface="Arial Narrow" panose="020B0606020202030204" pitchFamily="34" charset="0"/>
              </a:rPr>
              <a:t>Jumta notekcauruļu pieslēgums Austrumu fasādē</a:t>
            </a:r>
          </a:p>
          <a:p>
            <a:pPr marL="457200" indent="-457200" algn="just"/>
            <a:r>
              <a:rPr lang="lv-LV" sz="1800" dirty="0">
                <a:latin typeface="Arial Narrow" panose="020B0606020202030204" pitchFamily="34" charset="0"/>
              </a:rPr>
              <a:t>Notekcauruļu galus pielēgt trapiem, caur zaļo zonu pa pazemi izvadīt līdz esošajam asfaltbetona segumam</a:t>
            </a:r>
          </a:p>
          <a:p>
            <a:endParaRPr lang="lv-LV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6DC803-CD0D-3CB8-9766-5D47A469C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01" y="5124513"/>
            <a:ext cx="3602760" cy="1319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034145-5E7B-C5C8-A90E-E0A5D040A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80" y="5124513"/>
            <a:ext cx="2638778" cy="13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82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F5433-520F-1CAF-FCCE-80095A4A7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675C5D-1866-4D46-AE0D-2B3EDDAE49A6}"/>
              </a:ext>
            </a:extLst>
          </p:cNvPr>
          <p:cNvSpPr txBox="1">
            <a:spLocks/>
          </p:cNvSpPr>
          <p:nvPr/>
        </p:nvSpPr>
        <p:spPr>
          <a:xfrm>
            <a:off x="746751" y="1358283"/>
            <a:ext cx="10512424" cy="495374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000" b="1" u="sng" dirty="0">
                <a:latin typeface="Arial Narrow" panose="020B0606020202030204" pitchFamily="34" charset="0"/>
              </a:rPr>
              <a:t>RISKI UN NEPAREDZĒTI DARBI</a:t>
            </a:r>
          </a:p>
          <a:p>
            <a:pPr marL="0" indent="0" algn="ctr">
              <a:buNone/>
            </a:pPr>
            <a:endParaRPr lang="lv-LV" sz="2300" b="1" u="sng" dirty="0">
              <a:latin typeface="Arial Narrow" panose="020B0606020202030204" pitchFamily="34" charset="0"/>
            </a:endParaRPr>
          </a:p>
          <a:p>
            <a:pPr marL="457200" indent="-457200" algn="just"/>
            <a:r>
              <a:rPr lang="lv-LV" sz="3400" b="1" dirty="0">
                <a:latin typeface="Arial Narrow" panose="020B0606020202030204" pitchFamily="34" charset="0"/>
              </a:rPr>
              <a:t>PU norādītās būvdarbu maksimālās izmaksas vispārceltnieciskajiem darbiem 283 000  EUR ar PVN, mūsuprāt tiks ievērojami pārsniegtas. </a:t>
            </a:r>
          </a:p>
          <a:p>
            <a:pPr marL="457200" indent="-457200" algn="just"/>
            <a:r>
              <a:rPr lang="lv-LV" sz="3400" b="1" dirty="0">
                <a:latin typeface="Arial Narrow" panose="020B0606020202030204" pitchFamily="34" charset="0"/>
              </a:rPr>
              <a:t>Tā kā uz ēkas konstrukcijām veidojas slodžu pieaugums, saskaņā ar aprēķinu nepieciešama esošo konstrukciju pastiprināšana, kā piemēram papildus jumta kopturu izvietošana, sienu kopturu pastiprināšana.</a:t>
            </a:r>
          </a:p>
          <a:p>
            <a:pPr marL="457200" indent="-457200" algn="just"/>
            <a:r>
              <a:rPr lang="lv-LV" sz="3400" b="1" dirty="0">
                <a:latin typeface="Arial Narrow" panose="020B0606020202030204" pitchFamily="34" charset="0"/>
              </a:rPr>
              <a:t>Rekomendējam pārskatīt energoauditā norādītās sasniedzamās norobežojošo konstrukciju vērtības. Piemēram, norādītā jumta vērtība U=0,14 W/m2K, materiāla lambda 0,041 W/mK, ar 200mm minerālvati  nav sasniedzama. </a:t>
            </a:r>
          </a:p>
          <a:p>
            <a:pPr marL="457200" indent="-457200" algn="just"/>
            <a:endParaRPr lang="lv-LV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912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14C40-4D06-7AE9-EBF2-5A49BD490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DF36F4-D319-176E-5C0C-136B20D8C501}"/>
              </a:ext>
            </a:extLst>
          </p:cNvPr>
          <p:cNvSpPr txBox="1">
            <a:spLocks/>
          </p:cNvSpPr>
          <p:nvPr/>
        </p:nvSpPr>
        <p:spPr>
          <a:xfrm>
            <a:off x="759417" y="387458"/>
            <a:ext cx="10499758" cy="5924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000" b="1" u="sng" dirty="0">
                <a:latin typeface="Arial Narrow" panose="020B0606020202030204" pitchFamily="34" charset="0"/>
              </a:rPr>
              <a:t>PLĀNOTĀS BŪVDARBU IZMAKSAS</a:t>
            </a:r>
          </a:p>
          <a:p>
            <a:pPr marL="0" indent="0" algn="ctr">
              <a:buNone/>
            </a:pPr>
            <a:endParaRPr lang="lv-LV" sz="2300" b="1" u="sng" dirty="0">
              <a:latin typeface="Arial Narrow" panose="020B0606020202030204" pitchFamily="34" charset="0"/>
            </a:endParaRPr>
          </a:p>
          <a:p>
            <a:pPr marL="457200" indent="-457200" algn="just"/>
            <a:endParaRPr lang="lv-LV" sz="1800" b="1" dirty="0">
              <a:latin typeface="Arial Narrow" panose="020B0606020202030204" pitchFamily="34" charset="0"/>
            </a:endParaRPr>
          </a:p>
        </p:txBody>
      </p:sp>
      <p:sp>
        <p:nvSpPr>
          <p:cNvPr id="2" name="Satura vietturis 2">
            <a:extLst>
              <a:ext uri="{FF2B5EF4-FFF2-40B4-BE49-F238E27FC236}">
                <a16:creationId xmlns:a16="http://schemas.microsoft.com/office/drawing/2014/main" id="{2BCCFBCA-AECE-440F-1554-B80B5C2AD80F}"/>
              </a:ext>
            </a:extLst>
          </p:cNvPr>
          <p:cNvSpPr txBox="1">
            <a:spLocks/>
          </p:cNvSpPr>
          <p:nvPr/>
        </p:nvSpPr>
        <p:spPr>
          <a:xfrm>
            <a:off x="277678" y="1067447"/>
            <a:ext cx="5968139" cy="5403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rial Narrow" panose="020B0606020202030204" pitchFamily="34" charset="0"/>
              </a:rPr>
              <a:t>Maksimālā būvdarbu izmaksu summa, ko Pasūtītājs paredzējis (Life Bauhaus Granta līguma noteiktais):</a:t>
            </a:r>
          </a:p>
          <a:p>
            <a:r>
              <a:rPr lang="lv-LV" dirty="0">
                <a:latin typeface="Arial Narrow" panose="020B0606020202030204" pitchFamily="34" charset="0"/>
              </a:rPr>
              <a:t>-būvdarbiem (neskaitot projektēšanas, autoruzraudzības, būvuzraudzības izmaksas)  – 283 000  EUR (divi simti astoņdesmit trīs tūkstoši euro), ieskaitot PVN;</a:t>
            </a:r>
          </a:p>
          <a:p>
            <a:r>
              <a:rPr lang="lv-LV" dirty="0">
                <a:latin typeface="Arial Narrow" panose="020B0606020202030204" pitchFamily="34" charset="0"/>
              </a:rPr>
              <a:t>-iekārtu – t.sk. kāpņu, kondicionēšanas iekārtu, apkures katla iegādei - 56 400 EUR (piecdesmit seši tūkstoši četri simti euro), ieskaitot PVN;</a:t>
            </a:r>
          </a:p>
          <a:p>
            <a:r>
              <a:rPr lang="lv-LV" dirty="0">
                <a:latin typeface="Arial Narrow" panose="020B0606020202030204" pitchFamily="34" charset="0"/>
              </a:rPr>
              <a:t>-vides pieeajmības palielināšanai pie ieejām, ārējās lietus ūdens sistēmas izbūvei – 60 500  EUR (sešdesmit tūkstoši pieci simti euro) ieskaitot PVN.</a:t>
            </a:r>
          </a:p>
          <a:p>
            <a:r>
              <a:rPr lang="lv-LV" b="1" dirty="0">
                <a:latin typeface="Arial Narrow" panose="020B0606020202030204" pitchFamily="34" charset="0"/>
              </a:rPr>
              <a:t>Plānots kopā </a:t>
            </a:r>
            <a:r>
              <a:rPr lang="lv-LV" b="1" u="sng" dirty="0">
                <a:latin typeface="Arial Narrow" panose="020B0606020202030204" pitchFamily="34" charset="0"/>
              </a:rPr>
              <a:t>399900.00 EUR </a:t>
            </a:r>
            <a:r>
              <a:rPr lang="lv-LV" b="1" dirty="0">
                <a:latin typeface="Arial Narrow" panose="020B0606020202030204" pitchFamily="34" charset="0"/>
              </a:rPr>
              <a:t>(ieskaitot PVN).</a:t>
            </a:r>
          </a:p>
          <a:p>
            <a:endParaRPr lang="lv-LV" b="1" dirty="0">
              <a:latin typeface="Arial Narrow" panose="020B0606020202030204" pitchFamily="34" charset="0"/>
            </a:endParaRPr>
          </a:p>
          <a:p>
            <a:r>
              <a:rPr lang="lv-LV" b="1" dirty="0">
                <a:latin typeface="Arial Narrow" panose="020B0606020202030204" pitchFamily="34" charset="0"/>
              </a:rPr>
              <a:t>Atbilstoši projekta risinājumiem aprēķinātais </a:t>
            </a:r>
            <a:r>
              <a:rPr lang="lv-LV" b="1" u="sng" dirty="0">
                <a:latin typeface="Arial Narrow" panose="020B0606020202030204" pitchFamily="34" charset="0"/>
              </a:rPr>
              <a:t>674932.00 EUR</a:t>
            </a:r>
            <a:r>
              <a:rPr lang="lv-LV" b="1" dirty="0">
                <a:latin typeface="Arial Narrow" panose="020B0606020202030204" pitchFamily="34" charset="0"/>
              </a:rPr>
              <a:t> (ieskaitot PVN), detalizēti skatīt tabulu.</a:t>
            </a:r>
          </a:p>
          <a:p>
            <a:r>
              <a:rPr lang="lv-LV" b="1" dirty="0">
                <a:latin typeface="Arial Narrow" panose="020B0606020202030204" pitchFamily="34" charset="0"/>
              </a:rPr>
              <a:t>Prognozētais sadārdzinājums – 275032.00 EUR (ieskaitot PVN).</a:t>
            </a:r>
          </a:p>
        </p:txBody>
      </p:sp>
      <p:graphicFrame>
        <p:nvGraphicFramePr>
          <p:cNvPr id="3" name="Objekts 5">
            <a:extLst>
              <a:ext uri="{FF2B5EF4-FFF2-40B4-BE49-F238E27FC236}">
                <a16:creationId xmlns:a16="http://schemas.microsoft.com/office/drawing/2014/main" id="{DCC3A76B-8E61-49F9-08BD-4CD173DC17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848054"/>
              </p:ext>
            </p:extLst>
          </p:nvPr>
        </p:nvGraphicFramePr>
        <p:xfrm>
          <a:off x="6242968" y="999858"/>
          <a:ext cx="4746610" cy="569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248542" imgH="7498269" progId="Excel.Sheet.12">
                  <p:embed/>
                </p:oleObj>
              </mc:Choice>
              <mc:Fallback>
                <p:oleObj name="Worksheet" r:id="rId2" imgW="6248542" imgH="7498269" progId="Excel.Sheet.12">
                  <p:embed/>
                  <p:pic>
                    <p:nvPicPr>
                      <p:cNvPr id="3" name="Objekts 5">
                        <a:extLst>
                          <a:ext uri="{FF2B5EF4-FFF2-40B4-BE49-F238E27FC236}">
                            <a16:creationId xmlns:a16="http://schemas.microsoft.com/office/drawing/2014/main" id="{DCC3A76B-8E61-49F9-08BD-4CD173DC1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42968" y="999858"/>
                        <a:ext cx="4746610" cy="5695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683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51319-1E38-B188-7709-7336D2CE1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270B28-7A43-E0C2-3B38-9BA9EC99856A}"/>
              </a:ext>
            </a:extLst>
          </p:cNvPr>
          <p:cNvSpPr txBox="1">
            <a:spLocks/>
          </p:cNvSpPr>
          <p:nvPr/>
        </p:nvSpPr>
        <p:spPr>
          <a:xfrm>
            <a:off x="759417" y="387458"/>
            <a:ext cx="10499758" cy="5924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000" b="1" u="sng" dirty="0">
                <a:latin typeface="Arial Narrow" panose="020B0606020202030204" pitchFamily="34" charset="0"/>
              </a:rPr>
              <a:t>PLĀNOTO UN FAKTISKO (ORIENTĒJOŠO)  BŪVDARBU IZMAKSU SALĪDZINĀJUMS</a:t>
            </a:r>
          </a:p>
          <a:p>
            <a:pPr marL="0" indent="0" algn="ctr">
              <a:buNone/>
            </a:pPr>
            <a:endParaRPr lang="lv-LV" sz="2300" b="1" u="sng" dirty="0">
              <a:latin typeface="Arial Narrow" panose="020B0606020202030204" pitchFamily="34" charset="0"/>
            </a:endParaRPr>
          </a:p>
          <a:p>
            <a:pPr marL="457200" indent="-457200" algn="just"/>
            <a:endParaRPr lang="lv-LV" sz="18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Tabula 11">
            <a:extLst>
              <a:ext uri="{FF2B5EF4-FFF2-40B4-BE49-F238E27FC236}">
                <a16:creationId xmlns:a16="http://schemas.microsoft.com/office/drawing/2014/main" id="{2B1A4AE0-1D9C-2D68-CB25-9106C0586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99160"/>
              </p:ext>
            </p:extLst>
          </p:nvPr>
        </p:nvGraphicFramePr>
        <p:xfrm>
          <a:off x="759417" y="1930953"/>
          <a:ext cx="11040377" cy="3662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4513">
                  <a:extLst>
                    <a:ext uri="{9D8B030D-6E8A-4147-A177-3AD203B41FA5}">
                      <a16:colId xmlns:a16="http://schemas.microsoft.com/office/drawing/2014/main" val="4185831091"/>
                    </a:ext>
                  </a:extLst>
                </a:gridCol>
                <a:gridCol w="2535300">
                  <a:extLst>
                    <a:ext uri="{9D8B030D-6E8A-4147-A177-3AD203B41FA5}">
                      <a16:colId xmlns:a16="http://schemas.microsoft.com/office/drawing/2014/main" val="2083041226"/>
                    </a:ext>
                  </a:extLst>
                </a:gridCol>
                <a:gridCol w="2457186">
                  <a:extLst>
                    <a:ext uri="{9D8B030D-6E8A-4147-A177-3AD203B41FA5}">
                      <a16:colId xmlns:a16="http://schemas.microsoft.com/office/drawing/2014/main" val="2819480271"/>
                    </a:ext>
                  </a:extLst>
                </a:gridCol>
                <a:gridCol w="2193378">
                  <a:extLst>
                    <a:ext uri="{9D8B030D-6E8A-4147-A177-3AD203B41FA5}">
                      <a16:colId xmlns:a16="http://schemas.microsoft.com/office/drawing/2014/main" val="1571878606"/>
                    </a:ext>
                  </a:extLst>
                </a:gridCol>
              </a:tblGrid>
              <a:tr h="764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Izmaksu pozīcija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Projektā plānots, ar PVN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>
                          <a:effectLst/>
                        </a:rPr>
                        <a:t>Projektētāja tāme, ar PVN</a:t>
                      </a:r>
                      <a:endParaRPr lang="lv-LV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>
                          <a:effectLst/>
                        </a:rPr>
                        <a:t>Starpība, ar PVN</a:t>
                      </a:r>
                      <a:endParaRPr lang="lv-LV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5289269"/>
                  </a:ext>
                </a:extLst>
              </a:tr>
              <a:tr h="370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Būvdarbi bez iekārtām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283 000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552 932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269 932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1537426"/>
                  </a:ext>
                </a:extLst>
              </a:tr>
              <a:tr h="370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Iekārtas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>
                          <a:effectLst/>
                        </a:rPr>
                        <a:t>56 400</a:t>
                      </a:r>
                      <a:endParaRPr lang="lv-LV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>
                          <a:effectLst/>
                        </a:rPr>
                        <a:t>58 800</a:t>
                      </a:r>
                      <a:endParaRPr lang="lv-LV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2 400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114750"/>
                  </a:ext>
                </a:extLst>
              </a:tr>
              <a:tr h="1552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Vides pieejamības palielināšana pie ieejām, ārējās lietus ūdens sistēmas izbūve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60 500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63 200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2 700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5673621"/>
                  </a:ext>
                </a:extLst>
              </a:tr>
              <a:tr h="370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Kopā (EUR)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>
                          <a:effectLst/>
                        </a:rPr>
                        <a:t>399 900</a:t>
                      </a:r>
                      <a:endParaRPr lang="lv-LV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674 932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lv-LV" sz="2400" kern="100" dirty="0">
                          <a:effectLst/>
                        </a:rPr>
                        <a:t>275 032</a:t>
                      </a:r>
                      <a:endParaRPr lang="lv-LV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0168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19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E81A4B-95B8-49E7-93F0-EFC14BDB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07573"/>
            <a:ext cx="11343861" cy="659227"/>
          </a:xfrm>
        </p:spPr>
        <p:txBody>
          <a:bodyPr>
            <a:normAutofit/>
          </a:bodyPr>
          <a:lstStyle/>
          <a:p>
            <a:r>
              <a:rPr lang="lv-LV" sz="4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Projektēšanas laikā veiktie ēkas izpētes darbi</a:t>
            </a:r>
            <a:endParaRPr lang="lv-LV" sz="4000" dirty="0">
              <a:latin typeface="Arial Narrow" panose="020B0606020202030204" pitchFamily="34" charset="0"/>
            </a:endParaRP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EA45F87A-5556-4555-A05E-0C6606C58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826" y="1477818"/>
            <a:ext cx="4883089" cy="4706006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Veikta visas ēkas konstrukciju skenēšana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Skenēšana veikta gan ēkas fasādēm, gan arī iekštelpām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Papildus veikta ēkas fasāžu un jumta fotogrāfiju iegūšana izmantojot dronu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Savietojot ēkas skenēšanas datus ar drona fotogrāfiju datiem, iegūts visas ēkas un to konstrukciju augstas izšķirtspējas punktu mākonis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sz="28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894376A-561F-1FC2-2226-7E250A06C7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r="5251"/>
          <a:stretch>
            <a:fillRect/>
          </a:stretch>
        </p:blipFill>
        <p:spPr>
          <a:xfrm>
            <a:off x="7370640" y="3428999"/>
            <a:ext cx="4437047" cy="3021427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BEA765-9B8E-D1C1-1853-0875E1C98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62" y="1117168"/>
            <a:ext cx="4437047" cy="30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3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E81A4B-95B8-49E7-93F0-EFC14BDB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1" y="609600"/>
            <a:ext cx="11370365" cy="452478"/>
          </a:xfrm>
        </p:spPr>
        <p:txBody>
          <a:bodyPr>
            <a:normAutofit fontScale="90000"/>
          </a:bodyPr>
          <a:lstStyle/>
          <a:p>
            <a:pPr algn="just"/>
            <a:r>
              <a:rPr lang="lv-LV" sz="4400" dirty="0">
                <a:solidFill>
                  <a:srgbClr val="000000"/>
                </a:solidFill>
                <a:latin typeface="Arial Narrow" panose="020B0606020202030204" pitchFamily="34" charset="0"/>
              </a:rPr>
              <a:t>Iegūtā informācija no punktu mākoņa</a:t>
            </a:r>
            <a:endParaRPr lang="lv-LV" sz="4400" dirty="0">
              <a:latin typeface="Arial Narrow" panose="020B0606020202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E68E50-0297-521E-1510-19EA192D5445}"/>
              </a:ext>
            </a:extLst>
          </p:cNvPr>
          <p:cNvSpPr txBox="1">
            <a:spLocks/>
          </p:cNvSpPr>
          <p:nvPr/>
        </p:nvSpPr>
        <p:spPr>
          <a:xfrm>
            <a:off x="437321" y="1190320"/>
            <a:ext cx="5074246" cy="51144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</a:pPr>
            <a:r>
              <a:rPr lang="lv-LV" dirty="0">
                <a:latin typeface="Arial Narrow" panose="020B0606020202030204" pitchFamily="34" charset="0"/>
              </a:rPr>
              <a:t>No punktu mākoņa iegūti dati par ēkas gabarītiem, nesošajām konstrukcijām, to dimensijām un konstrukciju izliecēm. Balstoties uz datiem sagatavoti ēkas 3D detalizēti uzmērījumu rasējumi</a:t>
            </a:r>
          </a:p>
          <a:p>
            <a:pPr marL="457200" indent="-457200">
              <a:spcAft>
                <a:spcPts val="600"/>
              </a:spcAft>
            </a:pPr>
            <a:r>
              <a:rPr lang="lv-LV" dirty="0">
                <a:latin typeface="Arial Narrow" panose="020B0606020202030204" pitchFamily="34" charset="0"/>
              </a:rPr>
              <a:t>Konstatētas sienu horizontālo tērauda kopturu virsnormatīvas izlieces, līdz pat ~50mm, atzīmēts ar sarkanu </a:t>
            </a:r>
          </a:p>
          <a:p>
            <a:pPr marL="457200" indent="-457200">
              <a:spcAft>
                <a:spcPts val="600"/>
              </a:spcAft>
            </a:pPr>
            <a:r>
              <a:rPr lang="lv-LV" dirty="0">
                <a:latin typeface="Arial Narrow" panose="020B0606020202030204" pitchFamily="34" charset="0"/>
              </a:rPr>
              <a:t>Jumta kopturu izlieces ~40mm, atzīmēts ar sarkanu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D222E-7EC0-E635-96C0-B9F2D9D5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03" y="1092363"/>
            <a:ext cx="5913385" cy="52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3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E81A4B-95B8-49E7-93F0-EFC14BDB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1" y="347937"/>
            <a:ext cx="11370365" cy="640354"/>
          </a:xfrm>
        </p:spPr>
        <p:txBody>
          <a:bodyPr>
            <a:normAutofit fontScale="90000"/>
          </a:bodyPr>
          <a:lstStyle/>
          <a:p>
            <a:pPr algn="just"/>
            <a:br>
              <a:rPr lang="lv-LV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lv-LV" sz="4400" dirty="0">
                <a:solidFill>
                  <a:srgbClr val="000000"/>
                </a:solidFill>
                <a:latin typeface="Arial Narrow" panose="020B0606020202030204" pitchFamily="34" charset="0"/>
              </a:rPr>
              <a:t>Iegūtā informācija no punktu mākoņa</a:t>
            </a:r>
            <a:endParaRPr lang="lv-LV" sz="44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80F80-D7AC-C393-8DF8-D7ECAA9A3174}"/>
              </a:ext>
            </a:extLst>
          </p:cNvPr>
          <p:cNvSpPr txBox="1">
            <a:spLocks/>
          </p:cNvSpPr>
          <p:nvPr/>
        </p:nvSpPr>
        <p:spPr>
          <a:xfrm>
            <a:off x="437321" y="1500712"/>
            <a:ext cx="5091023" cy="40024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</a:pPr>
            <a:r>
              <a:rPr lang="lv-LV" sz="3200" dirty="0">
                <a:latin typeface="Arial Narrow" panose="020B0606020202030204" pitchFamily="34" charset="0"/>
              </a:rPr>
              <a:t>Konstatēts, ka jumta nesošie tērauda rāmju dubult T profili ir deformējušies, jeb savērpušies</a:t>
            </a:r>
          </a:p>
          <a:p>
            <a:pPr marL="457200" indent="-457200">
              <a:spcAft>
                <a:spcPts val="600"/>
              </a:spcAft>
            </a:pPr>
            <a:r>
              <a:rPr lang="lv-LV" sz="3200" dirty="0">
                <a:latin typeface="Arial Narrow" panose="020B0606020202030204" pitchFamily="34" charset="0"/>
              </a:rPr>
              <a:t>Skat. attēlā tērauda profila sieniņas novirzi no vertikālas līnijas ~15mm, atzīmēts ar sarkanu</a:t>
            </a:r>
            <a:endParaRPr lang="lv-LV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26CF2C-E1C1-4CFF-BBBC-E37F14E0C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836" y="1062078"/>
            <a:ext cx="2112264" cy="53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E81A4B-95B8-49E7-93F0-EFC14BDB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491969"/>
            <a:ext cx="11370365" cy="957402"/>
          </a:xfrm>
        </p:spPr>
        <p:txBody>
          <a:bodyPr>
            <a:normAutofit fontScale="90000"/>
          </a:bodyPr>
          <a:lstStyle/>
          <a:p>
            <a:pPr algn="just"/>
            <a:br>
              <a:rPr lang="lv-LV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lv-LV" sz="4400" dirty="0">
                <a:solidFill>
                  <a:srgbClr val="000000"/>
                </a:solidFill>
                <a:latin typeface="Arial Narrow" panose="020B0606020202030204" pitchFamily="34" charset="0"/>
              </a:rPr>
              <a:t>Esošo jumta konstrukciju stiprības novērtējums</a:t>
            </a:r>
            <a:endParaRPr lang="lv-LV" sz="4400" dirty="0"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6A906A-3C30-3686-73EE-5487F7B20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76" y="1631574"/>
            <a:ext cx="6217652" cy="466324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D003ED-3471-6BD4-344D-78F356434191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709181" y="1631574"/>
            <a:ext cx="3932237" cy="49442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</a:pPr>
            <a:r>
              <a:rPr lang="lv-LV" sz="9200" dirty="0">
                <a:latin typeface="Arial Narrow" panose="020B0606020202030204" pitchFamily="34" charset="0"/>
              </a:rPr>
              <a:t>Sagaidāms slodžu pieaugums uz ēkas jumta. Veikts konstrukciju stiprības pārrēķins, ņemot vērā siltinājumu, saules paneļus, sniega slodzi, tai skaitā modelējot ārkārtas slodžu kombināciju</a:t>
            </a:r>
          </a:p>
          <a:p>
            <a:pPr marL="457200" indent="-457200">
              <a:spcAft>
                <a:spcPts val="600"/>
              </a:spcAft>
            </a:pPr>
            <a:r>
              <a:rPr lang="lv-LV" sz="9200" dirty="0">
                <a:latin typeface="Arial Narrow" panose="020B0606020202030204" pitchFamily="34" charset="0"/>
              </a:rPr>
              <a:t>Esošo jumta kopturu izliece pārsniedz pieļaujamo. Risinājums starp kopturiem ievietot papildus kopturus, atzīmēts ar </a:t>
            </a:r>
            <a:r>
              <a:rPr lang="lv-LV" sz="9200" dirty="0">
                <a:solidFill>
                  <a:srgbClr val="FF0000"/>
                </a:solidFill>
                <a:latin typeface="Arial Narrow" panose="020B0606020202030204" pitchFamily="34" charset="0"/>
              </a:rPr>
              <a:t>sarkanu</a:t>
            </a:r>
            <a:endParaRPr lang="lv-LV" sz="9200" dirty="0">
              <a:latin typeface="Arial Narrow" panose="020B0606020202030204" pitchFamily="34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lv-LV" sz="9200" dirty="0">
                <a:latin typeface="Arial Narrow" panose="020B0606020202030204" pitchFamily="34" charset="0"/>
              </a:rPr>
              <a:t>Pirmsšķietami, šķērsrāmju siju nestspēja nav pietiekoša. (Bet, nepieciešams noteikt tērauda klasi, veicot stiepes testu, izņemot paraugu no sijas) </a:t>
            </a:r>
          </a:p>
          <a:p>
            <a:pPr marL="457200" indent="-457200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8451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E81A4B-95B8-49E7-93F0-EFC14BDB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2424" cy="598251"/>
          </a:xfrm>
        </p:spPr>
        <p:txBody>
          <a:bodyPr>
            <a:noAutofit/>
          </a:bodyPr>
          <a:lstStyle/>
          <a:p>
            <a:r>
              <a:rPr lang="lv-LV" sz="4000" dirty="0">
                <a:solidFill>
                  <a:srgbClr val="000000"/>
                </a:solidFill>
                <a:latin typeface="Arial Narrow" panose="020B0606020202030204" pitchFamily="34" charset="0"/>
              </a:rPr>
              <a:t>Energoefektivitātes risinājumi</a:t>
            </a:r>
            <a:endParaRPr lang="lv-LV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F7558-C6D0-A351-1FC1-8C36FC19B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40" y="3590765"/>
            <a:ext cx="4995622" cy="2810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D1741-BE64-C365-7CD4-009E1ED41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40" y="457200"/>
            <a:ext cx="4995620" cy="281003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091AFC-7E84-2320-9F07-F3E22A9E0392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39788" y="1612783"/>
            <a:ext cx="3932237" cy="426790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Ārsienu siltināšana</a:t>
            </a:r>
          </a:p>
          <a:p>
            <a:pPr marL="457200" indent="-457200" algn="just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Jumta siltināšana</a:t>
            </a:r>
          </a:p>
          <a:p>
            <a:pPr marL="457200" indent="-457200" algn="just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Logu un ārdurvju nomaiņa</a:t>
            </a:r>
          </a:p>
          <a:p>
            <a:pPr marL="457200" indent="-457200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Cokola un pamatu siltināšana</a:t>
            </a:r>
          </a:p>
          <a:p>
            <a:pPr marL="457200" indent="-457200" algn="just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Uz jumta uzstādīt saules paneļus pašpatēriņam, 19432kWh/gadā. Atbilstoši simulācijai, saules paneļi 114m2, jeb 56paneļi.</a:t>
            </a:r>
          </a:p>
          <a:p>
            <a:pPr marL="457200" indent="-457200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3592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E81A4B-95B8-49E7-93F0-EFC14BDB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10512424" cy="669636"/>
          </a:xfrm>
        </p:spPr>
        <p:txBody>
          <a:bodyPr>
            <a:normAutofit/>
          </a:bodyPr>
          <a:lstStyle/>
          <a:p>
            <a:pPr algn="ctr"/>
            <a:r>
              <a:rPr lang="lv-LV" sz="4000" dirty="0">
                <a:solidFill>
                  <a:srgbClr val="000000"/>
                </a:solidFill>
                <a:latin typeface="Arial Narrow" panose="020B0606020202030204" pitchFamily="34" charset="0"/>
              </a:rPr>
              <a:t>Jumta konstrukcijas</a:t>
            </a:r>
            <a:endParaRPr lang="lv-LV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31ABE-71DA-4865-657A-D8BA0DA84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87" y="1415955"/>
            <a:ext cx="5847865" cy="42409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C9A5F2-8887-0AD8-2720-181965D4E298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898512" y="1415955"/>
            <a:ext cx="4260718" cy="485901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Jumta paneļi TENAX TR MW S, ar minerālvates pildījumu</a:t>
            </a:r>
          </a:p>
          <a:p>
            <a:pPr marL="457200" indent="-457200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Paneļu biezums 200mm, U=0,2</a:t>
            </a:r>
          </a:p>
          <a:p>
            <a:pPr marL="457200" indent="-457200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Paneļu svars 33kg/m2, kas nozīmē slodžu palielinājumu uz ēkas konstrukcijām</a:t>
            </a:r>
          </a:p>
          <a:p>
            <a:pPr marL="457200" indent="-457200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Paneļu izmaksas </a:t>
            </a:r>
            <a:r>
              <a:rPr lang="lv-LV" sz="8000" b="1" dirty="0">
                <a:latin typeface="Arial Narrow" panose="020B0606020202030204" pitchFamily="34" charset="0"/>
              </a:rPr>
              <a:t>~63000,- </a:t>
            </a:r>
            <a:r>
              <a:rPr lang="lv-LV" sz="8000" dirty="0">
                <a:latin typeface="Arial Narrow" panose="020B0606020202030204" pitchFamily="34" charset="0"/>
              </a:rPr>
              <a:t>eur, bez PVN. Bez paneļu montāžas</a:t>
            </a:r>
          </a:p>
          <a:p>
            <a:pPr marL="457200" indent="-457200">
              <a:spcAft>
                <a:spcPts val="600"/>
              </a:spcAft>
            </a:pPr>
            <a:r>
              <a:rPr lang="lv-LV" sz="8000" dirty="0">
                <a:latin typeface="Arial Narrow" panose="020B0606020202030204" pitchFamily="34" charset="0"/>
              </a:rPr>
              <a:t>Salīdzinājumam: jumta PIR paneļi 120mm biezumā (U=0,17) ~39000,-eur, bez PVN, bez paneļu montāžas. Taču jumta konstrukcijām jānodrošina R30, ugunsdrošais krāsojums ~28500,- eur, bez PVN, viss kopā </a:t>
            </a:r>
            <a:r>
              <a:rPr lang="lv-LV" sz="8000" b="1" dirty="0">
                <a:latin typeface="Arial Narrow" panose="020B0606020202030204" pitchFamily="34" charset="0"/>
              </a:rPr>
              <a:t>67520</a:t>
            </a:r>
            <a:r>
              <a:rPr lang="lv-LV" sz="8000" dirty="0">
                <a:latin typeface="Arial Narrow" panose="020B0606020202030204" pitchFamily="34" charset="0"/>
              </a:rPr>
              <a:t>,-eur, bez PVN. *Vēl papildus neparedzētas izmaksas esošā krāsojuma nesadarības gadījumā ar  ugunsdrošo krāsojumu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0730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E81A4B-95B8-49E7-93F0-EFC14BDB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10512424" cy="771236"/>
          </a:xfrm>
        </p:spPr>
        <p:txBody>
          <a:bodyPr>
            <a:normAutofit/>
          </a:bodyPr>
          <a:lstStyle/>
          <a:p>
            <a:pPr algn="ctr"/>
            <a:r>
              <a:rPr lang="lv-LV" sz="4000" dirty="0">
                <a:solidFill>
                  <a:srgbClr val="000000"/>
                </a:solidFill>
                <a:latin typeface="Arial Narrow" panose="020B0606020202030204" pitchFamily="34" charset="0"/>
              </a:rPr>
              <a:t>Sienu konstrukcijas</a:t>
            </a:r>
            <a:endParaRPr lang="lv-LV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8FFE3-9C16-CC78-B4EE-3DEDAAE01176}"/>
              </a:ext>
            </a:extLst>
          </p:cNvPr>
          <p:cNvSpPr txBox="1">
            <a:spLocks/>
          </p:cNvSpPr>
          <p:nvPr/>
        </p:nvSpPr>
        <p:spPr>
          <a:xfrm>
            <a:off x="839788" y="1555341"/>
            <a:ext cx="4596278" cy="4303017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lv-LV" sz="5500" dirty="0">
                <a:latin typeface="Arial Narrow" panose="020B0606020202030204" pitchFamily="34" charset="0"/>
              </a:rPr>
              <a:t>Vertikāli ārsienu paneļi TENAX W 120, ar PIR pildījumu</a:t>
            </a:r>
          </a:p>
          <a:p>
            <a:pPr marL="457200" indent="-457200"/>
            <a:r>
              <a:rPr lang="lv-LV" sz="5500" dirty="0">
                <a:latin typeface="Arial Narrow" panose="020B0606020202030204" pitchFamily="34" charset="0"/>
              </a:rPr>
              <a:t>Paneļu biezums 120mm</a:t>
            </a:r>
            <a:endParaRPr lang="lv-LV" sz="55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indent="-457200"/>
            <a:r>
              <a:rPr lang="lv-LV" sz="5500" dirty="0">
                <a:latin typeface="Arial Narrow" panose="020B0606020202030204" pitchFamily="34" charset="0"/>
              </a:rPr>
              <a:t>Nedemontējot un saglabājot esošos sienu paneļus</a:t>
            </a:r>
          </a:p>
          <a:p>
            <a:pPr marL="457200" indent="-457200"/>
            <a:r>
              <a:rPr lang="lv-LV" sz="5500" dirty="0">
                <a:latin typeface="Arial Narrow" panose="020B0606020202030204" pitchFamily="34" charset="0"/>
              </a:rPr>
              <a:t>Paneļu izmaksas ~39194,- eur, bez PVN. Bez paneļu montāžas</a:t>
            </a:r>
          </a:p>
          <a:p>
            <a:pPr marL="457200" indent="-457200"/>
            <a:r>
              <a:rPr lang="lv-LV" sz="5500" dirty="0">
                <a:latin typeface="Arial Narrow" panose="020B0606020202030204" pitchFamily="34" charset="0"/>
              </a:rPr>
              <a:t>Tenax  120 W PIR paneļi, ar montāžu, </a:t>
            </a:r>
            <a:r>
              <a:rPr lang="lv-LV" sz="5500" b="1" dirty="0">
                <a:latin typeface="Arial Narrow" panose="020B0606020202030204" pitchFamily="34" charset="0"/>
              </a:rPr>
              <a:t>~60eur/m2</a:t>
            </a:r>
            <a:r>
              <a:rPr lang="lv-LV" sz="5500" dirty="0">
                <a:latin typeface="Arial Narrow" panose="020B0606020202030204" pitchFamily="34" charset="0"/>
              </a:rPr>
              <a:t> </a:t>
            </a:r>
          </a:p>
          <a:p>
            <a:pPr marL="457200" indent="-457200"/>
            <a:r>
              <a:rPr lang="lv-LV" sz="5500" dirty="0">
                <a:latin typeface="Arial Narrow" panose="020B0606020202030204" pitchFamily="34" charset="0"/>
              </a:rPr>
              <a:t>Salīdzinājumam: sienu siltināšana ar putupolistirola loksnēm, līmējot ar poliuretāna līmi pie esošā paneļa, armējošais slānis, dekoratīvais apmetums, kopā ar montāžu </a:t>
            </a:r>
            <a:r>
              <a:rPr lang="lv-LV" sz="5500" b="1" dirty="0">
                <a:latin typeface="Arial Narrow" panose="020B0606020202030204" pitchFamily="34" charset="0"/>
              </a:rPr>
              <a:t>~90eur/m2</a:t>
            </a:r>
            <a:r>
              <a:rPr lang="lv-LV" sz="5500" dirty="0">
                <a:latin typeface="Arial Narrow" panose="020B0606020202030204" pitchFamily="34" charset="0"/>
              </a:rPr>
              <a:t> </a:t>
            </a:r>
          </a:p>
          <a:p>
            <a:pPr marL="457200" indent="-457200"/>
            <a:endParaRPr lang="lv-LV" sz="33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lv-LV" sz="3300" dirty="0">
              <a:latin typeface="Arial Narrow" panose="020B0606020202030204" pitchFamily="34" charset="0"/>
            </a:endParaRPr>
          </a:p>
          <a:p>
            <a:pPr marL="457200" indent="-457200" algn="just"/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6D4F2-728C-6794-4F5A-CE0EA6A21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50" y="1555342"/>
            <a:ext cx="5730592" cy="43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8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CBD11-5BB1-F158-E837-35D14C6F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AD21B83-9620-8160-111C-FE761B04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10512424" cy="771236"/>
          </a:xfrm>
        </p:spPr>
        <p:txBody>
          <a:bodyPr>
            <a:normAutofit/>
          </a:bodyPr>
          <a:lstStyle/>
          <a:p>
            <a:pPr algn="ctr"/>
            <a:r>
              <a:rPr lang="lv-LV" sz="4000" dirty="0">
                <a:solidFill>
                  <a:srgbClr val="000000"/>
                </a:solidFill>
                <a:latin typeface="Arial Narrow" panose="020B0606020202030204" pitchFamily="34" charset="0"/>
              </a:rPr>
              <a:t>Fasāžu krāsu risinājumi</a:t>
            </a:r>
            <a:endParaRPr lang="lv-LV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141C6-E224-2A89-0FC8-B7441CE46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817" y="1126837"/>
            <a:ext cx="7442366" cy="54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30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7396</TotalTime>
  <Words>982</Words>
  <Application>Microsoft Office PowerPoint</Application>
  <PresentationFormat>Platekrāna</PresentationFormat>
  <Paragraphs>100</Paragraphs>
  <Slides>16</Slides>
  <Notes>0</Notes>
  <HiddenSlides>0</HiddenSlides>
  <MMClips>0</MMClips>
  <ScaleCrop>false</ScaleCrop>
  <HeadingPairs>
    <vt:vector size="8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Iegulti OLE serveri</vt:lpstr>
      </vt:variant>
      <vt:variant>
        <vt:i4>1</vt:i4>
      </vt:variant>
      <vt:variant>
        <vt:lpstr>Slaidu virsraksti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Office dizains</vt:lpstr>
      <vt:lpstr>Worksheet</vt:lpstr>
      <vt:lpstr>Pašvaldības ēka Ādažos, Pirmā iela 42A</vt:lpstr>
      <vt:lpstr>Projektēšanas laikā veiktie ēkas izpētes darbi</vt:lpstr>
      <vt:lpstr>Iegūtā informācija no punktu mākoņa</vt:lpstr>
      <vt:lpstr> Iegūtā informācija no punktu mākoņa</vt:lpstr>
      <vt:lpstr> Esošo jumta konstrukciju stiprības novērtējums</vt:lpstr>
      <vt:lpstr>Energoefektivitātes risinājumi</vt:lpstr>
      <vt:lpstr>Jumta konstrukcijas</vt:lpstr>
      <vt:lpstr>Sienu konstrukcijas</vt:lpstr>
      <vt:lpstr>Fasāžu krāsu risinājumi</vt:lpstr>
      <vt:lpstr>Ēkas 1.stāvs. Dzesēšana. Katlu māja.</vt:lpstr>
      <vt:lpstr>Ēkas 2.stāvs. Dzesēšana.</vt:lpstr>
      <vt:lpstr>PowerPoint prezentācija</vt:lpstr>
      <vt:lpstr>Lietusūdens novadsistēmas risinājumi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Daiga Porina</dc:creator>
  <cp:lastModifiedBy>Sintija Tenisa</cp:lastModifiedBy>
  <cp:revision>79</cp:revision>
  <dcterms:created xsi:type="dcterms:W3CDTF">2024-10-24T11:23:27Z</dcterms:created>
  <dcterms:modified xsi:type="dcterms:W3CDTF">2025-12-17T11:14:37Z</dcterms:modified>
</cp:coreProperties>
</file>