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2" r:id="rId2"/>
    <p:sldId id="670" r:id="rId3"/>
    <p:sldId id="672" r:id="rId4"/>
    <p:sldId id="674" r:id="rId5"/>
    <p:sldId id="683" r:id="rId6"/>
    <p:sldId id="676" r:id="rId7"/>
    <p:sldId id="680" r:id="rId8"/>
    <p:sldId id="679" r:id="rId9"/>
    <p:sldId id="678" r:id="rId10"/>
    <p:sldId id="671" r:id="rId11"/>
    <p:sldId id="642" r:id="rId12"/>
    <p:sldId id="682" r:id="rId13"/>
    <p:sldId id="667" r:id="rId14"/>
    <p:sldId id="687" r:id="rId15"/>
    <p:sldId id="684" r:id="rId16"/>
    <p:sldId id="685" r:id="rId17"/>
    <p:sldId id="686" r:id="rId18"/>
    <p:sldId id="691" r:id="rId19"/>
    <p:sldId id="688" r:id="rId20"/>
    <p:sldId id="692" r:id="rId21"/>
    <p:sldId id="665" r:id="rId22"/>
    <p:sldId id="669" r:id="rId23"/>
    <p:sldId id="668" r:id="rId24"/>
    <p:sldId id="681" r:id="rId25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3AB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66" autoAdjust="0"/>
    <p:restoredTop sz="94584" autoAdjust="0"/>
  </p:normalViewPr>
  <p:slideViewPr>
    <p:cSldViewPr snapToGrid="0" snapToObjects="1">
      <p:cViewPr varScale="1">
        <p:scale>
          <a:sx n="103" d="100"/>
          <a:sy n="103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17890090641231E-2"/>
          <c:y val="5.9320678936218972E-2"/>
          <c:w val="0.94010240791124045"/>
          <c:h val="0.85012358766327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1.-3.kl.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169</c:v>
                </c:pt>
                <c:pt idx="1">
                  <c:v>150</c:v>
                </c:pt>
                <c:pt idx="2">
                  <c:v>167</c:v>
                </c:pt>
                <c:pt idx="3">
                  <c:v>202</c:v>
                </c:pt>
                <c:pt idx="4">
                  <c:v>223</c:v>
                </c:pt>
                <c:pt idx="5">
                  <c:v>268</c:v>
                </c:pt>
                <c:pt idx="6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8-C64A-992A-7575D7EAE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4.-6.kl.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154</c:v>
                </c:pt>
                <c:pt idx="1">
                  <c:v>158</c:v>
                </c:pt>
                <c:pt idx="2">
                  <c:v>162</c:v>
                </c:pt>
                <c:pt idx="3">
                  <c:v>178</c:v>
                </c:pt>
                <c:pt idx="4">
                  <c:v>176</c:v>
                </c:pt>
                <c:pt idx="5">
                  <c:v>216</c:v>
                </c:pt>
                <c:pt idx="6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8-C64A-992A-7575D7EAE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7.-9.kl.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78</c:v>
                </c:pt>
                <c:pt idx="1">
                  <c:v>98</c:v>
                </c:pt>
                <c:pt idx="2">
                  <c:v>117</c:v>
                </c:pt>
                <c:pt idx="3">
                  <c:v>144</c:v>
                </c:pt>
                <c:pt idx="4">
                  <c:v>162</c:v>
                </c:pt>
                <c:pt idx="5">
                  <c:v>174</c:v>
                </c:pt>
                <c:pt idx="6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78-C64A-992A-7575D7EAEB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10.-12.kl.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8-C64A-992A-7575D7EAEB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78-C64A-992A-7575D7EAEB2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78-C64A-992A-7575D7EAEB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8-C64A-992A-7575D7EAEB2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78-C64A-992A-7575D7EAE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38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8-C64A-992A-7575D7EAEB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6622000"/>
        <c:axId val="886148240"/>
      </c:barChart>
      <c:catAx>
        <c:axId val="13266220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886148240"/>
        <c:crosses val="max"/>
        <c:auto val="1"/>
        <c:lblAlgn val="ctr"/>
        <c:lblOffset val="100"/>
        <c:noMultiLvlLbl val="0"/>
      </c:catAx>
      <c:valAx>
        <c:axId val="8861482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132662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200966329153603"/>
          <c:y val="0.8997496759431759"/>
          <c:w val="0.40734160209270537"/>
          <c:h val="9.2105258554487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uilding with trees and grass&#10;&#10;AI-generated content may be incorrect.">
            <a:extLst>
              <a:ext uri="{FF2B5EF4-FFF2-40B4-BE49-F238E27FC236}">
                <a16:creationId xmlns:a16="http://schemas.microsoft.com/office/drawing/2014/main" id="{B4DF51CE-F42F-C224-AB98-24404A8D7B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2" b="173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477A5-577D-AE06-A05A-96892EEA599B}"/>
              </a:ext>
            </a:extLst>
          </p:cNvPr>
          <p:cNvSpPr txBox="1"/>
          <p:nvPr/>
        </p:nvSpPr>
        <p:spPr>
          <a:xfrm>
            <a:off x="0" y="2222725"/>
            <a:ext cx="12188952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Par mācību procesa nodrošināšanu Carnikavas vidusskolā no 01.09.2026.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4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EA6173-A412-5DBE-1040-75ADE962B66A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39B7A37-860D-4B15-61D0-96D3A3505D0A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98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5D26B-DCE0-E286-57AE-DB3093389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F8E8-8712-118B-44C7-C2B28A83BC7F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D884104C-2BB3-1907-C218-5442B222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81F2C-B0CF-2A8A-F053-0F5D55F86E3E}"/>
              </a:ext>
            </a:extLst>
          </p:cNvPr>
          <p:cNvSpPr txBox="1"/>
          <p:nvPr/>
        </p:nvSpPr>
        <p:spPr>
          <a:xfrm>
            <a:off x="-116114" y="281448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TUVĀ NĀKOTNE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2149811-B627-7436-93AD-022F4409E800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EB25A6-4CE7-CA97-A901-CC4E5199FFC8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9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09DA-62CD-A2E5-DC89-4EA9DB1E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E5CD783D-5672-4F50-971F-A23F6623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168144-BA20-F5B0-7920-C4EA5A2DAB2C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EE8A5E-6A11-170A-7ABB-F07DEEF29FB7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F938C-AF02-35B3-4DC9-DD64348899F7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1B8A9-96D8-C613-CD17-60E60B612AFF}"/>
              </a:ext>
            </a:extLst>
          </p:cNvPr>
          <p:cNvSpPr txBox="1"/>
          <p:nvPr/>
        </p:nvSpPr>
        <p:spPr>
          <a:xfrm>
            <a:off x="643468" y="318267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IZGLĪTOJAMO UN KLAŠU SKAITA PROGNOZE</a:t>
            </a:r>
          </a:p>
        </p:txBody>
      </p:sp>
      <p:pic>
        <p:nvPicPr>
          <p:cNvPr id="11" name="Picture 10" descr="A table of numbers and sizes&#10;&#10;AI-generated content may be incorrect.">
            <a:extLst>
              <a:ext uri="{FF2B5EF4-FFF2-40B4-BE49-F238E27FC236}">
                <a16:creationId xmlns:a16="http://schemas.microsoft.com/office/drawing/2014/main" id="{43701E84-5A2E-134E-F2F4-216EB001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808"/>
          <a:stretch>
            <a:fillRect/>
          </a:stretch>
        </p:blipFill>
        <p:spPr>
          <a:xfrm>
            <a:off x="144583" y="960155"/>
            <a:ext cx="11878085" cy="17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5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ECC99-B34A-4586-DC59-BEEE94F74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2FCDFE1C-4113-41CE-D52C-D543CE17C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AB6A4D-92C0-B0C2-74CC-FBD32FCC30CD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939426-55B3-C3EF-819B-A1AD2B108F20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874D6-6365-F22A-1F7F-CEF281E81CFE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5D57F-3D72-7761-8553-650CF39D5905}"/>
              </a:ext>
            </a:extLst>
          </p:cNvPr>
          <p:cNvSpPr txBox="1"/>
          <p:nvPr/>
        </p:nvSpPr>
        <p:spPr>
          <a:xfrm>
            <a:off x="406400" y="287338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LIELĀKIE IZAICINĀJUMI</a:t>
            </a:r>
          </a:p>
        </p:txBody>
      </p:sp>
      <p:sp>
        <p:nvSpPr>
          <p:cNvPr id="5" name="Satura vietturis 7">
            <a:extLst>
              <a:ext uri="{FF2B5EF4-FFF2-40B4-BE49-F238E27FC236}">
                <a16:creationId xmlns:a16="http://schemas.microsoft.com/office/drawing/2014/main" id="{0638F75E-7703-57C4-0864-156A07F383DD}"/>
              </a:ext>
            </a:extLst>
          </p:cNvPr>
          <p:cNvSpPr txBox="1">
            <a:spLocks/>
          </p:cNvSpPr>
          <p:nvPr/>
        </p:nvSpPr>
        <p:spPr bwMode="auto">
          <a:xfrm>
            <a:off x="660399" y="830702"/>
            <a:ext cx="11289299" cy="143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SKOLĒNU SKAITS</a:t>
            </a:r>
          </a:p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garderobes virsdrēbēm un maiņas apaviem</a:t>
            </a:r>
          </a:p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skolēnu ēdināšana</a:t>
            </a:r>
          </a:p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personāls uz skolēnu skaitu un darba kabineti</a:t>
            </a:r>
          </a:p>
          <a:p>
            <a:pPr marL="0" indent="0" algn="just">
              <a:buNone/>
            </a:pP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mācību priekšmeta «Sports un veselība» īstenošana</a:t>
            </a:r>
          </a:p>
          <a:p>
            <a:pPr marL="0" indent="0" algn="just">
              <a:buNone/>
            </a:pP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telpas speciālās pamatizglītības programmas 21015811 īstenošanai</a:t>
            </a: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mācību kabineti (teorētiskie un praktiskie pieejami) izglītības programmu, konsultāciju un interešu izglītības īstenošanai</a:t>
            </a: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4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6A334-AE4E-387D-64DD-280A56FC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5B95ACEE-AB1A-6920-523E-7B45226D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FCD204-C126-6390-BF4C-3F2B4F0F836D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3E16BD-026F-09A2-32C3-9E3E2EF29099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A7BBA-2C7A-DE6B-A05C-B50590466BE9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4601C-7554-9D2B-154C-6127083DCDE8}"/>
              </a:ext>
            </a:extLst>
          </p:cNvPr>
          <p:cNvSpPr txBox="1"/>
          <p:nvPr/>
        </p:nvSpPr>
        <p:spPr>
          <a:xfrm>
            <a:off x="643468" y="318267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PROCESAM NEPIECIEŠAMO KABINETU SKAITS</a:t>
            </a:r>
          </a:p>
        </p:txBody>
      </p:sp>
      <p:pic>
        <p:nvPicPr>
          <p:cNvPr id="7" name="Picture 6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25CB6A27-1651-EE68-BB5A-6D28F5FD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0" t="2065" r="2049" b="461"/>
          <a:stretch>
            <a:fillRect/>
          </a:stretch>
        </p:blipFill>
        <p:spPr>
          <a:xfrm>
            <a:off x="543698" y="1140858"/>
            <a:ext cx="5350476" cy="4697984"/>
          </a:xfrm>
          <a:prstGeom prst="rect">
            <a:avLst/>
          </a:prstGeom>
        </p:spPr>
      </p:pic>
      <p:pic>
        <p:nvPicPr>
          <p:cNvPr id="10" name="Picture 9" descr="A white paper with black text and numbers&#10;&#10;AI-generated content may be incorrect.">
            <a:extLst>
              <a:ext uri="{FF2B5EF4-FFF2-40B4-BE49-F238E27FC236}">
                <a16:creationId xmlns:a16="http://schemas.microsoft.com/office/drawing/2014/main" id="{655FD463-9CAC-4D71-3C01-FEA6431B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87" y="1736763"/>
            <a:ext cx="3378200" cy="2997200"/>
          </a:xfrm>
          <a:prstGeom prst="rect">
            <a:avLst/>
          </a:prstGeom>
        </p:spPr>
      </p:pic>
      <p:pic>
        <p:nvPicPr>
          <p:cNvPr id="12" name="Picture 11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B2DEB17A-8716-D0B1-C131-217528D48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9" t="597" r="3444" b="1929"/>
          <a:stretch>
            <a:fillRect/>
          </a:stretch>
        </p:blipFill>
        <p:spPr>
          <a:xfrm>
            <a:off x="6297828" y="1047909"/>
            <a:ext cx="5255740" cy="46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1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DA29A-1A7E-66B9-A827-10FC10EFE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390AD98A-A43E-F5B2-3BAE-A99201FB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7E592D-08EF-538F-B064-46F2E694CD25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BD23FC-9AD1-D9E2-D3EC-8A61A616DD07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DD430-1A5E-65C2-7862-00ECF9AD92D6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CC7F0-21D0-7FD3-C341-32C368804819}"/>
              </a:ext>
            </a:extLst>
          </p:cNvPr>
          <p:cNvSpPr txBox="1"/>
          <p:nvPr/>
        </p:nvSpPr>
        <p:spPr>
          <a:xfrm>
            <a:off x="643468" y="318267"/>
            <a:ext cx="1137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RISINĀJUMI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kabineti, mācību priekšmeta «Sports un veselība» īstenošana</a:t>
            </a:r>
          </a:p>
        </p:txBody>
      </p:sp>
      <p:sp>
        <p:nvSpPr>
          <p:cNvPr id="5" name="Satura vietturis 7">
            <a:extLst>
              <a:ext uri="{FF2B5EF4-FFF2-40B4-BE49-F238E27FC236}">
                <a16:creationId xmlns:a16="http://schemas.microsoft.com/office/drawing/2014/main" id="{FB98DF70-A9B6-B701-8C6C-01E605F3B415}"/>
              </a:ext>
            </a:extLst>
          </p:cNvPr>
          <p:cNvSpPr txBox="1">
            <a:spLocks/>
          </p:cNvSpPr>
          <p:nvPr/>
        </p:nvSpPr>
        <p:spPr bwMode="auto">
          <a:xfrm>
            <a:off x="651933" y="1310901"/>
            <a:ext cx="10888133" cy="1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Atbilstoši 08.02.2022. MK noteikumi Nr. 111 «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Attālināto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organizēšanas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īstenošanas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kārtība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4.3.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apakšpunktam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attālinātās mācības kā sastāvdaļu izglītības programmas apguvei klātienes formā: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4.3.2.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klasei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var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īstenot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procentiem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plānotā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stundu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skaita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priekšmetos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4.3.3.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9.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klasei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var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īstenot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procentiem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plānotā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stundu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skaita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priekšmetos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4.3.4.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12.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klasei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var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īstenot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procentiem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plānotā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stundu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skaita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priekšmetos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kursos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mācību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7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A913B-EE81-C4A5-6870-2B27D1932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D5CD9BBE-77D8-CFB5-E2A0-35ACF051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9D2C12-F081-E4C1-AB98-9B1E44B5B7DD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79542B-4C43-1688-E3E1-E5D573BD8182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BF77-7E31-D00A-3BD8-BF14288E4CA5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D8552-A809-DD47-B7EC-BA3F7DB01523}"/>
              </a:ext>
            </a:extLst>
          </p:cNvPr>
          <p:cNvSpPr txBox="1"/>
          <p:nvPr/>
        </p:nvSpPr>
        <p:spPr>
          <a:xfrm>
            <a:off x="643468" y="318267"/>
            <a:ext cx="1137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RISINĀJUMI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priekšmeta «Sports un veselība» īstenošanai</a:t>
            </a:r>
          </a:p>
        </p:txBody>
      </p:sp>
      <p:sp>
        <p:nvSpPr>
          <p:cNvPr id="5" name="Satura vietturis 7">
            <a:extLst>
              <a:ext uri="{FF2B5EF4-FFF2-40B4-BE49-F238E27FC236}">
                <a16:creationId xmlns:a16="http://schemas.microsoft.com/office/drawing/2014/main" id="{7D16275C-D83B-C96C-9BD0-F7D5A0E00BB8}"/>
              </a:ext>
            </a:extLst>
          </p:cNvPr>
          <p:cNvSpPr txBox="1">
            <a:spLocks/>
          </p:cNvSpPr>
          <p:nvPr/>
        </p:nvSpPr>
        <p:spPr bwMode="auto">
          <a:xfrm>
            <a:off x="3746501" y="2872889"/>
            <a:ext cx="8445500" cy="1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Īstenot 4.-12. klasei 1 no 3 sportiem attālināti:</a:t>
            </a:r>
          </a:p>
          <a:p>
            <a:pPr marL="0" indent="0" algn="ctr">
              <a:buNone/>
            </a:pPr>
            <a:r>
              <a:rPr lang="lv-LV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Ietaupās 26 mācību stundas, sporta zālē ir 78</a:t>
            </a:r>
          </a:p>
          <a:p>
            <a:pPr marL="0" indent="0" algn="just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Īstenot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7. – 12.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klasei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1 no 3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sportiem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ārā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visu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gadu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buNone/>
            </a:pPr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Ietaupās 15 mācību stundas, sporta zālē ir 89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Īstenot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daļai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klašu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attālināti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daļai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klašu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ārā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visu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gadu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EF214-B582-F460-B762-77E79B1142AA}"/>
              </a:ext>
            </a:extLst>
          </p:cNvPr>
          <p:cNvSpPr txBox="1"/>
          <p:nvPr/>
        </p:nvSpPr>
        <p:spPr>
          <a:xfrm>
            <a:off x="3783378" y="1210225"/>
            <a:ext cx="82392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Optimālā noslodze nedēļā ir 80 mācību stundas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(vienlaikus zālē ir divas klases 2x40=80)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2026./2027.m.g. ir prognozētas 104 mācību stundas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«liekas» ir 24 mācību stundas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64CB9E4-0971-A4E4-25A0-940822A840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201" t="3786" r="64267" b="29882"/>
          <a:stretch>
            <a:fillRect/>
          </a:stretch>
        </p:blipFill>
        <p:spPr>
          <a:xfrm>
            <a:off x="566303" y="969824"/>
            <a:ext cx="3180197" cy="4549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B5CD79-F928-3EF2-D8BA-FBC2A819D702}"/>
              </a:ext>
            </a:extLst>
          </p:cNvPr>
          <p:cNvSpPr/>
          <p:nvPr/>
        </p:nvSpPr>
        <p:spPr>
          <a:xfrm rot="5400000">
            <a:off x="125846" y="2129235"/>
            <a:ext cx="3404694" cy="1881674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2" name="Satura vietturis 7">
            <a:extLst>
              <a:ext uri="{FF2B5EF4-FFF2-40B4-BE49-F238E27FC236}">
                <a16:creationId xmlns:a16="http://schemas.microsoft.com/office/drawing/2014/main" id="{ACFE5116-1245-4C7B-92C1-44BE03C42D86}"/>
              </a:ext>
            </a:extLst>
          </p:cNvPr>
          <p:cNvSpPr txBox="1">
            <a:spLocks/>
          </p:cNvSpPr>
          <p:nvPr/>
        </p:nvSpPr>
        <p:spPr bwMode="auto">
          <a:xfrm>
            <a:off x="3326287" y="5380214"/>
            <a:ext cx="3567382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obrīd 1.-12.klase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mācību stundas</a:t>
            </a:r>
            <a:endParaRPr lang="lv-LV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B7049D8-EF14-0FAC-65B1-4C278121AEDE}"/>
              </a:ext>
            </a:extLst>
          </p:cNvPr>
          <p:cNvSpPr/>
          <p:nvPr/>
        </p:nvSpPr>
        <p:spPr>
          <a:xfrm rot="13986074">
            <a:off x="1930923" y="4971963"/>
            <a:ext cx="1713174" cy="2982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6" name="Satura vietturis 7">
            <a:extLst>
              <a:ext uri="{FF2B5EF4-FFF2-40B4-BE49-F238E27FC236}">
                <a16:creationId xmlns:a16="http://schemas.microsoft.com/office/drawing/2014/main" id="{42D1F129-E24A-C942-6C95-AD1FAC3F98E5}"/>
              </a:ext>
            </a:extLst>
          </p:cNvPr>
          <p:cNvSpPr txBox="1">
            <a:spLocks/>
          </p:cNvSpPr>
          <p:nvPr/>
        </p:nvSpPr>
        <p:spPr bwMode="auto">
          <a:xfrm>
            <a:off x="488639" y="293688"/>
            <a:ext cx="2578101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1.stāvs</a:t>
            </a: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568EF-BFDC-5683-1D73-FC2BA23D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77740B76-B6B3-9C10-A9EF-31289E41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A565DC-329B-4AD4-A6E2-740C2C796C62}"/>
              </a:ext>
            </a:extLst>
          </p:cNvPr>
          <p:cNvSpPr/>
          <p:nvPr/>
        </p:nvSpPr>
        <p:spPr>
          <a:xfrm>
            <a:off x="6669267" y="1413716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B6BBDA-80F6-5A03-ED76-86C1DFC091F7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DF7E2-DA51-BBEA-BA98-8A9243A7C04A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A711E-56B9-39BB-C68C-C157E4463A64}"/>
              </a:ext>
            </a:extLst>
          </p:cNvPr>
          <p:cNvSpPr txBox="1"/>
          <p:nvPr/>
        </p:nvSpPr>
        <p:spPr>
          <a:xfrm>
            <a:off x="643468" y="318267"/>
            <a:ext cx="1137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RISINĀJUMI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telpas speciālās pamatizglītības programmas 21015811 īstenošanai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E4B85-1D84-0EF9-A82B-2F53A04010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761" t="63394" r="20131" b="5518"/>
          <a:stretch>
            <a:fillRect/>
          </a:stretch>
        </p:blipFill>
        <p:spPr>
          <a:xfrm>
            <a:off x="1187146" y="1792445"/>
            <a:ext cx="8326519" cy="3697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51AF23-DACB-FF2A-D54D-332CE8F58B4A}"/>
              </a:ext>
            </a:extLst>
          </p:cNvPr>
          <p:cNvSpPr/>
          <p:nvPr/>
        </p:nvSpPr>
        <p:spPr>
          <a:xfrm>
            <a:off x="3311086" y="2293891"/>
            <a:ext cx="2755900" cy="66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6C0BC-2121-AA29-D0E3-ABFACB276397}"/>
              </a:ext>
            </a:extLst>
          </p:cNvPr>
          <p:cNvSpPr/>
          <p:nvPr/>
        </p:nvSpPr>
        <p:spPr>
          <a:xfrm>
            <a:off x="4454086" y="2293891"/>
            <a:ext cx="647700" cy="66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0" name="Satura vietturis 7">
            <a:extLst>
              <a:ext uri="{FF2B5EF4-FFF2-40B4-BE49-F238E27FC236}">
                <a16:creationId xmlns:a16="http://schemas.microsoft.com/office/drawing/2014/main" id="{B6BE55F4-5BA1-FBC1-4DC3-49F3A99008A2}"/>
              </a:ext>
            </a:extLst>
          </p:cNvPr>
          <p:cNvSpPr txBox="1">
            <a:spLocks/>
          </p:cNvSpPr>
          <p:nvPr/>
        </p:nvSpPr>
        <p:spPr bwMode="auto">
          <a:xfrm>
            <a:off x="885076" y="1301814"/>
            <a:ext cx="2578101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lv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1.-4. klase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</a:t>
            </a:r>
            <a:r>
              <a:rPr lang="lv-LV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i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tura vietturis 7">
            <a:extLst>
              <a:ext uri="{FF2B5EF4-FFF2-40B4-BE49-F238E27FC236}">
                <a16:creationId xmlns:a16="http://schemas.microsoft.com/office/drawing/2014/main" id="{830E1647-25D4-3A49-F912-4B27503FB2AA}"/>
              </a:ext>
            </a:extLst>
          </p:cNvPr>
          <p:cNvSpPr txBox="1">
            <a:spLocks/>
          </p:cNvSpPr>
          <p:nvPr/>
        </p:nvSpPr>
        <p:spPr bwMode="auto">
          <a:xfrm>
            <a:off x="6066986" y="1312382"/>
            <a:ext cx="2578101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lv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5.-9. klase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</a:t>
            </a:r>
            <a:r>
              <a:rPr lang="lv-LV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i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atura vietturis 7">
            <a:extLst>
              <a:ext uri="{FF2B5EF4-FFF2-40B4-BE49-F238E27FC236}">
                <a16:creationId xmlns:a16="http://schemas.microsoft.com/office/drawing/2014/main" id="{ED5090B5-FFBA-A6F9-1591-9BC569FBE4BC}"/>
              </a:ext>
            </a:extLst>
          </p:cNvPr>
          <p:cNvSpPr txBox="1">
            <a:spLocks/>
          </p:cNvSpPr>
          <p:nvPr/>
        </p:nvSpPr>
        <p:spPr bwMode="auto">
          <a:xfrm>
            <a:off x="3203689" y="1042593"/>
            <a:ext cx="3176782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sensorā telpa </a:t>
            </a:r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</a:t>
            </a:r>
            <a:r>
              <a:rPr lang="lv-LV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i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08CEDB9-4739-53F4-8759-A91405EEBCE5}"/>
              </a:ext>
            </a:extLst>
          </p:cNvPr>
          <p:cNvSpPr/>
          <p:nvPr/>
        </p:nvSpPr>
        <p:spPr>
          <a:xfrm rot="3124105">
            <a:off x="3326089" y="2166750"/>
            <a:ext cx="812800" cy="2882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CBBC368-8086-E6E2-69AC-DD06264BC454}"/>
              </a:ext>
            </a:extLst>
          </p:cNvPr>
          <p:cNvSpPr/>
          <p:nvPr/>
        </p:nvSpPr>
        <p:spPr>
          <a:xfrm rot="7391879">
            <a:off x="5342145" y="2156912"/>
            <a:ext cx="812800" cy="2882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50269E9-C278-9615-3A80-B1E0E8ADB33B}"/>
              </a:ext>
            </a:extLst>
          </p:cNvPr>
          <p:cNvSpPr/>
          <p:nvPr/>
        </p:nvSpPr>
        <p:spPr>
          <a:xfrm rot="5400000">
            <a:off x="4195075" y="1898433"/>
            <a:ext cx="1071474" cy="1940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B29A3-CE95-39D3-C9F8-49C560BF3069}"/>
              </a:ext>
            </a:extLst>
          </p:cNvPr>
          <p:cNvSpPr/>
          <p:nvPr/>
        </p:nvSpPr>
        <p:spPr>
          <a:xfrm rot="5400000">
            <a:off x="8084468" y="4001626"/>
            <a:ext cx="1138880" cy="957455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7" name="Satura vietturis 7">
            <a:extLst>
              <a:ext uri="{FF2B5EF4-FFF2-40B4-BE49-F238E27FC236}">
                <a16:creationId xmlns:a16="http://schemas.microsoft.com/office/drawing/2014/main" id="{0B156F58-DBC5-8A43-EAAA-D562DA6C5765}"/>
              </a:ext>
            </a:extLst>
          </p:cNvPr>
          <p:cNvSpPr txBox="1">
            <a:spLocks/>
          </p:cNvSpPr>
          <p:nvPr/>
        </p:nvSpPr>
        <p:spPr bwMode="auto">
          <a:xfrm>
            <a:off x="9235887" y="4857006"/>
            <a:ext cx="3567382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obrīd 1.-9.klase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</a:t>
            </a:r>
            <a:r>
              <a:rPr lang="en-LV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lv-LV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EF971F3-FBCF-6E27-3EEB-FC20D3B3F63B}"/>
              </a:ext>
            </a:extLst>
          </p:cNvPr>
          <p:cNvSpPr/>
          <p:nvPr/>
        </p:nvSpPr>
        <p:spPr>
          <a:xfrm rot="12853034">
            <a:off x="8829861" y="4430459"/>
            <a:ext cx="812800" cy="2882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9" name="Satura vietturis 7">
            <a:extLst>
              <a:ext uri="{FF2B5EF4-FFF2-40B4-BE49-F238E27FC236}">
                <a16:creationId xmlns:a16="http://schemas.microsoft.com/office/drawing/2014/main" id="{1FA2BCC3-7354-7A75-D1D3-E79D430C9160}"/>
              </a:ext>
            </a:extLst>
          </p:cNvPr>
          <p:cNvSpPr txBox="1">
            <a:spLocks/>
          </p:cNvSpPr>
          <p:nvPr/>
        </p:nvSpPr>
        <p:spPr bwMode="auto">
          <a:xfrm>
            <a:off x="488639" y="293688"/>
            <a:ext cx="2578101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3.stāvs</a:t>
            </a: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atura vietturis 7">
            <a:extLst>
              <a:ext uri="{FF2B5EF4-FFF2-40B4-BE49-F238E27FC236}">
                <a16:creationId xmlns:a16="http://schemas.microsoft.com/office/drawing/2014/main" id="{65C3B946-45BA-41BA-BD78-A39B56020D83}"/>
              </a:ext>
            </a:extLst>
          </p:cNvPr>
          <p:cNvSpPr txBox="1">
            <a:spLocks/>
          </p:cNvSpPr>
          <p:nvPr/>
        </p:nvSpPr>
        <p:spPr bwMode="auto">
          <a:xfrm>
            <a:off x="727024" y="5526905"/>
            <a:ext cx="5283912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Aplēses tāme </a:t>
            </a:r>
            <a:r>
              <a:rPr lang="lv-LV" b="1" i="1" dirty="0">
                <a:latin typeface="Arial" panose="020B0604020202020204" pitchFamily="34" charset="0"/>
                <a:cs typeface="Arial" panose="020B0604020202020204" pitchFamily="34" charset="0"/>
              </a:rPr>
              <a:t>32 615  </a:t>
            </a:r>
            <a:r>
              <a:rPr lang="lv-LV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endParaRPr lang="lv-LV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atura vietturis 7">
            <a:extLst>
              <a:ext uri="{FF2B5EF4-FFF2-40B4-BE49-F238E27FC236}">
                <a16:creationId xmlns:a16="http://schemas.microsoft.com/office/drawing/2014/main" id="{9BF732BB-3FC0-3B65-7189-A77730A47E2C}"/>
              </a:ext>
            </a:extLst>
          </p:cNvPr>
          <p:cNvSpPr txBox="1">
            <a:spLocks/>
          </p:cNvSpPr>
          <p:nvPr/>
        </p:nvSpPr>
        <p:spPr bwMode="auto">
          <a:xfrm>
            <a:off x="9572517" y="2801327"/>
            <a:ext cx="2450152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tiek iegūta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mācību klase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A3412-41C0-FA2B-519E-DFA1EBA2B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E3F6E4-67F5-F69B-BC52-720ACF4901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703" t="57134" r="75957" b="7056"/>
          <a:stretch>
            <a:fillRect/>
          </a:stretch>
        </p:blipFill>
        <p:spPr>
          <a:xfrm>
            <a:off x="431499" y="888180"/>
            <a:ext cx="3108791" cy="4172529"/>
          </a:xfrm>
          <a:prstGeom prst="rect">
            <a:avLst/>
          </a:prstGeom>
        </p:spPr>
      </p:pic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F64D9A00-2151-8071-25F3-332123F3D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56D24-3CE2-1A7A-B25B-4875D1D51B96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6C7E6-47D9-BD80-A4DB-280DA309BF9C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4E4FB-FB40-9DDC-B8A3-B2F85B0E652B}"/>
              </a:ext>
            </a:extLst>
          </p:cNvPr>
          <p:cNvSpPr txBox="1"/>
          <p:nvPr/>
        </p:nvSpPr>
        <p:spPr>
          <a:xfrm>
            <a:off x="643468" y="318267"/>
            <a:ext cx="1137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RISINĀJUMI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kabineti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652B0-7977-E9BB-095D-9385142BBD91}"/>
              </a:ext>
            </a:extLst>
          </p:cNvPr>
          <p:cNvSpPr txBox="1"/>
          <p:nvPr/>
        </p:nvSpPr>
        <p:spPr>
          <a:xfrm>
            <a:off x="3682102" y="1687102"/>
            <a:ext cx="841840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1. Pārveidot laboratoriju, lai varētu īstenot STEM jomas mācību stundas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Iegūts viens pilnvērtīgs mācību kabinets </a:t>
            </a:r>
          </a:p>
          <a:p>
            <a:pPr marL="0" indent="0" algn="just">
              <a:buNone/>
            </a:pPr>
            <a:r>
              <a:rPr lang="lv-LV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Galdi un krēsli, tehnoloģijas būs ES projekta ietvaros. </a:t>
            </a:r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Aplēses tāme pārveidošanai </a:t>
            </a:r>
            <a:r>
              <a:rPr lang="lv-LV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5 465 </a:t>
            </a:r>
            <a:r>
              <a:rPr lang="lv-LV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endParaRPr lang="lv-LV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atura vietturis 7">
            <a:extLst>
              <a:ext uri="{FF2B5EF4-FFF2-40B4-BE49-F238E27FC236}">
                <a16:creationId xmlns:a16="http://schemas.microsoft.com/office/drawing/2014/main" id="{DA6026BE-0B90-D851-AC7C-B44E57A48CF2}"/>
              </a:ext>
            </a:extLst>
          </p:cNvPr>
          <p:cNvSpPr txBox="1">
            <a:spLocks/>
          </p:cNvSpPr>
          <p:nvPr/>
        </p:nvSpPr>
        <p:spPr bwMode="auto">
          <a:xfrm>
            <a:off x="488639" y="293688"/>
            <a:ext cx="2578101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3.stāvs</a:t>
            </a: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9CFBE3-9260-F49F-BE3F-F43AA5BE7038}"/>
              </a:ext>
            </a:extLst>
          </p:cNvPr>
          <p:cNvSpPr/>
          <p:nvPr/>
        </p:nvSpPr>
        <p:spPr>
          <a:xfrm>
            <a:off x="751805" y="1261888"/>
            <a:ext cx="1680499" cy="14317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5" name="Satura vietturis 7">
            <a:extLst>
              <a:ext uri="{FF2B5EF4-FFF2-40B4-BE49-F238E27FC236}">
                <a16:creationId xmlns:a16="http://schemas.microsoft.com/office/drawing/2014/main" id="{83F62F46-8238-E70A-2935-F79E0D2B1E2A}"/>
              </a:ext>
            </a:extLst>
          </p:cNvPr>
          <p:cNvSpPr txBox="1">
            <a:spLocks/>
          </p:cNvSpPr>
          <p:nvPr/>
        </p:nvSpPr>
        <p:spPr bwMode="auto">
          <a:xfrm>
            <a:off x="3567382" y="3844517"/>
            <a:ext cx="8418408" cy="1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2. Īstenot 7.-12. klasei atsevišķus mācību priekšmetus vienlaikus vairākām klasēm, individualizāciju un diferenciāciju nodrošinot ar tehnoloģiju palīdzību (arī MI)</a:t>
            </a:r>
          </a:p>
          <a:p>
            <a:pPr marL="0" indent="0" algn="ctr">
              <a:buNone/>
            </a:pPr>
            <a:r>
              <a:rPr lang="lv-LV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Ietaupās mācību stundu noslodze citos kabinetos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atura vietturis 7">
            <a:extLst>
              <a:ext uri="{FF2B5EF4-FFF2-40B4-BE49-F238E27FC236}">
                <a16:creationId xmlns:a16="http://schemas.microsoft.com/office/drawing/2014/main" id="{44BCCE1D-251E-498E-75D8-F24D70372010}"/>
              </a:ext>
            </a:extLst>
          </p:cNvPr>
          <p:cNvSpPr txBox="1">
            <a:spLocks/>
          </p:cNvSpPr>
          <p:nvPr/>
        </p:nvSpPr>
        <p:spPr bwMode="auto">
          <a:xfrm>
            <a:off x="0" y="5349114"/>
            <a:ext cx="3567382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obrīd 4.-11.klase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  <a:r>
              <a:rPr lang="en-LV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lv-LV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atura vietturis 7">
            <a:extLst>
              <a:ext uri="{FF2B5EF4-FFF2-40B4-BE49-F238E27FC236}">
                <a16:creationId xmlns:a16="http://schemas.microsoft.com/office/drawing/2014/main" id="{6CFA0617-2C09-137B-E9D5-0A297EBBBDA5}"/>
              </a:ext>
            </a:extLst>
          </p:cNvPr>
          <p:cNvSpPr txBox="1">
            <a:spLocks/>
          </p:cNvSpPr>
          <p:nvPr/>
        </p:nvSpPr>
        <p:spPr bwMode="auto">
          <a:xfrm>
            <a:off x="3728199" y="5491579"/>
            <a:ext cx="8069682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Jāiegādājas galdi un krēsli. </a:t>
            </a:r>
            <a:r>
              <a:rPr lang="lv-LV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Tehnoloģijas ir no IZM un būs ES projekta ietvaros</a:t>
            </a:r>
            <a:endParaRPr lang="lv-LV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atura vietturis 7">
            <a:extLst>
              <a:ext uri="{FF2B5EF4-FFF2-40B4-BE49-F238E27FC236}">
                <a16:creationId xmlns:a16="http://schemas.microsoft.com/office/drawing/2014/main" id="{DD17F158-15E1-4D86-3A4F-3A8A813066C7}"/>
              </a:ext>
            </a:extLst>
          </p:cNvPr>
          <p:cNvSpPr txBox="1">
            <a:spLocks/>
          </p:cNvSpPr>
          <p:nvPr/>
        </p:nvSpPr>
        <p:spPr bwMode="auto">
          <a:xfrm>
            <a:off x="2587133" y="743446"/>
            <a:ext cx="6067858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obrīd 7.-11.klase laboratorijas darbi,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ķ</a:t>
            </a:r>
            <a:r>
              <a:rPr lang="en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īmija 8.-9.klasei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1C22BB-15A4-7A44-0CE3-55BB13657EA8}"/>
              </a:ext>
            </a:extLst>
          </p:cNvPr>
          <p:cNvSpPr/>
          <p:nvPr/>
        </p:nvSpPr>
        <p:spPr>
          <a:xfrm rot="5400000">
            <a:off x="865137" y="1132721"/>
            <a:ext cx="1441309" cy="1680498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BEDAE4A-921C-85AE-596F-C3ACF2734836}"/>
              </a:ext>
            </a:extLst>
          </p:cNvPr>
          <p:cNvSpPr/>
          <p:nvPr/>
        </p:nvSpPr>
        <p:spPr>
          <a:xfrm rot="8201224">
            <a:off x="1794929" y="1536592"/>
            <a:ext cx="1091560" cy="287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8D1745-5C88-F7A4-0164-79C06134658F}"/>
              </a:ext>
            </a:extLst>
          </p:cNvPr>
          <p:cNvSpPr/>
          <p:nvPr/>
        </p:nvSpPr>
        <p:spPr>
          <a:xfrm rot="5400000">
            <a:off x="662591" y="3050824"/>
            <a:ext cx="1744325" cy="1782573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1F92925-C8DD-56AA-FFFF-CB11C0E48492}"/>
              </a:ext>
            </a:extLst>
          </p:cNvPr>
          <p:cNvSpPr/>
          <p:nvPr/>
        </p:nvSpPr>
        <p:spPr>
          <a:xfrm rot="16200000">
            <a:off x="902279" y="4689359"/>
            <a:ext cx="1091560" cy="287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623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DA7A7-5311-E041-CB0A-98E670AAF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2CFF91BE-7E37-BE65-01C6-38CDE811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6510C-7B4B-0DC6-A3B9-FEB5F556064F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4EB3A-2F37-D4C4-04B1-3E61390F1A73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2F04D-B134-58DA-BE66-5FCE18BAC3BC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F3E5C-84C4-D49C-8155-B32EFBBAA540}"/>
              </a:ext>
            </a:extLst>
          </p:cNvPr>
          <p:cNvSpPr txBox="1"/>
          <p:nvPr/>
        </p:nvSpPr>
        <p:spPr>
          <a:xfrm>
            <a:off x="643468" y="318267"/>
            <a:ext cx="1137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RISINĀJUMI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kabineti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2D3424-4655-A5AD-B3D7-42D575AF44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3201" t="63381" r="78356" b="7144"/>
          <a:stretch>
            <a:fillRect/>
          </a:stretch>
        </p:blipFill>
        <p:spPr>
          <a:xfrm>
            <a:off x="331769" y="878676"/>
            <a:ext cx="3026086" cy="3392767"/>
          </a:xfrm>
          <a:prstGeom prst="rect">
            <a:avLst/>
          </a:prstGeom>
        </p:spPr>
      </p:pic>
      <p:sp>
        <p:nvSpPr>
          <p:cNvPr id="11" name="Satura vietturis 7">
            <a:extLst>
              <a:ext uri="{FF2B5EF4-FFF2-40B4-BE49-F238E27FC236}">
                <a16:creationId xmlns:a16="http://schemas.microsoft.com/office/drawing/2014/main" id="{1E8A3C00-EDEF-4A0E-EE7F-9B341EBCB799}"/>
              </a:ext>
            </a:extLst>
          </p:cNvPr>
          <p:cNvSpPr txBox="1">
            <a:spLocks/>
          </p:cNvSpPr>
          <p:nvPr/>
        </p:nvSpPr>
        <p:spPr bwMode="auto">
          <a:xfrm>
            <a:off x="488639" y="293688"/>
            <a:ext cx="2578101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1.stāvs</a:t>
            </a: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atura vietturis 7">
            <a:extLst>
              <a:ext uri="{FF2B5EF4-FFF2-40B4-BE49-F238E27FC236}">
                <a16:creationId xmlns:a16="http://schemas.microsoft.com/office/drawing/2014/main" id="{B341346F-4666-1279-7BF9-97C846C2A21D}"/>
              </a:ext>
            </a:extLst>
          </p:cNvPr>
          <p:cNvSpPr txBox="1">
            <a:spLocks/>
          </p:cNvSpPr>
          <p:nvPr/>
        </p:nvSpPr>
        <p:spPr bwMode="auto">
          <a:xfrm>
            <a:off x="331769" y="4604051"/>
            <a:ext cx="2871258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obrīd bibliotēka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  <a:r>
              <a:rPr lang="en-LV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lv-LV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22474-A6F2-08DE-FE23-091577E684BD}"/>
              </a:ext>
            </a:extLst>
          </p:cNvPr>
          <p:cNvSpPr/>
          <p:nvPr/>
        </p:nvSpPr>
        <p:spPr>
          <a:xfrm rot="5400000">
            <a:off x="899771" y="2271519"/>
            <a:ext cx="1645940" cy="1778836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A933CD-BD93-5B26-CAAB-F6652330D286}"/>
              </a:ext>
            </a:extLst>
          </p:cNvPr>
          <p:cNvSpPr/>
          <p:nvPr/>
        </p:nvSpPr>
        <p:spPr>
          <a:xfrm rot="16200000">
            <a:off x="1142161" y="3812572"/>
            <a:ext cx="1091560" cy="287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6" name="Satura vietturis 7">
            <a:extLst>
              <a:ext uri="{FF2B5EF4-FFF2-40B4-BE49-F238E27FC236}">
                <a16:creationId xmlns:a16="http://schemas.microsoft.com/office/drawing/2014/main" id="{1DD1A45B-6969-8106-8C56-2ADB3DB13F5B}"/>
              </a:ext>
            </a:extLst>
          </p:cNvPr>
          <p:cNvSpPr txBox="1">
            <a:spLocks/>
          </p:cNvSpPr>
          <p:nvPr/>
        </p:nvSpPr>
        <p:spPr bwMode="auto">
          <a:xfrm>
            <a:off x="3718048" y="1225747"/>
            <a:ext cx="8142183" cy="1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1. Pārveidot bibliotēku - pārkārtot un papildināt ar krēsliem un galdiem, lai var īstenot literatūras mācību stundas</a:t>
            </a:r>
          </a:p>
          <a:p>
            <a:pPr marL="0" indent="0" algn="ctr">
              <a:buNone/>
            </a:pPr>
            <a:r>
              <a:rPr lang="lv-LV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Ietaupās mācību stundu noslodze citos kabinetos</a:t>
            </a:r>
          </a:p>
          <a:p>
            <a:pPr marL="0" indent="0" algn="ctr">
              <a:buNone/>
            </a:pPr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Jāiegādājas galdi un krēsli.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atura vietturis 7">
            <a:extLst>
              <a:ext uri="{FF2B5EF4-FFF2-40B4-BE49-F238E27FC236}">
                <a16:creationId xmlns:a16="http://schemas.microsoft.com/office/drawing/2014/main" id="{3F2F1527-6D84-C87F-3F8A-589839F2BD18}"/>
              </a:ext>
            </a:extLst>
          </p:cNvPr>
          <p:cNvSpPr txBox="1">
            <a:spLocks/>
          </p:cNvSpPr>
          <p:nvPr/>
        </p:nvSpPr>
        <p:spPr bwMode="auto">
          <a:xfrm>
            <a:off x="3718047" y="3428999"/>
            <a:ext cx="8142183" cy="1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2. Pārcelt bibliotēku uz 3. stāva balkonu.</a:t>
            </a:r>
          </a:p>
          <a:p>
            <a:pPr marL="0" indent="0" algn="just">
              <a:buNone/>
            </a:pPr>
            <a:r>
              <a:rPr lang="lv-LV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Tiek iegūta 100 m</a:t>
            </a:r>
            <a:r>
              <a:rPr lang="lv-LV" sz="2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v-LV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liela klase, kurā var īstenot atsevišķus mācību priekšmetu vienlaikus vairākām klasēm </a:t>
            </a:r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(tāpat kā 3. stāvā)</a:t>
            </a:r>
          </a:p>
          <a:p>
            <a:pPr marL="0" indent="0" algn="just">
              <a:buNone/>
            </a:pPr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Aplēses bibliotēkas demontāžai 1. stāvā un izveidei 3. stāvā, klases un bibliotēkas aprīkošanai (arī mēbelēm) </a:t>
            </a:r>
            <a:r>
              <a:rPr lang="lv-LV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lv-LV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lv-LV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21B4-851F-3436-2194-A926A53C6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F0DA92BA-C4CD-EE3C-1D16-F1C7FD9D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4D50F2-32E2-D8E8-AD0C-2B8FD93C55C3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A9D3EB-306C-69F1-7F04-631BBD727B18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78280-CBDD-3B32-129D-2A6391068508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27C65-9AFA-725A-4F2E-E6EC899F9348}"/>
              </a:ext>
            </a:extLst>
          </p:cNvPr>
          <p:cNvSpPr txBox="1"/>
          <p:nvPr/>
        </p:nvSpPr>
        <p:spPr>
          <a:xfrm>
            <a:off x="643468" y="318267"/>
            <a:ext cx="1137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IESPĒJAMIE RISINĀJUMI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kabineti</a:t>
            </a:r>
          </a:p>
        </p:txBody>
      </p:sp>
      <p:sp>
        <p:nvSpPr>
          <p:cNvPr id="11" name="Satura vietturis 7">
            <a:extLst>
              <a:ext uri="{FF2B5EF4-FFF2-40B4-BE49-F238E27FC236}">
                <a16:creationId xmlns:a16="http://schemas.microsoft.com/office/drawing/2014/main" id="{D313211D-66F0-03B1-F7AB-13ABBADB4CFB}"/>
              </a:ext>
            </a:extLst>
          </p:cNvPr>
          <p:cNvSpPr txBox="1">
            <a:spLocks/>
          </p:cNvSpPr>
          <p:nvPr/>
        </p:nvSpPr>
        <p:spPr bwMode="auto">
          <a:xfrm>
            <a:off x="488639" y="293688"/>
            <a:ext cx="2578101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3.stāvs</a:t>
            </a: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atura vietturis 7">
            <a:extLst>
              <a:ext uri="{FF2B5EF4-FFF2-40B4-BE49-F238E27FC236}">
                <a16:creationId xmlns:a16="http://schemas.microsoft.com/office/drawing/2014/main" id="{BC392843-ED49-C8BC-6E84-0BA861BA86EC}"/>
              </a:ext>
            </a:extLst>
          </p:cNvPr>
          <p:cNvSpPr txBox="1">
            <a:spLocks/>
          </p:cNvSpPr>
          <p:nvPr/>
        </p:nvSpPr>
        <p:spPr bwMode="auto">
          <a:xfrm>
            <a:off x="3162777" y="5304015"/>
            <a:ext cx="9227079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Bibliotēkas aktīvā daļa – grāmatu plaukti, grāmatu izsniegšana un saņemšana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atura vietturis 7">
            <a:extLst>
              <a:ext uri="{FF2B5EF4-FFF2-40B4-BE49-F238E27FC236}">
                <a16:creationId xmlns:a16="http://schemas.microsoft.com/office/drawing/2014/main" id="{842F4877-E5C6-CD7D-AFB1-B88227C60B0D}"/>
              </a:ext>
            </a:extLst>
          </p:cNvPr>
          <p:cNvSpPr txBox="1">
            <a:spLocks/>
          </p:cNvSpPr>
          <p:nvPr/>
        </p:nvSpPr>
        <p:spPr bwMode="auto">
          <a:xfrm>
            <a:off x="3971448" y="1332090"/>
            <a:ext cx="8051220" cy="1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1. Bibliotēka 3. stāva balkonā</a:t>
            </a:r>
          </a:p>
          <a:p>
            <a:pPr marL="0" indent="0" algn="ctr">
              <a:buNone/>
            </a:pPr>
            <a:r>
              <a:rPr lang="lv-LV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Bibliotēka tiek saglabāta. Skolēni iegūst papildus rekreācijas telpu ar galdiem un krēsliem.</a:t>
            </a:r>
            <a:endParaRPr 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CE9FA8-8199-8F37-30CE-4BC625A087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67457" t="35443" r="6978" b="17476"/>
          <a:stretch>
            <a:fillRect/>
          </a:stretch>
        </p:blipFill>
        <p:spPr>
          <a:xfrm>
            <a:off x="415135" y="1004082"/>
            <a:ext cx="3380311" cy="43672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6121C3-7125-E13A-0F79-7DFEEFD1D06C}"/>
              </a:ext>
            </a:extLst>
          </p:cNvPr>
          <p:cNvSpPr/>
          <p:nvPr/>
        </p:nvSpPr>
        <p:spPr>
          <a:xfrm rot="5400000">
            <a:off x="1821646" y="3109876"/>
            <a:ext cx="325894" cy="2164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8645170-4C26-2831-4266-9F8D8C7EB81B}"/>
              </a:ext>
            </a:extLst>
          </p:cNvPr>
          <p:cNvSpPr/>
          <p:nvPr/>
        </p:nvSpPr>
        <p:spPr>
          <a:xfrm rot="13606539">
            <a:off x="2426063" y="4676480"/>
            <a:ext cx="1708198" cy="1911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9" name="Satura vietturis 7">
            <a:extLst>
              <a:ext uri="{FF2B5EF4-FFF2-40B4-BE49-F238E27FC236}">
                <a16:creationId xmlns:a16="http://schemas.microsoft.com/office/drawing/2014/main" id="{5179C369-6FF4-DC85-DEDB-E8ABF47DBC79}"/>
              </a:ext>
            </a:extLst>
          </p:cNvPr>
          <p:cNvSpPr txBox="1">
            <a:spLocks/>
          </p:cNvSpPr>
          <p:nvPr/>
        </p:nvSpPr>
        <p:spPr bwMode="auto">
          <a:xfrm>
            <a:off x="3934750" y="2910557"/>
            <a:ext cx="3778865" cy="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Lasīšanas daļa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39D5E4A-345B-AF6A-2C52-338882841CE2}"/>
              </a:ext>
            </a:extLst>
          </p:cNvPr>
          <p:cNvSpPr/>
          <p:nvPr/>
        </p:nvSpPr>
        <p:spPr>
          <a:xfrm rot="9440679">
            <a:off x="3034909" y="3384189"/>
            <a:ext cx="1519954" cy="2000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D2ACE83-E1B4-34E1-89AA-6E6C5A836B88}"/>
              </a:ext>
            </a:extLst>
          </p:cNvPr>
          <p:cNvSpPr/>
          <p:nvPr/>
        </p:nvSpPr>
        <p:spPr>
          <a:xfrm rot="10304259">
            <a:off x="896701" y="3312733"/>
            <a:ext cx="3626175" cy="1819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1F463-8572-423B-1AB4-D0AC285A5E3D}"/>
              </a:ext>
            </a:extLst>
          </p:cNvPr>
          <p:cNvSpPr/>
          <p:nvPr/>
        </p:nvSpPr>
        <p:spPr>
          <a:xfrm rot="10800000">
            <a:off x="620932" y="1855472"/>
            <a:ext cx="325894" cy="2164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D4DEB7-EFAA-D906-94F2-346D8D0D81F7}"/>
              </a:ext>
            </a:extLst>
          </p:cNvPr>
          <p:cNvSpPr/>
          <p:nvPr/>
        </p:nvSpPr>
        <p:spPr>
          <a:xfrm rot="10800000">
            <a:off x="2999830" y="1855472"/>
            <a:ext cx="325894" cy="2164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415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7DDC2-395C-CEDA-CA31-9C3E9E2C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BBD467-5E98-632C-51EE-C2EA940342CF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E07722D-14E3-4097-C328-0A1721CF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A4782-220E-B373-B863-70E8D0C0C71B}"/>
              </a:ext>
            </a:extLst>
          </p:cNvPr>
          <p:cNvSpPr txBox="1"/>
          <p:nvPr/>
        </p:nvSpPr>
        <p:spPr>
          <a:xfrm>
            <a:off x="-116114" y="281448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TAGADNE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7A394A5-0A76-B1E4-F052-E938E0B3E952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D507C5-1AC5-52F6-2D6A-923EE1295E25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1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B256-16D7-26DA-5A5D-72C7D4889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1EB0A6EA-D1BC-1080-0DB4-653189380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C42A9C-0306-24D9-0320-B0EB87827C5A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FB8C07-9B97-BF7C-9AD9-9C8D14EDB1D0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D151C-BF44-C82A-81AE-15FB112D76E5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093CF-33C8-DE3A-086A-48C017BA3E79}"/>
              </a:ext>
            </a:extLst>
          </p:cNvPr>
          <p:cNvSpPr txBox="1"/>
          <p:nvPr/>
        </p:nvSpPr>
        <p:spPr>
          <a:xfrm>
            <a:off x="643468" y="318267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LĒMUMS</a:t>
            </a:r>
          </a:p>
        </p:txBody>
      </p:sp>
      <p:sp>
        <p:nvSpPr>
          <p:cNvPr id="5" name="Satura vietturis 7">
            <a:extLst>
              <a:ext uri="{FF2B5EF4-FFF2-40B4-BE49-F238E27FC236}">
                <a16:creationId xmlns:a16="http://schemas.microsoft.com/office/drawing/2014/main" id="{1ED764CD-FE44-7BF5-F2D6-69646CAE588C}"/>
              </a:ext>
            </a:extLst>
          </p:cNvPr>
          <p:cNvSpPr txBox="1">
            <a:spLocks/>
          </p:cNvSpPr>
          <p:nvPr/>
        </p:nvSpPr>
        <p:spPr bwMode="auto">
          <a:xfrm>
            <a:off x="406400" y="668135"/>
            <a:ext cx="11379200" cy="1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Pieņemt zināšanai informāciju ziņojumu par izaicinājumiem un iespējamajiem risinājumiem izglītības programmu apguvei CVS no 2026./2027. </a:t>
            </a:r>
            <a:r>
              <a:rPr 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m.g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Konceptuāli atbalstīt: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2.1. trīs mācību klašu izveidi speciālās pamatizglītības programmas 21015811 īstenošanai;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2.2. laboratorijas un bibliotēkas pielāgošanu, lai šie kabineti būtu izmantojami kā pilnvērtīgi mācību priekšmetu kabineti;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2.3. daļu izglītības programmu apguvi īstenot attālinātā mācību formā.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Virzīt lēmuma 2.1. un 2.2. īstenošanai nepieciešamo investīciju izskatīšanu pie 2026. gada budžeta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Uzdot CVS direktoram 2026. gada marta IKSS komitejā ziņot par izglītības programmu apguves sadalījumu klātienes un attālinātā mācību formā.</a:t>
            </a: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2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5CA89-910B-0708-A9F9-A0F78499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FC4C5-1D49-9812-1F88-BE7769614DAA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0F31787-731B-7B65-83B0-3814ED2F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E7A47-462F-1580-DA64-6A46218B0190}"/>
              </a:ext>
            </a:extLst>
          </p:cNvPr>
          <p:cNvSpPr txBox="1"/>
          <p:nvPr/>
        </p:nvSpPr>
        <p:spPr>
          <a:xfrm>
            <a:off x="-116114" y="281448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TĀLĀKA NĀKOTNE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B04FA1A-B09F-F099-C182-40769A0E088E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3C799-9888-3063-F746-D86EE9DCADAD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9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DA0D1-DF91-877E-9C4D-A6C73E28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83F8822C-BD8F-0B78-B1EB-1D5475BF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30DFEE-F54D-97E9-46CE-D569A2B46C81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F4B18A-A124-73C1-4D66-E9194768D7C0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97868-D59A-08AD-B1AE-07913A1A255D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E9B4D-C779-06D5-6B60-0F176469249C}"/>
              </a:ext>
            </a:extLst>
          </p:cNvPr>
          <p:cNvSpPr txBox="1"/>
          <p:nvPr/>
        </p:nvSpPr>
        <p:spPr>
          <a:xfrm>
            <a:off x="643468" y="318267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IZGLĪTOJAMO UN KLAŠU SKAITA PROGNOZE</a:t>
            </a:r>
          </a:p>
        </p:txBody>
      </p:sp>
      <p:pic>
        <p:nvPicPr>
          <p:cNvPr id="11" name="Picture 10" descr="A table of numbers and sizes&#10;&#10;AI-generated content may be incorrect.">
            <a:extLst>
              <a:ext uri="{FF2B5EF4-FFF2-40B4-BE49-F238E27FC236}">
                <a16:creationId xmlns:a16="http://schemas.microsoft.com/office/drawing/2014/main" id="{D6584019-F852-EC4A-BEE8-ABD17FFF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83" y="960155"/>
            <a:ext cx="11878085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B2C9B-6A6E-70FE-F564-86031784B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7BF071B0-3076-B141-E671-8060DC12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011FA-CF11-7D00-33F0-7304C73F0745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A652DD-A436-94B5-7A52-1353E50318FF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90BC5-713E-466C-2C23-8059E2A64D35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03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760A6-B115-BE2F-F9AD-C9FAD49089B3}"/>
              </a:ext>
            </a:extLst>
          </p:cNvPr>
          <p:cNvSpPr txBox="1"/>
          <p:nvPr/>
        </p:nvSpPr>
        <p:spPr>
          <a:xfrm>
            <a:off x="643468" y="318267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PROCESAM NEPIECIEŠAMO KABINETU SKAITS</a:t>
            </a:r>
          </a:p>
        </p:txBody>
      </p:sp>
      <p:pic>
        <p:nvPicPr>
          <p:cNvPr id="10" name="Picture 9" descr="A white paper with black text and numbers&#10;&#10;AI-generated content may be incorrect.">
            <a:extLst>
              <a:ext uri="{FF2B5EF4-FFF2-40B4-BE49-F238E27FC236}">
                <a16:creationId xmlns:a16="http://schemas.microsoft.com/office/drawing/2014/main" id="{5DFC4BB1-D2DC-0ED6-B50B-A6E51929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8" t="1492" r="2789" b="597"/>
          <a:stretch>
            <a:fillRect/>
          </a:stretch>
        </p:blipFill>
        <p:spPr>
          <a:xfrm>
            <a:off x="6292792" y="1061710"/>
            <a:ext cx="5255740" cy="4775562"/>
          </a:xfrm>
          <a:prstGeom prst="rect">
            <a:avLst/>
          </a:prstGeom>
        </p:spPr>
      </p:pic>
      <p:pic>
        <p:nvPicPr>
          <p:cNvPr id="12" name="Picture 11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A009E094-21DD-EC1B-4512-E01A4008EA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9" t="597" r="3444" b="1929"/>
          <a:stretch>
            <a:fillRect/>
          </a:stretch>
        </p:blipFill>
        <p:spPr>
          <a:xfrm>
            <a:off x="643468" y="1061710"/>
            <a:ext cx="5255740" cy="46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1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C47C-D9B1-5A84-1EEF-B3551A954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3E237B-A5F3-92AC-75D1-478A7F24070E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EEEA50F-354C-E5F2-CB2E-F20C414F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1E557-A139-E388-C100-183E8752B3A7}"/>
              </a:ext>
            </a:extLst>
          </p:cNvPr>
          <p:cNvSpPr txBox="1"/>
          <p:nvPr/>
        </p:nvSpPr>
        <p:spPr>
          <a:xfrm>
            <a:off x="-116114" y="278656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PALDIES PAR UZMANĪBU!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A0B01AF-3763-89BF-D160-5AAB1D5AF771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ADA20-49E1-D872-63BC-613210EAB0E3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3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DF3FD-8FEC-8B86-7CBC-44073C5E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4BADBB9C-E8D1-96AB-7567-72B1F8F8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3E8E28-CA61-9F4F-A7D5-462E0E010498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AA17B5-A311-89C7-039A-E8A400E793C7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9D924-A2FF-AE31-E63B-C897C7BF2AE1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EF6C-2791-2602-49DE-BA5556B43DD6}"/>
              </a:ext>
            </a:extLst>
          </p:cNvPr>
          <p:cNvSpPr txBox="1"/>
          <p:nvPr/>
        </p:nvSpPr>
        <p:spPr>
          <a:xfrm>
            <a:off x="406400" y="287338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IZGLĪTOJAMO SKAITS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1ADFF5-5913-980F-7C8E-A20C556B4855}"/>
              </a:ext>
            </a:extLst>
          </p:cNvPr>
          <p:cNvGraphicFramePr/>
          <p:nvPr/>
        </p:nvGraphicFramePr>
        <p:xfrm>
          <a:off x="1134957" y="725159"/>
          <a:ext cx="9922085" cy="571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671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728C1-F20D-341F-CCCD-30683C3F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C1E527B3-D75D-9F6F-404B-4EB401648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A64BDF-2F7A-8208-9BC5-48C28A01A690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A9DBBF-12FA-C92E-DE83-95D6695E7715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E7BAD-609F-F9BF-100E-C9A54E8080F3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F8A1E-E6DE-27FB-7BC0-ECAA0956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8" b="1406"/>
          <a:stretch>
            <a:fillRect/>
          </a:stretch>
        </p:blipFill>
        <p:spPr>
          <a:xfrm>
            <a:off x="1155700" y="287338"/>
            <a:ext cx="7130143" cy="5885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6B93B-C3D0-8112-9A2E-F5BA3A5BC4A4}"/>
              </a:ext>
            </a:extLst>
          </p:cNvPr>
          <p:cNvSpPr txBox="1"/>
          <p:nvPr/>
        </p:nvSpPr>
        <p:spPr>
          <a:xfrm>
            <a:off x="406400" y="223317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PROGNOZĒ UN REALITĀTE</a:t>
            </a:r>
          </a:p>
        </p:txBody>
      </p:sp>
    </p:spTree>
    <p:extLst>
      <p:ext uri="{BB962C8B-B14F-4D97-AF65-F5344CB8AC3E}">
        <p14:creationId xmlns:p14="http://schemas.microsoft.com/office/powerpoint/2010/main" val="420259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B87B-C62F-BDEB-97E4-1AF477EEA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D2D5C67E-335D-561C-1A17-90F0B76B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D0E81-E28A-7997-2EC3-672CD46FEE25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05E47A-67E1-4398-5C58-057E51F52954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C5FBB-85B3-913A-AAED-1419D0BC3B9B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C1D14-566C-AA57-55B8-DD01A854A62A}"/>
              </a:ext>
            </a:extLst>
          </p:cNvPr>
          <p:cNvSpPr txBox="1"/>
          <p:nvPr/>
        </p:nvSpPr>
        <p:spPr>
          <a:xfrm>
            <a:off x="406400" y="188100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MĀCĪBU STUNDU PLĀNI NEDĒĻĀ</a:t>
            </a:r>
          </a:p>
        </p:txBody>
      </p:sp>
      <p:pic>
        <p:nvPicPr>
          <p:cNvPr id="7" name="Picture 6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6F710AD6-2A2B-4B5F-C7B4-BFDDA24F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20826"/>
            <a:ext cx="4668049" cy="6055062"/>
          </a:xfrm>
          <a:prstGeom prst="rect">
            <a:avLst/>
          </a:prstGeom>
        </p:spPr>
      </p:pic>
      <p:pic>
        <p:nvPicPr>
          <p:cNvPr id="15" name="Picture 1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E8E98202-16EB-0849-D7CA-D2DA30213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475" y="631452"/>
            <a:ext cx="3794825" cy="55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5607C-C49F-76C3-FC2B-EC295313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7C5083B7-2A38-B04E-8423-FE67C857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0E609B-DABD-B614-A21E-B6166EA0CC8D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671B-A4E3-33E7-3203-871ADC914DB4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3B2D2-2EBB-2947-2ECC-E92BC7C9655B}"/>
              </a:ext>
            </a:extLst>
          </p:cNvPr>
          <p:cNvSpPr txBox="1"/>
          <p:nvPr/>
        </p:nvSpPr>
        <p:spPr>
          <a:xfrm>
            <a:off x="406400" y="287338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KABINETU NOSLODZE AR MĀCĪBU STUNDĀM</a:t>
            </a:r>
          </a:p>
        </p:txBody>
      </p:sp>
      <p:pic>
        <p:nvPicPr>
          <p:cNvPr id="10" name="Picture 9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4BD4B25B-D105-30E5-63B7-71DA8571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8" y="827751"/>
            <a:ext cx="11870504" cy="384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2C3C6-06FB-8237-5450-B60DA0F2D294}"/>
              </a:ext>
            </a:extLst>
          </p:cNvPr>
          <p:cNvSpPr txBox="1"/>
          <p:nvPr/>
        </p:nvSpPr>
        <p:spPr>
          <a:xfrm>
            <a:off x="1026043" y="4906903"/>
            <a:ext cx="103214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Maksimālā kabineta noslodze nedēļā ir 40 mācību stundas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(maksimālais stundu skaits dienā 8.-12.kl. skolēniem ir 8)</a:t>
            </a:r>
          </a:p>
        </p:txBody>
      </p:sp>
    </p:spTree>
    <p:extLst>
      <p:ext uri="{BB962C8B-B14F-4D97-AF65-F5344CB8AC3E}">
        <p14:creationId xmlns:p14="http://schemas.microsoft.com/office/powerpoint/2010/main" val="358123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0CA4-D145-3B4C-0423-66E008CD2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DAAA3BB6-3EF9-E180-53B1-6678DAD3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F66AD6-0E74-7769-791F-31007C772F21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0D91B2-9287-AB4E-BEC0-579A33BF2D92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30210-0ACA-9526-D061-D0F8C14CBF9A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67F03-4B05-2449-59E4-72DF7D613BAF}"/>
              </a:ext>
            </a:extLst>
          </p:cNvPr>
          <p:cNvSpPr txBox="1"/>
          <p:nvPr/>
        </p:nvSpPr>
        <p:spPr>
          <a:xfrm>
            <a:off x="406400" y="287338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1. STĀVS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A045EAD-27D4-E256-5D8F-89F4E632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3201" t="2639" r="4930" b="7144"/>
          <a:stretch>
            <a:fillRect/>
          </a:stretch>
        </p:blipFill>
        <p:spPr>
          <a:xfrm>
            <a:off x="1026043" y="90478"/>
            <a:ext cx="8980715" cy="6187126"/>
          </a:xfrm>
          <a:prstGeom prst="rect">
            <a:avLst/>
          </a:prstGeom>
        </p:spPr>
      </p:pic>
      <p:pic>
        <p:nvPicPr>
          <p:cNvPr id="7" name="Picture 6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B65A070B-8C7C-43AD-E3EF-0B8100930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496" y="5405441"/>
            <a:ext cx="653339" cy="636032"/>
          </a:xfrm>
          <a:prstGeom prst="rect">
            <a:avLst/>
          </a:prstGeom>
        </p:spPr>
      </p:pic>
      <p:pic>
        <p:nvPicPr>
          <p:cNvPr id="10" name="Picture 9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7FB98F28-F6A0-4434-A2B5-2BDCE2024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858" y="5454328"/>
            <a:ext cx="653339" cy="636032"/>
          </a:xfrm>
          <a:prstGeom prst="rect">
            <a:avLst/>
          </a:prstGeom>
        </p:spPr>
      </p:pic>
      <p:pic>
        <p:nvPicPr>
          <p:cNvPr id="11" name="Picture 10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9DD31D2C-18FF-C173-196E-6412FD65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677" y="5333104"/>
            <a:ext cx="653339" cy="636032"/>
          </a:xfrm>
          <a:prstGeom prst="rect">
            <a:avLst/>
          </a:prstGeom>
        </p:spPr>
      </p:pic>
      <p:pic>
        <p:nvPicPr>
          <p:cNvPr id="12" name="Picture 11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D00AA824-44A9-0333-AB6D-3F4CE427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18" y="5466824"/>
            <a:ext cx="653339" cy="636032"/>
          </a:xfrm>
          <a:prstGeom prst="rect">
            <a:avLst/>
          </a:prstGeom>
        </p:spPr>
      </p:pic>
      <p:pic>
        <p:nvPicPr>
          <p:cNvPr id="13" name="Picture 12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617D2127-3BB1-2D4A-99DE-26D9BC11E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248" y="5515810"/>
            <a:ext cx="653339" cy="636032"/>
          </a:xfrm>
          <a:prstGeom prst="rect">
            <a:avLst/>
          </a:prstGeom>
        </p:spPr>
      </p:pic>
      <p:pic>
        <p:nvPicPr>
          <p:cNvPr id="14" name="Picture 13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DA71022C-946F-58C3-A0DF-E35D7D5E9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57" y="1847059"/>
            <a:ext cx="653339" cy="636032"/>
          </a:xfrm>
          <a:prstGeom prst="rect">
            <a:avLst/>
          </a:prstGeom>
        </p:spPr>
      </p:pic>
      <p:pic>
        <p:nvPicPr>
          <p:cNvPr id="15" name="Picture 14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3BF1C9DE-749E-A081-7465-A58FBBBB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57" y="1132281"/>
            <a:ext cx="653339" cy="636032"/>
          </a:xfrm>
          <a:prstGeom prst="rect">
            <a:avLst/>
          </a:prstGeom>
        </p:spPr>
      </p:pic>
      <p:pic>
        <p:nvPicPr>
          <p:cNvPr id="16" name="Picture 15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73DDB923-E0F3-335A-BD67-4A54571C6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986" y="388142"/>
            <a:ext cx="653339" cy="636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DEE39-FF99-5F5C-18ED-D4EE82C1B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169223"/>
            <a:ext cx="5170797" cy="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26ED-4BAD-392E-0D08-71DE1AD14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68E7A28D-53F1-2026-155F-98B6AF34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CF3EB1-D2A7-220D-2251-D2493A5B66E8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6FB07E-A34B-9B64-E625-35CE2D9A86DC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081D5-DFED-3C01-88E9-46EF69C9362A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19677-146B-F15E-5783-8418D046F38F}"/>
              </a:ext>
            </a:extLst>
          </p:cNvPr>
          <p:cNvSpPr txBox="1"/>
          <p:nvPr/>
        </p:nvSpPr>
        <p:spPr>
          <a:xfrm>
            <a:off x="406400" y="287338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2. STĀVS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FC345-C729-0AE5-2333-7C455EDE48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4680" t="3787" r="6459" b="7145"/>
          <a:stretch>
            <a:fillRect/>
          </a:stretch>
        </p:blipFill>
        <p:spPr>
          <a:xfrm>
            <a:off x="1224643" y="169223"/>
            <a:ext cx="8686800" cy="6108381"/>
          </a:xfrm>
          <a:prstGeom prst="rect">
            <a:avLst/>
          </a:prstGeom>
        </p:spPr>
      </p:pic>
      <p:pic>
        <p:nvPicPr>
          <p:cNvPr id="7" name="Picture 6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8DDEEDA6-1940-A1A8-B293-7EA310C7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496" y="5405441"/>
            <a:ext cx="653339" cy="636032"/>
          </a:xfrm>
          <a:prstGeom prst="rect">
            <a:avLst/>
          </a:prstGeom>
        </p:spPr>
      </p:pic>
      <p:pic>
        <p:nvPicPr>
          <p:cNvPr id="9" name="Picture 8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85DD6BF9-4DCB-D94A-650C-AEF50582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865" y="5454107"/>
            <a:ext cx="653339" cy="636032"/>
          </a:xfrm>
          <a:prstGeom prst="rect">
            <a:avLst/>
          </a:prstGeom>
        </p:spPr>
      </p:pic>
      <p:pic>
        <p:nvPicPr>
          <p:cNvPr id="10" name="Picture 9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3B1EB2B9-223A-F2E3-651E-0D715A45D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21" y="5454107"/>
            <a:ext cx="653339" cy="636032"/>
          </a:xfrm>
          <a:prstGeom prst="rect">
            <a:avLst/>
          </a:prstGeom>
        </p:spPr>
      </p:pic>
      <p:pic>
        <p:nvPicPr>
          <p:cNvPr id="11" name="Picture 10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B6C3EF8E-F241-7510-1359-EC350C80E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73" y="5311680"/>
            <a:ext cx="672131" cy="690420"/>
          </a:xfrm>
          <a:prstGeom prst="rect">
            <a:avLst/>
          </a:prstGeom>
        </p:spPr>
      </p:pic>
      <p:pic>
        <p:nvPicPr>
          <p:cNvPr id="12" name="Picture 11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DA51C3CD-6CC6-AB1C-4552-778566A2F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733" y="5353415"/>
            <a:ext cx="653339" cy="657724"/>
          </a:xfrm>
          <a:prstGeom prst="rect">
            <a:avLst/>
          </a:prstGeom>
        </p:spPr>
      </p:pic>
      <p:pic>
        <p:nvPicPr>
          <p:cNvPr id="13" name="Picture 12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E93FC5CA-3572-A60F-3AC5-D4B12C5B9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153" y="4120460"/>
            <a:ext cx="653339" cy="657724"/>
          </a:xfrm>
          <a:prstGeom prst="rect">
            <a:avLst/>
          </a:prstGeom>
        </p:spPr>
      </p:pic>
      <p:pic>
        <p:nvPicPr>
          <p:cNvPr id="14" name="Picture 13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38019B89-43CE-0BCB-55A2-32B07F9C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779" y="4095588"/>
            <a:ext cx="672131" cy="690420"/>
          </a:xfrm>
          <a:prstGeom prst="rect">
            <a:avLst/>
          </a:prstGeom>
        </p:spPr>
      </p:pic>
      <p:pic>
        <p:nvPicPr>
          <p:cNvPr id="15" name="Picture 14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1D96C15D-C824-F275-5424-2271F5868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881" y="1321678"/>
            <a:ext cx="555921" cy="523220"/>
          </a:xfrm>
          <a:prstGeom prst="rect">
            <a:avLst/>
          </a:prstGeom>
        </p:spPr>
      </p:pic>
      <p:pic>
        <p:nvPicPr>
          <p:cNvPr id="16" name="Picture 15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6E2BF34A-5BCF-E450-BA44-DEE5F6D65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671" y="352675"/>
            <a:ext cx="555921" cy="571048"/>
          </a:xfrm>
          <a:prstGeom prst="rect">
            <a:avLst/>
          </a:prstGeom>
        </p:spPr>
      </p:pic>
      <p:pic>
        <p:nvPicPr>
          <p:cNvPr id="18" name="Picture 17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56EC3C90-B7A8-EBF9-5262-479977D0D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646" y="408394"/>
            <a:ext cx="653339" cy="657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81854E-85C8-E84B-92CA-58693794A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" y="169223"/>
            <a:ext cx="5170797" cy="875058"/>
          </a:xfrm>
          <a:prstGeom prst="rect">
            <a:avLst/>
          </a:prstGeom>
        </p:spPr>
      </p:pic>
      <p:pic>
        <p:nvPicPr>
          <p:cNvPr id="20" name="Picture 19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BC377FCB-1FC1-52A8-307A-452D77947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354" y="1251651"/>
            <a:ext cx="555921" cy="571048"/>
          </a:xfrm>
          <a:prstGeom prst="rect">
            <a:avLst/>
          </a:prstGeom>
        </p:spPr>
      </p:pic>
      <p:pic>
        <p:nvPicPr>
          <p:cNvPr id="21" name="Picture 20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853216A2-BBF7-33C0-C668-147293245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5936" y="4153609"/>
            <a:ext cx="653339" cy="632399"/>
          </a:xfrm>
          <a:prstGeom prst="rect">
            <a:avLst/>
          </a:prstGeom>
        </p:spPr>
      </p:pic>
      <p:pic>
        <p:nvPicPr>
          <p:cNvPr id="22" name="Picture 21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61B7FF16-48C8-4416-36E8-69D3D84B6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9714" y="3386281"/>
            <a:ext cx="665781" cy="688582"/>
          </a:xfrm>
          <a:prstGeom prst="rect">
            <a:avLst/>
          </a:prstGeom>
        </p:spPr>
      </p:pic>
      <p:pic>
        <p:nvPicPr>
          <p:cNvPr id="23" name="Picture 22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8EA760B1-749F-6401-E11C-30ADCFCEB8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5936" y="1901445"/>
            <a:ext cx="653339" cy="632399"/>
          </a:xfrm>
          <a:prstGeom prst="rect">
            <a:avLst/>
          </a:prstGeom>
        </p:spPr>
      </p:pic>
      <p:pic>
        <p:nvPicPr>
          <p:cNvPr id="24" name="Picture 23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340961FA-CA1E-EBB6-8CC3-77AADDD1F3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644" y="2691485"/>
            <a:ext cx="653339" cy="6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645A4-EA61-5031-6121-63E966E53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404E865D-56F1-7742-15B7-5D45BF15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6564EB-BA8D-BB03-8209-9DE56E6BCBE2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58AD2D-4B5B-F5F5-1CAF-E673FCFC763C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1CF78-2AD6-F02A-41D9-AC1CC148A606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03.12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F5ED7-EBAE-9DCC-3EBC-29DB64F75EEB}"/>
              </a:ext>
            </a:extLst>
          </p:cNvPr>
          <p:cNvSpPr txBox="1"/>
          <p:nvPr/>
        </p:nvSpPr>
        <p:spPr>
          <a:xfrm>
            <a:off x="406400" y="287338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3. STĀVS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8488C-D4A6-F579-335E-50D504D4EC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4704" t="4935" r="4931" b="7056"/>
          <a:stretch>
            <a:fillRect/>
          </a:stretch>
        </p:blipFill>
        <p:spPr>
          <a:xfrm>
            <a:off x="1224643" y="169223"/>
            <a:ext cx="8833757" cy="6035631"/>
          </a:xfrm>
          <a:prstGeom prst="rect">
            <a:avLst/>
          </a:prstGeom>
        </p:spPr>
      </p:pic>
      <p:pic>
        <p:nvPicPr>
          <p:cNvPr id="9" name="Picture 8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CDDAB8CB-0AB5-9805-9EC6-19F8F78A74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21"/>
          <a:stretch>
            <a:fillRect/>
          </a:stretch>
        </p:blipFill>
        <p:spPr>
          <a:xfrm>
            <a:off x="1551137" y="5235619"/>
            <a:ext cx="751233" cy="727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6DE6F-3AE5-3724-E197-7EAFDC7E8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169223"/>
            <a:ext cx="5170797" cy="875058"/>
          </a:xfrm>
          <a:prstGeom prst="rect">
            <a:avLst/>
          </a:prstGeom>
        </p:spPr>
      </p:pic>
      <p:pic>
        <p:nvPicPr>
          <p:cNvPr id="15" name="Picture 14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72E9668F-0E22-76D2-1042-3BE4F414D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858" y="5405441"/>
            <a:ext cx="653339" cy="636032"/>
          </a:xfrm>
          <a:prstGeom prst="rect">
            <a:avLst/>
          </a:prstGeom>
        </p:spPr>
      </p:pic>
      <p:pic>
        <p:nvPicPr>
          <p:cNvPr id="16" name="Picture 15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1C6E1522-2528-64F3-A7F1-6E8A7236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496" y="5405441"/>
            <a:ext cx="653339" cy="636032"/>
          </a:xfrm>
          <a:prstGeom prst="rect">
            <a:avLst/>
          </a:prstGeom>
        </p:spPr>
      </p:pic>
      <p:pic>
        <p:nvPicPr>
          <p:cNvPr id="17" name="Picture 16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852FCEEF-6662-905A-A6B5-86642B614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188" y="5405441"/>
            <a:ext cx="653339" cy="636032"/>
          </a:xfrm>
          <a:prstGeom prst="rect">
            <a:avLst/>
          </a:prstGeom>
        </p:spPr>
      </p:pic>
      <p:pic>
        <p:nvPicPr>
          <p:cNvPr id="19" name="Picture 18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C6C6F033-AE94-9B59-4835-A4BE986FD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362" y="5181040"/>
            <a:ext cx="751232" cy="781687"/>
          </a:xfrm>
          <a:prstGeom prst="rect">
            <a:avLst/>
          </a:prstGeom>
        </p:spPr>
      </p:pic>
      <p:pic>
        <p:nvPicPr>
          <p:cNvPr id="21" name="Picture 20" descr="A blue and orange circle with a half of the same circle&#10;&#10;AI-generated content may be incorrect.">
            <a:extLst>
              <a:ext uri="{FF2B5EF4-FFF2-40B4-BE49-F238E27FC236}">
                <a16:creationId xmlns:a16="http://schemas.microsoft.com/office/drawing/2014/main" id="{93116BEA-1FDD-FED4-D0A9-CFE89927A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137" y="3991495"/>
            <a:ext cx="741981" cy="709108"/>
          </a:xfrm>
          <a:prstGeom prst="rect">
            <a:avLst/>
          </a:prstGeom>
        </p:spPr>
      </p:pic>
      <p:pic>
        <p:nvPicPr>
          <p:cNvPr id="23" name="Picture 22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568DE144-C4E0-77D4-4F68-F13AB5001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952" y="4023408"/>
            <a:ext cx="729281" cy="705907"/>
          </a:xfrm>
          <a:prstGeom prst="rect">
            <a:avLst/>
          </a:prstGeom>
        </p:spPr>
      </p:pic>
      <p:pic>
        <p:nvPicPr>
          <p:cNvPr id="25" name="Picture 24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F2792820-3C18-2D6E-7AD7-EF9AFBD27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7494" y="5382798"/>
            <a:ext cx="653339" cy="657724"/>
          </a:xfrm>
          <a:prstGeom prst="rect">
            <a:avLst/>
          </a:prstGeom>
        </p:spPr>
      </p:pic>
      <p:pic>
        <p:nvPicPr>
          <p:cNvPr id="26" name="Picture 25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30E01D07-568E-613D-DF3D-64ADF6BC6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124" y="5379279"/>
            <a:ext cx="653339" cy="636032"/>
          </a:xfrm>
          <a:prstGeom prst="rect">
            <a:avLst/>
          </a:prstGeom>
        </p:spPr>
      </p:pic>
      <p:pic>
        <p:nvPicPr>
          <p:cNvPr id="27" name="Picture 26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7BD8D9E3-636E-9CE0-ADD5-C2B065B4A7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450" y="5368433"/>
            <a:ext cx="653339" cy="657724"/>
          </a:xfrm>
          <a:prstGeom prst="rect">
            <a:avLst/>
          </a:prstGeom>
        </p:spPr>
      </p:pic>
      <p:pic>
        <p:nvPicPr>
          <p:cNvPr id="29" name="Picture 28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CB61A929-6DF6-2FCE-2A1E-9B6D36FE64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4504" y="4042879"/>
            <a:ext cx="675784" cy="636032"/>
          </a:xfrm>
          <a:prstGeom prst="rect">
            <a:avLst/>
          </a:prstGeom>
        </p:spPr>
      </p:pic>
      <p:pic>
        <p:nvPicPr>
          <p:cNvPr id="31" name="Picture 30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AC64C878-32EF-5B73-A148-EBA9CB145A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5475" y="278098"/>
            <a:ext cx="653339" cy="606110"/>
          </a:xfrm>
          <a:prstGeom prst="rect">
            <a:avLst/>
          </a:prstGeom>
        </p:spPr>
      </p:pic>
      <p:pic>
        <p:nvPicPr>
          <p:cNvPr id="33" name="Picture 32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E5BC6A64-D73E-2382-10F3-B7F662BDB8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6606" y="322563"/>
            <a:ext cx="613278" cy="621510"/>
          </a:xfrm>
          <a:prstGeom prst="rect">
            <a:avLst/>
          </a:prstGeom>
        </p:spPr>
      </p:pic>
      <p:pic>
        <p:nvPicPr>
          <p:cNvPr id="35" name="Picture 34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77AF7191-DE13-7F91-FDCA-65DDB0EFAA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4348" y="1104992"/>
            <a:ext cx="653340" cy="640445"/>
          </a:xfrm>
          <a:prstGeom prst="rect">
            <a:avLst/>
          </a:prstGeom>
        </p:spPr>
      </p:pic>
      <p:pic>
        <p:nvPicPr>
          <p:cNvPr id="37" name="Picture 36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8B53CA30-C7C9-ECE8-08A2-AAEE300EA2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6606" y="3278549"/>
            <a:ext cx="665781" cy="688582"/>
          </a:xfrm>
          <a:prstGeom prst="rect">
            <a:avLst/>
          </a:prstGeom>
        </p:spPr>
      </p:pic>
      <p:pic>
        <p:nvPicPr>
          <p:cNvPr id="38" name="Picture 37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0C9AAD93-4504-89A9-C6AE-AB691E77FC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6606" y="2549867"/>
            <a:ext cx="665781" cy="688582"/>
          </a:xfrm>
          <a:prstGeom prst="rect">
            <a:avLst/>
          </a:prstGeom>
        </p:spPr>
      </p:pic>
      <p:pic>
        <p:nvPicPr>
          <p:cNvPr id="40" name="Picture 39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4B7C35F2-EAE7-809F-E162-433F202407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6330" y="1836424"/>
            <a:ext cx="672131" cy="6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1020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Alise Gaile</cp:lastModifiedBy>
  <cp:revision>375</cp:revision>
  <cp:lastPrinted>2022-12-06T11:26:56Z</cp:lastPrinted>
  <dcterms:created xsi:type="dcterms:W3CDTF">2019-01-14T18:08:04Z</dcterms:created>
  <dcterms:modified xsi:type="dcterms:W3CDTF">2025-12-08T13:38:40Z</dcterms:modified>
</cp:coreProperties>
</file>