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Montserrat" panose="00000500000000000000" pitchFamily="50" charset="-70"/>
      <p:regular r:id="rId20"/>
      <p:bold r:id="rId21"/>
      <p:italic r:id="rId22"/>
      <p:boldItalic r:id="rId23"/>
    </p:embeddedFont>
    <p:embeddedFont>
      <p:font typeface="Quattrocento Sans"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86/xM8+afmJULFVAKWBWT1+Vc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Ādažu novada Tūrisma Informācijas centrs (Carnikavas I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v-LV"/>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1fa184490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1fa184490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1fa184490e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v-LV"/>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a937be6db6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3a937be6db6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23DCC331-6A03-AC38-AF00-8D92CC743161}"/>
            </a:ext>
          </a:extLst>
        </p:cNvPr>
        <p:cNvGrpSpPr/>
        <p:nvPr/>
      </p:nvGrpSpPr>
      <p:grpSpPr>
        <a:xfrm>
          <a:off x="0" y="0"/>
          <a:ext cx="0" cy="0"/>
          <a:chOff x="0" y="0"/>
          <a:chExt cx="0" cy="0"/>
        </a:xfrm>
      </p:grpSpPr>
      <p:sp>
        <p:nvSpPr>
          <p:cNvPr id="98" name="Google Shape;98;p4:notes">
            <a:extLst>
              <a:ext uri="{FF2B5EF4-FFF2-40B4-BE49-F238E27FC236}">
                <a16:creationId xmlns:a16="http://schemas.microsoft.com/office/drawing/2014/main" id="{D1D60B20-33F2-B8DD-B9AA-D0D6B9B82FA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4:notes">
            <a:extLst>
              <a:ext uri="{FF2B5EF4-FFF2-40B4-BE49-F238E27FC236}">
                <a16:creationId xmlns:a16="http://schemas.microsoft.com/office/drawing/2014/main" id="{C650D8B3-DC7C-38C0-1768-B637BE5007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304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6c4ac4225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16c4ac422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16c4ac4225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316c4ac4225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a937be6db6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3a937be6db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6c4ac4225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316c4ac4225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373624" y="2038066"/>
            <a:ext cx="11484077" cy="2387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lv-LV" b="1" dirty="0">
                <a:latin typeface="Montserrat"/>
                <a:ea typeface="Montserrat"/>
                <a:cs typeface="Montserrat"/>
                <a:sym typeface="Montserrat"/>
              </a:rPr>
              <a:t>Atskaite </a:t>
            </a:r>
            <a:br>
              <a:rPr lang="lv-LV" b="1" dirty="0">
                <a:latin typeface="Montserrat"/>
                <a:ea typeface="Montserrat"/>
                <a:cs typeface="Montserrat"/>
                <a:sym typeface="Montserrat"/>
              </a:rPr>
            </a:br>
            <a:r>
              <a:rPr lang="lv-LV" b="1" dirty="0">
                <a:latin typeface="Montserrat"/>
                <a:ea typeface="Montserrat"/>
                <a:cs typeface="Montserrat"/>
                <a:sym typeface="Montserrat"/>
              </a:rPr>
              <a:t>par Ādažu novada pašvaldības darbību Pierīgas tūrisma asociācijā 2025. gadā</a:t>
            </a:r>
            <a:endParaRPr b="1" dirty="0">
              <a:latin typeface="Montserrat"/>
              <a:ea typeface="Montserrat"/>
              <a:cs typeface="Montserrat"/>
              <a:sym typeface="Montserrat"/>
            </a:endParaRPr>
          </a:p>
        </p:txBody>
      </p:sp>
      <p:sp>
        <p:nvSpPr>
          <p:cNvPr id="89" name="Google Shape;89;p1"/>
          <p:cNvSpPr txBox="1">
            <a:spLocks noGrp="1"/>
          </p:cNvSpPr>
          <p:nvPr>
            <p:ph type="subTitle" idx="1"/>
          </p:nvPr>
        </p:nvSpPr>
        <p:spPr>
          <a:xfrm>
            <a:off x="167145" y="4727307"/>
            <a:ext cx="11897033" cy="1837800"/>
          </a:xfrm>
          <a:prstGeom prst="rect">
            <a:avLst/>
          </a:prstGeom>
          <a:noFill/>
          <a:ln>
            <a:noFill/>
          </a:ln>
        </p:spPr>
        <p:txBody>
          <a:bodyPr spcFirstLastPara="1" wrap="square" lIns="91425" tIns="45700" rIns="91425" bIns="45700" anchor="ctr" anchorCtr="0">
            <a:normAutofit/>
          </a:bodyPr>
          <a:lstStyle/>
          <a:p>
            <a:pPr marL="0" indent="0">
              <a:spcBef>
                <a:spcPts val="0"/>
              </a:spcBef>
            </a:pPr>
            <a:r>
              <a:rPr lang="lv-LV" sz="2000" dirty="0">
                <a:latin typeface="Montserrat"/>
                <a:ea typeface="Montserrat"/>
                <a:cs typeface="Montserrat"/>
                <a:sym typeface="Montserrat"/>
              </a:rPr>
              <a:t>Pamats: Ādažu novada pašvaldības domes 2023. gada 28. jūnija lēmuma Nr. 250 "Par pašvaldības pārstāvību biedrībās “Pierīgas tūrisma asociācija” un “Vidzemes Tūrisma asociācija” </a:t>
            </a:r>
          </a:p>
          <a:p>
            <a:pPr marL="0" lvl="0" indent="0" algn="ctr" rtl="0">
              <a:lnSpc>
                <a:spcPct val="90000"/>
              </a:lnSpc>
              <a:spcBef>
                <a:spcPts val="0"/>
              </a:spcBef>
              <a:spcAft>
                <a:spcPts val="0"/>
              </a:spcAft>
              <a:buClr>
                <a:schemeClr val="dk1"/>
              </a:buClr>
              <a:buSzPts val="2400"/>
              <a:buNone/>
            </a:pPr>
            <a:endParaRPr lang="lv-LV" sz="2000" dirty="0">
              <a:latin typeface="Montserrat"/>
              <a:ea typeface="Montserrat"/>
              <a:cs typeface="Montserrat"/>
              <a:sym typeface="Montserrat"/>
            </a:endParaRPr>
          </a:p>
          <a:p>
            <a:pPr marL="0" lvl="0" indent="0" algn="ctr" rtl="0">
              <a:lnSpc>
                <a:spcPct val="90000"/>
              </a:lnSpc>
              <a:spcBef>
                <a:spcPts val="0"/>
              </a:spcBef>
              <a:spcAft>
                <a:spcPts val="0"/>
              </a:spcAft>
              <a:buClr>
                <a:schemeClr val="dk1"/>
              </a:buClr>
              <a:buSzPts val="2400"/>
              <a:buNone/>
            </a:pPr>
            <a:r>
              <a:rPr lang="lv-LV" sz="1800" dirty="0">
                <a:latin typeface="Montserrat"/>
                <a:ea typeface="Montserrat"/>
                <a:cs typeface="Montserrat"/>
                <a:sym typeface="Montserrat"/>
              </a:rPr>
              <a:t>2025. gada decembris</a:t>
            </a:r>
            <a:endParaRPr sz="1800" dirty="0">
              <a:latin typeface="Montserrat"/>
              <a:ea typeface="Montserrat"/>
              <a:cs typeface="Montserrat"/>
              <a:sym typeface="Montserrat"/>
            </a:endParaRPr>
          </a:p>
        </p:txBody>
      </p:sp>
      <p:pic>
        <p:nvPicPr>
          <p:cNvPr id="90" name="Google Shape;90;p1"/>
          <p:cNvPicPr preferRelativeResize="0"/>
          <p:nvPr/>
        </p:nvPicPr>
        <p:blipFill rotWithShape="1">
          <a:blip r:embed="rId3">
            <a:alphaModFix/>
          </a:blip>
          <a:srcRect/>
          <a:stretch/>
        </p:blipFill>
        <p:spPr>
          <a:xfrm>
            <a:off x="4750320" y="37254"/>
            <a:ext cx="2691360" cy="183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8" title="Ekrānuzņēmums 2025-11-25 110745.png"/>
          <p:cNvPicPr preferRelativeResize="0"/>
          <p:nvPr/>
        </p:nvPicPr>
        <p:blipFill>
          <a:blip r:embed="rId3">
            <a:alphaModFix/>
          </a:blip>
          <a:stretch>
            <a:fillRect/>
          </a:stretch>
        </p:blipFill>
        <p:spPr>
          <a:xfrm>
            <a:off x="152400" y="152400"/>
            <a:ext cx="11891974" cy="655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8200" y="4150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sz="3600" b="1">
                <a:latin typeface="Montserrat"/>
                <a:ea typeface="Montserrat"/>
                <a:cs typeface="Montserrat"/>
                <a:sym typeface="Montserrat"/>
              </a:rPr>
              <a:t>Popularizēts Pierīgas tūrisma piedāvājums </a:t>
            </a:r>
            <a:endParaRPr sz="7000" b="1">
              <a:latin typeface="Montserrat"/>
              <a:ea typeface="Montserrat"/>
              <a:cs typeface="Montserrat"/>
              <a:sym typeface="Montserrat"/>
            </a:endParaRPr>
          </a:p>
        </p:txBody>
      </p:sp>
      <p:sp>
        <p:nvSpPr>
          <p:cNvPr id="156" name="Google Shape;156;p10"/>
          <p:cNvSpPr txBox="1">
            <a:spLocks noGrp="1"/>
          </p:cNvSpPr>
          <p:nvPr>
            <p:ph type="body" idx="1"/>
          </p:nvPr>
        </p:nvSpPr>
        <p:spPr>
          <a:xfrm>
            <a:off x="117987" y="1740583"/>
            <a:ext cx="5356663" cy="3118300"/>
          </a:xfrm>
          <a:prstGeom prst="rect">
            <a:avLst/>
          </a:prstGeom>
          <a:noFill/>
          <a:ln>
            <a:noFill/>
          </a:ln>
        </p:spPr>
        <p:txBody>
          <a:bodyPr spcFirstLastPara="1" wrap="square" lIns="91425" tIns="45700" rIns="91425" bIns="45700" anchor="t" anchorCtr="0">
            <a:noAutofit/>
          </a:bodyPr>
          <a:lstStyle/>
          <a:p>
            <a:pPr marL="457200" lvl="0" indent="-375591" algn="just" rtl="0">
              <a:lnSpc>
                <a:spcPct val="100000"/>
              </a:lnSpc>
              <a:spcBef>
                <a:spcPts val="1200"/>
              </a:spcBef>
              <a:spcAft>
                <a:spcPts val="0"/>
              </a:spcAft>
              <a:buSzPct val="133818"/>
              <a:buFont typeface="Montserrat"/>
              <a:buChar char="•"/>
            </a:pPr>
            <a:r>
              <a:rPr lang="lv-LV" sz="2400" dirty="0">
                <a:latin typeface="Montserrat"/>
                <a:ea typeface="Montserrat"/>
                <a:cs typeface="Montserrat"/>
                <a:sym typeface="Montserrat"/>
              </a:rPr>
              <a:t>Šauļu pilsētas svētkos 12.-13.09.</a:t>
            </a:r>
            <a:endParaRPr sz="2400" dirty="0">
              <a:latin typeface="Montserrat"/>
              <a:ea typeface="Montserrat"/>
              <a:cs typeface="Montserrat"/>
              <a:sym typeface="Montserrat"/>
            </a:endParaRPr>
          </a:p>
          <a:p>
            <a:pPr marL="457200" lvl="0" indent="-375591" algn="just" rtl="0">
              <a:lnSpc>
                <a:spcPct val="100000"/>
              </a:lnSpc>
              <a:spcBef>
                <a:spcPts val="1200"/>
              </a:spcBef>
              <a:spcAft>
                <a:spcPts val="0"/>
              </a:spcAft>
              <a:buSzPct val="133818"/>
              <a:buFont typeface="Montserrat"/>
              <a:buChar char="•"/>
            </a:pPr>
            <a:r>
              <a:rPr lang="lv-LV" sz="2400" dirty="0">
                <a:latin typeface="Montserrat"/>
                <a:ea typeface="Montserrat"/>
                <a:cs typeface="Montserrat"/>
                <a:sym typeface="Montserrat"/>
              </a:rPr>
              <a:t>Latvijas tūrisma informācijas gadatirgū 2025.</a:t>
            </a:r>
            <a:endParaRPr sz="2400" b="1" dirty="0">
              <a:latin typeface="Montserrat"/>
              <a:ea typeface="Montserrat"/>
              <a:cs typeface="Montserrat"/>
              <a:sym typeface="Montserrat"/>
            </a:endParaRPr>
          </a:p>
          <a:p>
            <a:pPr marL="457200" marR="0" lvl="0" indent="-375591" algn="just" rtl="0">
              <a:lnSpc>
                <a:spcPct val="100000"/>
              </a:lnSpc>
              <a:spcBef>
                <a:spcPts val="1200"/>
              </a:spcBef>
              <a:spcAft>
                <a:spcPts val="0"/>
              </a:spcAft>
              <a:buSzPct val="133818"/>
              <a:buFont typeface="Montserrat"/>
              <a:buChar char="•"/>
            </a:pPr>
            <a:r>
              <a:rPr lang="lv-LV" sz="2400" dirty="0">
                <a:latin typeface="Montserrat"/>
                <a:ea typeface="Montserrat"/>
                <a:cs typeface="Montserrat"/>
                <a:sym typeface="Montserrat"/>
              </a:rPr>
              <a:t>imidža reklāma izdevuma </a:t>
            </a:r>
            <a:r>
              <a:rPr lang="lv-LV" sz="2400" dirty="0" err="1">
                <a:latin typeface="Montserrat"/>
                <a:ea typeface="Montserrat"/>
                <a:cs typeface="Montserrat"/>
                <a:sym typeface="Montserrat"/>
              </a:rPr>
              <a:t>Baltic</a:t>
            </a:r>
            <a:r>
              <a:rPr lang="lv-LV" sz="2400" dirty="0">
                <a:latin typeface="Montserrat"/>
                <a:ea typeface="Montserrat"/>
                <a:cs typeface="Montserrat"/>
                <a:sym typeface="Montserrat"/>
              </a:rPr>
              <a:t> </a:t>
            </a:r>
            <a:r>
              <a:rPr lang="lv-LV" sz="2400" dirty="0" err="1">
                <a:latin typeface="Montserrat"/>
                <a:ea typeface="Montserrat"/>
                <a:cs typeface="Montserrat"/>
                <a:sym typeface="Montserrat"/>
              </a:rPr>
              <a:t>Outlook</a:t>
            </a:r>
            <a:r>
              <a:rPr lang="lv-LV" sz="2400" dirty="0">
                <a:latin typeface="Montserrat"/>
                <a:ea typeface="Montserrat"/>
                <a:cs typeface="Montserrat"/>
                <a:sym typeface="Montserrat"/>
              </a:rPr>
              <a:t> jūnija numurā.</a:t>
            </a:r>
            <a:endParaRPr sz="2400" dirty="0">
              <a:latin typeface="Montserrat"/>
              <a:ea typeface="Montserrat"/>
              <a:cs typeface="Montserrat"/>
              <a:sym typeface="Montserrat"/>
            </a:endParaRPr>
          </a:p>
          <a:p>
            <a:pPr marL="457200" marR="0" lvl="0" indent="-375591" algn="just" rtl="0">
              <a:lnSpc>
                <a:spcPct val="100000"/>
              </a:lnSpc>
              <a:spcBef>
                <a:spcPts val="1200"/>
              </a:spcBef>
              <a:spcAft>
                <a:spcPts val="0"/>
              </a:spcAft>
              <a:buSzPct val="133818"/>
              <a:buFont typeface="Montserrat"/>
              <a:buChar char="•"/>
            </a:pPr>
            <a:r>
              <a:rPr lang="lv-LV" sz="2400" dirty="0">
                <a:latin typeface="Montserrat"/>
                <a:ea typeface="Montserrat"/>
                <a:cs typeface="Montserrat"/>
                <a:sym typeface="Montserrat"/>
              </a:rPr>
              <a:t>darba seminārā tūrisma operatoriem un aģentūrām Varšavā (Polija).</a:t>
            </a:r>
            <a:endParaRPr sz="2400" dirty="0">
              <a:latin typeface="Montserrat"/>
              <a:ea typeface="Montserrat"/>
              <a:cs typeface="Montserrat"/>
              <a:sym typeface="Montserrat"/>
            </a:endParaRPr>
          </a:p>
          <a:p>
            <a:pPr marL="457200" lvl="0" indent="-375591" algn="just" rtl="0">
              <a:lnSpc>
                <a:spcPct val="100000"/>
              </a:lnSpc>
              <a:spcBef>
                <a:spcPts val="1200"/>
              </a:spcBef>
              <a:spcAft>
                <a:spcPts val="0"/>
              </a:spcAft>
              <a:buSzPct val="133818"/>
              <a:buFont typeface="Montserrat"/>
              <a:buChar char="•"/>
            </a:pPr>
            <a:r>
              <a:rPr lang="lv-LV" sz="2400" dirty="0">
                <a:latin typeface="Montserrat"/>
                <a:ea typeface="Montserrat"/>
                <a:cs typeface="Montserrat"/>
                <a:sym typeface="Montserrat"/>
              </a:rPr>
              <a:t>14 ziņas par aktualitātēm novadā publicētas EXIT RĪGA kanālos un nosūtītas medijos.</a:t>
            </a:r>
            <a:endParaRPr sz="2400" dirty="0">
              <a:latin typeface="Montserrat"/>
              <a:ea typeface="Montserrat"/>
              <a:cs typeface="Montserrat"/>
              <a:sym typeface="Montserrat"/>
            </a:endParaRPr>
          </a:p>
          <a:p>
            <a:pPr marL="457200" marR="0" lvl="0" indent="0" algn="l" rtl="0">
              <a:lnSpc>
                <a:spcPct val="100000"/>
              </a:lnSpc>
              <a:spcBef>
                <a:spcPts val="1200"/>
              </a:spcBef>
              <a:spcAft>
                <a:spcPts val="0"/>
              </a:spcAft>
              <a:buNone/>
            </a:pPr>
            <a:endParaRPr sz="2400" dirty="0">
              <a:latin typeface="Montserrat"/>
              <a:ea typeface="Montserrat"/>
              <a:cs typeface="Montserrat"/>
              <a:sym typeface="Montserrat"/>
            </a:endParaRPr>
          </a:p>
        </p:txBody>
      </p:sp>
      <p:pic>
        <p:nvPicPr>
          <p:cNvPr id="157" name="Google Shape;157;p10" title="Ekrānuzņēmums 2025-11-25 104043.png"/>
          <p:cNvPicPr preferRelativeResize="0"/>
          <p:nvPr/>
        </p:nvPicPr>
        <p:blipFill>
          <a:blip r:embed="rId3">
            <a:alphaModFix/>
          </a:blip>
          <a:stretch>
            <a:fillRect/>
          </a:stretch>
        </p:blipFill>
        <p:spPr>
          <a:xfrm>
            <a:off x="8146445" y="3055210"/>
            <a:ext cx="3741600" cy="3597675"/>
          </a:xfrm>
          <a:prstGeom prst="rect">
            <a:avLst/>
          </a:prstGeom>
          <a:noFill/>
          <a:ln>
            <a:noFill/>
          </a:ln>
        </p:spPr>
      </p:pic>
      <p:pic>
        <p:nvPicPr>
          <p:cNvPr id="158" name="Google Shape;158;p10" title="Ekrānuzņēmums 2025-11-25 104033.png"/>
          <p:cNvPicPr preferRelativeResize="0"/>
          <p:nvPr/>
        </p:nvPicPr>
        <p:blipFill>
          <a:blip r:embed="rId4">
            <a:alphaModFix/>
          </a:blip>
          <a:stretch>
            <a:fillRect/>
          </a:stretch>
        </p:blipFill>
        <p:spPr>
          <a:xfrm>
            <a:off x="5708076" y="1324973"/>
            <a:ext cx="3421600" cy="3118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1fa184490e_0_1"/>
          <p:cNvSpPr txBox="1">
            <a:spLocks noGrp="1"/>
          </p:cNvSpPr>
          <p:nvPr>
            <p:ph type="title"/>
          </p:nvPr>
        </p:nvSpPr>
        <p:spPr>
          <a:xfrm>
            <a:off x="838200" y="41500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b="1">
                <a:latin typeface="Montserrat"/>
                <a:ea typeface="Montserrat"/>
                <a:cs typeface="Montserrat"/>
                <a:sym typeface="Montserrat"/>
              </a:rPr>
              <a:t>Seminārs</a:t>
            </a:r>
            <a:endParaRPr>
              <a:latin typeface="Montserrat"/>
              <a:ea typeface="Montserrat"/>
              <a:cs typeface="Montserrat"/>
              <a:sym typeface="Montserrat"/>
            </a:endParaRPr>
          </a:p>
        </p:txBody>
      </p:sp>
      <p:sp>
        <p:nvSpPr>
          <p:cNvPr id="165" name="Google Shape;165;g31fa184490e_0_1"/>
          <p:cNvSpPr txBox="1">
            <a:spLocks noGrp="1"/>
          </p:cNvSpPr>
          <p:nvPr>
            <p:ph type="body" idx="1"/>
          </p:nvPr>
        </p:nvSpPr>
        <p:spPr>
          <a:xfrm>
            <a:off x="764800" y="2098533"/>
            <a:ext cx="4831200" cy="3805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80"/>
              <a:buNone/>
            </a:pPr>
            <a:endParaRPr>
              <a:latin typeface="Montserrat"/>
              <a:ea typeface="Montserrat"/>
              <a:cs typeface="Montserrat"/>
              <a:sym typeface="Montserrat"/>
            </a:endParaRPr>
          </a:p>
        </p:txBody>
      </p:sp>
      <p:pic>
        <p:nvPicPr>
          <p:cNvPr id="166" name="Google Shape;166;g31fa184490e_0_1" title="Ekrānuzņēmums 2025-11-25 104752.png"/>
          <p:cNvPicPr preferRelativeResize="0"/>
          <p:nvPr/>
        </p:nvPicPr>
        <p:blipFill>
          <a:blip r:embed="rId3">
            <a:alphaModFix/>
          </a:blip>
          <a:stretch>
            <a:fillRect/>
          </a:stretch>
        </p:blipFill>
        <p:spPr>
          <a:xfrm>
            <a:off x="764800" y="260450"/>
            <a:ext cx="10589002" cy="5904672"/>
          </a:xfrm>
          <a:prstGeom prst="rect">
            <a:avLst/>
          </a:prstGeom>
          <a:noFill/>
          <a:ln>
            <a:noFill/>
          </a:ln>
        </p:spPr>
      </p:pic>
      <p:sp>
        <p:nvSpPr>
          <p:cNvPr id="167" name="Google Shape;167;g31fa184490e_0_1"/>
          <p:cNvSpPr txBox="1"/>
          <p:nvPr/>
        </p:nvSpPr>
        <p:spPr>
          <a:xfrm>
            <a:off x="764800" y="6298390"/>
            <a:ext cx="803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v-LV" sz="1800">
                <a:solidFill>
                  <a:schemeClr val="dk1"/>
                </a:solidFill>
                <a:latin typeface="Montserrat"/>
                <a:ea typeface="Montserrat"/>
                <a:cs typeface="Montserrat"/>
                <a:sym typeface="Montserrat"/>
              </a:rPr>
              <a:t>*dati par sasniegto auditoriju vēl sekos</a:t>
            </a:r>
            <a:endParaRPr sz="18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lv-LV" b="1">
                <a:latin typeface="Montserrat"/>
                <a:ea typeface="Montserrat"/>
                <a:cs typeface="Montserrat"/>
                <a:sym typeface="Montserrat"/>
              </a:rPr>
              <a:t>Mobilā aplikācija EXIT RIGA</a:t>
            </a:r>
            <a:endParaRPr>
              <a:latin typeface="Montserrat"/>
              <a:ea typeface="Montserrat"/>
              <a:cs typeface="Montserrat"/>
              <a:sym typeface="Montserrat"/>
            </a:endParaRPr>
          </a:p>
        </p:txBody>
      </p:sp>
      <p:sp>
        <p:nvSpPr>
          <p:cNvPr id="173" name="Google Shape;173;p12"/>
          <p:cNvSpPr txBox="1"/>
          <p:nvPr/>
        </p:nvSpPr>
        <p:spPr>
          <a:xfrm>
            <a:off x="4809150" y="2361000"/>
            <a:ext cx="6933600" cy="35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v-LV" sz="1550">
                <a:solidFill>
                  <a:schemeClr val="dk1"/>
                </a:solidFill>
                <a:highlight>
                  <a:srgbClr val="FFFFFF"/>
                </a:highlight>
                <a:latin typeface="Montserrat"/>
                <a:ea typeface="Montserrat"/>
                <a:cs typeface="Montserrat"/>
                <a:sym typeface="Montserrat"/>
              </a:rPr>
              <a:t>EXIT RĪGA aplikācijā </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lv-LV" sz="1550">
                <a:solidFill>
                  <a:schemeClr val="dk1"/>
                </a:solidFill>
                <a:highlight>
                  <a:srgbClr val="FFFFFF"/>
                </a:highlight>
                <a:latin typeface="Montserrat"/>
                <a:ea typeface="Montserrat"/>
                <a:cs typeface="Montserrat"/>
                <a:sym typeface="Montserrat"/>
              </a:rPr>
              <a:t>apkopota aktuālā </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lv-LV" sz="1550">
                <a:solidFill>
                  <a:schemeClr val="dk1"/>
                </a:solidFill>
                <a:highlight>
                  <a:srgbClr val="FFFFFF"/>
                </a:highlight>
                <a:latin typeface="Montserrat"/>
                <a:ea typeface="Montserrat"/>
                <a:cs typeface="Montserrat"/>
                <a:sym typeface="Montserrat"/>
              </a:rPr>
              <a:t>informācija par:</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✔️apskates vietām;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✔️ēdināšanas vietām;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✔️dabas vērtībām;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✔️naktsmītnēm;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✔️aktīvās atpūtas iespējām;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✔️izzinošām ekskursijām;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chemeClr val="lt1"/>
                </a:highlight>
                <a:latin typeface="Montserrat"/>
                <a:ea typeface="Montserrat"/>
                <a:cs typeface="Montserrat"/>
                <a:sym typeface="Montserrat"/>
              </a:rPr>
              <a:t>✔️gataviem maršrutiem;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✔️telpām pasākumiem</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lv-LV" sz="1550">
                <a:solidFill>
                  <a:schemeClr val="dk1"/>
                </a:solidFill>
                <a:highlight>
                  <a:srgbClr val="FFFFFF"/>
                </a:highlight>
                <a:latin typeface="Montserrat"/>
                <a:ea typeface="Montserrat"/>
                <a:cs typeface="Montserrat"/>
                <a:sym typeface="Montserrat"/>
              </a:rPr>
              <a:t>un citas noderīgas vietas.</a:t>
            </a:r>
            <a:endParaRPr sz="1550">
              <a:solidFill>
                <a:schemeClr val="dk1"/>
              </a:solidFill>
              <a:highlight>
                <a:srgbClr val="FFFFFF"/>
              </a:highlight>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3300">
              <a:solidFill>
                <a:schemeClr val="dk1"/>
              </a:solidFill>
              <a:latin typeface="Calibri"/>
              <a:ea typeface="Calibri"/>
              <a:cs typeface="Calibri"/>
              <a:sym typeface="Calibri"/>
            </a:endParaRPr>
          </a:p>
        </p:txBody>
      </p:sp>
      <p:pic>
        <p:nvPicPr>
          <p:cNvPr id="174" name="Google Shape;174;p12" title="WhatsApp attēls 2025-11-24 plkst. 16.50.55_40a9d347.jpg"/>
          <p:cNvPicPr preferRelativeResize="0"/>
          <p:nvPr/>
        </p:nvPicPr>
        <p:blipFill>
          <a:blip r:embed="rId3">
            <a:alphaModFix/>
          </a:blip>
          <a:stretch>
            <a:fillRect/>
          </a:stretch>
        </p:blipFill>
        <p:spPr>
          <a:xfrm>
            <a:off x="7922162" y="2122925"/>
            <a:ext cx="4132186" cy="4671004"/>
          </a:xfrm>
          <a:prstGeom prst="rect">
            <a:avLst/>
          </a:prstGeom>
          <a:noFill/>
          <a:ln>
            <a:noFill/>
          </a:ln>
        </p:spPr>
      </p:pic>
      <p:pic>
        <p:nvPicPr>
          <p:cNvPr id="175" name="Google Shape;175;p12" title="WhatsApp attēls 2025-11-24 plkst. 16.50.55_284a3270.jpg"/>
          <p:cNvPicPr preferRelativeResize="0"/>
          <p:nvPr/>
        </p:nvPicPr>
        <p:blipFill>
          <a:blip r:embed="rId4">
            <a:alphaModFix/>
          </a:blip>
          <a:stretch>
            <a:fillRect/>
          </a:stretch>
        </p:blipFill>
        <p:spPr>
          <a:xfrm>
            <a:off x="43179" y="2286797"/>
            <a:ext cx="2500481" cy="4507134"/>
          </a:xfrm>
          <a:prstGeom prst="rect">
            <a:avLst/>
          </a:prstGeom>
          <a:noFill/>
          <a:ln>
            <a:noFill/>
          </a:ln>
        </p:spPr>
      </p:pic>
      <p:pic>
        <p:nvPicPr>
          <p:cNvPr id="176" name="Google Shape;176;p12" title="WhatsApp attēls 2025-11-24 plkst. 16.50.55_c19942a3.jpg"/>
          <p:cNvPicPr preferRelativeResize="0"/>
          <p:nvPr/>
        </p:nvPicPr>
        <p:blipFill>
          <a:blip r:embed="rId5">
            <a:alphaModFix/>
          </a:blip>
          <a:stretch>
            <a:fillRect/>
          </a:stretch>
        </p:blipFill>
        <p:spPr>
          <a:xfrm>
            <a:off x="2621165" y="2286796"/>
            <a:ext cx="1999996" cy="45071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sz="4100" b="1">
                <a:latin typeface="Montserrat"/>
                <a:ea typeface="Montserrat"/>
                <a:cs typeface="Montserrat"/>
                <a:sym typeface="Montserrat"/>
              </a:rPr>
              <a:t>Digitālā komunikācija (sociālie tīkli IG, FB, mājaslapa)</a:t>
            </a:r>
            <a:endParaRPr sz="4100">
              <a:latin typeface="Montserrat"/>
              <a:ea typeface="Montserrat"/>
              <a:cs typeface="Montserrat"/>
              <a:sym typeface="Montserrat"/>
            </a:endParaRPr>
          </a:p>
        </p:txBody>
      </p:sp>
      <p:sp>
        <p:nvSpPr>
          <p:cNvPr id="182" name="Google Shape;182;p14"/>
          <p:cNvSpPr txBox="1">
            <a:spLocks noGrp="1"/>
          </p:cNvSpPr>
          <p:nvPr>
            <p:ph type="body" idx="1"/>
          </p:nvPr>
        </p:nvSpPr>
        <p:spPr>
          <a:xfrm>
            <a:off x="462116" y="2640465"/>
            <a:ext cx="5767375" cy="3636300"/>
          </a:xfrm>
          <a:prstGeom prst="rect">
            <a:avLst/>
          </a:prstGeom>
          <a:noFill/>
          <a:ln>
            <a:noFill/>
          </a:ln>
        </p:spPr>
        <p:txBody>
          <a:bodyPr spcFirstLastPara="1" wrap="square" lIns="91425" tIns="45700" rIns="91425" bIns="45700" anchor="t" anchorCtr="0">
            <a:normAutofit/>
          </a:bodyPr>
          <a:lstStyle/>
          <a:p>
            <a:pPr marL="228600" lvl="0" indent="0" algn="just" rtl="0">
              <a:lnSpc>
                <a:spcPct val="80000"/>
              </a:lnSpc>
              <a:spcBef>
                <a:spcPts val="0"/>
              </a:spcBef>
              <a:spcAft>
                <a:spcPts val="0"/>
              </a:spcAft>
              <a:buSzPts val="1800"/>
              <a:buNone/>
            </a:pPr>
            <a:r>
              <a:rPr lang="lv-LV" sz="2400" b="1" dirty="0">
                <a:latin typeface="Montserrat"/>
                <a:ea typeface="Montserrat"/>
                <a:cs typeface="Montserrat"/>
                <a:sym typeface="Montserrat"/>
              </a:rPr>
              <a:t>Koncepts: </a:t>
            </a:r>
            <a:r>
              <a:rPr lang="lv-LV" sz="2400" dirty="0">
                <a:latin typeface="Montserrat"/>
                <a:ea typeface="Montserrat"/>
                <a:cs typeface="Montserrat"/>
                <a:sym typeface="Montserrat"/>
              </a:rPr>
              <a:t>sociālo tīklu uzturēšana: regulārs, oriģināls, saturu apkopojoši ieraksti, pasākumu pārpublicēšana</a:t>
            </a:r>
            <a:endParaRPr sz="2400" dirty="0">
              <a:latin typeface="Montserrat"/>
              <a:ea typeface="Montserrat"/>
              <a:cs typeface="Montserrat"/>
              <a:sym typeface="Montserrat"/>
            </a:endParaRPr>
          </a:p>
          <a:p>
            <a:pPr marL="228600" lvl="0" indent="0" algn="just" rtl="0">
              <a:lnSpc>
                <a:spcPct val="80000"/>
              </a:lnSpc>
              <a:spcBef>
                <a:spcPts val="0"/>
              </a:spcBef>
              <a:spcAft>
                <a:spcPts val="0"/>
              </a:spcAft>
              <a:buSzPts val="1800"/>
              <a:buNone/>
            </a:pPr>
            <a:endParaRPr sz="2400" b="1" dirty="0">
              <a:latin typeface="Montserrat"/>
              <a:ea typeface="Montserrat"/>
              <a:cs typeface="Montserrat"/>
              <a:sym typeface="Montserrat"/>
            </a:endParaRPr>
          </a:p>
          <a:p>
            <a:pPr marL="228600" lvl="0" indent="0" algn="just" rtl="0">
              <a:lnSpc>
                <a:spcPct val="80000"/>
              </a:lnSpc>
              <a:spcBef>
                <a:spcPts val="0"/>
              </a:spcBef>
              <a:spcAft>
                <a:spcPts val="0"/>
              </a:spcAft>
              <a:buSzPts val="1800"/>
              <a:buNone/>
            </a:pPr>
            <a:r>
              <a:rPr lang="lv-LV" sz="2400" b="1" dirty="0">
                <a:latin typeface="Montserrat"/>
                <a:ea typeface="Montserrat"/>
                <a:cs typeface="Montserrat"/>
                <a:sym typeface="Montserrat"/>
              </a:rPr>
              <a:t>IEGUVUMS:</a:t>
            </a:r>
            <a:endParaRPr sz="2400" b="1" dirty="0">
              <a:latin typeface="Montserrat"/>
              <a:ea typeface="Montserrat"/>
              <a:cs typeface="Montserrat"/>
              <a:sym typeface="Montserrat"/>
            </a:endParaRPr>
          </a:p>
          <a:p>
            <a:pPr marL="228600" lvl="0" indent="0" algn="just" rtl="0">
              <a:lnSpc>
                <a:spcPct val="80000"/>
              </a:lnSpc>
              <a:spcBef>
                <a:spcPts val="0"/>
              </a:spcBef>
              <a:spcAft>
                <a:spcPts val="0"/>
              </a:spcAft>
              <a:buSzPts val="1800"/>
              <a:buNone/>
            </a:pPr>
            <a:r>
              <a:rPr lang="lv-LV" sz="2400" dirty="0">
                <a:latin typeface="Montserrat"/>
                <a:ea typeface="Montserrat"/>
                <a:cs typeface="Montserrat"/>
                <a:sym typeface="Montserrat"/>
              </a:rPr>
              <a:t>plašāka auditorija, kvalitatīva tūrisma apskates vietu atspoguļošana, tēla veidošana.</a:t>
            </a:r>
            <a:endParaRPr sz="2400" dirty="0">
              <a:latin typeface="Montserrat"/>
              <a:ea typeface="Montserrat"/>
              <a:cs typeface="Montserrat"/>
              <a:sym typeface="Montserrat"/>
            </a:endParaRPr>
          </a:p>
        </p:txBody>
      </p:sp>
      <p:pic>
        <p:nvPicPr>
          <p:cNvPr id="183" name="Google Shape;183;p14" title="Ekrānuzņēmums 2025-11-24 150922.png"/>
          <p:cNvPicPr preferRelativeResize="0"/>
          <p:nvPr/>
        </p:nvPicPr>
        <p:blipFill rotWithShape="1">
          <a:blip r:embed="rId3">
            <a:alphaModFix/>
          </a:blip>
          <a:srcRect l="11138" r="11130"/>
          <a:stretch/>
        </p:blipFill>
        <p:spPr>
          <a:xfrm>
            <a:off x="6968375" y="1402663"/>
            <a:ext cx="5154799" cy="53717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7"/>
          <p:cNvSpPr txBox="1">
            <a:spLocks noGrp="1"/>
          </p:cNvSpPr>
          <p:nvPr>
            <p:ph type="title"/>
          </p:nvPr>
        </p:nvSpPr>
        <p:spPr>
          <a:xfrm>
            <a:off x="838200" y="1068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b="1">
                <a:latin typeface="Montserrat"/>
                <a:ea typeface="Montserrat"/>
                <a:cs typeface="Montserrat"/>
                <a:sym typeface="Montserrat"/>
              </a:rPr>
              <a:t>Ieceres nākotnē</a:t>
            </a:r>
            <a:endParaRPr>
              <a:latin typeface="Montserrat"/>
              <a:ea typeface="Montserrat"/>
              <a:cs typeface="Montserrat"/>
              <a:sym typeface="Montserrat"/>
            </a:endParaRPr>
          </a:p>
        </p:txBody>
      </p:sp>
      <p:pic>
        <p:nvPicPr>
          <p:cNvPr id="189" name="Google Shape;189;p17" title="Ekrānuzņēmums 2025-11-25 104123.png"/>
          <p:cNvPicPr preferRelativeResize="0"/>
          <p:nvPr/>
        </p:nvPicPr>
        <p:blipFill>
          <a:blip r:embed="rId3">
            <a:alphaModFix/>
          </a:blip>
          <a:stretch>
            <a:fillRect/>
          </a:stretch>
        </p:blipFill>
        <p:spPr>
          <a:xfrm>
            <a:off x="3318256" y="1534075"/>
            <a:ext cx="8775074" cy="5323925"/>
          </a:xfrm>
          <a:prstGeom prst="rect">
            <a:avLst/>
          </a:prstGeom>
          <a:noFill/>
          <a:ln>
            <a:noFill/>
          </a:ln>
        </p:spPr>
      </p:pic>
      <p:sp>
        <p:nvSpPr>
          <p:cNvPr id="190" name="Google Shape;190;p17"/>
          <p:cNvSpPr txBox="1"/>
          <p:nvPr/>
        </p:nvSpPr>
        <p:spPr>
          <a:xfrm>
            <a:off x="186556" y="3031876"/>
            <a:ext cx="6263400" cy="35086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lv-LV" sz="2400" dirty="0">
                <a:solidFill>
                  <a:schemeClr val="dk1"/>
                </a:solidFill>
                <a:latin typeface="Montserrat"/>
                <a:ea typeface="Montserrat"/>
                <a:cs typeface="Montserrat"/>
                <a:sym typeface="Montserrat"/>
              </a:rPr>
              <a:t>Kampaņai piesaistīti satura </a:t>
            </a:r>
          </a:p>
          <a:p>
            <a:pPr marL="0" lvl="0" indent="0" algn="just" rtl="0">
              <a:spcBef>
                <a:spcPts val="0"/>
              </a:spcBef>
              <a:spcAft>
                <a:spcPts val="0"/>
              </a:spcAft>
              <a:buClr>
                <a:schemeClr val="dk1"/>
              </a:buClr>
              <a:buSzPts val="1100"/>
              <a:buFont typeface="Arial"/>
              <a:buNone/>
            </a:pPr>
            <a:r>
              <a:rPr lang="lv-LV" sz="2400" dirty="0">
                <a:solidFill>
                  <a:schemeClr val="dk1"/>
                </a:solidFill>
                <a:latin typeface="Montserrat"/>
                <a:ea typeface="Montserrat"/>
                <a:cs typeface="Montserrat"/>
                <a:sym typeface="Montserrat"/>
              </a:rPr>
              <a:t>veidotāji, kas stāstīs par </a:t>
            </a:r>
          </a:p>
          <a:p>
            <a:pPr marL="0" lvl="0" indent="0" algn="just" rtl="0">
              <a:spcBef>
                <a:spcPts val="0"/>
              </a:spcBef>
              <a:spcAft>
                <a:spcPts val="0"/>
              </a:spcAft>
              <a:buClr>
                <a:schemeClr val="dk1"/>
              </a:buClr>
              <a:buSzPts val="1100"/>
              <a:buFont typeface="Arial"/>
              <a:buNone/>
            </a:pPr>
            <a:r>
              <a:rPr lang="lv-LV" sz="2400" dirty="0">
                <a:solidFill>
                  <a:schemeClr val="dk1"/>
                </a:solidFill>
                <a:latin typeface="Montserrat"/>
                <a:ea typeface="Montserrat"/>
                <a:cs typeface="Montserrat"/>
                <a:sym typeface="Montserrat"/>
              </a:rPr>
              <a:t>tūrisma iespējām Pierīgā </a:t>
            </a:r>
          </a:p>
          <a:p>
            <a:pPr marL="0" lvl="0" indent="0" rtl="0">
              <a:spcBef>
                <a:spcPts val="0"/>
              </a:spcBef>
              <a:spcAft>
                <a:spcPts val="0"/>
              </a:spcAft>
              <a:buClr>
                <a:schemeClr val="dk1"/>
              </a:buClr>
              <a:buSzPts val="1100"/>
              <a:buFont typeface="Arial"/>
              <a:buNone/>
            </a:pPr>
            <a:r>
              <a:rPr lang="lv-LV" sz="2400" dirty="0">
                <a:solidFill>
                  <a:schemeClr val="dk1"/>
                </a:solidFill>
                <a:latin typeface="Montserrat"/>
                <a:ea typeface="Montserrat"/>
                <a:cs typeface="Montserrat"/>
                <a:sym typeface="Montserrat"/>
              </a:rPr>
              <a:t>un izmantos uzņēmumu piedāvājumus.</a:t>
            </a:r>
            <a:endParaRPr sz="2400" dirty="0">
              <a:solidFill>
                <a:schemeClr val="dk1"/>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endParaRPr lang="lv-LV" sz="2400" dirty="0">
              <a:solidFill>
                <a:schemeClr val="dk1"/>
              </a:solidFill>
              <a:latin typeface="Montserrat"/>
              <a:ea typeface="Montserrat"/>
              <a:cs typeface="Montserrat"/>
              <a:sym typeface="Montserrat"/>
            </a:endParaRPr>
          </a:p>
          <a:p>
            <a:pPr marL="0" lvl="0" indent="0" algn="just" rtl="0">
              <a:spcBef>
                <a:spcPts val="0"/>
              </a:spcBef>
              <a:spcAft>
                <a:spcPts val="0"/>
              </a:spcAft>
              <a:buClr>
                <a:schemeClr val="dk1"/>
              </a:buClr>
              <a:buSzPts val="1100"/>
              <a:buFont typeface="Arial"/>
              <a:buNone/>
            </a:pPr>
            <a:r>
              <a:rPr lang="lv-LV" sz="2400" dirty="0">
                <a:solidFill>
                  <a:schemeClr val="dk1"/>
                </a:solidFill>
                <a:latin typeface="Montserrat"/>
                <a:ea typeface="Montserrat"/>
                <a:cs typeface="Montserrat"/>
                <a:sym typeface="Montserrat"/>
              </a:rPr>
              <a:t>Sekotāju skaits:</a:t>
            </a:r>
          </a:p>
          <a:p>
            <a:pPr marL="0" lvl="0" indent="0" algn="just" rtl="0">
              <a:spcBef>
                <a:spcPts val="0"/>
              </a:spcBef>
              <a:spcAft>
                <a:spcPts val="0"/>
              </a:spcAft>
              <a:buClr>
                <a:schemeClr val="dk1"/>
              </a:buClr>
              <a:buSzPts val="1100"/>
              <a:buFont typeface="Arial"/>
              <a:buNone/>
            </a:pPr>
            <a:r>
              <a:rPr lang="lv-LV" sz="2400" dirty="0">
                <a:solidFill>
                  <a:schemeClr val="dk1"/>
                </a:solidFill>
                <a:latin typeface="Montserrat"/>
                <a:ea typeface="Montserrat"/>
                <a:cs typeface="Montserrat"/>
                <a:sym typeface="Montserrat"/>
              </a:rPr>
              <a:t>vairāk kā 44 000.</a:t>
            </a:r>
            <a:endParaRPr sz="24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a937be6db6_0_28" title="Ekrānuzņēmums 2025-11-25 112405.png"/>
          <p:cNvPicPr preferRelativeResize="0"/>
          <p:nvPr/>
        </p:nvPicPr>
        <p:blipFill>
          <a:blip r:embed="rId3">
            <a:alphaModFix/>
          </a:blip>
          <a:stretch>
            <a:fillRect/>
          </a:stretch>
        </p:blipFill>
        <p:spPr>
          <a:xfrm>
            <a:off x="152400" y="53475"/>
            <a:ext cx="11871474" cy="665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title"/>
          </p:nvPr>
        </p:nvSpPr>
        <p:spPr>
          <a:xfrm>
            <a:off x="831849" y="2062408"/>
            <a:ext cx="10515600"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lv-LV">
                <a:latin typeface="Montserrat"/>
                <a:ea typeface="Montserrat"/>
                <a:cs typeface="Montserrat"/>
                <a:sym typeface="Montserrat"/>
              </a:rPr>
              <a:t>Paldies par uzmanību!</a:t>
            </a:r>
            <a:endParaRPr>
              <a:latin typeface="Montserrat"/>
              <a:ea typeface="Montserrat"/>
              <a:cs typeface="Montserrat"/>
              <a:sym typeface="Montserrat"/>
            </a:endParaRPr>
          </a:p>
        </p:txBody>
      </p:sp>
      <p:pic>
        <p:nvPicPr>
          <p:cNvPr id="201" name="Google Shape;201;p19"/>
          <p:cNvPicPr preferRelativeResize="0"/>
          <p:nvPr/>
        </p:nvPicPr>
        <p:blipFill rotWithShape="1">
          <a:blip r:embed="rId3">
            <a:alphaModFix/>
          </a:blip>
          <a:srcRect/>
          <a:stretch/>
        </p:blipFill>
        <p:spPr>
          <a:xfrm>
            <a:off x="4634429" y="767946"/>
            <a:ext cx="3032475" cy="2070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9AF39B0F-38E2-8C33-5736-C1F3BCB0F6C6}"/>
            </a:ext>
          </a:extLst>
        </p:cNvPr>
        <p:cNvGrpSpPr/>
        <p:nvPr/>
      </p:nvGrpSpPr>
      <p:grpSpPr>
        <a:xfrm>
          <a:off x="0" y="0"/>
          <a:ext cx="0" cy="0"/>
          <a:chOff x="0" y="0"/>
          <a:chExt cx="0" cy="0"/>
        </a:xfrm>
      </p:grpSpPr>
      <p:sp>
        <p:nvSpPr>
          <p:cNvPr id="101" name="Google Shape;101;p4">
            <a:extLst>
              <a:ext uri="{FF2B5EF4-FFF2-40B4-BE49-F238E27FC236}">
                <a16:creationId xmlns:a16="http://schemas.microsoft.com/office/drawing/2014/main" id="{44C453A8-4C7F-28A3-7E63-E5DCE571ED0C}"/>
              </a:ext>
            </a:extLst>
          </p:cNvPr>
          <p:cNvSpPr txBox="1">
            <a:spLocks noGrp="1"/>
          </p:cNvSpPr>
          <p:nvPr>
            <p:ph type="title"/>
          </p:nvPr>
        </p:nvSpPr>
        <p:spPr>
          <a:xfrm>
            <a:off x="838200" y="-183166"/>
            <a:ext cx="10515600" cy="1325700"/>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4400"/>
              <a:buFont typeface="Calibri"/>
              <a:buNone/>
            </a:pPr>
            <a:r>
              <a:rPr lang="lv-LV" sz="3800" b="1" dirty="0">
                <a:latin typeface="Montserrat"/>
                <a:ea typeface="Montserrat"/>
                <a:cs typeface="Montserrat"/>
                <a:sym typeface="Montserrat"/>
              </a:rPr>
              <a:t>Pašvaldības resursi</a:t>
            </a:r>
            <a:endParaRPr sz="3800" b="1" dirty="0">
              <a:latin typeface="Montserrat"/>
              <a:ea typeface="Montserrat"/>
              <a:cs typeface="Montserrat"/>
              <a:sym typeface="Montserrat"/>
            </a:endParaRPr>
          </a:p>
        </p:txBody>
      </p:sp>
      <p:sp>
        <p:nvSpPr>
          <p:cNvPr id="102" name="Google Shape;102;p4">
            <a:extLst>
              <a:ext uri="{FF2B5EF4-FFF2-40B4-BE49-F238E27FC236}">
                <a16:creationId xmlns:a16="http://schemas.microsoft.com/office/drawing/2014/main" id="{B00DDE41-CE3C-B660-E1F5-6D395223DB26}"/>
              </a:ext>
            </a:extLst>
          </p:cNvPr>
          <p:cNvSpPr txBox="1">
            <a:spLocks noGrp="1"/>
          </p:cNvSpPr>
          <p:nvPr>
            <p:ph type="body" idx="1"/>
          </p:nvPr>
        </p:nvSpPr>
        <p:spPr>
          <a:xfrm>
            <a:off x="0" y="902472"/>
            <a:ext cx="11899766" cy="2310883"/>
          </a:xfrm>
          <a:prstGeom prst="rect">
            <a:avLst/>
          </a:prstGeom>
          <a:noFill/>
          <a:ln>
            <a:noFill/>
          </a:ln>
        </p:spPr>
        <p:txBody>
          <a:bodyPr spcFirstLastPara="1" wrap="square" lIns="91425" tIns="45700" rIns="91425" bIns="45700" anchor="t" anchorCtr="0">
            <a:noAutofit/>
          </a:bodyPr>
          <a:lstStyle/>
          <a:p>
            <a:pPr marL="112120" lvl="0" indent="0" rtl="0">
              <a:lnSpc>
                <a:spcPct val="100000"/>
              </a:lnSpc>
              <a:spcBef>
                <a:spcPts val="0"/>
              </a:spcBef>
              <a:spcAft>
                <a:spcPts val="0"/>
              </a:spcAft>
              <a:buSzPct val="100000"/>
              <a:buNone/>
            </a:pPr>
            <a:r>
              <a:rPr lang="lv-LV" sz="2400" dirty="0">
                <a:latin typeface="Montserrat"/>
                <a:ea typeface="Montserrat"/>
                <a:cs typeface="Montserrat"/>
                <a:sym typeface="Montserrat"/>
              </a:rPr>
              <a:t>Kāda bija dalības maksa Pierīgas tūrisma asociācijā 2025. gadā?</a:t>
            </a:r>
          </a:p>
          <a:p>
            <a:pPr marL="112120" indent="0">
              <a:lnSpc>
                <a:spcPct val="100000"/>
              </a:lnSpc>
              <a:spcBef>
                <a:spcPts val="0"/>
              </a:spcBef>
              <a:buSzPct val="100000"/>
              <a:buNone/>
            </a:pPr>
            <a:r>
              <a:rPr lang="lv-LV" dirty="0"/>
              <a:t>Biedru nauda PTA 2025 bija 3000 </a:t>
            </a:r>
            <a:r>
              <a:rPr lang="lv-LV" dirty="0" err="1"/>
              <a:t>eur</a:t>
            </a:r>
            <a:r>
              <a:rPr lang="lv-LV" dirty="0"/>
              <a:t>, 2026 gadā plānojas biedru naudas palielinājums uz 3500 </a:t>
            </a:r>
            <a:r>
              <a:rPr lang="lv-LV" dirty="0" err="1"/>
              <a:t>eur</a:t>
            </a:r>
            <a:endParaRPr lang="lv-LV" dirty="0"/>
          </a:p>
          <a:p>
            <a:pPr marL="112120" lvl="0" indent="0" rtl="0">
              <a:lnSpc>
                <a:spcPct val="100000"/>
              </a:lnSpc>
              <a:spcBef>
                <a:spcPts val="1200"/>
              </a:spcBef>
              <a:spcAft>
                <a:spcPts val="0"/>
              </a:spcAft>
              <a:buSzPct val="100000"/>
              <a:buNone/>
            </a:pPr>
            <a:r>
              <a:rPr lang="lv-LV" sz="2400" dirty="0">
                <a:latin typeface="Montserrat"/>
                <a:ea typeface="Montserrat"/>
                <a:cs typeface="Montserrat"/>
                <a:sym typeface="Montserrat"/>
              </a:rPr>
              <a:t>Vai bijuši kādi citi papildu izdevumi?</a:t>
            </a:r>
          </a:p>
          <a:p>
            <a:pPr marL="112120" indent="0">
              <a:lnSpc>
                <a:spcPct val="100000"/>
              </a:lnSpc>
              <a:spcBef>
                <a:spcPts val="1200"/>
              </a:spcBef>
              <a:buSzPct val="100000"/>
              <a:buNone/>
            </a:pPr>
            <a:r>
              <a:rPr lang="lv-LV" dirty="0"/>
              <a:t>Nē, citi tieši izdevumi saistībā ar dalību PTA nav bijuši</a:t>
            </a:r>
          </a:p>
          <a:p>
            <a:pPr marL="112120" lvl="0" indent="0" rtl="0">
              <a:lnSpc>
                <a:spcPct val="100000"/>
              </a:lnSpc>
              <a:spcBef>
                <a:spcPts val="1200"/>
              </a:spcBef>
              <a:spcAft>
                <a:spcPts val="0"/>
              </a:spcAft>
              <a:buSzPct val="100000"/>
              <a:buNone/>
            </a:pPr>
            <a:r>
              <a:rPr lang="lv-LV" sz="2400" dirty="0">
                <a:latin typeface="Montserrat"/>
                <a:ea typeface="Montserrat"/>
                <a:cs typeface="Montserrat"/>
                <a:sym typeface="Montserrat"/>
              </a:rPr>
              <a:t>Kādi cilvēkresursi tika iesaistīti dalības pienākumu izpildē?</a:t>
            </a:r>
          </a:p>
          <a:p>
            <a:pPr marL="112120" indent="0">
              <a:lnSpc>
                <a:spcPct val="100000"/>
              </a:lnSpc>
              <a:spcBef>
                <a:spcPts val="1200"/>
              </a:spcBef>
              <a:buSzPct val="100000"/>
              <a:buNone/>
            </a:pPr>
            <a:r>
              <a:rPr lang="lv-LV" dirty="0"/>
              <a:t>No pašvaldības puses sadarbības uzturēšanu nodrošina Ādažu novada Tūrisma informācijas centra darbinieki</a:t>
            </a:r>
          </a:p>
          <a:p>
            <a:pPr marL="112120" lvl="0" indent="0" rtl="0">
              <a:lnSpc>
                <a:spcPct val="100000"/>
              </a:lnSpc>
              <a:spcBef>
                <a:spcPts val="1200"/>
              </a:spcBef>
              <a:spcAft>
                <a:spcPts val="0"/>
              </a:spcAft>
              <a:buSzPct val="100000"/>
              <a:buNone/>
            </a:pPr>
            <a:r>
              <a:rPr lang="lv-LV" sz="2400" dirty="0">
                <a:latin typeface="Montserrat"/>
                <a:ea typeface="Montserrat"/>
                <a:cs typeface="Montserrat"/>
                <a:sym typeface="Montserrat"/>
              </a:rPr>
              <a:t>Vai dalība Pierīgas tūrisma asociācijā ir saglabājama?</a:t>
            </a:r>
          </a:p>
          <a:p>
            <a:pPr marL="112120" lvl="0" indent="0">
              <a:lnSpc>
                <a:spcPct val="100000"/>
              </a:lnSpc>
              <a:spcBef>
                <a:spcPts val="1200"/>
              </a:spcBef>
              <a:buSzPct val="100000"/>
              <a:buNone/>
            </a:pPr>
            <a:r>
              <a:rPr lang="lv-LV" dirty="0">
                <a:latin typeface="Calibri" panose="020F0502020204030204" pitchFamily="34" charset="0"/>
                <a:ea typeface="Calibri" panose="020F0502020204030204" pitchFamily="34" charset="0"/>
                <a:cs typeface="Calibri" panose="020F0502020204030204" pitchFamily="34" charset="0"/>
                <a:sym typeface="Montserrat"/>
              </a:rPr>
              <a:t>Jā, dalība asociācijā sniedz būtisku pienesumu – tā sekmē jaunu, kvalitatīvu tūrisma produktu radīšanu, esošo piedāvājumu izcelšanu, aplikācijas attīstību un kopējās atpazīstamības pieaugumu</a:t>
            </a:r>
          </a:p>
        </p:txBody>
      </p:sp>
    </p:spTree>
    <p:extLst>
      <p:ext uri="{BB962C8B-B14F-4D97-AF65-F5344CB8AC3E}">
        <p14:creationId xmlns:p14="http://schemas.microsoft.com/office/powerpoint/2010/main" val="184867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914400" y="239621"/>
            <a:ext cx="10515600" cy="1325700"/>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4400"/>
              <a:buFont typeface="Calibri"/>
              <a:buNone/>
            </a:pPr>
            <a:r>
              <a:rPr lang="lv-LV" sz="3800" b="1">
                <a:latin typeface="Montserrat"/>
                <a:ea typeface="Montserrat"/>
                <a:cs typeface="Montserrat"/>
                <a:sym typeface="Montserrat"/>
              </a:rPr>
              <a:t>Dalība starptautiskās tūrisma izstādēs</a:t>
            </a:r>
            <a:endParaRPr sz="3800" b="1">
              <a:latin typeface="Montserrat"/>
              <a:ea typeface="Montserrat"/>
              <a:cs typeface="Montserrat"/>
              <a:sym typeface="Montserrat"/>
            </a:endParaRPr>
          </a:p>
        </p:txBody>
      </p:sp>
      <p:sp>
        <p:nvSpPr>
          <p:cNvPr id="102" name="Google Shape;102;p4"/>
          <p:cNvSpPr txBox="1">
            <a:spLocks noGrp="1"/>
          </p:cNvSpPr>
          <p:nvPr>
            <p:ph type="body" idx="1"/>
          </p:nvPr>
        </p:nvSpPr>
        <p:spPr>
          <a:xfrm>
            <a:off x="7099" y="2062678"/>
            <a:ext cx="6000411" cy="2310883"/>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2400" b="1" dirty="0">
              <a:latin typeface="Montserrat"/>
              <a:ea typeface="Montserrat"/>
              <a:cs typeface="Montserrat"/>
              <a:sym typeface="Montserrat"/>
            </a:endParaRPr>
          </a:p>
          <a:p>
            <a:pPr marL="112120" lvl="0" indent="0" rtl="0">
              <a:lnSpc>
                <a:spcPct val="100000"/>
              </a:lnSpc>
              <a:spcBef>
                <a:spcPts val="0"/>
              </a:spcBef>
              <a:spcAft>
                <a:spcPts val="0"/>
              </a:spcAft>
              <a:buSzPct val="100000"/>
              <a:buNone/>
            </a:pPr>
            <a:r>
              <a:rPr lang="lv-LV" sz="2400" dirty="0">
                <a:latin typeface="Montserrat"/>
                <a:ea typeface="Montserrat"/>
                <a:cs typeface="Montserrat"/>
                <a:sym typeface="Montserrat"/>
              </a:rPr>
              <a:t>Dalība darba seminārā ar igauņu tūrisma operatoriem un aģentūrām, ar SIA “</a:t>
            </a:r>
            <a:r>
              <a:rPr lang="lv-LV" sz="2400" dirty="0" err="1">
                <a:latin typeface="Montserrat"/>
                <a:ea typeface="Montserrat"/>
                <a:cs typeface="Montserrat"/>
                <a:sym typeface="Montserrat"/>
              </a:rPr>
              <a:t>Tag</a:t>
            </a:r>
            <a:r>
              <a:rPr lang="lv-LV" sz="2400" dirty="0">
                <a:latin typeface="Montserrat"/>
                <a:ea typeface="Montserrat"/>
                <a:cs typeface="Montserrat"/>
                <a:sym typeface="Montserrat"/>
              </a:rPr>
              <a:t> </a:t>
            </a:r>
            <a:r>
              <a:rPr lang="lv-LV" sz="2400" dirty="0" err="1">
                <a:latin typeface="Montserrat"/>
                <a:ea typeface="Montserrat"/>
                <a:cs typeface="Montserrat"/>
                <a:sym typeface="Montserrat"/>
              </a:rPr>
              <a:t>VējTur</a:t>
            </a:r>
            <a:r>
              <a:rPr lang="lv-LV" sz="2400" dirty="0">
                <a:latin typeface="Montserrat"/>
                <a:ea typeface="Montserrat"/>
                <a:cs typeface="Montserrat"/>
                <a:sym typeface="Montserrat"/>
              </a:rPr>
              <a:t>” atbalstu </a:t>
            </a:r>
            <a:r>
              <a:rPr lang="lv-LV" sz="2400" b="1" dirty="0">
                <a:latin typeface="Montserrat"/>
                <a:ea typeface="Montserrat"/>
                <a:cs typeface="Montserrat"/>
                <a:sym typeface="Montserrat"/>
              </a:rPr>
              <a:t>Aktīvās atpūtas un vaļasprieku izstādē “</a:t>
            </a:r>
            <a:r>
              <a:rPr lang="lv-LV" sz="2400" b="1" dirty="0" err="1">
                <a:latin typeface="Montserrat"/>
                <a:ea typeface="Montserrat"/>
                <a:cs typeface="Montserrat"/>
                <a:sym typeface="Montserrat"/>
              </a:rPr>
              <a:t>Outdoor</a:t>
            </a:r>
            <a:r>
              <a:rPr lang="lv-LV" sz="2400" b="1" dirty="0">
                <a:latin typeface="Montserrat"/>
                <a:ea typeface="Montserrat"/>
                <a:cs typeface="Montserrat"/>
                <a:sym typeface="Montserrat"/>
              </a:rPr>
              <a:t> 2025”.</a:t>
            </a:r>
            <a:br>
              <a:rPr lang="lv-LV" sz="2400" dirty="0">
                <a:latin typeface="Montserrat"/>
                <a:ea typeface="Montserrat"/>
                <a:cs typeface="Montserrat"/>
                <a:sym typeface="Montserrat"/>
              </a:rPr>
            </a:br>
            <a:endParaRPr sz="2400" dirty="0">
              <a:latin typeface="Montserrat"/>
              <a:ea typeface="Montserrat"/>
              <a:cs typeface="Montserrat"/>
              <a:sym typeface="Montserrat"/>
            </a:endParaRPr>
          </a:p>
          <a:p>
            <a:pPr marL="88900" lvl="0" indent="0" algn="l" rtl="0">
              <a:lnSpc>
                <a:spcPct val="90000"/>
              </a:lnSpc>
              <a:spcBef>
                <a:spcPts val="1000"/>
              </a:spcBef>
              <a:spcAft>
                <a:spcPts val="0"/>
              </a:spcAft>
              <a:buSzPct val="69498"/>
              <a:buNone/>
            </a:pPr>
            <a:r>
              <a:rPr lang="lv-LV" sz="2400" b="1" dirty="0">
                <a:latin typeface="Montserrat"/>
                <a:ea typeface="Montserrat"/>
                <a:cs typeface="Montserrat"/>
                <a:sym typeface="Montserrat"/>
              </a:rPr>
              <a:t>IEGUVUMS:</a:t>
            </a:r>
            <a:r>
              <a:rPr lang="lv-LV" sz="2400" dirty="0">
                <a:latin typeface="Montserrat"/>
                <a:ea typeface="Montserrat"/>
                <a:cs typeface="Montserrat"/>
                <a:sym typeface="Montserrat"/>
              </a:rPr>
              <a:t> Pierīgas tūrisma piedāvājuma popularizēšana, kontaktu un pieredzes iegūšana</a:t>
            </a:r>
            <a:endParaRPr sz="2400" dirty="0">
              <a:latin typeface="Montserrat"/>
              <a:ea typeface="Montserrat"/>
              <a:cs typeface="Montserrat"/>
              <a:sym typeface="Montserrat"/>
            </a:endParaRPr>
          </a:p>
        </p:txBody>
      </p:sp>
      <p:pic>
        <p:nvPicPr>
          <p:cNvPr id="104" name="Google Shape;104;p4" title="Ekrānuzņēmums 2025-11-24 174217.png"/>
          <p:cNvPicPr preferRelativeResize="0"/>
          <p:nvPr/>
        </p:nvPicPr>
        <p:blipFill>
          <a:blip r:embed="rId3">
            <a:alphaModFix/>
          </a:blip>
          <a:stretch>
            <a:fillRect/>
          </a:stretch>
        </p:blipFill>
        <p:spPr>
          <a:xfrm>
            <a:off x="6007510" y="1347020"/>
            <a:ext cx="6088901" cy="53782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16c4ac4225_0_28"/>
          <p:cNvSpPr txBox="1">
            <a:spLocks noGrp="1"/>
          </p:cNvSpPr>
          <p:nvPr>
            <p:ph type="title"/>
          </p:nvPr>
        </p:nvSpPr>
        <p:spPr>
          <a:xfrm>
            <a:off x="914400" y="403639"/>
            <a:ext cx="10515600" cy="1325700"/>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4400"/>
              <a:buFont typeface="Calibri"/>
              <a:buNone/>
            </a:pPr>
            <a:r>
              <a:rPr lang="lv-LV" b="1">
                <a:latin typeface="Montserrat"/>
                <a:ea typeface="Montserrat"/>
                <a:cs typeface="Montserrat"/>
                <a:sym typeface="Montserrat"/>
              </a:rPr>
              <a:t>Balttour 2025</a:t>
            </a:r>
            <a:endParaRPr>
              <a:latin typeface="Montserrat"/>
              <a:ea typeface="Montserrat"/>
              <a:cs typeface="Montserrat"/>
              <a:sym typeface="Montserrat"/>
            </a:endParaRPr>
          </a:p>
        </p:txBody>
      </p:sp>
      <p:sp>
        <p:nvSpPr>
          <p:cNvPr id="110" name="Google Shape;110;g316c4ac4225_0_28"/>
          <p:cNvSpPr txBox="1">
            <a:spLocks noGrp="1"/>
          </p:cNvSpPr>
          <p:nvPr>
            <p:ph type="body" idx="1"/>
          </p:nvPr>
        </p:nvSpPr>
        <p:spPr>
          <a:xfrm>
            <a:off x="78658" y="1729358"/>
            <a:ext cx="6072217" cy="3805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66216"/>
              <a:buNone/>
            </a:pPr>
            <a:r>
              <a:rPr lang="lv-LV" sz="2400" dirty="0">
                <a:latin typeface="Montserrat"/>
                <a:ea typeface="Montserrat"/>
                <a:cs typeface="Montserrat"/>
                <a:sym typeface="Montserrat"/>
              </a:rPr>
              <a:t>7.-9. februāris </a:t>
            </a:r>
            <a:r>
              <a:rPr lang="lv-LV" sz="2400" i="1" dirty="0">
                <a:latin typeface="Montserrat"/>
                <a:ea typeface="Montserrat"/>
                <a:cs typeface="Montserrat"/>
                <a:sym typeface="Montserrat"/>
              </a:rPr>
              <a:t>Izstāde Gadatirgus </a:t>
            </a:r>
            <a:r>
              <a:rPr lang="lv-LV" sz="2400" b="1" i="1" dirty="0" err="1">
                <a:latin typeface="Montserrat"/>
                <a:ea typeface="Montserrat"/>
                <a:cs typeface="Montserrat"/>
                <a:sym typeface="Montserrat"/>
              </a:rPr>
              <a:t>Balttour</a:t>
            </a:r>
            <a:r>
              <a:rPr lang="lv-LV" sz="2400" i="1" dirty="0">
                <a:latin typeface="Montserrat"/>
                <a:ea typeface="Montserrat"/>
                <a:cs typeface="Montserrat"/>
                <a:sym typeface="Montserrat"/>
              </a:rPr>
              <a:t> Rīgā</a:t>
            </a:r>
            <a:endParaRPr sz="2400" i="1" dirty="0">
              <a:latin typeface="Montserrat"/>
              <a:ea typeface="Montserrat"/>
              <a:cs typeface="Montserrat"/>
              <a:sym typeface="Montserrat"/>
            </a:endParaRPr>
          </a:p>
          <a:p>
            <a:pPr marL="0" lvl="0" indent="0" algn="l" rtl="0">
              <a:lnSpc>
                <a:spcPct val="90000"/>
              </a:lnSpc>
              <a:spcBef>
                <a:spcPts val="0"/>
              </a:spcBef>
              <a:spcAft>
                <a:spcPts val="0"/>
              </a:spcAft>
              <a:buSzPct val="65741"/>
              <a:buNone/>
            </a:pPr>
            <a:br>
              <a:rPr lang="lv-LV" sz="2400" dirty="0">
                <a:latin typeface="Montserrat"/>
                <a:ea typeface="Montserrat"/>
                <a:cs typeface="Montserrat"/>
                <a:sym typeface="Montserrat"/>
              </a:rPr>
            </a:br>
            <a:r>
              <a:rPr lang="lv-LV" sz="2400" b="1" dirty="0">
                <a:latin typeface="Montserrat"/>
                <a:ea typeface="Montserrat"/>
                <a:cs typeface="Montserrat"/>
                <a:sym typeface="Montserrat"/>
              </a:rPr>
              <a:t>IEGUVUMS:</a:t>
            </a:r>
            <a:r>
              <a:rPr lang="lv-LV" sz="2400" dirty="0">
                <a:latin typeface="Montserrat"/>
                <a:ea typeface="Montserrat"/>
                <a:cs typeface="Montserrat"/>
                <a:sym typeface="Montserrat"/>
              </a:rPr>
              <a:t>  22 000+ apmeklētāji, dalība ALTA organizētajā </a:t>
            </a:r>
            <a:r>
              <a:rPr lang="lv-LV" sz="2400" dirty="0" err="1">
                <a:latin typeface="Montserrat"/>
                <a:ea typeface="Montserrat"/>
                <a:cs typeface="Montserrat"/>
                <a:sym typeface="Montserrat"/>
              </a:rPr>
              <a:t>kontaktbiržā</a:t>
            </a:r>
            <a:r>
              <a:rPr lang="lv-LV" sz="2400" dirty="0">
                <a:latin typeface="Montserrat"/>
                <a:ea typeface="Montserrat"/>
                <a:cs typeface="Montserrat"/>
                <a:sym typeface="Montserrat"/>
              </a:rPr>
              <a:t>, iespēja reklamēt novada uzņēmēju piedāvājumu, informācijas apmaiņa, stiprināt sadarbību</a:t>
            </a:r>
            <a:endParaRPr sz="2400" dirty="0">
              <a:latin typeface="Montserrat"/>
              <a:ea typeface="Montserrat"/>
              <a:cs typeface="Montserrat"/>
              <a:sym typeface="Montserrat"/>
            </a:endParaRPr>
          </a:p>
          <a:p>
            <a:pPr marL="0" lvl="0" indent="0" algn="l" rtl="0">
              <a:lnSpc>
                <a:spcPct val="90000"/>
              </a:lnSpc>
              <a:spcBef>
                <a:spcPts val="1000"/>
              </a:spcBef>
              <a:spcAft>
                <a:spcPts val="0"/>
              </a:spcAft>
              <a:buSzPct val="69498"/>
              <a:buNone/>
            </a:pPr>
            <a:endParaRPr sz="2400" dirty="0">
              <a:latin typeface="Montserrat"/>
              <a:ea typeface="Montserrat"/>
              <a:cs typeface="Montserrat"/>
              <a:sym typeface="Montserrat"/>
            </a:endParaRPr>
          </a:p>
        </p:txBody>
      </p:sp>
      <p:pic>
        <p:nvPicPr>
          <p:cNvPr id="111" name="Google Shape;111;g316c4ac4225_0_28" title="Ekrānuzņēmums 2025-11-24 171854.png"/>
          <p:cNvPicPr preferRelativeResize="0"/>
          <p:nvPr/>
        </p:nvPicPr>
        <p:blipFill>
          <a:blip r:embed="rId3">
            <a:alphaModFix/>
          </a:blip>
          <a:stretch>
            <a:fillRect/>
          </a:stretch>
        </p:blipFill>
        <p:spPr>
          <a:xfrm>
            <a:off x="6377017" y="1491712"/>
            <a:ext cx="5736325" cy="32064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16c4ac4225_0_48"/>
          <p:cNvSpPr txBox="1">
            <a:spLocks noGrp="1"/>
          </p:cNvSpPr>
          <p:nvPr>
            <p:ph type="title"/>
          </p:nvPr>
        </p:nvSpPr>
        <p:spPr>
          <a:xfrm>
            <a:off x="838200" y="40363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1200"/>
              </a:spcBef>
              <a:spcAft>
                <a:spcPts val="1200"/>
              </a:spcAft>
              <a:buClr>
                <a:schemeClr val="dk1"/>
              </a:buClr>
              <a:buSzPts val="1100"/>
              <a:buFont typeface="Arial"/>
              <a:buNone/>
            </a:pPr>
            <a:r>
              <a:rPr lang="lv-LV" sz="2800" b="1">
                <a:latin typeface="Montserrat"/>
                <a:ea typeface="Montserrat"/>
                <a:cs typeface="Montserrat"/>
                <a:sym typeface="Montserrat"/>
              </a:rPr>
              <a:t>Kopīga tūrisma karte</a:t>
            </a:r>
            <a:endParaRPr sz="6200" b="1">
              <a:latin typeface="Montserrat"/>
              <a:ea typeface="Montserrat"/>
              <a:cs typeface="Montserrat"/>
              <a:sym typeface="Montserrat"/>
            </a:endParaRPr>
          </a:p>
        </p:txBody>
      </p:sp>
      <p:sp>
        <p:nvSpPr>
          <p:cNvPr id="117" name="Google Shape;117;g316c4ac4225_0_48"/>
          <p:cNvSpPr txBox="1">
            <a:spLocks noGrp="1"/>
          </p:cNvSpPr>
          <p:nvPr>
            <p:ph type="body" idx="1"/>
          </p:nvPr>
        </p:nvSpPr>
        <p:spPr>
          <a:xfrm>
            <a:off x="245806" y="2046100"/>
            <a:ext cx="6182394" cy="47070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200"/>
              </a:spcBef>
              <a:spcAft>
                <a:spcPts val="0"/>
              </a:spcAft>
              <a:buClr>
                <a:schemeClr val="dk1"/>
              </a:buClr>
              <a:buSzPts val="1100"/>
              <a:buFont typeface="Arial"/>
              <a:buNone/>
            </a:pPr>
            <a:r>
              <a:rPr lang="lv-LV" sz="2400" dirty="0">
                <a:latin typeface="Montserrat"/>
                <a:ea typeface="Montserrat"/>
                <a:cs typeface="Montserrat"/>
                <a:sym typeface="Montserrat"/>
              </a:rPr>
              <a:t>Izdota kopīga tūrisma karte (4000 eks. latviešu valodā, 3000 eks. angļu valodā, 1500 eks. lietuviešu valodā, 1500 eks. igauņu valodā) un pirmo reizi izplatīta ne tikai pašvaldību iestādēs un pie uzņēmējiem, bet arī Rīgas tūrisma informācijas centrā</a:t>
            </a:r>
            <a:endParaRPr sz="2400" dirty="0">
              <a:latin typeface="Montserrat"/>
              <a:ea typeface="Montserrat"/>
              <a:cs typeface="Montserrat"/>
              <a:sym typeface="Montserrat"/>
            </a:endParaRPr>
          </a:p>
          <a:p>
            <a:pPr marL="457200" lvl="0" indent="0" algn="l" rtl="0">
              <a:lnSpc>
                <a:spcPct val="100000"/>
              </a:lnSpc>
              <a:spcBef>
                <a:spcPts val="1200"/>
              </a:spcBef>
              <a:spcAft>
                <a:spcPts val="0"/>
              </a:spcAft>
              <a:buClr>
                <a:schemeClr val="dk1"/>
              </a:buClr>
              <a:buSzPts val="1100"/>
              <a:buFont typeface="Arial"/>
              <a:buNone/>
            </a:pPr>
            <a:endParaRPr sz="2400" b="1" dirty="0">
              <a:latin typeface="Montserrat"/>
              <a:ea typeface="Montserrat"/>
              <a:cs typeface="Montserrat"/>
              <a:sym typeface="Montserrat"/>
            </a:endParaRPr>
          </a:p>
          <a:p>
            <a:pPr marL="457200" lvl="0" indent="0" algn="l" rtl="0">
              <a:lnSpc>
                <a:spcPct val="90000"/>
              </a:lnSpc>
              <a:spcBef>
                <a:spcPts val="0"/>
              </a:spcBef>
              <a:spcAft>
                <a:spcPts val="0"/>
              </a:spcAft>
              <a:buSzPts val="3273"/>
              <a:buNone/>
            </a:pPr>
            <a:br>
              <a:rPr lang="lv-LV" sz="2400" dirty="0">
                <a:latin typeface="Montserrat"/>
                <a:ea typeface="Montserrat"/>
                <a:cs typeface="Montserrat"/>
                <a:sym typeface="Montserrat"/>
              </a:rPr>
            </a:br>
            <a:endParaRPr sz="2400" dirty="0">
              <a:latin typeface="Montserrat"/>
              <a:ea typeface="Montserrat"/>
              <a:cs typeface="Montserrat"/>
              <a:sym typeface="Montserrat"/>
            </a:endParaRPr>
          </a:p>
          <a:p>
            <a:pPr marL="457200" lvl="0" indent="0" algn="l" rtl="0">
              <a:lnSpc>
                <a:spcPct val="90000"/>
              </a:lnSpc>
              <a:spcBef>
                <a:spcPts val="1000"/>
              </a:spcBef>
              <a:spcAft>
                <a:spcPts val="0"/>
              </a:spcAft>
              <a:buSzPts val="3273"/>
              <a:buNone/>
            </a:pPr>
            <a:endParaRPr sz="2400" dirty="0">
              <a:latin typeface="Montserrat"/>
              <a:ea typeface="Montserrat"/>
              <a:cs typeface="Montserrat"/>
              <a:sym typeface="Montserrat"/>
            </a:endParaRPr>
          </a:p>
          <a:p>
            <a:pPr marL="228600" lvl="0" indent="-191769" algn="l" rtl="0">
              <a:lnSpc>
                <a:spcPct val="90000"/>
              </a:lnSpc>
              <a:spcBef>
                <a:spcPts val="1000"/>
              </a:spcBef>
              <a:spcAft>
                <a:spcPts val="0"/>
              </a:spcAft>
              <a:buSzPts val="1800"/>
              <a:buFont typeface="Montserrat"/>
              <a:buChar char="•"/>
            </a:pPr>
            <a:endParaRPr sz="2400" dirty="0">
              <a:latin typeface="Montserrat"/>
              <a:ea typeface="Montserrat"/>
              <a:cs typeface="Montserrat"/>
              <a:sym typeface="Montserrat"/>
            </a:endParaRPr>
          </a:p>
        </p:txBody>
      </p:sp>
      <p:pic>
        <p:nvPicPr>
          <p:cNvPr id="118" name="Google Shape;118;g316c4ac4225_0_48" title="Ekrānuzņēmums 2025-11-24 171815.png"/>
          <p:cNvPicPr preferRelativeResize="0"/>
          <p:nvPr/>
        </p:nvPicPr>
        <p:blipFill>
          <a:blip r:embed="rId3">
            <a:alphaModFix/>
          </a:blip>
          <a:stretch>
            <a:fillRect/>
          </a:stretch>
        </p:blipFill>
        <p:spPr>
          <a:xfrm>
            <a:off x="6965100" y="911764"/>
            <a:ext cx="5118745" cy="58413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a937be6db6_0_41" title="Ekrānuzņēmums 2025-11-25 112304.png"/>
          <p:cNvPicPr preferRelativeResize="0"/>
          <p:nvPr/>
        </p:nvPicPr>
        <p:blipFill>
          <a:blip r:embed="rId3">
            <a:alphaModFix/>
          </a:blip>
          <a:stretch>
            <a:fillRect/>
          </a:stretch>
        </p:blipFill>
        <p:spPr>
          <a:xfrm>
            <a:off x="152400" y="152400"/>
            <a:ext cx="11881726" cy="6553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16c4ac4225_0_56"/>
          <p:cNvSpPr txBox="1">
            <a:spLocks noGrp="1"/>
          </p:cNvSpPr>
          <p:nvPr>
            <p:ph type="title"/>
          </p:nvPr>
        </p:nvSpPr>
        <p:spPr>
          <a:xfrm>
            <a:off x="1388533" y="423231"/>
            <a:ext cx="10515300" cy="1332000"/>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4400"/>
              <a:buFont typeface="Calibri"/>
              <a:buNone/>
            </a:pPr>
            <a:r>
              <a:rPr lang="lv-LV" sz="4000" b="1">
                <a:latin typeface="Montserrat"/>
                <a:ea typeface="Montserrat"/>
                <a:cs typeface="Montserrat"/>
                <a:sym typeface="Montserrat"/>
              </a:rPr>
              <a:t>Pastaigu cikls </a:t>
            </a:r>
            <a:endParaRPr sz="4000" b="1">
              <a:latin typeface="Montserrat"/>
              <a:ea typeface="Montserrat"/>
              <a:cs typeface="Montserrat"/>
              <a:sym typeface="Montserrat"/>
            </a:endParaRPr>
          </a:p>
          <a:p>
            <a:pPr marL="342900" lvl="0" indent="-342900" algn="l" rtl="0">
              <a:lnSpc>
                <a:spcPct val="90000"/>
              </a:lnSpc>
              <a:spcBef>
                <a:spcPts val="0"/>
              </a:spcBef>
              <a:spcAft>
                <a:spcPts val="0"/>
              </a:spcAft>
              <a:buClr>
                <a:schemeClr val="dk1"/>
              </a:buClr>
              <a:buSzPts val="4400"/>
              <a:buFont typeface="Calibri"/>
              <a:buNone/>
            </a:pPr>
            <a:r>
              <a:rPr lang="lv-LV" sz="4000" b="1">
                <a:latin typeface="Montserrat"/>
                <a:ea typeface="Montserrat"/>
                <a:cs typeface="Montserrat"/>
                <a:sym typeface="Montserrat"/>
              </a:rPr>
              <a:t>Rīgas ielas Pierīgā</a:t>
            </a:r>
            <a:endParaRPr sz="4000">
              <a:latin typeface="Montserrat"/>
              <a:ea typeface="Montserrat"/>
              <a:cs typeface="Montserrat"/>
              <a:sym typeface="Montserrat"/>
            </a:endParaRPr>
          </a:p>
        </p:txBody>
      </p:sp>
      <p:sp>
        <p:nvSpPr>
          <p:cNvPr id="129" name="Google Shape;129;g316c4ac4225_0_56"/>
          <p:cNvSpPr txBox="1">
            <a:spLocks noGrp="1"/>
          </p:cNvSpPr>
          <p:nvPr>
            <p:ph type="body" idx="1"/>
          </p:nvPr>
        </p:nvSpPr>
        <p:spPr>
          <a:xfrm>
            <a:off x="0" y="2098524"/>
            <a:ext cx="6218400" cy="4088400"/>
          </a:xfrm>
          <a:prstGeom prst="rect">
            <a:avLst/>
          </a:prstGeom>
          <a:noFill/>
          <a:ln>
            <a:noFill/>
          </a:ln>
        </p:spPr>
        <p:txBody>
          <a:bodyPr spcFirstLastPara="1" wrap="square" lIns="91425" tIns="45700" rIns="91425" bIns="45700" anchor="t" anchorCtr="0">
            <a:normAutofit/>
          </a:bodyPr>
          <a:lstStyle/>
          <a:p>
            <a:pPr marL="457200" lvl="0" indent="0" algn="just" rtl="0">
              <a:spcBef>
                <a:spcPts val="1000"/>
              </a:spcBef>
              <a:spcAft>
                <a:spcPts val="0"/>
              </a:spcAft>
              <a:buClr>
                <a:schemeClr val="dk1"/>
              </a:buClr>
              <a:buSzPts val="1100"/>
              <a:buFont typeface="Arial"/>
              <a:buNone/>
            </a:pPr>
            <a:r>
              <a:rPr lang="lv-LV" sz="2400" dirty="0">
                <a:latin typeface="Montserrat"/>
                <a:ea typeface="Montserrat"/>
                <a:cs typeface="Montserrat"/>
                <a:sym typeface="Montserrat"/>
              </a:rPr>
              <a:t>6 jauni pastaigu maršruti, katrā novadā pa vienam, iekļaujot kādu daļu no esošas Rīgas ielas.</a:t>
            </a:r>
            <a:endParaRPr sz="2400" dirty="0">
              <a:latin typeface="Montserrat"/>
              <a:ea typeface="Montserrat"/>
              <a:cs typeface="Montserrat"/>
              <a:sym typeface="Montserrat"/>
            </a:endParaRPr>
          </a:p>
          <a:p>
            <a:pPr marL="457200" lvl="0" indent="0" algn="just" rtl="0">
              <a:spcBef>
                <a:spcPts val="1000"/>
              </a:spcBef>
              <a:spcAft>
                <a:spcPts val="0"/>
              </a:spcAft>
              <a:buClr>
                <a:schemeClr val="dk1"/>
              </a:buClr>
              <a:buSzPts val="1100"/>
              <a:buFont typeface="Arial"/>
              <a:buNone/>
            </a:pPr>
            <a:r>
              <a:rPr lang="lv-LV" sz="2400" dirty="0">
                <a:latin typeface="Montserrat"/>
                <a:ea typeface="Montserrat"/>
                <a:cs typeface="Montserrat"/>
                <a:sym typeface="Montserrat"/>
              </a:rPr>
              <a:t>Nav iespējams noteikt kopējo «gājēju» skaitu, bet pieteikumi balvu izlozei kopā ir 139 (Ādažu maršrutam 23, Baldones 20, Olaines 21, Piņķu 31, Ropažu 14, Salaspils 30).</a:t>
            </a:r>
            <a:endParaRPr sz="2400" dirty="0">
              <a:latin typeface="Montserrat"/>
              <a:ea typeface="Montserrat"/>
              <a:cs typeface="Montserrat"/>
              <a:sym typeface="Montserrat"/>
            </a:endParaRPr>
          </a:p>
          <a:p>
            <a:pPr marL="457200" lvl="0" indent="0" algn="l" rtl="0">
              <a:lnSpc>
                <a:spcPct val="90000"/>
              </a:lnSpc>
              <a:spcBef>
                <a:spcPts val="1000"/>
              </a:spcBef>
              <a:spcAft>
                <a:spcPts val="0"/>
              </a:spcAft>
              <a:buSzPts val="1800"/>
              <a:buNone/>
            </a:pPr>
            <a:endParaRPr sz="2400" b="1" dirty="0">
              <a:latin typeface="Montserrat"/>
              <a:ea typeface="Montserrat"/>
              <a:cs typeface="Montserrat"/>
              <a:sym typeface="Montserrat"/>
            </a:endParaRPr>
          </a:p>
        </p:txBody>
      </p:sp>
      <p:pic>
        <p:nvPicPr>
          <p:cNvPr id="130" name="Google Shape;130;g316c4ac4225_0_56" title="Ekrānuzņēmums 2025-11-24 151005.png"/>
          <p:cNvPicPr preferRelativeResize="0"/>
          <p:nvPr/>
        </p:nvPicPr>
        <p:blipFill>
          <a:blip r:embed="rId3">
            <a:alphaModFix/>
          </a:blip>
          <a:stretch>
            <a:fillRect/>
          </a:stretch>
        </p:blipFill>
        <p:spPr>
          <a:xfrm>
            <a:off x="6672800" y="3114739"/>
            <a:ext cx="5380201" cy="3600110"/>
          </a:xfrm>
          <a:prstGeom prst="rect">
            <a:avLst/>
          </a:prstGeom>
          <a:noFill/>
          <a:ln>
            <a:noFill/>
          </a:ln>
        </p:spPr>
      </p:pic>
      <p:pic>
        <p:nvPicPr>
          <p:cNvPr id="131" name="Google Shape;131;g316c4ac4225_0_56" title="Ekrānuzņēmums 2025-11-24 175337.png"/>
          <p:cNvPicPr preferRelativeResize="0"/>
          <p:nvPr/>
        </p:nvPicPr>
        <p:blipFill>
          <a:blip r:embed="rId4">
            <a:alphaModFix/>
          </a:blip>
          <a:stretch>
            <a:fillRect/>
          </a:stretch>
        </p:blipFill>
        <p:spPr>
          <a:xfrm>
            <a:off x="6672800" y="180095"/>
            <a:ext cx="5380199" cy="29346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811889" y="40363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v-LV" b="1">
                <a:latin typeface="Montserrat"/>
                <a:ea typeface="Montserrat"/>
                <a:cs typeface="Montserrat"/>
                <a:sym typeface="Montserrat"/>
              </a:rPr>
              <a:t>Pierīgas tūrisma INFO diena</a:t>
            </a:r>
            <a:endParaRPr>
              <a:latin typeface="Montserrat"/>
              <a:ea typeface="Montserrat"/>
              <a:cs typeface="Montserrat"/>
              <a:sym typeface="Montserrat"/>
            </a:endParaRPr>
          </a:p>
        </p:txBody>
      </p:sp>
      <p:sp>
        <p:nvSpPr>
          <p:cNvPr id="137" name="Google Shape;137;p6"/>
          <p:cNvSpPr txBox="1">
            <a:spLocks noGrp="1"/>
          </p:cNvSpPr>
          <p:nvPr>
            <p:ph type="body" idx="1"/>
          </p:nvPr>
        </p:nvSpPr>
        <p:spPr>
          <a:xfrm>
            <a:off x="226142" y="1526250"/>
            <a:ext cx="11523406" cy="380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636"/>
              <a:buNone/>
            </a:pPr>
            <a:r>
              <a:rPr lang="lv-LV" sz="2400" b="1" dirty="0">
                <a:latin typeface="Montserrat"/>
                <a:ea typeface="Montserrat"/>
                <a:cs typeface="Montserrat"/>
                <a:sym typeface="Montserrat"/>
              </a:rPr>
              <a:t>KONCEPTS: </a:t>
            </a:r>
            <a:r>
              <a:rPr lang="lv-LV" sz="2400" dirty="0">
                <a:latin typeface="Montserrat"/>
                <a:ea typeface="Montserrat"/>
                <a:cs typeface="Montserrat"/>
                <a:sym typeface="Montserrat"/>
              </a:rPr>
              <a:t>ikgadēja tikšanās ar Pierīgas tūrisma speciālistiem</a:t>
            </a:r>
            <a:endParaRPr sz="2400" dirty="0">
              <a:latin typeface="Montserrat"/>
              <a:ea typeface="Montserrat"/>
              <a:cs typeface="Montserrat"/>
              <a:sym typeface="Montserrat"/>
            </a:endParaRPr>
          </a:p>
          <a:p>
            <a:pPr marL="0" lvl="0" indent="0" algn="l" rtl="0">
              <a:lnSpc>
                <a:spcPct val="100000"/>
              </a:lnSpc>
              <a:spcBef>
                <a:spcPts val="1000"/>
              </a:spcBef>
              <a:spcAft>
                <a:spcPts val="0"/>
              </a:spcAft>
              <a:buClr>
                <a:schemeClr val="dk1"/>
              </a:buClr>
              <a:buSzPts val="636"/>
              <a:buFont typeface="Arial"/>
              <a:buNone/>
            </a:pPr>
            <a:endParaRPr sz="2400" dirty="0">
              <a:latin typeface="Montserrat"/>
              <a:ea typeface="Montserrat"/>
              <a:cs typeface="Montserrat"/>
              <a:sym typeface="Montserrat"/>
            </a:endParaRPr>
          </a:p>
          <a:p>
            <a:pPr marL="0" lvl="0" indent="0" algn="just" rtl="0">
              <a:lnSpc>
                <a:spcPct val="100000"/>
              </a:lnSpc>
              <a:spcBef>
                <a:spcPts val="0"/>
              </a:spcBef>
              <a:spcAft>
                <a:spcPts val="0"/>
              </a:spcAft>
              <a:buClr>
                <a:schemeClr val="dk1"/>
              </a:buClr>
              <a:buSzPts val="688"/>
              <a:buFont typeface="Arial"/>
              <a:buNone/>
            </a:pPr>
            <a:r>
              <a:rPr lang="lv-LV" sz="2400" dirty="0">
                <a:solidFill>
                  <a:srgbClr val="050505"/>
                </a:solidFill>
                <a:latin typeface="Montserrat"/>
                <a:ea typeface="Montserrat"/>
                <a:cs typeface="Montserrat"/>
                <a:sym typeface="Montserrat"/>
              </a:rPr>
              <a:t>Pirmo reizi organizēts kā attālināts pasākums, pulcējot kopā vairāk kā 30 dalībnieku. Visas prezentācijas publicētas un papildus nosūtītas aicinātajiem tūrisma operatoriem un gidiem.</a:t>
            </a:r>
            <a:endParaRPr sz="2400" dirty="0">
              <a:solidFill>
                <a:srgbClr val="050505"/>
              </a:solidFill>
              <a:latin typeface="Montserrat"/>
              <a:ea typeface="Montserrat"/>
              <a:cs typeface="Montserrat"/>
              <a:sym typeface="Montserrat"/>
            </a:endParaRPr>
          </a:p>
          <a:p>
            <a:pPr marL="0" lvl="0" indent="0" algn="l" rtl="0">
              <a:lnSpc>
                <a:spcPct val="100000"/>
              </a:lnSpc>
              <a:spcBef>
                <a:spcPts val="1000"/>
              </a:spcBef>
              <a:spcAft>
                <a:spcPts val="0"/>
              </a:spcAft>
              <a:buSzPts val="636"/>
              <a:buNone/>
            </a:pPr>
            <a:endParaRPr sz="2400" dirty="0">
              <a:latin typeface="Montserrat"/>
              <a:ea typeface="Montserrat"/>
              <a:cs typeface="Montserrat"/>
              <a:sym typeface="Montserrat"/>
            </a:endParaRPr>
          </a:p>
          <a:p>
            <a:pPr marL="457200" lvl="0" indent="-301823" algn="l" rtl="0">
              <a:lnSpc>
                <a:spcPct val="100000"/>
              </a:lnSpc>
              <a:spcBef>
                <a:spcPts val="0"/>
              </a:spcBef>
              <a:spcAft>
                <a:spcPts val="0"/>
              </a:spcAft>
              <a:buSzPts val="1153"/>
              <a:buFont typeface="Montserrat"/>
              <a:buChar char="•"/>
            </a:pPr>
            <a:endParaRPr sz="2400" dirty="0">
              <a:latin typeface="Montserrat"/>
              <a:ea typeface="Montserrat"/>
              <a:cs typeface="Montserrat"/>
              <a:sym typeface="Montserrat"/>
            </a:endParaRPr>
          </a:p>
        </p:txBody>
      </p:sp>
      <p:sp>
        <p:nvSpPr>
          <p:cNvPr id="138" name="Google Shape;138;p6"/>
          <p:cNvSpPr/>
          <p:nvPr/>
        </p:nvSpPr>
        <p:spPr>
          <a:xfrm>
            <a:off x="0" y="-223138"/>
            <a:ext cx="65" cy="446276"/>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50505"/>
              </a:buClr>
              <a:buSzPts val="1100"/>
              <a:buFont typeface="Quattrocento Sans"/>
              <a:buNone/>
            </a:pPr>
            <a:br>
              <a:rPr lang="lv-LV" sz="1100" b="0" i="0" u="none" strike="noStrike" cap="none">
                <a:solidFill>
                  <a:srgbClr val="050505"/>
                </a:solidFill>
                <a:latin typeface="Quattrocento Sans"/>
                <a:ea typeface="Quattrocento Sans"/>
                <a:cs typeface="Quattrocento Sans"/>
                <a:sym typeface="Quattrocento Sans"/>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223138"/>
            <a:ext cx="65" cy="446276"/>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50505"/>
              </a:buClr>
              <a:buSzPts val="1100"/>
              <a:buFont typeface="Quattrocento Sans"/>
              <a:buNone/>
            </a:pPr>
            <a:br>
              <a:rPr lang="lv-LV" sz="1100" b="0" i="0" u="none" strike="noStrike" cap="none">
                <a:solidFill>
                  <a:srgbClr val="050505"/>
                </a:solidFill>
                <a:latin typeface="Quattrocento Sans"/>
                <a:ea typeface="Quattrocento Sans"/>
                <a:cs typeface="Quattrocento Sans"/>
                <a:sym typeface="Quattrocento Sans"/>
              </a:rPr>
            </a:br>
            <a:endParaRPr sz="1800" b="0" i="0" u="none" strike="noStrike" cap="none">
              <a:solidFill>
                <a:schemeClr val="dk1"/>
              </a:solidFill>
              <a:latin typeface="Arial"/>
              <a:ea typeface="Arial"/>
              <a:cs typeface="Arial"/>
              <a:sym typeface="Arial"/>
            </a:endParaRPr>
          </a:p>
        </p:txBody>
      </p:sp>
      <p:pic>
        <p:nvPicPr>
          <p:cNvPr id="144" name="Google Shape;144;p5" title="Ekrānuzņēmums 2025-11-25 110826.png"/>
          <p:cNvPicPr preferRelativeResize="0"/>
          <p:nvPr/>
        </p:nvPicPr>
        <p:blipFill>
          <a:blip r:embed="rId3">
            <a:alphaModFix/>
          </a:blip>
          <a:stretch>
            <a:fillRect/>
          </a:stretch>
        </p:blipFill>
        <p:spPr>
          <a:xfrm>
            <a:off x="152475" y="152400"/>
            <a:ext cx="11881649" cy="65532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556</Words>
  <Application>Microsoft Office PowerPoint</Application>
  <PresentationFormat>Widescreen</PresentationFormat>
  <Paragraphs>72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Montserrat</vt:lpstr>
      <vt:lpstr>Calibri</vt:lpstr>
      <vt:lpstr>Arial</vt:lpstr>
      <vt:lpstr>Quattrocento Sans</vt:lpstr>
      <vt:lpstr>Office Theme</vt:lpstr>
      <vt:lpstr>Atskaite  par Ādažu novada pašvaldības darbību Pierīgas tūrisma asociācijā 2025. gadā</vt:lpstr>
      <vt:lpstr>Pašvaldības resursi</vt:lpstr>
      <vt:lpstr>Dalība starptautiskās tūrisma izstādēs</vt:lpstr>
      <vt:lpstr>Balttour 2025</vt:lpstr>
      <vt:lpstr>Kopīga tūrisma karte</vt:lpstr>
      <vt:lpstr>PowerPoint Presentation</vt:lpstr>
      <vt:lpstr>Pastaigu cikls  Rīgas ielas Pierīgā</vt:lpstr>
      <vt:lpstr>Pierīgas tūrisma INFO diena</vt:lpstr>
      <vt:lpstr>PowerPoint Presentation</vt:lpstr>
      <vt:lpstr>PowerPoint Presentation</vt:lpstr>
      <vt:lpstr>Popularizēts Pierīgas tūrisma piedāvājums </vt:lpstr>
      <vt:lpstr>Seminārs</vt:lpstr>
      <vt:lpstr>Mobilā aplikācija EXIT RIGA</vt:lpstr>
      <vt:lpstr>Digitālā komunikācija (sociālie tīkli IG, FB, mājaslapa)</vt:lpstr>
      <vt:lpstr>Ieceres nākotnē</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Carnikavas novada domes Tūrisma informācijas centrs</dc:creator>
  <cp:lastModifiedBy>Alise Gaile</cp:lastModifiedBy>
  <cp:revision>1</cp:revision>
  <dcterms:created xsi:type="dcterms:W3CDTF">2022-10-04T12:00:49Z</dcterms:created>
  <dcterms:modified xsi:type="dcterms:W3CDTF">2025-12-08T13:40:19Z</dcterms:modified>
</cp:coreProperties>
</file>