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10287000" cx="18288000"/>
  <p:notesSz cx="6858000" cy="9144000"/>
  <p:embeddedFontLst>
    <p:embeddedFont>
      <p:font typeface="Montserrat SemiBold"/>
      <p:regular r:id="rId19"/>
      <p:bold r:id="rId20"/>
      <p:italic r:id="rId21"/>
      <p:boldItalic r:id="rId22"/>
    </p:embeddedFont>
    <p:embeddedFont>
      <p:font typeface="Montserrat"/>
      <p:bold r:id="rId23"/>
      <p:boldItalic r:id="rId24"/>
    </p:embeddedFont>
    <p:embeddedFont>
      <p:font typeface="Montserrat Medium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SemiBold-bold.fntdata"/><Relationship Id="rId22" Type="http://schemas.openxmlformats.org/officeDocument/2006/relationships/font" Target="fonts/MontserratSemiBold-boldItalic.fntdata"/><Relationship Id="rId21" Type="http://schemas.openxmlformats.org/officeDocument/2006/relationships/font" Target="fonts/MontserratSemiBold-italic.fntdata"/><Relationship Id="rId24" Type="http://schemas.openxmlformats.org/officeDocument/2006/relationships/font" Target="fonts/Montserrat-boldItalic.fntdata"/><Relationship Id="rId23" Type="http://schemas.openxmlformats.org/officeDocument/2006/relationships/font" Target="fonts/Montserrat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ontserratMedium-bold.fntdata"/><Relationship Id="rId25" Type="http://schemas.openxmlformats.org/officeDocument/2006/relationships/font" Target="fonts/MontserratMedium-regular.fntdata"/><Relationship Id="rId28" Type="http://schemas.openxmlformats.org/officeDocument/2006/relationships/font" Target="fonts/MontserratMedium-boldItalic.fntdata"/><Relationship Id="rId27" Type="http://schemas.openxmlformats.org/officeDocument/2006/relationships/font" Target="fonts/MontserratMedium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MontserratSemiBold-regular.fntdata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a082f2ac3d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3a082f2ac3d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a082f2ac3d_0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3a082f2ac3d_0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a082f2ac3d_0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3a082f2ac3d_0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a082f2ac3d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3a082f2ac3d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a082f2ac3d_0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3a082f2ac3d_0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a082f2ac3d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3a082f2ac3d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a082f2ac3d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3a082f2ac3d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a082f2ac3d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3a082f2ac3d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a082f2ac3d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3a082f2ac3d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12573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6057900" y="9534525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129159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  <a:defRPr sz="36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3000"/>
              <a:buNone/>
              <a:defRPr sz="3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12573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6057900" y="9534525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129159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sz="9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subTitle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lvl="1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/>
            </a:lvl3pPr>
            <a:lvl4pPr lvl="3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4pPr>
            <a:lvl5pPr lvl="4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5pPr>
            <a:lvl6pPr lvl="5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6pPr>
            <a:lvl7pPr lvl="6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7pPr>
            <a:lvl8pPr lvl="7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8pPr>
            <a:lvl9pPr lvl="8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12573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6057900" y="9534525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129159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1257300" y="547687"/>
            <a:ext cx="15773400" cy="1989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1257300" y="2738437"/>
            <a:ext cx="15773400" cy="65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12573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6057900" y="9534525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129159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1257300" y="547687"/>
            <a:ext cx="15773400" cy="1989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2" type="body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0" type="dt"/>
          </p:nvPr>
        </p:nvSpPr>
        <p:spPr>
          <a:xfrm>
            <a:off x="12573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1" type="ftr"/>
          </p:nvPr>
        </p:nvSpPr>
        <p:spPr>
          <a:xfrm>
            <a:off x="6057900" y="9534525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129159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 rot="5400000">
            <a:off x="10700147" y="2934892"/>
            <a:ext cx="8717757" cy="39433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 rot="5400000">
            <a:off x="2699146" y="-894158"/>
            <a:ext cx="8717757" cy="11601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12573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6057900" y="9534525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129159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1257300" y="547687"/>
            <a:ext cx="15773400" cy="1989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 rot="5400000">
            <a:off x="5880100" y="-1884363"/>
            <a:ext cx="6527800" cy="157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12573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6057900" y="9534525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129159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/>
          <p:nvPr>
            <p:ph idx="2" type="pic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7"/>
          <p:cNvSpPr txBox="1"/>
          <p:nvPr>
            <p:ph idx="1" type="body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indent="-2286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indent="-2286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indent="-2286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indent="-2286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indent="-2286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indent="-2286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/>
        </p:txBody>
      </p:sp>
      <p:sp>
        <p:nvSpPr>
          <p:cNvPr id="48" name="Google Shape;48;p7"/>
          <p:cNvSpPr txBox="1"/>
          <p:nvPr>
            <p:ph idx="10" type="dt"/>
          </p:nvPr>
        </p:nvSpPr>
        <p:spPr>
          <a:xfrm>
            <a:off x="12573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1" type="ftr"/>
          </p:nvPr>
        </p:nvSpPr>
        <p:spPr>
          <a:xfrm>
            <a:off x="6057900" y="9534525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129159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" type="body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5334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1pPr>
            <a:lvl2pPr indent="-4953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4200"/>
              <a:buChar char="•"/>
              <a:defRPr sz="4200"/>
            </a:lvl2pPr>
            <a:lvl3pPr indent="-4572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3pPr>
            <a:lvl4pPr indent="-4191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4pPr>
            <a:lvl5pPr indent="-4191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5pPr>
            <a:lvl6pPr indent="-4191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6pPr>
            <a:lvl7pPr indent="-4191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7pPr>
            <a:lvl8pPr indent="-4191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8pPr>
            <a:lvl9pPr indent="-4191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Char char="•"/>
              <a:defRPr sz="3000"/>
            </a:lvl9pPr>
          </a:lstStyle>
          <a:p/>
        </p:txBody>
      </p:sp>
      <p:sp>
        <p:nvSpPr>
          <p:cNvPr id="54" name="Google Shape;54;p8"/>
          <p:cNvSpPr txBox="1"/>
          <p:nvPr>
            <p:ph idx="2" type="body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2pPr>
            <a:lvl3pPr indent="-2286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4pPr>
            <a:lvl5pPr indent="-2286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5pPr>
            <a:lvl6pPr indent="-2286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6pPr>
            <a:lvl7pPr indent="-2286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7pPr>
            <a:lvl8pPr indent="-2286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8pPr>
            <a:lvl9pPr indent="-2286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12573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6057900" y="9534525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129159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1257300" y="547687"/>
            <a:ext cx="15773400" cy="1989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0" type="dt"/>
          </p:nvPr>
        </p:nvSpPr>
        <p:spPr>
          <a:xfrm>
            <a:off x="12573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1" type="ftr"/>
          </p:nvPr>
        </p:nvSpPr>
        <p:spPr>
          <a:xfrm>
            <a:off x="6057900" y="9534525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129159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/>
            </a:lvl1pPr>
            <a:lvl2pPr indent="-2286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/>
            </a:lvl2pPr>
            <a:lvl3pPr indent="-2286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/>
            </a:lvl3pPr>
            <a:lvl4pPr indent="-2286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4pPr>
            <a:lvl5pPr indent="-2286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5pPr>
            <a:lvl6pPr indent="-2286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6pPr>
            <a:lvl7pPr indent="-2286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7pPr>
            <a:lvl8pPr indent="-2286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8pPr>
            <a:lvl9pPr indent="-2286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9pPr>
          </a:lstStyle>
          <a:p/>
        </p:txBody>
      </p:sp>
      <p:sp>
        <p:nvSpPr>
          <p:cNvPr id="66" name="Google Shape;66;p10"/>
          <p:cNvSpPr txBox="1"/>
          <p:nvPr>
            <p:ph idx="2" type="body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3" type="body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sz="3600"/>
            </a:lvl1pPr>
            <a:lvl2pPr indent="-2286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/>
            </a:lvl2pPr>
            <a:lvl3pPr indent="-2286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b="1" sz="2700"/>
            </a:lvl3pPr>
            <a:lvl4pPr indent="-2286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4pPr>
            <a:lvl5pPr indent="-2286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5pPr>
            <a:lvl6pPr indent="-2286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6pPr>
            <a:lvl7pPr indent="-2286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7pPr>
            <a:lvl8pPr indent="-2286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8pPr>
            <a:lvl9pPr indent="-2286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9pPr>
          </a:lstStyle>
          <a:p/>
        </p:txBody>
      </p:sp>
      <p:sp>
        <p:nvSpPr>
          <p:cNvPr id="68" name="Google Shape;68;p10"/>
          <p:cNvSpPr txBox="1"/>
          <p:nvPr>
            <p:ph idx="4" type="body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12573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6057900" y="9534525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129159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257300" y="547687"/>
            <a:ext cx="15773400" cy="1989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  <a:defRPr b="0" i="0" sz="6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257300" y="2738437"/>
            <a:ext cx="15773400" cy="65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95300" lvl="0" marL="457200" marR="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Char char="•"/>
              <a:defRPr b="0" i="0" sz="4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00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00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12573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6057900" y="9534525"/>
            <a:ext cx="61722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12915900" y="9534525"/>
            <a:ext cx="4114800" cy="547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Calibri"/>
              <a:buNone/>
              <a:defRPr b="0" i="0" sz="18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395AD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Google Shape;88;p13"/>
          <p:cNvCxnSpPr/>
          <p:nvPr/>
        </p:nvCxnSpPr>
        <p:spPr>
          <a:xfrm>
            <a:off x="-4762" y="9490075"/>
            <a:ext cx="18297525" cy="0"/>
          </a:xfrm>
          <a:prstGeom prst="straightConnector1">
            <a:avLst/>
          </a:prstGeom>
          <a:noFill/>
          <a:ln cap="rnd" cmpd="sng" w="9525">
            <a:solidFill>
              <a:srgbClr val="FFFFFF"/>
            </a:solidFill>
            <a:prstDash val="solid"/>
            <a:miter lim="800000"/>
            <a:headEnd len="med" w="med" type="none"/>
            <a:tailEnd len="med" w="med" type="none"/>
          </a:ln>
        </p:spPr>
      </p:cxnSp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01702" y="205900"/>
            <a:ext cx="4884624" cy="47635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292425" y="5350225"/>
            <a:ext cx="18103800" cy="59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969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Info ziņojums Attīstības komitejai</a:t>
            </a:r>
            <a:endParaRPr b="1"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969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Par vēlamajiem uzlabojumiem </a:t>
            </a:r>
            <a:endParaRPr b="1"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969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tūrisma jomā 2026. gadā</a:t>
            </a:r>
            <a:endParaRPr b="1"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969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969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8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969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196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Montserrat"/>
              <a:buNone/>
            </a:pPr>
            <a:r>
              <a:t/>
            </a:r>
            <a:endParaRPr b="1" sz="6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92075" y="9571037"/>
            <a:ext cx="1810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</a:pPr>
            <a:r>
              <a:rPr b="0" i="0" lang="en-US" sz="15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ĀDAŽU NOVADA PAŠVALDĪBA   I  </a:t>
            </a:r>
            <a:r>
              <a:rPr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ZANE URBANOVIČA</a:t>
            </a:r>
            <a:r>
              <a:rPr b="0" i="0" lang="en-US" sz="15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I   </a:t>
            </a:r>
            <a:r>
              <a:rPr lang="en-US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05.11.2025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" name="Google Shape;157;p22"/>
          <p:cNvCxnSpPr/>
          <p:nvPr/>
        </p:nvCxnSpPr>
        <p:spPr>
          <a:xfrm>
            <a:off x="-4762" y="9490075"/>
            <a:ext cx="18297600" cy="0"/>
          </a:xfrm>
          <a:prstGeom prst="straightConnector1">
            <a:avLst/>
          </a:prstGeom>
          <a:noFill/>
          <a:ln cap="rnd" cmpd="sng" w="9525">
            <a:solidFill>
              <a:srgbClr val="595959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58" name="Google Shape;158;p22"/>
          <p:cNvSpPr txBox="1"/>
          <p:nvPr/>
        </p:nvSpPr>
        <p:spPr>
          <a:xfrm>
            <a:off x="92075" y="9571037"/>
            <a:ext cx="1810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Montserrat"/>
              <a:buNone/>
            </a:pP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ĀDAŽU NOVADA PAŠVALDĪBA   I  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ZANE URBANOVIČA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  I   0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.202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  <p:sp>
        <p:nvSpPr>
          <p:cNvPr id="159" name="Google Shape;159;p22"/>
          <p:cNvSpPr txBox="1"/>
          <p:nvPr>
            <p:ph type="title"/>
          </p:nvPr>
        </p:nvSpPr>
        <p:spPr>
          <a:xfrm>
            <a:off x="4953000" y="547687"/>
            <a:ext cx="120777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-US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Ādažu TIC izveides piedāvājums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ontserrat"/>
              <a:buNone/>
            </a:pPr>
            <a:r>
              <a:t/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2"/>
          <p:cNvSpPr txBox="1"/>
          <p:nvPr>
            <p:ph idx="1" type="body"/>
          </p:nvPr>
        </p:nvSpPr>
        <p:spPr>
          <a:xfrm>
            <a:off x="4953000" y="2738437"/>
            <a:ext cx="12077700" cy="6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61" name="Google Shape;161;p22" title="utt_tic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3000" y="1981625"/>
            <a:ext cx="4648200" cy="69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 title="mycabin_tic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489200" y="1981625"/>
            <a:ext cx="4648200" cy="697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 txBox="1"/>
          <p:nvPr/>
        </p:nvSpPr>
        <p:spPr>
          <a:xfrm>
            <a:off x="10489200" y="8953925"/>
            <a:ext cx="7771500" cy="16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Sadarbības piedāvājums no mycabin.lv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4953000" y="8953925"/>
            <a:ext cx="7771500" cy="16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u.t.t. ēka</a:t>
            </a:r>
            <a:endParaRPr sz="2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23"/>
          <p:cNvCxnSpPr/>
          <p:nvPr/>
        </p:nvCxnSpPr>
        <p:spPr>
          <a:xfrm>
            <a:off x="-4762" y="9490075"/>
            <a:ext cx="18297600" cy="0"/>
          </a:xfrm>
          <a:prstGeom prst="straightConnector1">
            <a:avLst/>
          </a:prstGeom>
          <a:noFill/>
          <a:ln cap="rnd" cmpd="sng" w="9525">
            <a:solidFill>
              <a:srgbClr val="595959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70" name="Google Shape;170;p23"/>
          <p:cNvSpPr txBox="1"/>
          <p:nvPr/>
        </p:nvSpPr>
        <p:spPr>
          <a:xfrm>
            <a:off x="92075" y="9571037"/>
            <a:ext cx="1810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Montserrat"/>
              <a:buNone/>
            </a:pP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ĀDAŽU NOVADA PAŠVALDĪBA   I  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ZANE URBANOVIČA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  I   0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.202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  <p:sp>
        <p:nvSpPr>
          <p:cNvPr id="171" name="Google Shape;171;p23"/>
          <p:cNvSpPr txBox="1"/>
          <p:nvPr>
            <p:ph type="title"/>
          </p:nvPr>
        </p:nvSpPr>
        <p:spPr>
          <a:xfrm>
            <a:off x="4953000" y="547687"/>
            <a:ext cx="120777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77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Ilgtermiņā būtu vērtīgi apsvērt…</a:t>
            </a:r>
            <a:endParaRPr sz="4377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Ādažu novada muzejs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ontserrat"/>
              <a:buNone/>
            </a:pPr>
            <a:r>
              <a:t/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23"/>
          <p:cNvSpPr txBox="1"/>
          <p:nvPr>
            <p:ph idx="1" type="body"/>
          </p:nvPr>
        </p:nvSpPr>
        <p:spPr>
          <a:xfrm>
            <a:off x="9631275" y="2490350"/>
            <a:ext cx="8453400" cy="88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latin typeface="Montserrat"/>
                <a:ea typeface="Montserrat"/>
                <a:cs typeface="Montserrat"/>
                <a:sym typeface="Montserrat"/>
              </a:rPr>
              <a:t>Ādažu novada muzejs varētu kļūt par kultūras un izglītības centru, kas stiprina vietējo identitāti un piesaista apmeklētājus visa gada garumā.</a:t>
            </a:r>
            <a:endParaRPr sz="2700"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700"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700"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latin typeface="Montserrat"/>
                <a:ea typeface="Montserrat"/>
                <a:cs typeface="Montserrat"/>
                <a:sym typeface="Montserrat"/>
              </a:rPr>
              <a:t>muzejs = kvalitatīvs iekštelpu piedāvājums</a:t>
            </a:r>
            <a:endParaRPr sz="2700"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latin typeface="Montserrat"/>
                <a:ea typeface="Montserrat"/>
                <a:cs typeface="Montserrat"/>
                <a:sym typeface="Montserrat"/>
              </a:rPr>
              <a:t>muzejs = ilgāka uzturēšanās, kultūras tūrisms</a:t>
            </a:r>
            <a:endParaRPr sz="2700"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latin typeface="Montserrat"/>
                <a:ea typeface="Montserrat"/>
                <a:cs typeface="Montserrat"/>
                <a:sym typeface="Montserrat"/>
              </a:rPr>
              <a:t>muzejs = vēstures un mākslas galerija</a:t>
            </a:r>
            <a:endParaRPr sz="2700"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latin typeface="Montserrat"/>
                <a:ea typeface="Montserrat"/>
                <a:cs typeface="Montserrat"/>
                <a:sym typeface="Montserrat"/>
              </a:rPr>
              <a:t>muzejs = militārā mantojuma ekspozīcija</a:t>
            </a:r>
            <a:endParaRPr sz="2700"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73" name="Google Shape;173;p23" title="muzejs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525" y="2490350"/>
            <a:ext cx="8991802" cy="59945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/>
          <p:nvPr/>
        </p:nvSpPr>
        <p:spPr>
          <a:xfrm>
            <a:off x="17478575" y="5908400"/>
            <a:ext cx="914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9" name="Google Shape;179;p24"/>
          <p:cNvCxnSpPr/>
          <p:nvPr/>
        </p:nvCxnSpPr>
        <p:spPr>
          <a:xfrm>
            <a:off x="-4762" y="9490075"/>
            <a:ext cx="18297600" cy="0"/>
          </a:xfrm>
          <a:prstGeom prst="straightConnector1">
            <a:avLst/>
          </a:prstGeom>
          <a:noFill/>
          <a:ln cap="rnd" cmpd="sng" w="9525">
            <a:solidFill>
              <a:srgbClr val="595959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80" name="Google Shape;180;p24"/>
          <p:cNvSpPr txBox="1"/>
          <p:nvPr/>
        </p:nvSpPr>
        <p:spPr>
          <a:xfrm>
            <a:off x="92075" y="9571037"/>
            <a:ext cx="1810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Montserrat"/>
              <a:buNone/>
            </a:pP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ĀDAŽU NOVADA PAŠVALDĪBA   I  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ZANE URBANOVIČA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  I   0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.202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  <p:sp>
        <p:nvSpPr>
          <p:cNvPr id="181" name="Google Shape;181;p24"/>
          <p:cNvSpPr txBox="1"/>
          <p:nvPr>
            <p:ph type="title"/>
          </p:nvPr>
        </p:nvSpPr>
        <p:spPr>
          <a:xfrm>
            <a:off x="4953000" y="547687"/>
            <a:ext cx="120777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-US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1" lang="en-US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ūrisma piedāvājuma izvietojums un ārtelpas infrastruktūra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ontserrat"/>
              <a:buNone/>
            </a:pPr>
            <a:r>
              <a:t/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" name="Google Shape;182;p24"/>
          <p:cNvSpPr txBox="1"/>
          <p:nvPr>
            <p:ph idx="1" type="body"/>
          </p:nvPr>
        </p:nvSpPr>
        <p:spPr>
          <a:xfrm>
            <a:off x="4953000" y="2738437"/>
            <a:ext cx="12077700" cy="6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/>
          </a:bodyPr>
          <a:lstStyle/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• 	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Novada tematiskā telts ar aktivitāti, dalība pasākumos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42857"/>
              <a:buFont typeface="Montserrat"/>
              <a:buChar char="●"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Mini ekspozīcijas iekļaušana Ādažu TIC,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317182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42857"/>
              <a:buFont typeface="Montserrat"/>
              <a:buChar char="●"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“EXIT RIGA” piedāvājuma izvietošana lidostā RIX zona.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• 	Infrastruktūras uzlabojumi (ūdensceļi, telšu vietas, takas, vides pieejamības uzlabošana)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7" name="Google Shape;187;p25"/>
          <p:cNvCxnSpPr/>
          <p:nvPr/>
        </p:nvCxnSpPr>
        <p:spPr>
          <a:xfrm>
            <a:off x="-4762" y="9490075"/>
            <a:ext cx="18297525" cy="0"/>
          </a:xfrm>
          <a:prstGeom prst="straightConnector1">
            <a:avLst/>
          </a:prstGeom>
          <a:noFill/>
          <a:ln cap="rnd" cmpd="sng" w="9525">
            <a:solidFill>
              <a:srgbClr val="595959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88" name="Google Shape;188;p25"/>
          <p:cNvSpPr txBox="1"/>
          <p:nvPr/>
        </p:nvSpPr>
        <p:spPr>
          <a:xfrm>
            <a:off x="92075" y="9571037"/>
            <a:ext cx="1810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Montserrat"/>
              <a:buNone/>
            </a:pP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ĀDAŽU NOVADA PAŠVALDĪBA   I  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ZANE URBANOVIČA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  I   0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.202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  <p:sp>
        <p:nvSpPr>
          <p:cNvPr id="189" name="Google Shape;189;p25"/>
          <p:cNvSpPr txBox="1"/>
          <p:nvPr/>
        </p:nvSpPr>
        <p:spPr>
          <a:xfrm>
            <a:off x="2822863" y="850025"/>
            <a:ext cx="12642300" cy="74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50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Kopsavilkums</a:t>
            </a:r>
            <a:endParaRPr b="1" sz="50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4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• 	Digitālā komunikācija</a:t>
            </a:r>
            <a:endParaRPr i="1" sz="34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4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• 	Tematiskie produkti</a:t>
            </a:r>
            <a:endParaRPr i="1" sz="34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4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• 	Uzņēmēju iesaiste</a:t>
            </a:r>
            <a:endParaRPr i="1" sz="34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4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• 	Reģionālā sadarbība</a:t>
            </a:r>
            <a:endParaRPr i="1" sz="34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4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• 	Iekštelpu tūrisms</a:t>
            </a:r>
            <a:endParaRPr i="1" sz="34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4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• 	Infrastruktūra</a:t>
            </a:r>
            <a:endParaRPr i="1" sz="34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US" sz="340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• 	Pieredzes piedāvājumi</a:t>
            </a:r>
            <a:endParaRPr i="1" sz="34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5000"/>
              <a:buFont typeface="Montserrat Medium"/>
              <a:buNone/>
            </a:pPr>
            <a:r>
              <a:t/>
            </a:r>
            <a:endParaRPr i="1" sz="5000">
              <a:solidFill>
                <a:srgbClr val="59595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90" name="Google Shape;190;p25"/>
          <p:cNvSpPr txBox="1"/>
          <p:nvPr/>
        </p:nvSpPr>
        <p:spPr>
          <a:xfrm>
            <a:off x="2473325" y="7200900"/>
            <a:ext cx="133413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000"/>
              <a:buFont typeface="Montserrat Light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 txBox="1"/>
          <p:nvPr/>
        </p:nvSpPr>
        <p:spPr>
          <a:xfrm>
            <a:off x="3265487" y="2628900"/>
            <a:ext cx="11666537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2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0"/>
              <a:buFont typeface="Montserrat"/>
              <a:buNone/>
            </a:pPr>
            <a:r>
              <a:rPr b="1" i="0" lang="en-US" sz="99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PALDIES PAR</a:t>
            </a:r>
            <a:endParaRPr/>
          </a:p>
          <a:p>
            <a:pPr indent="0" lvl="0" marL="0" marR="0" rtl="0" algn="ctr">
              <a:lnSpc>
                <a:spcPct val="1212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0"/>
              <a:buFont typeface="Montserrat"/>
              <a:buNone/>
            </a:pPr>
            <a:r>
              <a:rPr b="1" i="0" lang="en-US" sz="99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UZMANĪBU!</a:t>
            </a:r>
            <a:endParaRPr/>
          </a:p>
        </p:txBody>
      </p:sp>
      <p:cxnSp>
        <p:nvCxnSpPr>
          <p:cNvPr id="196" name="Google Shape;196;p26"/>
          <p:cNvCxnSpPr/>
          <p:nvPr/>
        </p:nvCxnSpPr>
        <p:spPr>
          <a:xfrm>
            <a:off x="0" y="9529762"/>
            <a:ext cx="18297525" cy="0"/>
          </a:xfrm>
          <a:prstGeom prst="straightConnector1">
            <a:avLst/>
          </a:prstGeom>
          <a:noFill/>
          <a:ln cap="rnd" cmpd="sng" w="9525">
            <a:solidFill>
              <a:srgbClr val="58585B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97" name="Google Shape;197;p26"/>
          <p:cNvSpPr txBox="1"/>
          <p:nvPr/>
        </p:nvSpPr>
        <p:spPr>
          <a:xfrm>
            <a:off x="92075" y="9571037"/>
            <a:ext cx="1810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Montserrat"/>
              <a:buNone/>
            </a:pP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ĀDAŽU NOVADA PAŠVALDĪBA   I 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ZANE URBANOVIČA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  I   0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.202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  <p:pic>
        <p:nvPicPr>
          <p:cNvPr id="198" name="Google Shape;198;p26"/>
          <p:cNvPicPr preferRelativeResize="0"/>
          <p:nvPr/>
        </p:nvPicPr>
        <p:blipFill rotWithShape="1">
          <a:blip r:embed="rId3">
            <a:alphaModFix/>
          </a:blip>
          <a:srcRect b="-1227" l="1396" r="2167" t="51372"/>
          <a:stretch/>
        </p:blipFill>
        <p:spPr>
          <a:xfrm>
            <a:off x="0" y="0"/>
            <a:ext cx="18297525" cy="945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94562" y="4570412"/>
            <a:ext cx="3698875" cy="360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6"/>
          <p:cNvSpPr txBox="1"/>
          <p:nvPr/>
        </p:nvSpPr>
        <p:spPr>
          <a:xfrm>
            <a:off x="-177800" y="3317875"/>
            <a:ext cx="18292762" cy="1012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69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Montserrat"/>
              <a:buNone/>
            </a:pPr>
            <a:r>
              <a:rPr b="1" i="0" lang="en-US" sz="6600" u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PALDIES PAR UZMANĪBU!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847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/>
        </p:nvSpPr>
        <p:spPr>
          <a:xfrm>
            <a:off x="135938" y="3994450"/>
            <a:ext cx="18297600" cy="35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Prezentācijas mērķis</a:t>
            </a:r>
            <a:endParaRPr b="1" sz="4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Iepazīstināt ar prioritārajām aktivitātēm un uzlabojumiem, </a:t>
            </a:r>
            <a:endParaRPr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kas sekmēs tūrisma attīstību Ādažu novadā 2026. gadā.</a:t>
            </a:r>
            <a:endParaRPr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7200"/>
              <a:buFont typeface="Montserrat"/>
              <a:buNone/>
            </a:pPr>
            <a:r>
              <a:t/>
            </a:r>
            <a:endParaRPr b="1" sz="72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7" name="Google Shape;97;p14"/>
          <p:cNvCxnSpPr/>
          <p:nvPr/>
        </p:nvCxnSpPr>
        <p:spPr>
          <a:xfrm>
            <a:off x="-4762" y="9490075"/>
            <a:ext cx="18297525" cy="0"/>
          </a:xfrm>
          <a:prstGeom prst="straightConnector1">
            <a:avLst/>
          </a:prstGeom>
          <a:noFill/>
          <a:ln cap="rnd" cmpd="sng" w="9525">
            <a:solidFill>
              <a:srgbClr val="595959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98" name="Google Shape;98;p14"/>
          <p:cNvSpPr txBox="1"/>
          <p:nvPr/>
        </p:nvSpPr>
        <p:spPr>
          <a:xfrm>
            <a:off x="92075" y="9571037"/>
            <a:ext cx="1810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Montserrat"/>
              <a:buNone/>
            </a:pP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ĀDAŽU NOVADA PAŠVALDĪBA   I  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ZANE URBANOVIČA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 I   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05.11.2023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847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/>
        </p:nvSpPr>
        <p:spPr>
          <a:xfrm>
            <a:off x="135938" y="3994450"/>
            <a:ext cx="18297600" cy="313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5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STRATĒĢISKIE MĒRĶI</a:t>
            </a:r>
            <a:endParaRPr b="1" sz="5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7200"/>
              <a:buFont typeface="Montserrat"/>
              <a:buNone/>
            </a:pPr>
            <a:r>
              <a:t/>
            </a:r>
            <a:endParaRPr b="1" sz="72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4" name="Google Shape;104;p15"/>
          <p:cNvCxnSpPr/>
          <p:nvPr/>
        </p:nvCxnSpPr>
        <p:spPr>
          <a:xfrm>
            <a:off x="-4762" y="9490075"/>
            <a:ext cx="18297600" cy="0"/>
          </a:xfrm>
          <a:prstGeom prst="straightConnector1">
            <a:avLst/>
          </a:prstGeom>
          <a:noFill/>
          <a:ln cap="rnd" cmpd="sng" w="9525">
            <a:solidFill>
              <a:srgbClr val="595959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05" name="Google Shape;105;p15"/>
          <p:cNvSpPr txBox="1"/>
          <p:nvPr/>
        </p:nvSpPr>
        <p:spPr>
          <a:xfrm>
            <a:off x="92075" y="9571037"/>
            <a:ext cx="1810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Montserrat"/>
              <a:buNone/>
            </a:pP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ĀDAŽU NOVADA PAŠVALDĪBA   I  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ZANE URBANOVIČA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 I   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05.11.2023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" name="Google Shape;110;p16"/>
          <p:cNvCxnSpPr/>
          <p:nvPr/>
        </p:nvCxnSpPr>
        <p:spPr>
          <a:xfrm>
            <a:off x="-4762" y="9490075"/>
            <a:ext cx="18297525" cy="0"/>
          </a:xfrm>
          <a:prstGeom prst="straightConnector1">
            <a:avLst/>
          </a:prstGeom>
          <a:noFill/>
          <a:ln cap="rnd" cmpd="sng" w="9525">
            <a:solidFill>
              <a:srgbClr val="595959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11" name="Google Shape;111;p16"/>
          <p:cNvSpPr txBox="1"/>
          <p:nvPr/>
        </p:nvSpPr>
        <p:spPr>
          <a:xfrm>
            <a:off x="92075" y="9571037"/>
            <a:ext cx="1810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Montserrat"/>
              <a:buNone/>
            </a:pP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ĀDAŽU NOVADA PAŠVALDĪBA   I  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ZANE URBANOVIČA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  I   0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1.202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  <p:sp>
        <p:nvSpPr>
          <p:cNvPr id="112" name="Google Shape;112;p16"/>
          <p:cNvSpPr txBox="1"/>
          <p:nvPr>
            <p:ph type="title"/>
          </p:nvPr>
        </p:nvSpPr>
        <p:spPr>
          <a:xfrm>
            <a:off x="4953000" y="547687"/>
            <a:ext cx="12077700" cy="19891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6600"/>
              <a:buFont typeface="Montserrat"/>
              <a:buNone/>
            </a:pPr>
            <a:r>
              <a:rPr b="1" lang="en-US" sz="52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SM1 – Pārvaldība un koordinācija</a:t>
            </a:r>
            <a:endParaRPr sz="5200"/>
          </a:p>
        </p:txBody>
      </p:sp>
      <p:sp>
        <p:nvSpPr>
          <p:cNvPr id="113" name="Google Shape;113;p16"/>
          <p:cNvSpPr txBox="1"/>
          <p:nvPr>
            <p:ph idx="1" type="body"/>
          </p:nvPr>
        </p:nvSpPr>
        <p:spPr>
          <a:xfrm>
            <a:off x="4953000" y="2738437"/>
            <a:ext cx="12077700" cy="65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Mērķis: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>
                <a:latin typeface="Montserrat"/>
                <a:ea typeface="Montserrat"/>
                <a:cs typeface="Montserrat"/>
                <a:sym typeface="Montserrat"/>
              </a:rPr>
              <a:t>Efektīvi organizēts, pārvaldīts un koordinēts galamērķis</a:t>
            </a:r>
            <a:endParaRPr sz="2700"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300">
                <a:latin typeface="Montserrat"/>
                <a:ea typeface="Montserrat"/>
                <a:cs typeface="Montserrat"/>
                <a:sym typeface="Montserrat"/>
              </a:rPr>
              <a:t>• 	Informācijas nodošana uzņēmējiem (20 vietas ar bukletiem)</a:t>
            </a:r>
            <a:endParaRPr sz="3300"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300">
                <a:latin typeface="Montserrat"/>
                <a:ea typeface="Montserrat"/>
                <a:cs typeface="Montserrat"/>
                <a:sym typeface="Montserrat"/>
              </a:rPr>
              <a:t>• 	Marķēti centrālie maršruti un iekļauti informācijas materiālos</a:t>
            </a:r>
            <a:endParaRPr sz="3300"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300">
                <a:latin typeface="Montserrat"/>
                <a:ea typeface="Montserrat"/>
                <a:cs typeface="Montserrat"/>
                <a:sym typeface="Montserrat"/>
              </a:rPr>
              <a:t>• 	Tūrisma uzņēmēju saiets (vismaz 1 aktivitāte gadā)</a:t>
            </a:r>
            <a:endParaRPr sz="3300"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Google Shape;118;p17"/>
          <p:cNvCxnSpPr/>
          <p:nvPr/>
        </p:nvCxnSpPr>
        <p:spPr>
          <a:xfrm>
            <a:off x="-4762" y="9490075"/>
            <a:ext cx="18297600" cy="0"/>
          </a:xfrm>
          <a:prstGeom prst="straightConnector1">
            <a:avLst/>
          </a:prstGeom>
          <a:noFill/>
          <a:ln cap="rnd" cmpd="sng" w="9525">
            <a:solidFill>
              <a:srgbClr val="595959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19" name="Google Shape;119;p17"/>
          <p:cNvSpPr txBox="1"/>
          <p:nvPr/>
        </p:nvSpPr>
        <p:spPr>
          <a:xfrm>
            <a:off x="92075" y="9571037"/>
            <a:ext cx="1810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Montserrat"/>
              <a:buNone/>
            </a:pP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ĀDAŽU NOVADA PAŠVALDĪBA   I  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ZANE URBANOVIČA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  I   0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1.202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  <p:sp>
        <p:nvSpPr>
          <p:cNvPr id="120" name="Google Shape;120;p17"/>
          <p:cNvSpPr txBox="1"/>
          <p:nvPr>
            <p:ph type="title"/>
          </p:nvPr>
        </p:nvSpPr>
        <p:spPr>
          <a:xfrm>
            <a:off x="4953000" y="547687"/>
            <a:ext cx="120777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6600"/>
              <a:buFont typeface="Montserrat"/>
              <a:buNone/>
            </a:pPr>
            <a:r>
              <a:rPr b="1" lang="en-US" sz="52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SM2 – Piedāvājuma kvalitāte un noturība</a:t>
            </a:r>
            <a:endParaRPr sz="5200"/>
          </a:p>
        </p:txBody>
      </p:sp>
      <p:sp>
        <p:nvSpPr>
          <p:cNvPr id="121" name="Google Shape;121;p17"/>
          <p:cNvSpPr txBox="1"/>
          <p:nvPr>
            <p:ph idx="1" type="body"/>
          </p:nvPr>
        </p:nvSpPr>
        <p:spPr>
          <a:xfrm>
            <a:off x="4953000" y="2738437"/>
            <a:ext cx="12077700" cy="6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Mērķis: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>
                <a:latin typeface="Montserrat"/>
                <a:ea typeface="Montserrat"/>
                <a:cs typeface="Montserrat"/>
                <a:sym typeface="Montserrat"/>
              </a:rPr>
              <a:t>Paaugstināta kvalitāte un noturība</a:t>
            </a:r>
            <a:endParaRPr sz="2700"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300">
                <a:latin typeface="Montserrat"/>
                <a:ea typeface="Montserrat"/>
                <a:cs typeface="Montserrat"/>
                <a:sym typeface="Montserrat"/>
              </a:rPr>
              <a:t>• 	Stendi pie nozīmīgākajiem tūrisma objektiem</a:t>
            </a:r>
            <a:endParaRPr sz="3300"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300">
                <a:latin typeface="Montserrat"/>
                <a:ea typeface="Montserrat"/>
                <a:cs typeface="Montserrat"/>
                <a:sym typeface="Montserrat"/>
              </a:rPr>
              <a:t>• 	Orientēšanās aktivitātes Nēģu svētku ietvaros</a:t>
            </a:r>
            <a:endParaRPr sz="3300"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300">
                <a:latin typeface="Montserrat"/>
                <a:ea typeface="Montserrat"/>
                <a:cs typeface="Montserrat"/>
                <a:sym typeface="Montserrat"/>
              </a:rPr>
              <a:t>• 	2 jauni maršruti</a:t>
            </a:r>
            <a:endParaRPr sz="3300"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300">
                <a:latin typeface="Montserrat"/>
                <a:ea typeface="Montserrat"/>
                <a:cs typeface="Montserrat"/>
                <a:sym typeface="Montserrat"/>
              </a:rPr>
              <a:t>• 	1 jauna audio gida izveide un esošo popularizēšana</a:t>
            </a:r>
            <a:endParaRPr sz="3300"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300"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Google Shape;126;p18"/>
          <p:cNvCxnSpPr/>
          <p:nvPr/>
        </p:nvCxnSpPr>
        <p:spPr>
          <a:xfrm>
            <a:off x="-4762" y="9490075"/>
            <a:ext cx="18297600" cy="0"/>
          </a:xfrm>
          <a:prstGeom prst="straightConnector1">
            <a:avLst/>
          </a:prstGeom>
          <a:noFill/>
          <a:ln cap="rnd" cmpd="sng" w="9525">
            <a:solidFill>
              <a:srgbClr val="595959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27" name="Google Shape;127;p18"/>
          <p:cNvSpPr txBox="1"/>
          <p:nvPr/>
        </p:nvSpPr>
        <p:spPr>
          <a:xfrm>
            <a:off x="92075" y="9571037"/>
            <a:ext cx="1810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Montserrat"/>
              <a:buNone/>
            </a:pP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ĀDAŽU NOVADA PAŠVALDĪBA   I  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ZANE URBANOVIČA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  I   0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1.202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  <p:sp>
        <p:nvSpPr>
          <p:cNvPr id="128" name="Google Shape;128;p18"/>
          <p:cNvSpPr txBox="1"/>
          <p:nvPr>
            <p:ph type="title"/>
          </p:nvPr>
        </p:nvSpPr>
        <p:spPr>
          <a:xfrm>
            <a:off x="4953000" y="547687"/>
            <a:ext cx="120777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6600"/>
              <a:buFont typeface="Montserrat"/>
              <a:buNone/>
            </a:pPr>
            <a:r>
              <a:rPr b="1" lang="en-US" sz="52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SM3 – Ekonomiskais pienesums</a:t>
            </a:r>
            <a:endParaRPr sz="5200"/>
          </a:p>
        </p:txBody>
      </p:sp>
      <p:sp>
        <p:nvSpPr>
          <p:cNvPr id="129" name="Google Shape;129;p18"/>
          <p:cNvSpPr txBox="1"/>
          <p:nvPr>
            <p:ph idx="1" type="body"/>
          </p:nvPr>
        </p:nvSpPr>
        <p:spPr>
          <a:xfrm>
            <a:off x="4953000" y="2738437"/>
            <a:ext cx="12077700" cy="6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740"/>
              <a:buFont typeface="Arial"/>
              <a:buNone/>
            </a:pPr>
            <a:r>
              <a:rPr lang="en-US">
                <a:latin typeface="Montserrat SemiBold"/>
                <a:ea typeface="Montserrat SemiBold"/>
                <a:cs typeface="Montserrat SemiBold"/>
                <a:sym typeface="Montserrat SemiBold"/>
              </a:rPr>
              <a:t>Mērķis:</a:t>
            </a: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700">
                <a:latin typeface="Montserrat"/>
                <a:ea typeface="Montserrat"/>
                <a:cs typeface="Montserrat"/>
                <a:sym typeface="Montserrat"/>
              </a:rPr>
              <a:t>Ilgāka uzturēšanās, lielāki tēriņi</a:t>
            </a:r>
            <a:endParaRPr sz="2700"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• 	Dalība izstādēs (Balttour, EXIT RIGA u.c.)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• 	Tematiski ceļveži ar vietējo piedāvājumu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• 	Tematiski produkti (suvenīri tirgošainai)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• 	Ziemas sezonas piedāvājuma publicitāte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• 	Izzinoši pārgājieni, sezonas atklāšanas pasākums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6190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• 	Mārketinga kampaņas ar uzņēmējiem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DC847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/>
        </p:nvSpPr>
        <p:spPr>
          <a:xfrm>
            <a:off x="135938" y="3994450"/>
            <a:ext cx="18297600" cy="261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4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Vēlamie uzlabojumi </a:t>
            </a:r>
            <a:endParaRPr b="1" sz="4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7200"/>
              <a:buFont typeface="Montserrat"/>
              <a:buNone/>
            </a:pPr>
            <a:r>
              <a:t/>
            </a:r>
            <a:endParaRPr b="1" sz="72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5" name="Google Shape;135;p19"/>
          <p:cNvCxnSpPr/>
          <p:nvPr/>
        </p:nvCxnSpPr>
        <p:spPr>
          <a:xfrm>
            <a:off x="-4762" y="9490075"/>
            <a:ext cx="18297600" cy="0"/>
          </a:xfrm>
          <a:prstGeom prst="straightConnector1">
            <a:avLst/>
          </a:prstGeom>
          <a:noFill/>
          <a:ln cap="rnd" cmpd="sng" w="9525">
            <a:solidFill>
              <a:srgbClr val="595959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36" name="Google Shape;136;p19"/>
          <p:cNvSpPr txBox="1"/>
          <p:nvPr/>
        </p:nvSpPr>
        <p:spPr>
          <a:xfrm>
            <a:off x="92075" y="9571037"/>
            <a:ext cx="1810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Montserrat"/>
              <a:buNone/>
            </a:pP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ĀDAŽU NOVADA PAŠVALDĪBA   I  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ZANE URBANOVIČA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 I   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05.11.2023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1" name="Google Shape;141;p20"/>
          <p:cNvCxnSpPr/>
          <p:nvPr/>
        </p:nvCxnSpPr>
        <p:spPr>
          <a:xfrm>
            <a:off x="-4762" y="9490075"/>
            <a:ext cx="18297600" cy="0"/>
          </a:xfrm>
          <a:prstGeom prst="straightConnector1">
            <a:avLst/>
          </a:prstGeom>
          <a:noFill/>
          <a:ln cap="rnd" cmpd="sng" w="9525">
            <a:solidFill>
              <a:srgbClr val="595959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42" name="Google Shape;142;p20"/>
          <p:cNvSpPr txBox="1"/>
          <p:nvPr/>
        </p:nvSpPr>
        <p:spPr>
          <a:xfrm>
            <a:off x="92075" y="9571037"/>
            <a:ext cx="1810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Montserrat"/>
              <a:buNone/>
            </a:pP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ĀDAŽU NOVADA PAŠVALDĪBA   I  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ZANE URBANOVIČA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  I   0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1.202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  <p:sp>
        <p:nvSpPr>
          <p:cNvPr id="143" name="Google Shape;143;p20"/>
          <p:cNvSpPr txBox="1"/>
          <p:nvPr>
            <p:ph type="title"/>
          </p:nvPr>
        </p:nvSpPr>
        <p:spPr>
          <a:xfrm>
            <a:off x="4953000" y="547687"/>
            <a:ext cx="120777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-US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Digitālā komunikācija un produkti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ontserrat"/>
              <a:buNone/>
            </a:pPr>
            <a:r>
              <a:t/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20"/>
          <p:cNvSpPr txBox="1"/>
          <p:nvPr>
            <p:ph idx="1" type="body"/>
          </p:nvPr>
        </p:nvSpPr>
        <p:spPr>
          <a:xfrm>
            <a:off x="4953000" y="2738437"/>
            <a:ext cx="12077700" cy="6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• 	FB reklāma un UX uzlabojumi mājaslapā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• 	Tematisko produktu attīstība (audio gids, suvenīri, tematiskie ceļveži)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• 	Drukātie materiāli 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Google Shape;149;p21"/>
          <p:cNvCxnSpPr/>
          <p:nvPr/>
        </p:nvCxnSpPr>
        <p:spPr>
          <a:xfrm>
            <a:off x="-4762" y="9490075"/>
            <a:ext cx="18297600" cy="0"/>
          </a:xfrm>
          <a:prstGeom prst="straightConnector1">
            <a:avLst/>
          </a:prstGeom>
          <a:noFill/>
          <a:ln cap="rnd" cmpd="sng" w="9525">
            <a:solidFill>
              <a:srgbClr val="595959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50" name="Google Shape;150;p21"/>
          <p:cNvSpPr txBox="1"/>
          <p:nvPr/>
        </p:nvSpPr>
        <p:spPr>
          <a:xfrm>
            <a:off x="92075" y="9571037"/>
            <a:ext cx="18103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Montserrat"/>
              <a:buNone/>
            </a:pP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ĀDAŽU NOVADA PAŠVALDĪBA   I  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ZANE URBANOVIČA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  I   0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.202</a:t>
            </a:r>
            <a:r>
              <a:rPr lang="en-US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0" i="0" lang="en-US" sz="1500" u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</p:txBody>
      </p:sp>
      <p:sp>
        <p:nvSpPr>
          <p:cNvPr id="151" name="Google Shape;151;p21"/>
          <p:cNvSpPr txBox="1"/>
          <p:nvPr>
            <p:ph type="title"/>
          </p:nvPr>
        </p:nvSpPr>
        <p:spPr>
          <a:xfrm>
            <a:off x="4953000" y="547687"/>
            <a:ext cx="12077700" cy="198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en-US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Uzņēmēju iesaiste un sadarbība</a:t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Montserrat"/>
              <a:buNone/>
            </a:pPr>
            <a:r>
              <a:t/>
            </a:r>
            <a:endParaRPr b="1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1"/>
          <p:cNvSpPr txBox="1"/>
          <p:nvPr>
            <p:ph idx="1" type="body"/>
          </p:nvPr>
        </p:nvSpPr>
        <p:spPr>
          <a:xfrm>
            <a:off x="4953000" y="2738437"/>
            <a:ext cx="12077700" cy="652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• 	Uzņēmēju kompetenču stiprināšana (saiets, informēšana par sertifikācijas iegūšanu, “RADĪTS ĀDAŽU NOVADĀ” 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• 	Informācijas nodošana uzņēmumos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• 	Sadarbība ar reģionālajiem partneriem un biedrībām (EXIT RIGA, VP)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762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