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13"/>
  </p:notesMasterIdLst>
  <p:sldIdLst>
    <p:sldId id="432" r:id="rId2"/>
    <p:sldId id="475" r:id="rId3"/>
    <p:sldId id="468" r:id="rId4"/>
    <p:sldId id="454" r:id="rId5"/>
    <p:sldId id="511" r:id="rId6"/>
    <p:sldId id="485" r:id="rId7"/>
    <p:sldId id="508" r:id="rId8"/>
    <p:sldId id="509" r:id="rId9"/>
    <p:sldId id="510" r:id="rId10"/>
    <p:sldId id="506" r:id="rId11"/>
    <p:sldId id="467" r:id="rId12"/>
  </p:sldIdLst>
  <p:sldSz cx="18288000" cy="10287000"/>
  <p:notesSz cx="6797675" cy="9926638"/>
  <p:embeddedFontLst>
    <p:embeddedFont>
      <p:font typeface="Montserrat" panose="00000500000000000000" pitchFamily="50" charset="-70"/>
      <p:regular r:id="rId14"/>
      <p:bold r:id="rId15"/>
      <p:italic r:id="rId16"/>
      <p:boldItalic r:id="rId17"/>
    </p:embeddedFont>
  </p:embeddedFontLst>
  <p:defaultTextStyle>
    <a:defPPr>
      <a:defRPr lang="lv-LV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8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Gaišs stils 2 - izcēlum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5" autoAdjust="0"/>
    <p:restoredTop sz="93161" autoAdjust="0"/>
  </p:normalViewPr>
  <p:slideViewPr>
    <p:cSldViewPr>
      <p:cViewPr varScale="1">
        <p:scale>
          <a:sx n="35" d="100"/>
          <a:sy n="35" d="100"/>
        </p:scale>
        <p:origin x="29" y="3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100DFE-684B-4807-3B6B-4A9A35FEFB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4DA3EE-6A61-F33D-0221-FDBC4742B5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079963-8949-4BB9-9D7C-D97C91EECF9B}" type="datetimeFigureOut">
              <a:rPr lang="lv-LV"/>
              <a:pPr>
                <a:defRPr/>
              </a:pPr>
              <a:t>06.11.2025</a:t>
            </a:fld>
            <a:endParaRPr 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FA84F1-D5B5-7F06-C099-8B05395341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x-non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FBE3570-BBA5-B2DB-BCE6-C57EB379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x-non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84F83-0769-6040-C920-9B20D16D55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4CD46-381E-051D-0996-DDE1E6136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F395BC-D4F7-45EF-8F3A-40F16DDBBDF5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F395BC-D4F7-45EF-8F3A-40F16DDBBDF5}" type="slidenum">
              <a:rPr lang="lv-LV" altLang="lv-LV" smtClean="0"/>
              <a:pPr>
                <a:defRPr/>
              </a:pPr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7266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aida attēla vietturis 1">
            <a:extLst>
              <a:ext uri="{FF2B5EF4-FFF2-40B4-BE49-F238E27FC236}">
                <a16:creationId xmlns:a16="http://schemas.microsoft.com/office/drawing/2014/main" id="{3B3C9091-F60A-9734-0C08-44136FD7FB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Piezīmju vietturis 2">
            <a:extLst>
              <a:ext uri="{FF2B5EF4-FFF2-40B4-BE49-F238E27FC236}">
                <a16:creationId xmlns:a16="http://schemas.microsoft.com/office/drawing/2014/main" id="{1B21F710-23EB-6AAE-1CA4-7BC3CA788D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lv-LV" altLang="lv-LV"/>
              <a:t>Uz 1 milj ERAF = 666 tk privātās investīcijas</a:t>
            </a:r>
          </a:p>
        </p:txBody>
      </p:sp>
      <p:sp>
        <p:nvSpPr>
          <p:cNvPr id="7172" name="Slaida numura vietturis 3">
            <a:extLst>
              <a:ext uri="{FF2B5EF4-FFF2-40B4-BE49-F238E27FC236}">
                <a16:creationId xmlns:a16="http://schemas.microsoft.com/office/drawing/2014/main" id="{4A67C5B7-160C-C7FE-9344-D6621B369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BE7FE1F-E3F8-474D-856E-29519FE89DEA}" type="slidenum">
              <a:rPr lang="lv-LV" altLang="lv-LV" smtClean="0"/>
              <a:pPr/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70811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F395BC-D4F7-45EF-8F3A-40F16DDBBDF5}" type="slidenum">
              <a:rPr lang="lv-LV" altLang="lv-LV" smtClean="0"/>
              <a:pPr>
                <a:defRPr/>
              </a:pPr>
              <a:t>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1185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53CBB-95E1-7FB5-9C1F-33E8B8D8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FF72-FBDB-4EFA-9591-674D7CE21075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7CCD-3634-385C-C9C8-9F6781AC4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BEF4B-46F1-66D7-A59D-6E35A755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53B4D-4189-4E37-AB8D-7F07E5B45BCC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71229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DD50-C1C6-331F-A725-69194896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A6DD6-F017-4FD9-BC75-CB5E95C28D56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E173A-A6E2-CF41-4C4A-39294CEE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C6F7-8285-CA76-DB7C-7BE97124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3B81E-A6CF-4598-B3D9-A946C16E949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59285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BD753-A733-7AC9-2E81-B89EB063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189D-6D80-4BA2-BA3B-2DF155631061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06C1B-037D-6DEA-5E09-D21E0F6A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26F4C-D95A-785B-079A-AC9F756E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2EE79-87EA-453E-9A71-2D1CF00AC87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6349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A0CA-B2A4-D942-DD18-9AF7B955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D376-D20F-4832-8C76-E897E11D9833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E3D4C-6E79-109D-2C2D-4A78936A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8929C-CB00-8514-993A-17007D72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43A5-714F-4540-9E65-0EE7207759E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0366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2E84E-4C16-ED9D-5977-0BE3B2BA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1287-DFDD-43BB-98B8-3F0A1BFF8E57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80A0-B9D0-A81B-CF74-1457DE7F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38E69-0C45-0F9A-8C3A-1763852C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F490-0F01-4068-8DFE-56E3785EE12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96094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DB4180-AD9F-6B0D-23A3-B1A794BB6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221CF-7785-4F08-B8C6-B262C1761169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006CCC-B5B6-FBF0-6629-A19CF0236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5A24B9-F3C0-FD53-80B4-7B04CCA5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9F99-0491-4F0D-9423-A45C44CC354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7515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54D53D-9327-1129-94D1-9FD15F0F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D17C-2721-485B-B833-199C241C640B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CC1B36-F1B5-3342-79FE-379B9492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FEAC05-DF9C-C79E-860A-400AF48A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F4DAB-BEBF-47E2-8BE7-483C4F1CFE8C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2052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28E707-E753-D26F-3339-55135189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60D4-9A01-4119-B642-44A9C0F56930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AF28BA-1FAA-D738-238D-FD0A52A6F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8A9683-7C3D-5F72-7D5B-BE128BDC8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A982A-158A-4E33-B41A-6C7D838C30C0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18827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9F1D873-9CB7-B64D-D3C4-6C4E5584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E7A69-49D4-4838-BC0F-57C728ABE2EB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6507E5A-6EDC-22BB-B6D8-8DD94AFF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CCFB3D-1419-0A30-A4F6-808C0E1A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FFBE-0697-443C-AFBD-81A0DCD3ED8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5014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D814AA-1EF4-D729-E244-C0242D60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449E7-145D-4376-96A6-383A80B8AF93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955074-4460-FBDA-14BF-BF281242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5931C3-F043-96F3-1843-5A93512D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336F-0EA2-4F18-8017-E57B51DA3747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6334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x-non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D019E3-D521-49DA-9622-82A2235F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A8AF-E708-47A3-99EB-AE32BFAACB51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6679B3-0819-344A-40F4-EF13C8E9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4B605B-4308-BA0C-5EC9-2D04C2FC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507E-1ED4-4308-AFE3-1812F86CD62D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89942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FE09677-4A7F-01B0-7BD0-28E915875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title style</a:t>
            </a:r>
            <a:endParaRPr lang="lv-LV" altLang="lv-LV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CA0E9AA-E058-C32B-63D2-61A019D27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v-LV"/>
              <a:t>Click to edit Master text styles</a:t>
            </a:r>
          </a:p>
          <a:p>
            <a:pPr lvl="1"/>
            <a:r>
              <a:rPr lang="en-GB" altLang="lv-LV"/>
              <a:t>Second level</a:t>
            </a:r>
          </a:p>
          <a:p>
            <a:pPr lvl="2"/>
            <a:r>
              <a:rPr lang="en-GB" altLang="lv-LV"/>
              <a:t>Third level</a:t>
            </a:r>
          </a:p>
          <a:p>
            <a:pPr lvl="3"/>
            <a:r>
              <a:rPr lang="en-GB" altLang="lv-LV"/>
              <a:t>Fourth level</a:t>
            </a:r>
          </a:p>
          <a:p>
            <a:pPr lvl="4"/>
            <a:r>
              <a:rPr lang="en-GB" altLang="lv-LV"/>
              <a:t>Fifth level</a:t>
            </a:r>
            <a:endParaRPr lang="lv-LV" alt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2250C-6D89-F663-8746-17B585691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CFEE54-0D80-45F2-A199-F1C13A7BBBD1}" type="datetime1">
              <a:rPr lang="en-US"/>
              <a:pPr>
                <a:defRPr/>
              </a:pPr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BF98D-32AD-9E05-012E-BAD183EF5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202CF-D361-F9CC-AE71-783AE37E2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30A0BD-9307-4BA8-9C35-E9414454DBC6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defTabSz="1371600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>
            <a:alpha val="7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">
            <a:extLst>
              <a:ext uri="{FF2B5EF4-FFF2-40B4-BE49-F238E27FC236}">
                <a16:creationId xmlns:a16="http://schemas.microsoft.com/office/drawing/2014/main" id="{D2CF23DD-2274-17E0-4D18-A1309DF61EF3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6E4F3B80-002C-A71B-B71F-B735BE33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19" y="307975"/>
            <a:ext cx="4068762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:a16="http://schemas.microsoft.com/office/drawing/2014/main" id="{53A47D2B-F58C-DBAC-B99D-5634BA4A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14900"/>
            <a:ext cx="166116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v-LV" altLang="lv-LV" sz="6000" b="1" dirty="0">
                <a:solidFill>
                  <a:schemeClr val="bg1"/>
                </a:solidFill>
                <a:latin typeface="Montserrat" pitchFamily="2" charset="-70"/>
              </a:rPr>
              <a:t>Informatīvs ziņojums par Ādažu novada ciemu attīstības plānu izstrādi</a:t>
            </a:r>
          </a:p>
        </p:txBody>
      </p:sp>
      <p:sp>
        <p:nvSpPr>
          <p:cNvPr id="3077" name="TextBox 2">
            <a:extLst>
              <a:ext uri="{FF2B5EF4-FFF2-40B4-BE49-F238E27FC236}">
                <a16:creationId xmlns:a16="http://schemas.microsoft.com/office/drawing/2014/main" id="{F0214876-BAD5-52BE-A668-729C010F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solidFill>
                  <a:srgbClr val="FFFFFF"/>
                </a:solidFill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I   </a:t>
            </a:r>
            <a:r>
              <a:rPr lang="lv-LV" altLang="lv-LV" sz="1500" dirty="0">
                <a:solidFill>
                  <a:srgbClr val="FFFFFF"/>
                </a:solidFill>
                <a:latin typeface="Montserrat" pitchFamily="2" charset="-70"/>
              </a:rPr>
              <a:t>12.11.</a:t>
            </a: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202</a:t>
            </a:r>
            <a:r>
              <a:rPr lang="lv-LV" altLang="lv-LV" sz="1500" dirty="0">
                <a:solidFill>
                  <a:srgbClr val="FFFFFF"/>
                </a:solidFill>
                <a:latin typeface="Montserrat" pitchFamily="2" charset="-70"/>
              </a:rPr>
              <a:t>5</a:t>
            </a: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.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57EFDC49-9844-61DA-D791-63B677A813B5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CD97B-218B-BDE8-34F3-C03CE4E62959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5200" b="1" dirty="0">
                <a:latin typeface="Montserrat" pitchFamily="2" charset="77"/>
              </a:rPr>
              <a:t>Priekšlikums</a:t>
            </a:r>
            <a:endParaRPr lang="en-US" sz="52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88EDB-9977-6A22-88B2-CCB0FF298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28900"/>
            <a:ext cx="16535400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Pieņemt informāciju zināšanai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Publicēt izstrādāto ciemu attīstības plānu papildinātos variantus pašvaldības tīmekļa vietnē, sadaļā </a:t>
            </a:r>
            <a:r>
              <a:rPr lang="lv-LV" sz="2800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50" charset="-70"/>
                <a:ea typeface="Calibri" panose="020F0502020204030204" pitchFamily="34" charset="0"/>
              </a:rPr>
              <a:t>Aktualitātes / Sabiedrības līdzdalība / Ciemu attīstības plāni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Nosūtīt izstrādāto ciemu attīstības plānu papildinātos variantus iedzīvotāju padomēm komentāru saņemšanai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lv-LV" alt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Pēc komentāru saņemšanas uzlabot ciemu </a:t>
            </a:r>
            <a:r>
              <a:rPr lang="lv-LV" altLang="lv-LV" sz="2800">
                <a:latin typeface="Montserrat" panose="00000500000000000000" pitchFamily="50" charset="-70"/>
                <a:ea typeface="Calibri" panose="020F0502020204030204" pitchFamily="34" charset="0"/>
              </a:rPr>
              <a:t>attīstības plānus</a:t>
            </a:r>
            <a:endParaRPr lang="lv-LV" altLang="lv-LV" sz="2800" dirty="0">
              <a:latin typeface="Montserrat" panose="00000500000000000000" pitchFamily="50" charset="-7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650C78-15E9-A071-4F63-1A82CE70E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521035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>
            <a:alpha val="7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">
            <a:extLst>
              <a:ext uri="{FF2B5EF4-FFF2-40B4-BE49-F238E27FC236}">
                <a16:creationId xmlns:a16="http://schemas.microsoft.com/office/drawing/2014/main" id="{D2CF23DD-2274-17E0-4D18-A1309DF61EF3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6E4F3B80-002C-A71B-B71F-B735BE33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19" y="307975"/>
            <a:ext cx="4068762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:a16="http://schemas.microsoft.com/office/drawing/2014/main" id="{53A47D2B-F58C-DBAC-B99D-5634BA4A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914900"/>
            <a:ext cx="166116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lv-LV" altLang="lv-LV" sz="6000" b="1" dirty="0">
                <a:solidFill>
                  <a:schemeClr val="bg1"/>
                </a:solidFill>
                <a:latin typeface="Montserrat" pitchFamily="2" charset="-70"/>
              </a:rPr>
              <a:t>Paldies par uzmanību!</a:t>
            </a:r>
          </a:p>
          <a:p>
            <a:pPr algn="ctr" eaLnBrk="1" hangingPunct="1"/>
            <a:endParaRPr lang="lv-LV" altLang="lv-LV" sz="4000" dirty="0">
              <a:latin typeface="Montserrat" pitchFamily="2" charset="-70"/>
            </a:endParaRPr>
          </a:p>
        </p:txBody>
      </p:sp>
      <p:sp>
        <p:nvSpPr>
          <p:cNvPr id="3077" name="TextBox 2">
            <a:extLst>
              <a:ext uri="{FF2B5EF4-FFF2-40B4-BE49-F238E27FC236}">
                <a16:creationId xmlns:a16="http://schemas.microsoft.com/office/drawing/2014/main" id="{F0214876-BAD5-52BE-A668-729C010FB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solidFill>
                  <a:srgbClr val="FFFFFF"/>
                </a:solidFill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I   </a:t>
            </a:r>
            <a:r>
              <a:rPr lang="lv-LV" altLang="lv-LV" sz="1500" dirty="0">
                <a:solidFill>
                  <a:srgbClr val="FFFFFF"/>
                </a:solidFill>
                <a:latin typeface="Montserrat" pitchFamily="2" charset="-70"/>
              </a:rPr>
              <a:t>12.11.</a:t>
            </a: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202</a:t>
            </a:r>
            <a:r>
              <a:rPr lang="lv-LV" altLang="lv-LV" sz="1500" dirty="0">
                <a:solidFill>
                  <a:srgbClr val="FFFFFF"/>
                </a:solidFill>
                <a:latin typeface="Montserrat" pitchFamily="2" charset="-70"/>
              </a:rPr>
              <a:t>5</a:t>
            </a:r>
            <a:r>
              <a:rPr lang="en-US" altLang="lv-LV" sz="1500" dirty="0">
                <a:solidFill>
                  <a:srgbClr val="FFFFFF"/>
                </a:solidFill>
                <a:latin typeface="Montserrat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25317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57EFDC49-9844-61DA-D791-63B677A813B5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3FFC01-F1C7-49A5-1281-9A66736CCFE6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5200" b="1" dirty="0">
                <a:latin typeface="Montserrat" pitchFamily="2" charset="77"/>
              </a:rPr>
              <a:t>Ādažu novads</a:t>
            </a:r>
            <a:endParaRPr lang="en-US" sz="5200" b="1" dirty="0">
              <a:latin typeface="Montserrat" pitchFamily="2" charset="77"/>
            </a:endParaRP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56BFCB11-A2DE-5B74-D13F-BE195C2B5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b="23210"/>
          <a:stretch/>
        </p:blipFill>
        <p:spPr>
          <a:xfrm>
            <a:off x="4914900" y="1701114"/>
            <a:ext cx="8458200" cy="7496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5E24A-08CD-6126-8277-3A47684F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1926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3">
            <a:extLst>
              <a:ext uri="{FF2B5EF4-FFF2-40B4-BE49-F238E27FC236}">
                <a16:creationId xmlns:a16="http://schemas.microsoft.com/office/drawing/2014/main" id="{4C6E82A3-C0A4-F95B-9EA5-9B5272E47710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34913C6-2B92-C1A9-7A50-B03470E9D61E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5200" b="1" dirty="0">
                <a:latin typeface="Montserrat" pitchFamily="2" charset="77"/>
              </a:rPr>
              <a:t>Pašvaldības plānošanas dokumenti</a:t>
            </a:r>
            <a:endParaRPr lang="en-US" sz="5200" b="1" dirty="0">
              <a:latin typeface="Montserrat" pitchFamily="2" charset="77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0242F5A4-80B4-6B82-948D-12CB58772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b="20963"/>
          <a:stretch/>
        </p:blipFill>
        <p:spPr>
          <a:xfrm>
            <a:off x="10972800" y="2161374"/>
            <a:ext cx="6606105" cy="3438532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002E563D-4FF3-6D0B-D559-01AAF7136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t="14102" r="18912" b="13371"/>
          <a:stretch/>
        </p:blipFill>
        <p:spPr>
          <a:xfrm>
            <a:off x="11522075" y="5788008"/>
            <a:ext cx="3774309" cy="3457717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4DA3E113-1F47-FC0A-454C-AB3FE7561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7281" r="9374" b="16406"/>
          <a:stretch/>
        </p:blipFill>
        <p:spPr>
          <a:xfrm>
            <a:off x="1183509" y="1954088"/>
            <a:ext cx="8839200" cy="6607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9DAA98-3152-DB74-C47A-17D1DBA9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26864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57EFDC49-9844-61DA-D791-63B677A813B5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3FFC01-F1C7-49A5-1281-9A66736CCFE6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5200" b="1" dirty="0">
                <a:latin typeface="Montserrat" pitchFamily="2" charset="77"/>
              </a:rPr>
              <a:t>Plānotais laika plāns</a:t>
            </a:r>
            <a:endParaRPr lang="en-US" sz="5200" b="1" dirty="0">
              <a:latin typeface="Montserrat" pitchFamily="2" charset="77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1451479B-1448-BC3A-12E9-B7B0A3081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226" b="24710"/>
          <a:stretch/>
        </p:blipFill>
        <p:spPr>
          <a:xfrm>
            <a:off x="1038225" y="2154978"/>
            <a:ext cx="16539882" cy="432435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9D4DB41B-27BB-2B05-514D-51798459C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252" y="2569791"/>
            <a:ext cx="1480242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22D52-D39E-CD87-C0F3-84533609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DACCFF39-651B-F298-36E5-98DF22C19144}"/>
              </a:ext>
            </a:extLst>
          </p:cNvPr>
          <p:cNvGrpSpPr/>
          <p:nvPr/>
        </p:nvGrpSpPr>
        <p:grpSpPr>
          <a:xfrm>
            <a:off x="697917" y="7223994"/>
            <a:ext cx="16772308" cy="1797233"/>
            <a:chOff x="697917" y="7223994"/>
            <a:chExt cx="16772308" cy="1797233"/>
          </a:xfrm>
        </p:grpSpPr>
        <p:pic>
          <p:nvPicPr>
            <p:cNvPr id="6" name="Attēls 5">
              <a:extLst>
                <a:ext uri="{FF2B5EF4-FFF2-40B4-BE49-F238E27FC236}">
                  <a16:creationId xmlns:a16="http://schemas.microsoft.com/office/drawing/2014/main" id="{D53D55FD-D3B6-FBB0-A203-07BCD55D8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917" y="7241237"/>
              <a:ext cx="3144253" cy="1772854"/>
            </a:xfrm>
            <a:prstGeom prst="rect">
              <a:avLst/>
            </a:prstGeom>
          </p:spPr>
        </p:pic>
        <p:pic>
          <p:nvPicPr>
            <p:cNvPr id="11" name="Attēls 10">
              <a:extLst>
                <a:ext uri="{FF2B5EF4-FFF2-40B4-BE49-F238E27FC236}">
                  <a16:creationId xmlns:a16="http://schemas.microsoft.com/office/drawing/2014/main" id="{D57EF15A-5C70-4F0A-93D8-DC6A1A6D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7047" b="3318"/>
            <a:stretch>
              <a:fillRect/>
            </a:stretch>
          </p:blipFill>
          <p:spPr>
            <a:xfrm>
              <a:off x="4038636" y="7240314"/>
              <a:ext cx="3560823" cy="1780913"/>
            </a:xfrm>
            <a:prstGeom prst="rect">
              <a:avLst/>
            </a:prstGeom>
          </p:spPr>
        </p:pic>
        <p:pic>
          <p:nvPicPr>
            <p:cNvPr id="13" name="Attēls 12">
              <a:extLst>
                <a:ext uri="{FF2B5EF4-FFF2-40B4-BE49-F238E27FC236}">
                  <a16:creationId xmlns:a16="http://schemas.microsoft.com/office/drawing/2014/main" id="{2B2C8F5C-5E2B-A6C0-C108-4366B71F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1914" y="7223994"/>
              <a:ext cx="3113224" cy="1797233"/>
            </a:xfrm>
            <a:prstGeom prst="rect">
              <a:avLst/>
            </a:prstGeom>
          </p:spPr>
        </p:pic>
        <p:pic>
          <p:nvPicPr>
            <p:cNvPr id="15" name="Attēls 14">
              <a:extLst>
                <a:ext uri="{FF2B5EF4-FFF2-40B4-BE49-F238E27FC236}">
                  <a16:creationId xmlns:a16="http://schemas.microsoft.com/office/drawing/2014/main" id="{C035E0AF-8819-5AB5-C93E-ACC450852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97593" y="7240314"/>
              <a:ext cx="3067032" cy="1773777"/>
            </a:xfrm>
            <a:prstGeom prst="rect">
              <a:avLst/>
            </a:prstGeom>
          </p:spPr>
        </p:pic>
        <p:pic>
          <p:nvPicPr>
            <p:cNvPr id="17" name="Attēls 16">
              <a:extLst>
                <a:ext uri="{FF2B5EF4-FFF2-40B4-BE49-F238E27FC236}">
                  <a16:creationId xmlns:a16="http://schemas.microsoft.com/office/drawing/2014/main" id="{266AB93F-4975-F7A0-C233-4F1BC6FCE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57080" y="7268885"/>
              <a:ext cx="3113145" cy="172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1421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376B7F-2398-D38A-4E96-8811FA5D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FF31EDAE-6ED5-B0D7-D690-D1D4BC73D9B5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6867F13-76A5-7CEB-3981-F2A2A013C44B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5200" b="1" dirty="0">
                <a:latin typeface="Montserrat" pitchFamily="2" charset="77"/>
              </a:rPr>
              <a:t>2025. gadā noorganizētās sanāksmes</a:t>
            </a:r>
            <a:endParaRPr lang="en-US" sz="5200" b="1" dirty="0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EA4B2-FB61-ABA7-11A2-C49595E2A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9C713547-A6C9-5AAB-2C0C-E0F9BC12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6" t="15602" r="36944"/>
          <a:stretch>
            <a:fillRect/>
          </a:stretch>
        </p:blipFill>
        <p:spPr>
          <a:xfrm>
            <a:off x="4800600" y="1987546"/>
            <a:ext cx="8686800" cy="72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7381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57EFDC49-9844-61DA-D791-63B677A813B5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3FFC01-F1C7-49A5-1281-9A66736CCFE6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5200" b="1" dirty="0">
                <a:latin typeface="Montserrat" pitchFamily="2" charset="77"/>
              </a:rPr>
              <a:t>Kur var sekot līdzi aktualitātēm</a:t>
            </a:r>
            <a:endParaRPr lang="en-US" sz="5200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63FAE-5B85-B239-B091-3325CC6ED605}"/>
              </a:ext>
            </a:extLst>
          </p:cNvPr>
          <p:cNvSpPr txBox="1"/>
          <p:nvPr/>
        </p:nvSpPr>
        <p:spPr>
          <a:xfrm>
            <a:off x="447675" y="2514048"/>
            <a:ext cx="9163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dirty="0">
                <a:solidFill>
                  <a:srgbClr val="6B82A1"/>
                </a:solidFill>
              </a:rPr>
              <a:t>https://www.adazunovads.lv/lv/ciemu-attistibas-plani</a:t>
            </a: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C0DB223B-924E-F37A-7816-C598CD71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65" y="3898372"/>
            <a:ext cx="8839200" cy="3692847"/>
          </a:xfrm>
          <a:prstGeom prst="rect">
            <a:avLst/>
          </a:prstGeom>
        </p:spPr>
      </p:pic>
      <p:sp>
        <p:nvSpPr>
          <p:cNvPr id="9" name="Ovāls 8">
            <a:extLst>
              <a:ext uri="{FF2B5EF4-FFF2-40B4-BE49-F238E27FC236}">
                <a16:creationId xmlns:a16="http://schemas.microsoft.com/office/drawing/2014/main" id="{29295A08-FD7D-5463-0C6C-8B42CF54C298}"/>
              </a:ext>
            </a:extLst>
          </p:cNvPr>
          <p:cNvSpPr/>
          <p:nvPr/>
        </p:nvSpPr>
        <p:spPr>
          <a:xfrm>
            <a:off x="4876800" y="3898372"/>
            <a:ext cx="1066800" cy="635528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Ovāls 9">
            <a:extLst>
              <a:ext uri="{FF2B5EF4-FFF2-40B4-BE49-F238E27FC236}">
                <a16:creationId xmlns:a16="http://schemas.microsoft.com/office/drawing/2014/main" id="{559EC6F2-0F46-2A2A-299E-8CCAF48F8AC2}"/>
              </a:ext>
            </a:extLst>
          </p:cNvPr>
          <p:cNvSpPr/>
          <p:nvPr/>
        </p:nvSpPr>
        <p:spPr>
          <a:xfrm>
            <a:off x="690065" y="5981700"/>
            <a:ext cx="1481635" cy="576902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Ovāls 10">
            <a:extLst>
              <a:ext uri="{FF2B5EF4-FFF2-40B4-BE49-F238E27FC236}">
                <a16:creationId xmlns:a16="http://schemas.microsoft.com/office/drawing/2014/main" id="{8AB72C0D-BA39-AF12-BF36-3D017DA5D480}"/>
              </a:ext>
            </a:extLst>
          </p:cNvPr>
          <p:cNvSpPr/>
          <p:nvPr/>
        </p:nvSpPr>
        <p:spPr>
          <a:xfrm>
            <a:off x="2416693" y="5654948"/>
            <a:ext cx="1481635" cy="576902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12" name="Taisns bultveida savienotājs 11">
            <a:extLst>
              <a:ext uri="{FF2B5EF4-FFF2-40B4-BE49-F238E27FC236}">
                <a16:creationId xmlns:a16="http://schemas.microsoft.com/office/drawing/2014/main" id="{A5F71AB8-C02A-A9D7-7E2B-2EB60AB5872F}"/>
              </a:ext>
            </a:extLst>
          </p:cNvPr>
          <p:cNvCxnSpPr>
            <a:cxnSpLocks/>
          </p:cNvCxnSpPr>
          <p:nvPr/>
        </p:nvCxnSpPr>
        <p:spPr>
          <a:xfrm flipH="1">
            <a:off x="1676400" y="4409217"/>
            <a:ext cx="2971800" cy="1496282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aisns bultveida savienotājs 12">
            <a:extLst>
              <a:ext uri="{FF2B5EF4-FFF2-40B4-BE49-F238E27FC236}">
                <a16:creationId xmlns:a16="http://schemas.microsoft.com/office/drawing/2014/main" id="{AD710BA8-E79E-43ED-C723-61527AC70080}"/>
              </a:ext>
            </a:extLst>
          </p:cNvPr>
          <p:cNvCxnSpPr>
            <a:cxnSpLocks/>
          </p:cNvCxnSpPr>
          <p:nvPr/>
        </p:nvCxnSpPr>
        <p:spPr>
          <a:xfrm flipV="1">
            <a:off x="2145312" y="6177803"/>
            <a:ext cx="363224" cy="22239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aisns bultveida savienotājs 13">
            <a:extLst>
              <a:ext uri="{FF2B5EF4-FFF2-40B4-BE49-F238E27FC236}">
                <a16:creationId xmlns:a16="http://schemas.microsoft.com/office/drawing/2014/main" id="{76E1CAC7-6A6E-ECD1-77FE-24EEF98096F4}"/>
              </a:ext>
            </a:extLst>
          </p:cNvPr>
          <p:cNvCxnSpPr>
            <a:cxnSpLocks/>
          </p:cNvCxnSpPr>
          <p:nvPr/>
        </p:nvCxnSpPr>
        <p:spPr>
          <a:xfrm>
            <a:off x="3936428" y="5981700"/>
            <a:ext cx="5799730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>
            <a:extLst>
              <a:ext uri="{FF2B5EF4-FFF2-40B4-BE49-F238E27FC236}">
                <a16:creationId xmlns:a16="http://schemas.microsoft.com/office/drawing/2014/main" id="{F0EDC284-8421-3F4E-CC58-3EBBE857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765" y="2668776"/>
            <a:ext cx="6905119" cy="6088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3BAEA-7CD5-5278-5C5F-39EC0699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536202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C927E-2ECF-FEF7-997E-2CE9E7FF6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3240AFB5-CD06-1197-520D-F7EB5E88BE18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6B0AA4-360F-5ABD-4083-67268D7E707E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lv-LV" sz="5400" b="1" dirty="0">
                <a:latin typeface="Montserrat" panose="00000500000000000000" pitchFamily="50" charset="-70"/>
              </a:rPr>
              <a:t>Ciemu / apkaimju attīstības plānu izstrādes līdzšinējais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6C98C-0627-ECB7-4072-398AC71BC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187" y="1981419"/>
            <a:ext cx="165354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Tika noorganizētas 19 tikšanās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</a:rPr>
              <a:t>Tikšanās tika organizētas klātienē, tieši ciemos, vakarpusē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</a:rPr>
              <a:t>Tikai atsevišķos ciemos ir telpas, kur kopienas var sanākt kopā</a:t>
            </a:r>
            <a:endParaRPr lang="lv-LV" sz="2800" dirty="0"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Publicitātes aktivitātes (mājas lapā, FB, </a:t>
            </a:r>
            <a:r>
              <a:rPr lang="lv-LV" sz="2800" dirty="0" err="1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Watsap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 grupās, avīzē)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Ciemu attīstības plānu izstrādes jaunumi tiek publicēti pašvaldības mājas lapā izveidotajā atsevišķā sadaļā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Kopienu ekspertes loma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Iedzīvotāju padomju pārstāvju atbalsts sanāksmju popularizēšanā un norisē</a:t>
            </a:r>
            <a:endParaRPr lang="lv-LV" sz="2800" dirty="0"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0E2BC-C99D-FE9B-0B9E-C4506A4A1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2FB54B31-C3EB-099F-FE87-E579292A3876}"/>
              </a:ext>
            </a:extLst>
          </p:cNvPr>
          <p:cNvGrpSpPr/>
          <p:nvPr/>
        </p:nvGrpSpPr>
        <p:grpSpPr>
          <a:xfrm>
            <a:off x="928162" y="6965147"/>
            <a:ext cx="16431676" cy="2296374"/>
            <a:chOff x="928162" y="6965147"/>
            <a:chExt cx="16431676" cy="2296374"/>
          </a:xfrm>
        </p:grpSpPr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1F1D4C57-DE1B-CA38-EA2E-9B3CB2C0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162" y="6989072"/>
              <a:ext cx="3619720" cy="2260332"/>
            </a:xfrm>
            <a:prstGeom prst="rect">
              <a:avLst/>
            </a:prstGeom>
          </p:spPr>
        </p:pic>
        <p:pic>
          <p:nvPicPr>
            <p:cNvPr id="11" name="Attēls 10">
              <a:extLst>
                <a:ext uri="{FF2B5EF4-FFF2-40B4-BE49-F238E27FC236}">
                  <a16:creationId xmlns:a16="http://schemas.microsoft.com/office/drawing/2014/main" id="{2E7A2EBD-530E-36ED-16D4-6D38986F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2197" y="6991508"/>
              <a:ext cx="1631697" cy="2270013"/>
            </a:xfrm>
            <a:prstGeom prst="rect">
              <a:avLst/>
            </a:prstGeom>
          </p:spPr>
        </p:pic>
        <p:pic>
          <p:nvPicPr>
            <p:cNvPr id="13" name="Attēls 12">
              <a:extLst>
                <a:ext uri="{FF2B5EF4-FFF2-40B4-BE49-F238E27FC236}">
                  <a16:creationId xmlns:a16="http://schemas.microsoft.com/office/drawing/2014/main" id="{EFA3CFA0-57CB-BEAD-FC11-4006835CB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1993" y="6965147"/>
              <a:ext cx="4288889" cy="2284257"/>
            </a:xfrm>
            <a:prstGeom prst="rect">
              <a:avLst/>
            </a:prstGeom>
          </p:spPr>
        </p:pic>
        <p:pic>
          <p:nvPicPr>
            <p:cNvPr id="15" name="Attēls 14">
              <a:extLst>
                <a:ext uri="{FF2B5EF4-FFF2-40B4-BE49-F238E27FC236}">
                  <a16:creationId xmlns:a16="http://schemas.microsoft.com/office/drawing/2014/main" id="{5E9EF02C-61D3-7947-A2AE-19CBEF837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2145" y="6965147"/>
              <a:ext cx="3929160" cy="2262926"/>
            </a:xfrm>
            <a:prstGeom prst="rect">
              <a:avLst/>
            </a:prstGeom>
          </p:spPr>
        </p:pic>
        <p:pic>
          <p:nvPicPr>
            <p:cNvPr id="16" name="Satura vietturis 4">
              <a:extLst>
                <a:ext uri="{FF2B5EF4-FFF2-40B4-BE49-F238E27FC236}">
                  <a16:creationId xmlns:a16="http://schemas.microsoft.com/office/drawing/2014/main" id="{AC890196-EB7F-87F5-6B35-BB1BFEDC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02568" y="6998027"/>
              <a:ext cx="1657270" cy="2230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32241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BC01FA-2432-50FD-87D9-91050B017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725FA969-E173-F30D-3EE7-74BA2B55CC6A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0CBE67-0B8C-6E75-C240-895988EE84DF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lv-LV" sz="5400" b="1" dirty="0">
                <a:latin typeface="Montserrat" panose="00000500000000000000" pitchFamily="50" charset="-70"/>
              </a:rPr>
              <a:t>Ciemu / apkaimju attīstības plānu izstrādes līdzšinējais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0708E-A99D-4DF3-66C3-D18013451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898049"/>
            <a:ext cx="165354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Klātienes sanāksmēs tika runāts par ciemos nepieciešamajiem pasākumiem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Iedzīvotāju aptauja par Ādažu pilsētas apkaimēm (no 01.10.2025. līdz 12.11.2025. aptaujā piedalījās 26 respondenti).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Izņemot </a:t>
            </a:r>
            <a:r>
              <a:rPr lang="lv-LV" sz="2800" dirty="0" err="1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Garciemu</a:t>
            </a: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 un Carnikavu, citos ciemos sanāksmju dalībnieku skaits bija mazāks nekā 2024. gadā (</a:t>
            </a:r>
            <a:r>
              <a:rPr lang="lv-LV" sz="2800" dirty="0" err="1">
                <a:latin typeface="Montserrat" panose="00000500000000000000" pitchFamily="50" charset="-70"/>
                <a:ea typeface="Calibri" panose="020F0502020204030204" pitchFamily="34" charset="0"/>
              </a:rPr>
              <a:t>Garciemā</a:t>
            </a: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 piedalījās vairāk kā 60 iedzīvotāji)</a:t>
            </a:r>
            <a:endParaRPr lang="lv-LV" sz="2800" dirty="0"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Paralēli ciemu attīstības plāniem tika turpināts plānot pilsētas apkaimes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Ciemu attīstības plānu uzlabošanai iedzīvotāji iesūtīja vairākus priekšlikumus e-pastā</a:t>
            </a:r>
            <a:endParaRPr lang="lv-LV" sz="2800" dirty="0"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F4007-6D52-F3FA-434B-552D610A5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  <p:pic>
        <p:nvPicPr>
          <p:cNvPr id="18" name="Attēls 17">
            <a:extLst>
              <a:ext uri="{FF2B5EF4-FFF2-40B4-BE49-F238E27FC236}">
                <a16:creationId xmlns:a16="http://schemas.microsoft.com/office/drawing/2014/main" id="{9F7FC21B-7353-B011-18F8-69E6430808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38"/>
          <a:stretch/>
        </p:blipFill>
        <p:spPr>
          <a:xfrm>
            <a:off x="13067673" y="6888535"/>
            <a:ext cx="4119835" cy="2298391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B060D33D-A0C9-805C-8B5B-4C25A05C60D8}"/>
              </a:ext>
            </a:extLst>
          </p:cNvPr>
          <p:cNvGrpSpPr/>
          <p:nvPr/>
        </p:nvGrpSpPr>
        <p:grpSpPr>
          <a:xfrm>
            <a:off x="880816" y="6882038"/>
            <a:ext cx="16530884" cy="2334893"/>
            <a:chOff x="880816" y="6882038"/>
            <a:chExt cx="16530884" cy="2334893"/>
          </a:xfrm>
        </p:grpSpPr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B00446A6-8744-44B7-B772-BEA38FAFC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816" y="6890060"/>
              <a:ext cx="4119835" cy="2296865"/>
            </a:xfrm>
            <a:prstGeom prst="rect">
              <a:avLst/>
            </a:prstGeom>
          </p:spPr>
        </p:pic>
        <p:pic>
          <p:nvPicPr>
            <p:cNvPr id="11" name="Attēls 10">
              <a:extLst>
                <a:ext uri="{FF2B5EF4-FFF2-40B4-BE49-F238E27FC236}">
                  <a16:creationId xmlns:a16="http://schemas.microsoft.com/office/drawing/2014/main" id="{008604CE-EB89-5429-2B64-18B3A937F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0844" y="6882038"/>
              <a:ext cx="3312195" cy="2334893"/>
            </a:xfrm>
            <a:prstGeom prst="rect">
              <a:avLst/>
            </a:prstGeom>
          </p:spPr>
        </p:pic>
        <p:pic>
          <p:nvPicPr>
            <p:cNvPr id="13" name="Attēls 12">
              <a:extLst>
                <a:ext uri="{FF2B5EF4-FFF2-40B4-BE49-F238E27FC236}">
                  <a16:creationId xmlns:a16="http://schemas.microsoft.com/office/drawing/2014/main" id="{F6898668-173D-EC9D-18CF-6B96AE9B0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09122" y="6904767"/>
              <a:ext cx="4102578" cy="2297601"/>
            </a:xfrm>
            <a:prstGeom prst="rect">
              <a:avLst/>
            </a:prstGeom>
          </p:spPr>
        </p:pic>
        <p:pic>
          <p:nvPicPr>
            <p:cNvPr id="16" name="Attēls 15">
              <a:extLst>
                <a:ext uri="{FF2B5EF4-FFF2-40B4-BE49-F238E27FC236}">
                  <a16:creationId xmlns:a16="http://schemas.microsoft.com/office/drawing/2014/main" id="{4DE22C32-BBF3-0E92-210E-3115ABEDA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0329" y="6882038"/>
              <a:ext cx="4145480" cy="2316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04366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A3212B-DFF5-4099-02FF-5C25DEAC4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3">
            <a:extLst>
              <a:ext uri="{FF2B5EF4-FFF2-40B4-BE49-F238E27FC236}">
                <a16:creationId xmlns:a16="http://schemas.microsoft.com/office/drawing/2014/main" id="{EBB5BB7D-8265-1673-A826-A0B3C9A1B161}"/>
              </a:ext>
            </a:extLst>
          </p:cNvPr>
          <p:cNvSpPr>
            <a:spLocks noChangeShapeType="1"/>
          </p:cNvSpPr>
          <p:nvPr/>
        </p:nvSpPr>
        <p:spPr bwMode="auto">
          <a:xfrm rot="1789">
            <a:off x="-4763" y="9490075"/>
            <a:ext cx="18297526" cy="0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7CA92-F9BB-E5CA-BFA4-011631E75008}"/>
              </a:ext>
            </a:extLst>
          </p:cNvPr>
          <p:cNvSpPr txBox="1">
            <a:spLocks/>
          </p:cNvSpPr>
          <p:nvPr/>
        </p:nvSpPr>
        <p:spPr>
          <a:xfrm>
            <a:off x="1038225" y="947738"/>
            <a:ext cx="17145000" cy="766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lv-LV" sz="5400" b="1" dirty="0">
                <a:latin typeface="Montserrat" panose="00000500000000000000" pitchFamily="50" charset="-70"/>
              </a:rPr>
              <a:t>Ciemu / apkaimju attīstības plānu izstrādes līdzšinējais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57D21-E0AD-010A-0E6D-AFA31B3C7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898049"/>
            <a:ext cx="11391900" cy="76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Dokumenta nosaukums «</a:t>
            </a:r>
            <a:r>
              <a:rPr lang="lv-LV" sz="2800" b="1" dirty="0">
                <a:latin typeface="Montserrat" panose="00000500000000000000" pitchFamily="50" charset="-70"/>
                <a:ea typeface="Calibri" panose="020F0502020204030204" pitchFamily="34" charset="0"/>
              </a:rPr>
              <a:t>Ādažu novada X ciema attīstības plāns līdz 2027. gadam un ilgtermiņa ieceres</a:t>
            </a: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» </a:t>
            </a:r>
            <a:endParaRPr lang="lv-LV" sz="2800" dirty="0"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b="1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Izstrādāti 19 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ciemu attīstības </a:t>
            </a:r>
            <a:r>
              <a:rPr lang="lv-LV" sz="2800" b="1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plānu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 </a:t>
            </a:r>
            <a:r>
              <a:rPr lang="lv-LV" sz="2800" b="1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pirmie uzmetumi 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(visiem ciemiem, izņemot </a:t>
            </a:r>
            <a:r>
              <a:rPr lang="lv-LV" sz="2800" dirty="0" err="1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Mežgarciemu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; </a:t>
            </a:r>
            <a:r>
              <a:rPr lang="lv-LV" sz="2800" dirty="0" err="1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Eimuru</a:t>
            </a: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 ciemiem tika izstrādāts kopīgs plāns)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b="1" dirty="0">
                <a:latin typeface="Montserrat" panose="00000500000000000000" pitchFamily="50" charset="-70"/>
                <a:ea typeface="Calibri" panose="020F0502020204030204" pitchFamily="34" charset="0"/>
              </a:rPr>
              <a:t>Dokumenta struktūra</a:t>
            </a: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: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Kopsavilkums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Ievads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Ciema esošās situācijas raksturojums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Ciema SVID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Ciema attīstības vīzija un prioritātes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Rīcības </a:t>
            </a: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un investīciju plāns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effectLst/>
                <a:latin typeface="Montserrat" panose="00000500000000000000" pitchFamily="50" charset="-70"/>
                <a:ea typeface="Calibri" panose="020F0502020204030204" pitchFamily="34" charset="0"/>
              </a:rPr>
              <a:t>Uzraudzības un novērtēšanas sistēma</a:t>
            </a:r>
          </a:p>
          <a:p>
            <a:pPr marL="108585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lv-LV" sz="2800" dirty="0">
                <a:latin typeface="Montserrat" panose="00000500000000000000" pitchFamily="50" charset="-70"/>
                <a:ea typeface="Calibri" panose="020F0502020204030204" pitchFamily="34" charset="0"/>
              </a:rPr>
              <a:t>Pielikumi</a:t>
            </a:r>
            <a:endParaRPr lang="lv-LV" sz="2800" dirty="0">
              <a:effectLst/>
              <a:latin typeface="Montserrat" panose="00000500000000000000" pitchFamily="50" charset="-70"/>
              <a:ea typeface="Calibri" panose="020F0502020204030204" pitchFamily="34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5F5EE8D-F0E6-34DD-8027-B27710C7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837" y="2247900"/>
            <a:ext cx="4747458" cy="6385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A8CBAC-614C-827E-8C3A-DB48B909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9571038"/>
            <a:ext cx="18103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altLang="lv-LV" sz="1500" dirty="0">
                <a:latin typeface="Montserrat" pitchFamily="2" charset="-70"/>
              </a:rPr>
              <a:t>ĀDAŽU NOVADA PAŠVALDĪBA   I  </a:t>
            </a:r>
            <a:r>
              <a:rPr lang="lv-LV" altLang="lv-LV" sz="1500" dirty="0">
                <a:latin typeface="Montserrat" pitchFamily="2" charset="-70"/>
              </a:rPr>
              <a:t>Attīstības un projektu nodaļa </a:t>
            </a:r>
            <a:r>
              <a:rPr lang="en-US" altLang="lv-LV" sz="1500" dirty="0">
                <a:latin typeface="Montserrat" pitchFamily="2" charset="-70"/>
              </a:rPr>
              <a:t>I   </a:t>
            </a:r>
            <a:r>
              <a:rPr lang="lv-LV" altLang="lv-LV" sz="1500" dirty="0">
                <a:latin typeface="Montserrat" pitchFamily="2" charset="-70"/>
              </a:rPr>
              <a:t>12.11.</a:t>
            </a:r>
            <a:r>
              <a:rPr lang="en-US" altLang="lv-LV" sz="1500" dirty="0">
                <a:latin typeface="Montserrat" pitchFamily="2" charset="-70"/>
              </a:rPr>
              <a:t>202</a:t>
            </a:r>
            <a:r>
              <a:rPr lang="lv-LV" altLang="lv-LV" sz="1500" dirty="0">
                <a:latin typeface="Montserrat" pitchFamily="2" charset="-70"/>
              </a:rPr>
              <a:t>5</a:t>
            </a:r>
            <a:r>
              <a:rPr lang="en-US" altLang="lv-LV" sz="1500" dirty="0">
                <a:latin typeface="Montserrat" pitchFamily="2" charset="-7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61407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30274</TotalTime>
  <Words>455</Words>
  <Application>Microsoft Office PowerPoint</Application>
  <PresentationFormat>Pielāgots</PresentationFormat>
  <Paragraphs>54</Paragraphs>
  <Slides>11</Slides>
  <Notes>3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16" baseType="lpstr">
      <vt:lpstr>Calibri Light</vt:lpstr>
      <vt:lpstr>Montserrat</vt:lpstr>
      <vt:lpstr>Calibri</vt:lpstr>
      <vt:lpstr>Arial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Iedzīvotāju iesaiste pašvaldības darbā</dc:title>
  <dc:creator>Laura Bite</dc:creator>
  <cp:lastModifiedBy>Inga Pērkone</cp:lastModifiedBy>
  <cp:revision>268</cp:revision>
  <cp:lastPrinted>2024-05-29T14:08:05Z</cp:lastPrinted>
  <dcterms:created xsi:type="dcterms:W3CDTF">2006-08-16T00:00:00Z</dcterms:created>
  <dcterms:modified xsi:type="dcterms:W3CDTF">2025-11-06T23:21:51Z</dcterms:modified>
</cp:coreProperties>
</file>