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3"/>
  </p:notesMasterIdLst>
  <p:sldIdLst>
    <p:sldId id="432" r:id="rId2"/>
    <p:sldId id="475" r:id="rId3"/>
    <p:sldId id="468" r:id="rId4"/>
    <p:sldId id="454" r:id="rId5"/>
    <p:sldId id="511" r:id="rId6"/>
    <p:sldId id="485" r:id="rId7"/>
    <p:sldId id="508" r:id="rId8"/>
    <p:sldId id="509" r:id="rId9"/>
    <p:sldId id="510" r:id="rId10"/>
    <p:sldId id="506" r:id="rId11"/>
    <p:sldId id="467" r:id="rId12"/>
  </p:sldIdLst>
  <p:sldSz cx="18288000" cy="10287000"/>
  <p:notesSz cx="6797675" cy="9926638"/>
  <p:embeddedFontLst>
    <p:embeddedFont>
      <p:font typeface="Montserrat" panose="00000500000000000000" pitchFamily="50" charset="-70"/>
      <p:regular r:id="rId14"/>
      <p:bold r:id="rId15"/>
      <p:italic r:id="rId16"/>
      <p:boldItalic r:id="rId17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3161" autoAdjust="0"/>
  </p:normalViewPr>
  <p:slideViewPr>
    <p:cSldViewPr>
      <p:cViewPr varScale="1">
        <p:scale>
          <a:sx n="35" d="100"/>
          <a:sy n="35" d="100"/>
        </p:scale>
        <p:origin x="29" y="3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06.11.2025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2660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/>
              <a:t>Uz 1 milj ERAF = 666 tk privātās investīcijas</a:t>
            </a:r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08113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1850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Informatīvs ziņojums par Ādažu novada ciemu attīstības plānu izstrādi</a:t>
            </a: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12.11.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4CD97B-218B-BDE8-34F3-C03CE4E62959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288EDB-9977-6A22-88B2-CCB0FF298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28900"/>
            <a:ext cx="16535400" cy="337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Pieņemt informāciju zināšanai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Publicēt izstrādāto ciemu attīstības plānu papildinātos variantus pašvaldības tīmekļa vietnē, sadaļā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Aktualitātes / Sabiedrības līdzdalība / Ciemu attīstības plāni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Nosūtīt izstrādāto ciemu attīstības plānu papildinātos variantus iedzīvotāju padomēm komentāru saņemšanai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Pēc komentāru saņemšanas uzlabot ciemu </a:t>
            </a:r>
            <a:r>
              <a:rPr lang="lv-LV" altLang="lv-LV" sz="2800">
                <a:latin typeface="Montserrat" panose="00000500000000000000" pitchFamily="50" charset="-70"/>
                <a:ea typeface="Calibri" panose="020F0502020204030204" pitchFamily="34" charset="0"/>
              </a:rPr>
              <a:t>attīstības plānus</a:t>
            </a:r>
            <a:endParaRPr lang="lv-LV" altLang="lv-LV" sz="2800" dirty="0">
              <a:latin typeface="Montserrat" panose="00000500000000000000" pitchFamily="50" charset="-7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650C78-15E9-A071-4F63-1A82CE70E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521035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Paldies par uzmanību!</a:t>
            </a:r>
          </a:p>
          <a:p>
            <a:pPr algn="ctr" eaLnBrk="1" hangingPunct="1"/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12.11.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253171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Ādažu novads</a:t>
            </a:r>
            <a:endParaRPr lang="en-US" sz="5200" b="1" dirty="0">
              <a:latin typeface="Montserrat" pitchFamily="2" charset="77"/>
            </a:endParaRP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56BFCB11-A2DE-5B74-D13F-BE195C2B5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1" b="23210"/>
          <a:stretch/>
        </p:blipFill>
        <p:spPr>
          <a:xfrm>
            <a:off x="4914900" y="1701114"/>
            <a:ext cx="8458200" cy="74964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5E24A-08CD-6126-8277-3A47684F8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6192693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34913C6-2B92-C1A9-7A50-B03470E9D61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Pašvaldības plānošanas dokumenti</a:t>
            </a:r>
            <a:endParaRPr lang="en-US" sz="5200" b="1" dirty="0">
              <a:latin typeface="Montserrat" pitchFamily="2" charset="77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0242F5A4-80B4-6B82-948D-12CB58772F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6" b="20963"/>
          <a:stretch/>
        </p:blipFill>
        <p:spPr>
          <a:xfrm>
            <a:off x="10972800" y="2161374"/>
            <a:ext cx="6606105" cy="3438532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002E563D-4FF3-6D0B-D559-01AAF7136B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2" t="14102" r="18912" b="13371"/>
          <a:stretch/>
        </p:blipFill>
        <p:spPr>
          <a:xfrm>
            <a:off x="11522075" y="5788008"/>
            <a:ext cx="3774309" cy="3457717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4DA3E113-1F47-FC0A-454C-AB3FE7561F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t="7281" r="9374" b="16406"/>
          <a:stretch/>
        </p:blipFill>
        <p:spPr>
          <a:xfrm>
            <a:off x="1183509" y="1954088"/>
            <a:ext cx="8839200" cy="66078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9DAA98-3152-DB74-C47A-17D1DBA9B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226864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Plānotais laika plāns</a:t>
            </a:r>
            <a:endParaRPr lang="en-US" sz="5200" b="1" dirty="0"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1451479B-1448-BC3A-12E9-B7B0A3081C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226" b="24710"/>
          <a:stretch/>
        </p:blipFill>
        <p:spPr>
          <a:xfrm>
            <a:off x="1038225" y="2154978"/>
            <a:ext cx="16539882" cy="4324352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9D4DB41B-27BB-2B05-514D-51798459C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4252" y="2569791"/>
            <a:ext cx="1480242" cy="1371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F22D52-D39E-CD87-C0F3-84533609B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DACCFF39-651B-F298-36E5-98DF22C19144}"/>
              </a:ext>
            </a:extLst>
          </p:cNvPr>
          <p:cNvGrpSpPr/>
          <p:nvPr/>
        </p:nvGrpSpPr>
        <p:grpSpPr>
          <a:xfrm>
            <a:off x="697917" y="7223994"/>
            <a:ext cx="16772308" cy="1797233"/>
            <a:chOff x="697917" y="7223994"/>
            <a:chExt cx="16772308" cy="1797233"/>
          </a:xfrm>
        </p:grpSpPr>
        <p:pic>
          <p:nvPicPr>
            <p:cNvPr id="6" name="Attēls 5">
              <a:extLst>
                <a:ext uri="{FF2B5EF4-FFF2-40B4-BE49-F238E27FC236}">
                  <a16:creationId xmlns:a16="http://schemas.microsoft.com/office/drawing/2014/main" id="{D53D55FD-D3B6-FBB0-A203-07BCD55D8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7917" y="7241237"/>
              <a:ext cx="3144253" cy="1772854"/>
            </a:xfrm>
            <a:prstGeom prst="rect">
              <a:avLst/>
            </a:prstGeom>
          </p:spPr>
        </p:pic>
        <p:pic>
          <p:nvPicPr>
            <p:cNvPr id="11" name="Attēls 10">
              <a:extLst>
                <a:ext uri="{FF2B5EF4-FFF2-40B4-BE49-F238E27FC236}">
                  <a16:creationId xmlns:a16="http://schemas.microsoft.com/office/drawing/2014/main" id="{D57EF15A-5C70-4F0A-93D8-DC6A1A6D6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27047" b="3318"/>
            <a:stretch>
              <a:fillRect/>
            </a:stretch>
          </p:blipFill>
          <p:spPr>
            <a:xfrm>
              <a:off x="4038636" y="7240314"/>
              <a:ext cx="3560823" cy="1780913"/>
            </a:xfrm>
            <a:prstGeom prst="rect">
              <a:avLst/>
            </a:prstGeom>
          </p:spPr>
        </p:pic>
        <p:pic>
          <p:nvPicPr>
            <p:cNvPr id="13" name="Attēls 12">
              <a:extLst>
                <a:ext uri="{FF2B5EF4-FFF2-40B4-BE49-F238E27FC236}">
                  <a16:creationId xmlns:a16="http://schemas.microsoft.com/office/drawing/2014/main" id="{2B2C8F5C-5E2B-A6C0-C108-4366B71F2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91914" y="7223994"/>
              <a:ext cx="3113224" cy="1797233"/>
            </a:xfrm>
            <a:prstGeom prst="rect">
              <a:avLst/>
            </a:prstGeom>
          </p:spPr>
        </p:pic>
        <p:pic>
          <p:nvPicPr>
            <p:cNvPr id="15" name="Attēls 14">
              <a:extLst>
                <a:ext uri="{FF2B5EF4-FFF2-40B4-BE49-F238E27FC236}">
                  <a16:creationId xmlns:a16="http://schemas.microsoft.com/office/drawing/2014/main" id="{C035E0AF-8819-5AB5-C93E-ACC450852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97593" y="7240314"/>
              <a:ext cx="3067032" cy="1773777"/>
            </a:xfrm>
            <a:prstGeom prst="rect">
              <a:avLst/>
            </a:prstGeom>
          </p:spPr>
        </p:pic>
        <p:pic>
          <p:nvPicPr>
            <p:cNvPr id="17" name="Attēls 16">
              <a:extLst>
                <a:ext uri="{FF2B5EF4-FFF2-40B4-BE49-F238E27FC236}">
                  <a16:creationId xmlns:a16="http://schemas.microsoft.com/office/drawing/2014/main" id="{266AB93F-4975-F7A0-C233-4F1BC6FCE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357080" y="7268885"/>
              <a:ext cx="3113145" cy="1726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514217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76B7F-2398-D38A-4E96-8811FA5DD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FF31EDAE-6ED5-B0D7-D690-D1D4BC73D9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6867F13-76A5-7CEB-3981-F2A2A013C44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2025. gadā noorganizētās sanāksmes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EEA4B2-FB61-ABA7-11A2-C49595E2A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9C713547-A6C9-5AAB-2C0C-E0F9BC12B6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96" t="15602" r="36944"/>
          <a:stretch>
            <a:fillRect/>
          </a:stretch>
        </p:blipFill>
        <p:spPr>
          <a:xfrm>
            <a:off x="4800600" y="1987546"/>
            <a:ext cx="8686800" cy="727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7381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Kur var sekot līdzi aktualitātēm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363FAE-5B85-B239-B091-3325CC6ED605}"/>
              </a:ext>
            </a:extLst>
          </p:cNvPr>
          <p:cNvSpPr txBox="1"/>
          <p:nvPr/>
        </p:nvSpPr>
        <p:spPr>
          <a:xfrm>
            <a:off x="447675" y="2514048"/>
            <a:ext cx="91630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dirty="0">
                <a:solidFill>
                  <a:srgbClr val="6B82A1"/>
                </a:solidFill>
              </a:rPr>
              <a:t>https://www.adazunovads.lv/lv/ciemu-attistibas-plani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C0DB223B-924E-F37A-7816-C598CD711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65" y="3898372"/>
            <a:ext cx="8839200" cy="3692847"/>
          </a:xfrm>
          <a:prstGeom prst="rect">
            <a:avLst/>
          </a:prstGeom>
        </p:spPr>
      </p:pic>
      <p:sp>
        <p:nvSpPr>
          <p:cNvPr id="9" name="Ovāls 8">
            <a:extLst>
              <a:ext uri="{FF2B5EF4-FFF2-40B4-BE49-F238E27FC236}">
                <a16:creationId xmlns:a16="http://schemas.microsoft.com/office/drawing/2014/main" id="{29295A08-FD7D-5463-0C6C-8B42CF54C298}"/>
              </a:ext>
            </a:extLst>
          </p:cNvPr>
          <p:cNvSpPr/>
          <p:nvPr/>
        </p:nvSpPr>
        <p:spPr>
          <a:xfrm>
            <a:off x="4876800" y="3898372"/>
            <a:ext cx="1066800" cy="635528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>
            <a:extLst>
              <a:ext uri="{FF2B5EF4-FFF2-40B4-BE49-F238E27FC236}">
                <a16:creationId xmlns:a16="http://schemas.microsoft.com/office/drawing/2014/main" id="{559EC6F2-0F46-2A2A-299E-8CCAF48F8AC2}"/>
              </a:ext>
            </a:extLst>
          </p:cNvPr>
          <p:cNvSpPr/>
          <p:nvPr/>
        </p:nvSpPr>
        <p:spPr>
          <a:xfrm>
            <a:off x="690065" y="5981700"/>
            <a:ext cx="1481635" cy="576902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8AB72C0D-BA39-AF12-BF36-3D017DA5D480}"/>
              </a:ext>
            </a:extLst>
          </p:cNvPr>
          <p:cNvSpPr/>
          <p:nvPr/>
        </p:nvSpPr>
        <p:spPr>
          <a:xfrm>
            <a:off x="2416693" y="5654948"/>
            <a:ext cx="1481635" cy="576902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2" name="Taisns bultveida savienotājs 11">
            <a:extLst>
              <a:ext uri="{FF2B5EF4-FFF2-40B4-BE49-F238E27FC236}">
                <a16:creationId xmlns:a16="http://schemas.microsoft.com/office/drawing/2014/main" id="{A5F71AB8-C02A-A9D7-7E2B-2EB60AB5872F}"/>
              </a:ext>
            </a:extLst>
          </p:cNvPr>
          <p:cNvCxnSpPr>
            <a:cxnSpLocks/>
          </p:cNvCxnSpPr>
          <p:nvPr/>
        </p:nvCxnSpPr>
        <p:spPr>
          <a:xfrm flipH="1">
            <a:off x="1676400" y="4409217"/>
            <a:ext cx="2971800" cy="149628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bultveida savienotājs 12">
            <a:extLst>
              <a:ext uri="{FF2B5EF4-FFF2-40B4-BE49-F238E27FC236}">
                <a16:creationId xmlns:a16="http://schemas.microsoft.com/office/drawing/2014/main" id="{AD710BA8-E79E-43ED-C723-61527AC70080}"/>
              </a:ext>
            </a:extLst>
          </p:cNvPr>
          <p:cNvCxnSpPr>
            <a:cxnSpLocks/>
          </p:cNvCxnSpPr>
          <p:nvPr/>
        </p:nvCxnSpPr>
        <p:spPr>
          <a:xfrm flipV="1">
            <a:off x="2145312" y="6177803"/>
            <a:ext cx="363224" cy="222394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Taisns bultveida savienotājs 13">
            <a:extLst>
              <a:ext uri="{FF2B5EF4-FFF2-40B4-BE49-F238E27FC236}">
                <a16:creationId xmlns:a16="http://schemas.microsoft.com/office/drawing/2014/main" id="{76E1CAC7-6A6E-ECD1-77FE-24EEF98096F4}"/>
              </a:ext>
            </a:extLst>
          </p:cNvPr>
          <p:cNvCxnSpPr>
            <a:cxnSpLocks/>
          </p:cNvCxnSpPr>
          <p:nvPr/>
        </p:nvCxnSpPr>
        <p:spPr>
          <a:xfrm>
            <a:off x="3936428" y="5981700"/>
            <a:ext cx="579973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F0EDC284-8421-3F4E-CC58-3EBBE8576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9765" y="2668776"/>
            <a:ext cx="6905119" cy="60886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D3BAEA-7CD5-5278-5C5F-39EC06994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536202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DC927E-2ECF-FEF7-997E-2CE9E7FF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3240AFB5-CD06-1197-520D-F7EB5E88BE1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6B0AA4-360F-5ABD-4083-67268D7E707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lv-LV" sz="5400" b="1" dirty="0">
                <a:latin typeface="Montserrat" panose="00000500000000000000" pitchFamily="50" charset="-70"/>
              </a:rPr>
              <a:t>Ciemu / apkaimju attīstības plānu izstrādes līdzšinējais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C98C-0627-ECB7-4072-398AC71BC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187" y="1981419"/>
            <a:ext cx="165354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Tika noorganizētas 19 tikšanās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</a:rPr>
              <a:t>Tikšanās tika organizētas klātienē, tieši ciemos, vakarpusē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</a:rPr>
              <a:t>Tikai atsevišķos ciemos ir telpas, kur kopienas var sanākt kopā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Publicitātes aktivitātes (mājas lapā, FB,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Watsap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grupās, avīzē)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Ciemu attīstības plānu izstrādes jaunumi tiek publicēti pašvaldības mājas lapā izveidotajā atsevišķā sadaļā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Kopienu ekspertes loma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Iedzīvotāju padomju pārstāvju atbalsts sanāksmju popularizēšanā un norisē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E0E2BC-C99D-FE9B-0B9E-C4506A4A1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2FB54B31-C3EB-099F-FE87-E579292A3876}"/>
              </a:ext>
            </a:extLst>
          </p:cNvPr>
          <p:cNvGrpSpPr/>
          <p:nvPr/>
        </p:nvGrpSpPr>
        <p:grpSpPr>
          <a:xfrm>
            <a:off x="928162" y="6965147"/>
            <a:ext cx="16431676" cy="2296374"/>
            <a:chOff x="928162" y="6965147"/>
            <a:chExt cx="16431676" cy="2296374"/>
          </a:xfrm>
        </p:grpSpPr>
        <p:pic>
          <p:nvPicPr>
            <p:cNvPr id="7" name="Attēls 6">
              <a:extLst>
                <a:ext uri="{FF2B5EF4-FFF2-40B4-BE49-F238E27FC236}">
                  <a16:creationId xmlns:a16="http://schemas.microsoft.com/office/drawing/2014/main" id="{1F1D4C57-DE1B-CA38-EA2E-9B3CB2C09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162" y="6989072"/>
              <a:ext cx="3619720" cy="2260332"/>
            </a:xfrm>
            <a:prstGeom prst="rect">
              <a:avLst/>
            </a:prstGeom>
          </p:spPr>
        </p:pic>
        <p:pic>
          <p:nvPicPr>
            <p:cNvPr id="11" name="Attēls 10">
              <a:extLst>
                <a:ext uri="{FF2B5EF4-FFF2-40B4-BE49-F238E27FC236}">
                  <a16:creationId xmlns:a16="http://schemas.microsoft.com/office/drawing/2014/main" id="{2E7A2EBD-530E-36ED-16D4-6D38986F8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2197" y="6991508"/>
              <a:ext cx="1631697" cy="2270013"/>
            </a:xfrm>
            <a:prstGeom prst="rect">
              <a:avLst/>
            </a:prstGeom>
          </p:spPr>
        </p:pic>
        <p:pic>
          <p:nvPicPr>
            <p:cNvPr id="13" name="Attēls 12">
              <a:extLst>
                <a:ext uri="{FF2B5EF4-FFF2-40B4-BE49-F238E27FC236}">
                  <a16:creationId xmlns:a16="http://schemas.microsoft.com/office/drawing/2014/main" id="{EFA3CFA0-57CB-BEAD-FC11-4006835CB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1993" y="6965147"/>
              <a:ext cx="4288889" cy="2284257"/>
            </a:xfrm>
            <a:prstGeom prst="rect">
              <a:avLst/>
            </a:prstGeom>
          </p:spPr>
        </p:pic>
        <p:pic>
          <p:nvPicPr>
            <p:cNvPr id="15" name="Attēls 14">
              <a:extLst>
                <a:ext uri="{FF2B5EF4-FFF2-40B4-BE49-F238E27FC236}">
                  <a16:creationId xmlns:a16="http://schemas.microsoft.com/office/drawing/2014/main" id="{5E9EF02C-61D3-7947-A2AE-19CBEF837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452145" y="6965147"/>
              <a:ext cx="3929160" cy="2262926"/>
            </a:xfrm>
            <a:prstGeom prst="rect">
              <a:avLst/>
            </a:prstGeom>
          </p:spPr>
        </p:pic>
        <p:pic>
          <p:nvPicPr>
            <p:cNvPr id="16" name="Satura vietturis 4">
              <a:extLst>
                <a:ext uri="{FF2B5EF4-FFF2-40B4-BE49-F238E27FC236}">
                  <a16:creationId xmlns:a16="http://schemas.microsoft.com/office/drawing/2014/main" id="{AC890196-EB7F-87F5-6B35-BB1BFEDCC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702568" y="6998027"/>
              <a:ext cx="1657270" cy="22300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632241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C01FA-2432-50FD-87D9-91050B017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25FA969-E173-F30D-3EE7-74BA2B55CC6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0CBE67-0B8C-6E75-C240-895988EE84D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lv-LV" sz="5400" b="1" dirty="0">
                <a:latin typeface="Montserrat" panose="00000500000000000000" pitchFamily="50" charset="-70"/>
              </a:rPr>
              <a:t>Ciemu / apkaimju attīstības plānu izstrādes līdzšinējais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F0708E-A99D-4DF3-66C3-D18013451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898049"/>
            <a:ext cx="165354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Klātienes sanāksmēs tika runāts par ciemos nepieciešamajiem pasākumiem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Iedzīvotāju aptauja par Ādažu pilsētas apkaimēm (no 01.10.2025. līdz 12.11.2025. aptaujā piedalījās 26 respondenti).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Izņemot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Garciemu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 un Carnikavu, citos ciemos sanāksmju dalībnieku skaits bija mazāks nekā 2024. gadā (</a:t>
            </a:r>
            <a:r>
              <a:rPr lang="lv-LV" sz="2800" dirty="0" err="1">
                <a:latin typeface="Montserrat" panose="00000500000000000000" pitchFamily="50" charset="-70"/>
                <a:ea typeface="Calibri" panose="020F0502020204030204" pitchFamily="34" charset="0"/>
              </a:rPr>
              <a:t>Garciemā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 piedalījās vairāk kā 60 iedzīvotāji)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Paralēli ciemu attīstības plāniem tika turpināts plānot pilsētas apkaimes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Ciemu attīstības plānu uzlabošanai iedzīvotāji iesūtīja vairākus priekšlikumus e-pastā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6F4007-6D52-F3FA-434B-552D610A5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18" name="Attēls 17">
            <a:extLst>
              <a:ext uri="{FF2B5EF4-FFF2-40B4-BE49-F238E27FC236}">
                <a16:creationId xmlns:a16="http://schemas.microsoft.com/office/drawing/2014/main" id="{9F7FC21B-7353-B011-18F8-69E6430808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38"/>
          <a:stretch/>
        </p:blipFill>
        <p:spPr>
          <a:xfrm>
            <a:off x="13067673" y="6888535"/>
            <a:ext cx="4119835" cy="2298391"/>
          </a:xfrm>
          <a:prstGeom prst="rect">
            <a:avLst/>
          </a:prstGeom>
        </p:spPr>
      </p:pic>
      <p:grpSp>
        <p:nvGrpSpPr>
          <p:cNvPr id="19" name="Grupa 18">
            <a:extLst>
              <a:ext uri="{FF2B5EF4-FFF2-40B4-BE49-F238E27FC236}">
                <a16:creationId xmlns:a16="http://schemas.microsoft.com/office/drawing/2014/main" id="{B060D33D-A0C9-805C-8B5B-4C25A05C60D8}"/>
              </a:ext>
            </a:extLst>
          </p:cNvPr>
          <p:cNvGrpSpPr/>
          <p:nvPr/>
        </p:nvGrpSpPr>
        <p:grpSpPr>
          <a:xfrm>
            <a:off x="880816" y="6882038"/>
            <a:ext cx="16530884" cy="2334893"/>
            <a:chOff x="880816" y="6882038"/>
            <a:chExt cx="16530884" cy="2334893"/>
          </a:xfrm>
        </p:grpSpPr>
        <p:pic>
          <p:nvPicPr>
            <p:cNvPr id="7" name="Attēls 6">
              <a:extLst>
                <a:ext uri="{FF2B5EF4-FFF2-40B4-BE49-F238E27FC236}">
                  <a16:creationId xmlns:a16="http://schemas.microsoft.com/office/drawing/2014/main" id="{B00446A6-8744-44B7-B772-BEA38FAFC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816" y="6890060"/>
              <a:ext cx="4119835" cy="2296865"/>
            </a:xfrm>
            <a:prstGeom prst="rect">
              <a:avLst/>
            </a:prstGeom>
          </p:spPr>
        </p:pic>
        <p:pic>
          <p:nvPicPr>
            <p:cNvPr id="11" name="Attēls 10">
              <a:extLst>
                <a:ext uri="{FF2B5EF4-FFF2-40B4-BE49-F238E27FC236}">
                  <a16:creationId xmlns:a16="http://schemas.microsoft.com/office/drawing/2014/main" id="{008604CE-EB89-5429-2B64-18B3A937F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60844" y="6882038"/>
              <a:ext cx="3312195" cy="2334893"/>
            </a:xfrm>
            <a:prstGeom prst="rect">
              <a:avLst/>
            </a:prstGeom>
          </p:spPr>
        </p:pic>
        <p:pic>
          <p:nvPicPr>
            <p:cNvPr id="13" name="Attēls 12">
              <a:extLst>
                <a:ext uri="{FF2B5EF4-FFF2-40B4-BE49-F238E27FC236}">
                  <a16:creationId xmlns:a16="http://schemas.microsoft.com/office/drawing/2014/main" id="{F6898668-173D-EC9D-18CF-6B96AE9B0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309122" y="6904767"/>
              <a:ext cx="4102578" cy="2297601"/>
            </a:xfrm>
            <a:prstGeom prst="rect">
              <a:avLst/>
            </a:prstGeom>
          </p:spPr>
        </p:pic>
        <p:pic>
          <p:nvPicPr>
            <p:cNvPr id="16" name="Attēls 15">
              <a:extLst>
                <a:ext uri="{FF2B5EF4-FFF2-40B4-BE49-F238E27FC236}">
                  <a16:creationId xmlns:a16="http://schemas.microsoft.com/office/drawing/2014/main" id="{4DE22C32-BBF3-0E92-210E-3115ABEDA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20329" y="6882038"/>
              <a:ext cx="4145480" cy="2316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804366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A3212B-DFF5-4099-02FF-5C25DEAC4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EBB5BB7D-8265-1673-A826-A0B3C9A1B161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E7CA92-F9BB-E5CA-BFA4-011631E75008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lv-LV" sz="5400" b="1" dirty="0">
                <a:latin typeface="Montserrat" panose="00000500000000000000" pitchFamily="50" charset="-70"/>
              </a:rPr>
              <a:t>Ciemu / apkaimju attīstības plānu izstrādes līdzšinējais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857D21-E0AD-010A-0E6D-AFA31B3C7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898049"/>
            <a:ext cx="11391900" cy="766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Dokumenta nosaukums «</a:t>
            </a:r>
            <a:r>
              <a:rPr lang="lv-LV" sz="2800" b="1" dirty="0">
                <a:latin typeface="Montserrat" panose="00000500000000000000" pitchFamily="50" charset="-70"/>
                <a:ea typeface="Calibri" panose="020F0502020204030204" pitchFamily="34" charset="0"/>
              </a:rPr>
              <a:t>Ādažu novada X ciema attīstības plāns līdz 2027. gadam un ilgtermiņa ieceres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» 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b="1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Izstrādāti 19 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ciemu attīstības </a:t>
            </a:r>
            <a:r>
              <a:rPr lang="lv-LV" sz="2800" b="1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plānu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</a:t>
            </a:r>
            <a:r>
              <a:rPr lang="lv-LV" sz="2800" b="1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pirmie uzmetumi 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(visiem ciemiem, izņemot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Mežgarciemu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;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Eimuru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ciemiem tika izstrādāts kopīgs plāns)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b="1" dirty="0">
                <a:latin typeface="Montserrat" panose="00000500000000000000" pitchFamily="50" charset="-70"/>
                <a:ea typeface="Calibri" panose="020F0502020204030204" pitchFamily="34" charset="0"/>
              </a:rPr>
              <a:t>Dokumenta struktūra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: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Kopsavilkums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Ievads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Ciema esošās situācijas raksturojums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Ciema SVID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Ciema attīstības vīzija un prioritātes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Rīcības 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un investīciju plāns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Uzraudzības un novērtēšanas sistēma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Pielikumi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F5F5EE8D-F0E6-34DD-8027-B27710C74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1837" y="2247900"/>
            <a:ext cx="4747458" cy="63858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A8CBAC-614C-827E-8C3A-DB48B909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12.11.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361407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30274</TotalTime>
  <Words>455</Words>
  <Application>Microsoft Office PowerPoint</Application>
  <PresentationFormat>Pielāgots</PresentationFormat>
  <Paragraphs>54</Paragraphs>
  <Slides>11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6" baseType="lpstr">
      <vt:lpstr>Calibri Light</vt:lpstr>
      <vt:lpstr>Montserrat</vt:lpstr>
      <vt:lpstr>Calibri</vt:lpstr>
      <vt:lpstr>Arial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Inga Pērkone</cp:lastModifiedBy>
  <cp:revision>268</cp:revision>
  <cp:lastPrinted>2024-05-29T14:08:05Z</cp:lastPrinted>
  <dcterms:created xsi:type="dcterms:W3CDTF">2006-08-16T00:00:00Z</dcterms:created>
  <dcterms:modified xsi:type="dcterms:W3CDTF">2025-11-06T23:21:51Z</dcterms:modified>
</cp:coreProperties>
</file>