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51" r:id="rId6"/>
    <p:sldId id="352" r:id="rId7"/>
    <p:sldId id="353" r:id="rId8"/>
    <p:sldId id="354" r:id="rId9"/>
    <p:sldId id="337" r:id="rId10"/>
    <p:sldId id="338" r:id="rId11"/>
    <p:sldId id="339" r:id="rId12"/>
    <p:sldId id="349" r:id="rId13"/>
    <p:sldId id="340" r:id="rId14"/>
    <p:sldId id="341" r:id="rId15"/>
    <p:sldId id="350" r:id="rId16"/>
    <p:sldId id="342" r:id="rId17"/>
    <p:sldId id="343" r:id="rId18"/>
    <p:sldId id="293"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108D89-BC35-4C3E-E4D3-D6E7AD249548}" name="Junior Consultant" initials="JC" userId="S::junior.consultant@CSECOE2.onmicrosoft.com::18d5a224-d179-47ea-991d-165c9a2fb0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175"/>
    <a:srgbClr val="204D84"/>
    <a:srgbClr val="FFFF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Gaišs stils 1 - izcēlum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6" d="100"/>
          <a:sy n="66" d="100"/>
        </p:scale>
        <p:origin x="668" y="272"/>
      </p:cViewPr>
      <p:guideLst/>
    </p:cSldViewPr>
  </p:slideViewPr>
  <p:notesTextViewPr>
    <p:cViewPr>
      <p:scale>
        <a:sx n="1" d="1"/>
        <a:sy n="1" d="1"/>
      </p:scale>
      <p:origin x="0" y="0"/>
    </p:cViewPr>
  </p:notesTextViewPr>
  <p:sorterViewPr>
    <p:cViewPr>
      <p:scale>
        <a:sx n="100" d="100"/>
        <a:sy n="100" d="100"/>
      </p:scale>
      <p:origin x="0" y="-5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na belicka" userId="460e38dc-f1c6-4c2e-b500-c25535066a1a" providerId="ADAL" clId="{11CD219E-20CF-41FD-BAD2-9B610331C524}"/>
    <pc:docChg chg="modSld">
      <pc:chgData name="daina belicka" userId="460e38dc-f1c6-4c2e-b500-c25535066a1a" providerId="ADAL" clId="{11CD219E-20CF-41FD-BAD2-9B610331C524}" dt="2025-10-31T16:07:28.579" v="71" actId="20577"/>
      <pc:docMkLst>
        <pc:docMk/>
      </pc:docMkLst>
      <pc:sldChg chg="modSp mod">
        <pc:chgData name="daina belicka" userId="460e38dc-f1c6-4c2e-b500-c25535066a1a" providerId="ADAL" clId="{11CD219E-20CF-41FD-BAD2-9B610331C524}" dt="2025-10-31T15:59:27.992" v="9" actId="20577"/>
        <pc:sldMkLst>
          <pc:docMk/>
          <pc:sldMk cId="1331395289" sldId="351"/>
        </pc:sldMkLst>
        <pc:spChg chg="mod">
          <ac:chgData name="daina belicka" userId="460e38dc-f1c6-4c2e-b500-c25535066a1a" providerId="ADAL" clId="{11CD219E-20CF-41FD-BAD2-9B610331C524}" dt="2025-10-31T15:59:21.669" v="7" actId="20577"/>
          <ac:spMkLst>
            <pc:docMk/>
            <pc:sldMk cId="1331395289" sldId="351"/>
            <ac:spMk id="2" creationId="{9D8976FE-71AA-75D6-C60D-13C298488648}"/>
          </ac:spMkLst>
        </pc:spChg>
        <pc:spChg chg="mod">
          <ac:chgData name="daina belicka" userId="460e38dc-f1c6-4c2e-b500-c25535066a1a" providerId="ADAL" clId="{11CD219E-20CF-41FD-BAD2-9B610331C524}" dt="2025-10-31T15:59:27.992" v="9" actId="20577"/>
          <ac:spMkLst>
            <pc:docMk/>
            <pc:sldMk cId="1331395289" sldId="351"/>
            <ac:spMk id="27" creationId="{F0B2824E-D912-99C3-ECEA-EBF68DCCA0D6}"/>
          </ac:spMkLst>
        </pc:spChg>
      </pc:sldChg>
      <pc:sldChg chg="modSp mod">
        <pc:chgData name="daina belicka" userId="460e38dc-f1c6-4c2e-b500-c25535066a1a" providerId="ADAL" clId="{11CD219E-20CF-41FD-BAD2-9B610331C524}" dt="2025-10-31T16:05:21.279" v="20" actId="20577"/>
        <pc:sldMkLst>
          <pc:docMk/>
          <pc:sldMk cId="999551715" sldId="352"/>
        </pc:sldMkLst>
        <pc:spChg chg="mod">
          <ac:chgData name="daina belicka" userId="460e38dc-f1c6-4c2e-b500-c25535066a1a" providerId="ADAL" clId="{11CD219E-20CF-41FD-BAD2-9B610331C524}" dt="2025-10-31T16:00:55.941" v="18" actId="20577"/>
          <ac:spMkLst>
            <pc:docMk/>
            <pc:sldMk cId="999551715" sldId="352"/>
            <ac:spMk id="2" creationId="{CEB026DF-1FC5-B10E-815C-AB6F879E1F6B}"/>
          </ac:spMkLst>
        </pc:spChg>
        <pc:spChg chg="mod">
          <ac:chgData name="daina belicka" userId="460e38dc-f1c6-4c2e-b500-c25535066a1a" providerId="ADAL" clId="{11CD219E-20CF-41FD-BAD2-9B610331C524}" dt="2025-10-31T16:05:21.279" v="20" actId="20577"/>
          <ac:spMkLst>
            <pc:docMk/>
            <pc:sldMk cId="999551715" sldId="352"/>
            <ac:spMk id="27" creationId="{BBAEAFF2-61F5-43A4-0619-63416D2AF61C}"/>
          </ac:spMkLst>
        </pc:spChg>
      </pc:sldChg>
      <pc:sldChg chg="modSp mod">
        <pc:chgData name="daina belicka" userId="460e38dc-f1c6-4c2e-b500-c25535066a1a" providerId="ADAL" clId="{11CD219E-20CF-41FD-BAD2-9B610331C524}" dt="2025-10-31T16:07:16.198" v="63" actId="20577"/>
        <pc:sldMkLst>
          <pc:docMk/>
          <pc:sldMk cId="1770570633" sldId="353"/>
        </pc:sldMkLst>
        <pc:spChg chg="mod">
          <ac:chgData name="daina belicka" userId="460e38dc-f1c6-4c2e-b500-c25535066a1a" providerId="ADAL" clId="{11CD219E-20CF-41FD-BAD2-9B610331C524}" dt="2025-10-31T16:06:36.746" v="30" actId="20577"/>
          <ac:spMkLst>
            <pc:docMk/>
            <pc:sldMk cId="1770570633" sldId="353"/>
            <ac:spMk id="2" creationId="{6E86748E-8BCB-C1E2-E1D8-D6A56544B67C}"/>
          </ac:spMkLst>
        </pc:spChg>
        <pc:spChg chg="mod">
          <ac:chgData name="daina belicka" userId="460e38dc-f1c6-4c2e-b500-c25535066a1a" providerId="ADAL" clId="{11CD219E-20CF-41FD-BAD2-9B610331C524}" dt="2025-10-31T16:07:16.198" v="63" actId="20577"/>
          <ac:spMkLst>
            <pc:docMk/>
            <pc:sldMk cId="1770570633" sldId="353"/>
            <ac:spMk id="27" creationId="{402058F4-4014-BC59-095D-AB55AE731B23}"/>
          </ac:spMkLst>
        </pc:spChg>
      </pc:sldChg>
      <pc:sldChg chg="modSp mod">
        <pc:chgData name="daina belicka" userId="460e38dc-f1c6-4c2e-b500-c25535066a1a" providerId="ADAL" clId="{11CD219E-20CF-41FD-BAD2-9B610331C524}" dt="2025-10-31T16:07:28.579" v="71" actId="20577"/>
        <pc:sldMkLst>
          <pc:docMk/>
          <pc:sldMk cId="190875282" sldId="354"/>
        </pc:sldMkLst>
        <pc:spChg chg="mod">
          <ac:chgData name="daina belicka" userId="460e38dc-f1c6-4c2e-b500-c25535066a1a" providerId="ADAL" clId="{11CD219E-20CF-41FD-BAD2-9B610331C524}" dt="2025-10-31T16:07:28.579" v="71" actId="20577"/>
          <ac:spMkLst>
            <pc:docMk/>
            <pc:sldMk cId="190875282" sldId="354"/>
            <ac:spMk id="2" creationId="{2F8B01BA-133D-D349-8893-A3CC5081F7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A52A-62FA-47AB-B604-3F5B6A0CDA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C7FD4C9-27EA-4222-A146-EA8ADDB32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4C2B730F-9F4E-45B2-9C7E-C02731820CAC}"/>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5" name="Footer Placeholder 4">
            <a:extLst>
              <a:ext uri="{FF2B5EF4-FFF2-40B4-BE49-F238E27FC236}">
                <a16:creationId xmlns:a16="http://schemas.microsoft.com/office/drawing/2014/main" id="{3096BB7A-1CDF-4D6E-9ECE-6DA8C0A1EA9B}"/>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6E868CC7-B172-4BA0-AB9B-AE5C770D6461}"/>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378714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6F7B-40E7-41F1-9CC1-E0E43EF68A95}"/>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DA12E3E-FA62-4692-9838-6C87C08AB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7AFB7D1-7662-409E-B277-7ADA78BDC611}"/>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5" name="Footer Placeholder 4">
            <a:extLst>
              <a:ext uri="{FF2B5EF4-FFF2-40B4-BE49-F238E27FC236}">
                <a16:creationId xmlns:a16="http://schemas.microsoft.com/office/drawing/2014/main" id="{BB5EBC77-46E2-4C36-AC36-67911B9CCD52}"/>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8D4939E3-4D4A-4761-8172-5E2625BD8E99}"/>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388217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A9BE1-B035-4B81-843D-22EC4545C2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8F50752-5C0B-48C5-A1B1-CB321C570E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C21A058-CE35-4B86-9BE0-23458AD6FD4D}"/>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5" name="Footer Placeholder 4">
            <a:extLst>
              <a:ext uri="{FF2B5EF4-FFF2-40B4-BE49-F238E27FC236}">
                <a16:creationId xmlns:a16="http://schemas.microsoft.com/office/drawing/2014/main" id="{56E8694E-15F6-4FE6-9B76-5867DA4B1D28}"/>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BF0CBFAB-2CA9-41A9-B617-DC99BE94EB47}"/>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241839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009F-C044-4A8A-AA8B-6377520DC14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EA6DCB1A-2C76-4704-A2C5-3F289FC8E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B6760FE-1432-475B-8CDB-6F0FE051DB99}"/>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5" name="Footer Placeholder 4">
            <a:extLst>
              <a:ext uri="{FF2B5EF4-FFF2-40B4-BE49-F238E27FC236}">
                <a16:creationId xmlns:a16="http://schemas.microsoft.com/office/drawing/2014/main" id="{194FF22B-1334-409B-B727-7C85468F4445}"/>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0CB5C0DE-042D-4100-AB08-6A14DDFBF989}"/>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98996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1D49-724A-41A9-92FD-A211D4AF8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3A6C92C5-F757-4041-94FC-C9C6C271C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9B444-9FC3-4286-BF75-B268AFAEA77B}"/>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5" name="Footer Placeholder 4">
            <a:extLst>
              <a:ext uri="{FF2B5EF4-FFF2-40B4-BE49-F238E27FC236}">
                <a16:creationId xmlns:a16="http://schemas.microsoft.com/office/drawing/2014/main" id="{E98B74C3-3448-4D7C-8A77-BECBE8E9D4F9}"/>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92F9B4DD-3E90-45D1-9551-7FEB0BAF9CEA}"/>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409381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A5CE-0ACB-4A2F-BD5D-8CA176D0124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269D597-F462-44D3-9621-BFCB9B795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88C2773-7284-4DAD-8EA5-5FB378DB82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A8E4728-2440-4D82-B66D-3F4CB38AB6DB}"/>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6" name="Footer Placeholder 5">
            <a:extLst>
              <a:ext uri="{FF2B5EF4-FFF2-40B4-BE49-F238E27FC236}">
                <a16:creationId xmlns:a16="http://schemas.microsoft.com/office/drawing/2014/main" id="{D8420263-CF11-4436-8CB4-954CC8C20443}"/>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CA5CCA17-3482-4030-B834-A0ED4BFEC0E2}"/>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43240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892B-7F98-4B5F-920B-8788A08969E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9D882FD-C71A-4D22-A115-5CD440140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8B96C-F05B-4CFD-AD02-B1066AB39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9CCB3CB1-B6D3-40BD-A8A0-4ADC69BB0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B0EF8-2ECE-4624-8367-7BF909E180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CE6A5921-44E0-4C20-AAC7-ADB80A8B1FDA}"/>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8" name="Footer Placeholder 7">
            <a:extLst>
              <a:ext uri="{FF2B5EF4-FFF2-40B4-BE49-F238E27FC236}">
                <a16:creationId xmlns:a16="http://schemas.microsoft.com/office/drawing/2014/main" id="{6CD76023-21C5-4BA8-B9FE-CC5A1FBB9D96}"/>
              </a:ext>
            </a:extLst>
          </p:cNvPr>
          <p:cNvSpPr>
            <a:spLocks noGrp="1"/>
          </p:cNvSpPr>
          <p:nvPr>
            <p:ph type="ftr" sz="quarter" idx="11"/>
          </p:nvPr>
        </p:nvSpPr>
        <p:spPr/>
        <p:txBody>
          <a:bodyPr/>
          <a:lstStyle/>
          <a:p>
            <a:endParaRPr lang="lv-LV" dirty="0"/>
          </a:p>
        </p:txBody>
      </p:sp>
      <p:sp>
        <p:nvSpPr>
          <p:cNvPr id="9" name="Slide Number Placeholder 8">
            <a:extLst>
              <a:ext uri="{FF2B5EF4-FFF2-40B4-BE49-F238E27FC236}">
                <a16:creationId xmlns:a16="http://schemas.microsoft.com/office/drawing/2014/main" id="{AA7D5870-1F07-4D95-B59C-AE019D1FDE0D}"/>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394092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43FF-AFE8-4D41-B75C-DA1B05CA93C5}"/>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F04EC2E-B219-4C25-A7A6-90E89AEA6A9F}"/>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4" name="Footer Placeholder 3">
            <a:extLst>
              <a:ext uri="{FF2B5EF4-FFF2-40B4-BE49-F238E27FC236}">
                <a16:creationId xmlns:a16="http://schemas.microsoft.com/office/drawing/2014/main" id="{EEA577FA-F59E-4214-9C37-9E281EEB4A01}"/>
              </a:ext>
            </a:extLst>
          </p:cNvPr>
          <p:cNvSpPr>
            <a:spLocks noGrp="1"/>
          </p:cNvSpPr>
          <p:nvPr>
            <p:ph type="ftr" sz="quarter" idx="11"/>
          </p:nvPr>
        </p:nvSpPr>
        <p:spPr/>
        <p:txBody>
          <a:bodyPr/>
          <a:lstStyle/>
          <a:p>
            <a:endParaRPr lang="lv-LV" dirty="0"/>
          </a:p>
        </p:txBody>
      </p:sp>
      <p:sp>
        <p:nvSpPr>
          <p:cNvPr id="5" name="Slide Number Placeholder 4">
            <a:extLst>
              <a:ext uri="{FF2B5EF4-FFF2-40B4-BE49-F238E27FC236}">
                <a16:creationId xmlns:a16="http://schemas.microsoft.com/office/drawing/2014/main" id="{E53A3968-158A-4CFD-9BD0-8E4711C71F11}"/>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288483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DB1E2E-FED0-471D-B713-ADE7DBB0E5CD}"/>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3" name="Footer Placeholder 2">
            <a:extLst>
              <a:ext uri="{FF2B5EF4-FFF2-40B4-BE49-F238E27FC236}">
                <a16:creationId xmlns:a16="http://schemas.microsoft.com/office/drawing/2014/main" id="{20B34D04-7E79-4407-85D2-B0070BA11B37}"/>
              </a:ext>
            </a:extLst>
          </p:cNvPr>
          <p:cNvSpPr>
            <a:spLocks noGrp="1"/>
          </p:cNvSpPr>
          <p:nvPr>
            <p:ph type="ftr" sz="quarter" idx="11"/>
          </p:nvPr>
        </p:nvSpPr>
        <p:spPr/>
        <p:txBody>
          <a:bodyPr/>
          <a:lstStyle/>
          <a:p>
            <a:endParaRPr lang="lv-LV" dirty="0"/>
          </a:p>
        </p:txBody>
      </p:sp>
      <p:sp>
        <p:nvSpPr>
          <p:cNvPr id="4" name="Slide Number Placeholder 3">
            <a:extLst>
              <a:ext uri="{FF2B5EF4-FFF2-40B4-BE49-F238E27FC236}">
                <a16:creationId xmlns:a16="http://schemas.microsoft.com/office/drawing/2014/main" id="{B5CE0BF0-41AD-4F2B-AEE8-D13C5FE6EFE4}"/>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322309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F60C-9E7B-4A54-9FA6-C4A3DD6FC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8AEA2C2-A99E-45EF-9341-34AAA7B99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8AB5BF56-EF3F-45E6-8A7B-BC3FB823A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4CD52-AF1C-4749-96A2-874EF8407A25}"/>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6" name="Footer Placeholder 5">
            <a:extLst>
              <a:ext uri="{FF2B5EF4-FFF2-40B4-BE49-F238E27FC236}">
                <a16:creationId xmlns:a16="http://schemas.microsoft.com/office/drawing/2014/main" id="{C80329C5-2884-4F7F-A512-3260593DC6E4}"/>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DADBAE50-E8FB-4E83-9E67-C8212BB07219}"/>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308986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157F-E5D4-46EF-8AB6-8029BE142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DFEC8030-FB7F-4012-BE75-88A95B421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a:extLst>
              <a:ext uri="{FF2B5EF4-FFF2-40B4-BE49-F238E27FC236}">
                <a16:creationId xmlns:a16="http://schemas.microsoft.com/office/drawing/2014/main" id="{689DA9E7-9848-47A5-AC37-6A92EB911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A7909-5396-4215-8A43-996C85B0766A}"/>
              </a:ext>
            </a:extLst>
          </p:cNvPr>
          <p:cNvSpPr>
            <a:spLocks noGrp="1"/>
          </p:cNvSpPr>
          <p:nvPr>
            <p:ph type="dt" sz="half" idx="10"/>
          </p:nvPr>
        </p:nvSpPr>
        <p:spPr/>
        <p:txBody>
          <a:bodyPr/>
          <a:lstStyle/>
          <a:p>
            <a:fld id="{8E0683FA-7A98-4A48-A5B3-731628739FB1}" type="datetimeFigureOut">
              <a:rPr lang="lv-LV" smtClean="0"/>
              <a:t>31.10.2025</a:t>
            </a:fld>
            <a:endParaRPr lang="lv-LV" dirty="0"/>
          </a:p>
        </p:txBody>
      </p:sp>
      <p:sp>
        <p:nvSpPr>
          <p:cNvPr id="6" name="Footer Placeholder 5">
            <a:extLst>
              <a:ext uri="{FF2B5EF4-FFF2-40B4-BE49-F238E27FC236}">
                <a16:creationId xmlns:a16="http://schemas.microsoft.com/office/drawing/2014/main" id="{FA95E1BB-14AD-44FD-9EAD-ECEEE3A65EC7}"/>
              </a:ext>
            </a:extLst>
          </p:cNvPr>
          <p:cNvSpPr>
            <a:spLocks noGrp="1"/>
          </p:cNvSpPr>
          <p:nvPr>
            <p:ph type="ftr" sz="quarter" idx="11"/>
          </p:nvPr>
        </p:nvSpPr>
        <p:spPr/>
        <p:txBody>
          <a:bodyPr/>
          <a:lstStyle/>
          <a:p>
            <a:endParaRPr lang="lv-LV" dirty="0"/>
          </a:p>
        </p:txBody>
      </p:sp>
      <p:sp>
        <p:nvSpPr>
          <p:cNvPr id="7" name="Slide Number Placeholder 6">
            <a:extLst>
              <a:ext uri="{FF2B5EF4-FFF2-40B4-BE49-F238E27FC236}">
                <a16:creationId xmlns:a16="http://schemas.microsoft.com/office/drawing/2014/main" id="{FD14FEAB-D9F2-4CAE-93F4-F9B2DCB3E373}"/>
              </a:ext>
            </a:extLst>
          </p:cNvPr>
          <p:cNvSpPr>
            <a:spLocks noGrp="1"/>
          </p:cNvSpPr>
          <p:nvPr>
            <p:ph type="sldNum" sz="quarter" idx="12"/>
          </p:nvPr>
        </p:nvSpPr>
        <p:spPr/>
        <p:txBody>
          <a:bodyPr/>
          <a:lstStyle/>
          <a:p>
            <a:fld id="{262FCB24-3880-41C4-8557-9F2D8A55212F}" type="slidenum">
              <a:rPr lang="lv-LV" smtClean="0"/>
              <a:t>‹#›</a:t>
            </a:fld>
            <a:endParaRPr lang="lv-LV" dirty="0"/>
          </a:p>
        </p:txBody>
      </p:sp>
    </p:spTree>
    <p:extLst>
      <p:ext uri="{BB962C8B-B14F-4D97-AF65-F5344CB8AC3E}">
        <p14:creationId xmlns:p14="http://schemas.microsoft.com/office/powerpoint/2010/main" val="28211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2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15C2F-8A7B-4EAE-90F9-2A7B7F2A2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7E8A339-ED6C-480E-AA5D-D4E2C408F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4B057BA-BDC2-4E0B-8B1C-5FA6BE2A7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683FA-7A98-4A48-A5B3-731628739FB1}" type="datetimeFigureOut">
              <a:rPr lang="lv-LV" smtClean="0"/>
              <a:t>31.10.2025</a:t>
            </a:fld>
            <a:endParaRPr lang="lv-LV" dirty="0"/>
          </a:p>
        </p:txBody>
      </p:sp>
      <p:sp>
        <p:nvSpPr>
          <p:cNvPr id="5" name="Footer Placeholder 4">
            <a:extLst>
              <a:ext uri="{FF2B5EF4-FFF2-40B4-BE49-F238E27FC236}">
                <a16:creationId xmlns:a16="http://schemas.microsoft.com/office/drawing/2014/main" id="{EC0FB12A-7234-4D17-AAAF-1351E6A2D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F3B0AB3C-0BD5-4FF4-AA11-DD05D38C8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FCB24-3880-41C4-8557-9F2D8A55212F}" type="slidenum">
              <a:rPr lang="lv-LV" smtClean="0"/>
              <a:t>‹#›</a:t>
            </a:fld>
            <a:endParaRPr lang="lv-LV" dirty="0"/>
          </a:p>
        </p:txBody>
      </p:sp>
    </p:spTree>
    <p:extLst>
      <p:ext uri="{BB962C8B-B14F-4D97-AF65-F5344CB8AC3E}">
        <p14:creationId xmlns:p14="http://schemas.microsoft.com/office/powerpoint/2010/main" val="1072404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9BE2-E338-4921-8B92-2C6BF783A9D5}"/>
              </a:ext>
            </a:extLst>
          </p:cNvPr>
          <p:cNvSpPr>
            <a:spLocks noGrp="1"/>
          </p:cNvSpPr>
          <p:nvPr>
            <p:ph type="ctrTitle"/>
          </p:nvPr>
        </p:nvSpPr>
        <p:spPr>
          <a:xfrm>
            <a:off x="2295939" y="1743474"/>
            <a:ext cx="7339015" cy="1261884"/>
          </a:xfrm>
        </p:spPr>
        <p:txBody>
          <a:bodyPr>
            <a:noAutofit/>
          </a:bodyPr>
          <a:lstStyle/>
          <a:p>
            <a:pPr>
              <a:lnSpc>
                <a:spcPct val="100000"/>
              </a:lnSpc>
            </a:pPr>
            <a:r>
              <a:rPr lang="lv-LV" sz="2800" b="1" cap="all" dirty="0">
                <a:solidFill>
                  <a:schemeClr val="accent5">
                    <a:lumMod val="50000"/>
                  </a:schemeClr>
                </a:solidFill>
                <a:latin typeface="Arial" panose="020B0604020202020204" pitchFamily="34" charset="0"/>
                <a:cs typeface="Arial" panose="020B0604020202020204" pitchFamily="34" charset="0"/>
              </a:rPr>
              <a:t>Ādažu novada pašvaldība</a:t>
            </a:r>
            <a:br>
              <a:rPr lang="lv-LV" sz="2800" b="1" cap="all" dirty="0">
                <a:solidFill>
                  <a:schemeClr val="accent5">
                    <a:lumMod val="50000"/>
                  </a:schemeClr>
                </a:solidFill>
                <a:latin typeface="Arial" panose="020B0604020202020204" pitchFamily="34" charset="0"/>
                <a:cs typeface="Arial" panose="020B0604020202020204" pitchFamily="34" charset="0"/>
              </a:rPr>
            </a:br>
            <a:r>
              <a:rPr lang="lv-LV" sz="1400" b="1" cap="all" dirty="0">
                <a:solidFill>
                  <a:schemeClr val="accent5">
                    <a:lumMod val="50000"/>
                  </a:schemeClr>
                </a:solidFill>
                <a:latin typeface="Arial" panose="020B0604020202020204" pitchFamily="34" charset="0"/>
                <a:cs typeface="Arial" panose="020B0604020202020204" pitchFamily="34" charset="0"/>
              </a:rPr>
              <a:t> </a:t>
            </a:r>
            <a:br>
              <a:rPr lang="lv-LV" sz="2800" b="1" cap="all" dirty="0">
                <a:solidFill>
                  <a:schemeClr val="accent5">
                    <a:lumMod val="50000"/>
                  </a:schemeClr>
                </a:solidFill>
                <a:latin typeface="Arial" panose="020B0604020202020204" pitchFamily="34" charset="0"/>
                <a:cs typeface="Arial" panose="020B0604020202020204" pitchFamily="34" charset="0"/>
              </a:rPr>
            </a:br>
            <a:r>
              <a:rPr lang="lv-LV" sz="2800" b="1" cap="all" dirty="0">
                <a:solidFill>
                  <a:schemeClr val="accent5">
                    <a:lumMod val="50000"/>
                  </a:schemeClr>
                </a:solidFill>
                <a:latin typeface="Arial" panose="020B0604020202020204" pitchFamily="34" charset="0"/>
                <a:cs typeface="Arial" panose="020B0604020202020204" pitchFamily="34" charset="0"/>
              </a:rPr>
              <a:t>Būvniecības procesa nodrošināšanas</a:t>
            </a:r>
            <a:br>
              <a:rPr lang="lv-LV" sz="2800" b="1" cap="all" dirty="0">
                <a:solidFill>
                  <a:schemeClr val="accent5">
                    <a:lumMod val="50000"/>
                  </a:schemeClr>
                </a:solidFill>
                <a:latin typeface="Arial" panose="020B0604020202020204" pitchFamily="34" charset="0"/>
                <a:cs typeface="Arial" panose="020B0604020202020204" pitchFamily="34" charset="0"/>
              </a:rPr>
            </a:br>
            <a:r>
              <a:rPr lang="lv-LV" sz="1400" b="1" cap="all" dirty="0">
                <a:solidFill>
                  <a:schemeClr val="accent5">
                    <a:lumMod val="50000"/>
                  </a:schemeClr>
                </a:solidFill>
                <a:latin typeface="Arial" panose="020B0604020202020204" pitchFamily="34" charset="0"/>
                <a:cs typeface="Arial" panose="020B0604020202020204" pitchFamily="34" charset="0"/>
              </a:rPr>
              <a:t> </a:t>
            </a:r>
            <a:br>
              <a:rPr lang="lv-LV" sz="2800" b="1" cap="all" dirty="0">
                <a:solidFill>
                  <a:schemeClr val="accent5">
                    <a:lumMod val="50000"/>
                  </a:schemeClr>
                </a:solidFill>
                <a:latin typeface="Arial" panose="020B0604020202020204" pitchFamily="34" charset="0"/>
                <a:cs typeface="Arial" panose="020B0604020202020204" pitchFamily="34" charset="0"/>
              </a:rPr>
            </a:br>
            <a:r>
              <a:rPr lang="lv-LV" sz="2800" b="1" cap="all" dirty="0">
                <a:solidFill>
                  <a:schemeClr val="accent5">
                    <a:lumMod val="50000"/>
                  </a:schemeClr>
                </a:solidFill>
                <a:latin typeface="Arial" panose="020B0604020202020204" pitchFamily="34" charset="0"/>
                <a:cs typeface="Arial" panose="020B0604020202020204" pitchFamily="34" charset="0"/>
              </a:rPr>
              <a:t>Iekšējais audits</a:t>
            </a:r>
          </a:p>
        </p:txBody>
      </p:sp>
      <p:pic>
        <p:nvPicPr>
          <p:cNvPr id="5" name="Picture 4">
            <a:extLst>
              <a:ext uri="{FF2B5EF4-FFF2-40B4-BE49-F238E27FC236}">
                <a16:creationId xmlns:a16="http://schemas.microsoft.com/office/drawing/2014/main" id="{3DADC584-E042-4A13-A2C6-3F7EEE0CA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57" y="5953539"/>
            <a:ext cx="1422133" cy="760236"/>
          </a:xfrm>
          <a:prstGeom prst="rect">
            <a:avLst/>
          </a:prstGeom>
        </p:spPr>
      </p:pic>
      <p:sp>
        <p:nvSpPr>
          <p:cNvPr id="9" name="TextBox 8">
            <a:extLst>
              <a:ext uri="{FF2B5EF4-FFF2-40B4-BE49-F238E27FC236}">
                <a16:creationId xmlns:a16="http://schemas.microsoft.com/office/drawing/2014/main" id="{B9F1DCA7-ADCC-4F05-9040-64CFC4939845}"/>
              </a:ext>
            </a:extLst>
          </p:cNvPr>
          <p:cNvSpPr txBox="1"/>
          <p:nvPr/>
        </p:nvSpPr>
        <p:spPr>
          <a:xfrm>
            <a:off x="7353300" y="5457825"/>
            <a:ext cx="5020508" cy="1261884"/>
          </a:xfrm>
          <a:prstGeom prst="rect">
            <a:avLst/>
          </a:prstGeom>
          <a:noFill/>
        </p:spPr>
        <p:txBody>
          <a:bodyPr wrap="square" rtlCol="0">
            <a:spAutoFit/>
          </a:bodyPr>
          <a:lstStyle/>
          <a:p>
            <a:pPr algn="just">
              <a:spcAft>
                <a:spcPts val="600"/>
              </a:spcAft>
            </a:pPr>
            <a:r>
              <a:rPr lang="en-US" sz="2400" b="1" dirty="0">
                <a:solidFill>
                  <a:srgbClr val="5E6175"/>
                </a:solidFill>
                <a:effectLst/>
                <a:latin typeface="Arial" panose="020B0604020202020204" pitchFamily="34" charset="0"/>
                <a:ea typeface="Calibri" panose="020F0502020204030204" pitchFamily="34" charset="0"/>
                <a:cs typeface="Times New Roman" panose="02020603050405020304" pitchFamily="18" charset="0"/>
              </a:rPr>
              <a:t>Daina </a:t>
            </a:r>
            <a:r>
              <a:rPr lang="en-US" sz="2400" b="1" dirty="0" err="1">
                <a:solidFill>
                  <a:srgbClr val="5E6175"/>
                </a:solidFill>
                <a:effectLst/>
                <a:latin typeface="Arial" panose="020B0604020202020204" pitchFamily="34" charset="0"/>
                <a:ea typeface="Calibri" panose="020F0502020204030204" pitchFamily="34" charset="0"/>
                <a:cs typeface="Times New Roman" panose="02020603050405020304" pitchFamily="18" charset="0"/>
              </a:rPr>
              <a:t>Beļicka</a:t>
            </a:r>
            <a:r>
              <a:rPr lang="lv-LV" sz="2400" b="1" dirty="0">
                <a:solidFill>
                  <a:srgbClr val="5E6175"/>
                </a:solidFill>
                <a:effectLst/>
                <a:latin typeface="Arial" panose="020B0604020202020204" pitchFamily="34" charset="0"/>
                <a:ea typeface="Calibri" panose="020F0502020204030204" pitchFamily="34" charset="0"/>
                <a:cs typeface="Times New Roman" panose="02020603050405020304" pitchFamily="18" charset="0"/>
              </a:rPr>
              <a:t>, Iveta Reinholde </a:t>
            </a:r>
          </a:p>
          <a:p>
            <a:pPr algn="just">
              <a:spcAft>
                <a:spcPts val="600"/>
              </a:spcAft>
            </a:pPr>
            <a:r>
              <a:rPr lang="lv-LV" sz="2400" b="1" dirty="0">
                <a:solidFill>
                  <a:srgbClr val="5E6175"/>
                </a:solidFill>
                <a:latin typeface="Arial" panose="020B0604020202020204" pitchFamily="34" charset="0"/>
                <a:ea typeface="Calibri" panose="020F0502020204030204" pitchFamily="34" charset="0"/>
                <a:cs typeface="Times New Roman" panose="02020603050405020304" pitchFamily="18" charset="0"/>
              </a:rPr>
              <a:t>SIA CSE COE</a:t>
            </a:r>
            <a:endParaRPr lang="lv-LV" sz="2400" b="1" dirty="0">
              <a:solidFill>
                <a:srgbClr val="5E6175"/>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600"/>
              </a:spcAft>
            </a:pPr>
            <a:endParaRPr lang="lv-LV" sz="1800" b="1" dirty="0">
              <a:solidFill>
                <a:srgbClr val="5E6175"/>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DD335D22-5A2E-A972-03EA-6A435D4D16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9213" y="377273"/>
            <a:ext cx="2630664" cy="1366201"/>
          </a:xfrm>
          <a:prstGeom prst="rect">
            <a:avLst/>
          </a:prstGeom>
          <a:noFill/>
        </p:spPr>
      </p:pic>
    </p:spTree>
    <p:extLst>
      <p:ext uri="{BB962C8B-B14F-4D97-AF65-F5344CB8AC3E}">
        <p14:creationId xmlns:p14="http://schemas.microsoft.com/office/powerpoint/2010/main" val="288089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E10A-550E-F0BD-4E88-4B9746769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A1D79-E6CF-CFBB-76DC-05B1CFCCC42D}"/>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sp>
        <p:nvSpPr>
          <p:cNvPr id="21" name="TextBox 20">
            <a:extLst>
              <a:ext uri="{FF2B5EF4-FFF2-40B4-BE49-F238E27FC236}">
                <a16:creationId xmlns:a16="http://schemas.microsoft.com/office/drawing/2014/main" id="{F0FB1F34-4266-C187-3D62-CE3D98F973D8}"/>
              </a:ext>
            </a:extLst>
          </p:cNvPr>
          <p:cNvSpPr txBox="1"/>
          <p:nvPr/>
        </p:nvSpPr>
        <p:spPr>
          <a:xfrm>
            <a:off x="947530" y="6410378"/>
            <a:ext cx="10754139" cy="307777"/>
          </a:xfrm>
          <a:prstGeom prst="rect">
            <a:avLst/>
          </a:prstGeom>
          <a:noFill/>
        </p:spPr>
        <p:txBody>
          <a:bodyPr wrap="square">
            <a:spAutoFit/>
          </a:bodyPr>
          <a:lstStyle/>
          <a:p>
            <a:r>
              <a:rPr lang="lv-LV" sz="1400" dirty="0">
                <a:solidFill>
                  <a:srgbClr val="5E6175"/>
                </a:solidFill>
                <a:latin typeface="Arial" panose="020B0604020202020204" pitchFamily="34" charset="0"/>
                <a:cs typeface="Arial" panose="020B0604020202020204" pitchFamily="34" charset="0"/>
              </a:rPr>
              <a:t>Novērojumi ar dažādu ietekmes pakāpi (       – augsta ietekme,      – vidēja ietekme un       – zema ietekme) </a:t>
            </a:r>
          </a:p>
        </p:txBody>
      </p:sp>
      <p:sp>
        <p:nvSpPr>
          <p:cNvPr id="22" name="Vienādsānu trīsstūris 21">
            <a:extLst>
              <a:ext uri="{FF2B5EF4-FFF2-40B4-BE49-F238E27FC236}">
                <a16:creationId xmlns:a16="http://schemas.microsoft.com/office/drawing/2014/main" id="{4D37012E-EAFE-E807-1BC6-216E31E4A1C5}"/>
              </a:ext>
            </a:extLst>
          </p:cNvPr>
          <p:cNvSpPr/>
          <p:nvPr/>
        </p:nvSpPr>
        <p:spPr>
          <a:xfrm>
            <a:off x="4278381" y="6462096"/>
            <a:ext cx="282025" cy="19671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3" name="Vienādsānu trīsstūris 22">
            <a:extLst>
              <a:ext uri="{FF2B5EF4-FFF2-40B4-BE49-F238E27FC236}">
                <a16:creationId xmlns:a16="http://schemas.microsoft.com/office/drawing/2014/main" id="{3F5A8CBC-B0CA-C5A9-ABFB-0BBF0DC283FE}"/>
              </a:ext>
            </a:extLst>
          </p:cNvPr>
          <p:cNvSpPr/>
          <p:nvPr/>
        </p:nvSpPr>
        <p:spPr>
          <a:xfrm>
            <a:off x="5954987" y="6439569"/>
            <a:ext cx="282025" cy="19671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4" name="Vienādsānu trīsstūris 23">
            <a:extLst>
              <a:ext uri="{FF2B5EF4-FFF2-40B4-BE49-F238E27FC236}">
                <a16:creationId xmlns:a16="http://schemas.microsoft.com/office/drawing/2014/main" id="{343A457C-05EF-EC62-E45A-1E32F5A85205}"/>
              </a:ext>
            </a:extLst>
          </p:cNvPr>
          <p:cNvSpPr/>
          <p:nvPr/>
        </p:nvSpPr>
        <p:spPr>
          <a:xfrm>
            <a:off x="7849012" y="6439569"/>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aphicFrame>
        <p:nvGraphicFramePr>
          <p:cNvPr id="26" name="Tabula 25">
            <a:extLst>
              <a:ext uri="{FF2B5EF4-FFF2-40B4-BE49-F238E27FC236}">
                <a16:creationId xmlns:a16="http://schemas.microsoft.com/office/drawing/2014/main" id="{BF53C66C-ED6E-E811-55AC-2FC622841672}"/>
              </a:ext>
            </a:extLst>
          </p:cNvPr>
          <p:cNvGraphicFramePr>
            <a:graphicFrameLocks noGrp="1"/>
          </p:cNvGraphicFramePr>
          <p:nvPr>
            <p:extLst>
              <p:ext uri="{D42A27DB-BD31-4B8C-83A1-F6EECF244321}">
                <p14:modId xmlns:p14="http://schemas.microsoft.com/office/powerpoint/2010/main" val="1594708913"/>
              </p:ext>
            </p:extLst>
          </p:nvPr>
        </p:nvGraphicFramePr>
        <p:xfrm>
          <a:off x="1166775" y="4218372"/>
          <a:ext cx="10754139" cy="2103236"/>
        </p:xfrm>
        <a:graphic>
          <a:graphicData uri="http://schemas.openxmlformats.org/drawingml/2006/table">
            <a:tbl>
              <a:tblPr firstRow="1" firstCol="1" bandRow="1">
                <a:tableStyleId>{69012ECD-51FC-41F1-AA8D-1B2483CD663E}</a:tableStyleId>
              </a:tblPr>
              <a:tblGrid>
                <a:gridCol w="1686157">
                  <a:extLst>
                    <a:ext uri="{9D8B030D-6E8A-4147-A177-3AD203B41FA5}">
                      <a16:colId xmlns:a16="http://schemas.microsoft.com/office/drawing/2014/main" val="307565806"/>
                    </a:ext>
                  </a:extLst>
                </a:gridCol>
                <a:gridCol w="9067982">
                  <a:extLst>
                    <a:ext uri="{9D8B030D-6E8A-4147-A177-3AD203B41FA5}">
                      <a16:colId xmlns:a16="http://schemas.microsoft.com/office/drawing/2014/main" val="889485901"/>
                    </a:ext>
                  </a:extLst>
                </a:gridCol>
              </a:tblGrid>
              <a:tr h="541140">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Risks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r>
                        <a:rPr lang="lv-LV" sz="1600" b="1" dirty="0">
                          <a:solidFill>
                            <a:srgbClr val="5E6175"/>
                          </a:solidFill>
                          <a:effectLst/>
                          <a:latin typeface="Arial" panose="020B0604020202020204" pitchFamily="34" charset="0"/>
                          <a:cs typeface="Arial" panose="020B0604020202020204" pitchFamily="34" charset="0"/>
                        </a:rPr>
                        <a:t>Iedzīvotāji nav savlaicīgi un pietiekami informēti par jauno kārtību, tādējādi var palielināties slogs Būvvaldes darbiniekiem sniedzot skaidrojumus un reaģējot uz sūdzībām.</a:t>
                      </a:r>
                      <a:endParaRPr lang="lv-LV" sz="2400" b="1"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79911884"/>
                  </a:ext>
                </a:extLst>
              </a:tr>
              <a:tr h="316167">
                <a:tc>
                  <a:txBody>
                    <a:bodyPr/>
                    <a:lstStyle/>
                    <a:p>
                      <a:pPr algn="just">
                        <a:spcAft>
                          <a:spcPts val="600"/>
                        </a:spcAft>
                      </a:pPr>
                      <a:r>
                        <a:rPr lang="lv-LV" sz="1600">
                          <a:solidFill>
                            <a:srgbClr val="5E6175"/>
                          </a:solidFill>
                          <a:effectLst/>
                          <a:latin typeface="Arial" panose="020B0604020202020204" pitchFamily="34" charset="0"/>
                          <a:cs typeface="Arial" panose="020B0604020202020204" pitchFamily="34" charset="0"/>
                        </a:rPr>
                        <a:t>Ietekme</a:t>
                      </a:r>
                      <a:endParaRPr lang="lv-LV" sz="240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600"/>
                        </a:spcAft>
                      </a:pPr>
                      <a:endPar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6644823"/>
                  </a:ext>
                </a:extLst>
              </a:tr>
              <a:tr h="936997">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Rekomendācija</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cs typeface="Arial" panose="020B0604020202020204" pitchFamily="34" charset="0"/>
                        </a:rPr>
                        <a:t>Ieplānot komunikācijas pasākumus ar iedzīvotājiem, kur tiktu skaidrota jaunā kārtība, t.sk. vai izmaiņas un darbības nepieciešamas saistībā ar jau izsniegtām būvatļaujām. Komunikācija var ietvert informācijas publicēšanu ĀNP interneta vietnē, informatīvā materiāl izveidi un pieejamību Būvvaldē un citus komunikācijas veidus.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61206077"/>
                  </a:ext>
                </a:extLst>
              </a:tr>
              <a:tr h="270569">
                <a:tc>
                  <a:txBody>
                    <a:bodyPr/>
                    <a:lstStyle/>
                    <a:p>
                      <a:pPr algn="just">
                        <a:spcAft>
                          <a:spcPts val="600"/>
                        </a:spcAft>
                      </a:pPr>
                      <a:r>
                        <a:rPr lang="lv-LV" sz="1600" b="1" kern="1200" dirty="0">
                          <a:solidFill>
                            <a:srgbClr val="5E6175"/>
                          </a:solidFill>
                          <a:effectLst/>
                          <a:latin typeface="Arial" panose="020B0604020202020204" pitchFamily="34" charset="0"/>
                          <a:ea typeface="+mn-ea"/>
                          <a:cs typeface="Arial" panose="020B0604020202020204" pitchFamily="34" charset="0"/>
                        </a:rPr>
                        <a:t>ĀNB viedoklis</a:t>
                      </a:r>
                    </a:p>
                  </a:txBody>
                  <a:tcPr marL="68580" marR="68580" marT="0" marB="0"/>
                </a:tc>
                <a:tc>
                  <a:txBody>
                    <a:bodyPr/>
                    <a:lstStyle/>
                    <a:p>
                      <a:pPr algn="just">
                        <a:buNone/>
                      </a:pPr>
                      <a:r>
                        <a:rPr lang="lv-LV" sz="1600" b="0" dirty="0">
                          <a:solidFill>
                            <a:srgbClr val="5E6175"/>
                          </a:solidFill>
                          <a:effectLst/>
                          <a:latin typeface="Arial" panose="020B0604020202020204" pitchFamily="34" charset="0"/>
                          <a:ea typeface="Times New Roman" panose="02020603050405020304" pitchFamily="18" charset="0"/>
                          <a:cs typeface="Arial" panose="020B0604020202020204" pitchFamily="34" charset="0"/>
                        </a:rPr>
                        <a:t>Piekrītam, nav papildinājumi.</a:t>
                      </a:r>
                      <a:endParaRPr lang="lv-LV" sz="2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57366379"/>
                  </a:ext>
                </a:extLst>
              </a:tr>
            </a:tbl>
          </a:graphicData>
        </a:graphic>
      </p:graphicFrame>
      <p:sp>
        <p:nvSpPr>
          <p:cNvPr id="27" name="Rectangle 16">
            <a:extLst>
              <a:ext uri="{FF2B5EF4-FFF2-40B4-BE49-F238E27FC236}">
                <a16:creationId xmlns:a16="http://schemas.microsoft.com/office/drawing/2014/main" id="{77235F81-5171-6271-C7B5-218363BFFD91}"/>
              </a:ext>
            </a:extLst>
          </p:cNvPr>
          <p:cNvSpPr>
            <a:spLocks noChangeArrowheads="1"/>
          </p:cNvSpPr>
          <p:nvPr/>
        </p:nvSpPr>
        <p:spPr bwMode="auto">
          <a:xfrm>
            <a:off x="1851045" y="1930586"/>
            <a:ext cx="10069869"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tabLst/>
            </a:pPr>
            <a:r>
              <a:rPr lang="lv-LV" altLang="lv-LV" b="1" dirty="0">
                <a:solidFill>
                  <a:srgbClr val="2F5496"/>
                </a:solidFill>
                <a:latin typeface="Arial" panose="020B0604020202020204" pitchFamily="34" charset="0"/>
                <a:ea typeface="Calibri" panose="020F0502020204030204" pitchFamily="34" charset="0"/>
                <a:cs typeface="Arial" panose="020B0604020202020204" pitchFamily="34" charset="0"/>
              </a:rPr>
              <a:t>3</a:t>
            </a: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 Novērojums: Plānotās izmaiņas saistībā ar būvniecības procesa vienkāršošanu</a:t>
            </a:r>
          </a:p>
          <a:p>
            <a:pPr marR="0" lvl="0" algn="just" defTabSz="914400" rtl="0" eaLnBrk="0" fontAlgn="base" latinLnBrk="0" hangingPunct="0">
              <a:lnSpc>
                <a:spcPct val="100000"/>
              </a:lnSpc>
              <a:spcBef>
                <a:spcPct val="0"/>
              </a:spcBef>
              <a:spcAft>
                <a:spcPts val="600"/>
              </a:spcAft>
              <a:buClrTx/>
              <a:buSzTx/>
              <a:tabLst/>
            </a:pPr>
            <a:r>
              <a:rPr lang="lv-LV" sz="1600" dirty="0">
                <a:solidFill>
                  <a:srgbClr val="5E6175"/>
                </a:solidFill>
                <a:latin typeface="Arial" panose="020B0604020202020204" pitchFamily="34" charset="0"/>
                <a:cs typeface="Arial" panose="020B0604020202020204" pitchFamily="34" charset="0"/>
              </a:rPr>
              <a:t>Sākot ar 01.11.2025, stājas spēkā grozījumi Ministru kabineta 2014. gada 2. septembra noteikumos Nr. 529 "Ēku būvnoteikumi"*, kas izstrādāti, lai vienkāršotu un atvieglotu birokrātiskos procesus </a:t>
            </a:r>
            <a:r>
              <a:rPr lang="lv-LV" sz="1600" dirty="0" err="1">
                <a:solidFill>
                  <a:srgbClr val="5E6175"/>
                </a:solidFill>
                <a:latin typeface="Arial" panose="020B0604020202020204" pitchFamily="34" charset="0"/>
                <a:cs typeface="Arial" panose="020B0604020202020204" pitchFamily="34" charset="0"/>
              </a:rPr>
              <a:t>mazēku</a:t>
            </a:r>
            <a:r>
              <a:rPr lang="lv-LV" sz="1600" dirty="0">
                <a:solidFill>
                  <a:srgbClr val="5E6175"/>
                </a:solidFill>
                <a:latin typeface="Arial" panose="020B0604020202020204" pitchFamily="34" charset="0"/>
                <a:cs typeface="Arial" panose="020B0604020202020204" pitchFamily="34" charset="0"/>
              </a:rPr>
              <a:t> būvniecībai. Jaunā kārtība paredz, ka </a:t>
            </a:r>
            <a:r>
              <a:rPr lang="lv-LV" sz="1600" dirty="0" err="1">
                <a:solidFill>
                  <a:srgbClr val="5E6175"/>
                </a:solidFill>
                <a:latin typeface="Arial" panose="020B0604020202020204" pitchFamily="34" charset="0"/>
                <a:cs typeface="Arial" panose="020B0604020202020204" pitchFamily="34" charset="0"/>
              </a:rPr>
              <a:t>mazēkas</a:t>
            </a:r>
            <a:r>
              <a:rPr lang="lv-LV" sz="1600" dirty="0">
                <a:solidFill>
                  <a:srgbClr val="5E6175"/>
                </a:solidFill>
                <a:latin typeface="Arial" panose="020B0604020202020204" pitchFamily="34" charset="0"/>
                <a:cs typeface="Arial" panose="020B0604020202020204" pitchFamily="34" charset="0"/>
              </a:rPr>
              <a:t> (transporta pieturu nojumes, citas iepriekš neklasificētas ēkas, tai skaitā palīgēkas) ārpus pilsētas būs iespējams būvēt, novietot vai nojaukt bez būvniecības ieceres dokumentiem un bez būvvaldes saskaņojuma. Savukārt pilsētā bez būvniecības ieceres dokumentiem un būvvaldes saskaņojuma būs iespējams būvēt, novietot un nojaukt </a:t>
            </a:r>
            <a:r>
              <a:rPr lang="lv-LV" sz="1600" dirty="0" err="1">
                <a:solidFill>
                  <a:srgbClr val="5E6175"/>
                </a:solidFill>
                <a:latin typeface="Arial" panose="020B0604020202020204" pitchFamily="34" charset="0"/>
                <a:cs typeface="Arial" panose="020B0604020202020204" pitchFamily="34" charset="0"/>
              </a:rPr>
              <a:t>mazēkas</a:t>
            </a:r>
            <a:r>
              <a:rPr lang="lv-LV" sz="1600" dirty="0">
                <a:solidFill>
                  <a:srgbClr val="5E6175"/>
                </a:solidFill>
                <a:latin typeface="Arial" panose="020B0604020202020204" pitchFamily="34" charset="0"/>
                <a:cs typeface="Arial" panose="020B0604020202020204" pitchFamily="34" charset="0"/>
              </a:rPr>
              <a:t> (citas iepriekš neklasificētas ēkas, tai skaitā palīgēkas) zemes gabalā, kurā atļauta viena vai divu dzīvokļu dzīvojamās ēkas būvniecība</a:t>
            </a:r>
            <a:endParaRPr kumimoji="0" lang="lv-LV" altLang="lv-LV"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5" name="Attēls 4">
            <a:extLst>
              <a:ext uri="{FF2B5EF4-FFF2-40B4-BE49-F238E27FC236}">
                <a16:creationId xmlns:a16="http://schemas.microsoft.com/office/drawing/2014/main" id="{752734D1-95F9-4DC8-E4C5-4E4EE3AC6625}"/>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40230" y="1897016"/>
            <a:ext cx="1155608" cy="1211783"/>
          </a:xfrm>
          <a:prstGeom prst="rect">
            <a:avLst/>
          </a:prstGeom>
        </p:spPr>
      </p:pic>
      <p:sp>
        <p:nvSpPr>
          <p:cNvPr id="6" name="Vienādsānu trīsstūris 5">
            <a:extLst>
              <a:ext uri="{FF2B5EF4-FFF2-40B4-BE49-F238E27FC236}">
                <a16:creationId xmlns:a16="http://schemas.microsoft.com/office/drawing/2014/main" id="{2EFBCCF0-CAD4-4960-BF65-097EC574441F}"/>
              </a:ext>
            </a:extLst>
          </p:cNvPr>
          <p:cNvSpPr/>
          <p:nvPr/>
        </p:nvSpPr>
        <p:spPr>
          <a:xfrm>
            <a:off x="2951299" y="4797054"/>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Tree>
    <p:extLst>
      <p:ext uri="{BB962C8B-B14F-4D97-AF65-F5344CB8AC3E}">
        <p14:creationId xmlns:p14="http://schemas.microsoft.com/office/powerpoint/2010/main" val="329707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8A31-A477-6BC3-CF0F-384B6451C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CF4F4-830F-EB56-38A6-08CD7333CB15}"/>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sp>
        <p:nvSpPr>
          <p:cNvPr id="21" name="TextBox 20">
            <a:extLst>
              <a:ext uri="{FF2B5EF4-FFF2-40B4-BE49-F238E27FC236}">
                <a16:creationId xmlns:a16="http://schemas.microsoft.com/office/drawing/2014/main" id="{45CB37EE-9631-3A30-E601-46ECCA61AE43}"/>
              </a:ext>
            </a:extLst>
          </p:cNvPr>
          <p:cNvSpPr txBox="1"/>
          <p:nvPr/>
        </p:nvSpPr>
        <p:spPr>
          <a:xfrm>
            <a:off x="838200" y="6308208"/>
            <a:ext cx="10754139" cy="307777"/>
          </a:xfrm>
          <a:prstGeom prst="rect">
            <a:avLst/>
          </a:prstGeom>
          <a:noFill/>
        </p:spPr>
        <p:txBody>
          <a:bodyPr wrap="square">
            <a:spAutoFit/>
          </a:bodyPr>
          <a:lstStyle/>
          <a:p>
            <a:r>
              <a:rPr lang="lv-LV" sz="1400" dirty="0">
                <a:solidFill>
                  <a:srgbClr val="5E6175"/>
                </a:solidFill>
                <a:latin typeface="Arial" panose="020B0604020202020204" pitchFamily="34" charset="0"/>
                <a:cs typeface="Arial" panose="020B0604020202020204" pitchFamily="34" charset="0"/>
              </a:rPr>
              <a:t>Novērojumi ar dažādu ietekmes pakāpi (       – augsta ietekme,      – vidēja ietekme un       – zema ietekme) </a:t>
            </a:r>
          </a:p>
        </p:txBody>
      </p:sp>
      <p:sp>
        <p:nvSpPr>
          <p:cNvPr id="22" name="Vienādsānu trīsstūris 21">
            <a:extLst>
              <a:ext uri="{FF2B5EF4-FFF2-40B4-BE49-F238E27FC236}">
                <a16:creationId xmlns:a16="http://schemas.microsoft.com/office/drawing/2014/main" id="{9080531B-A9E3-7070-6AF9-AB483038C2FB}"/>
              </a:ext>
            </a:extLst>
          </p:cNvPr>
          <p:cNvSpPr/>
          <p:nvPr/>
        </p:nvSpPr>
        <p:spPr>
          <a:xfrm>
            <a:off x="4160422" y="6363740"/>
            <a:ext cx="282025" cy="19671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3" name="Vienādsānu trīsstūris 22">
            <a:extLst>
              <a:ext uri="{FF2B5EF4-FFF2-40B4-BE49-F238E27FC236}">
                <a16:creationId xmlns:a16="http://schemas.microsoft.com/office/drawing/2014/main" id="{A2E4AEB5-E8BD-33F9-7713-D99301EDEB49}"/>
              </a:ext>
            </a:extLst>
          </p:cNvPr>
          <p:cNvSpPr/>
          <p:nvPr/>
        </p:nvSpPr>
        <p:spPr>
          <a:xfrm>
            <a:off x="5870297" y="6363740"/>
            <a:ext cx="282025" cy="19671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4" name="Vienādsānu trīsstūris 23">
            <a:extLst>
              <a:ext uri="{FF2B5EF4-FFF2-40B4-BE49-F238E27FC236}">
                <a16:creationId xmlns:a16="http://schemas.microsoft.com/office/drawing/2014/main" id="{499DAAED-3DC4-FCB9-5F64-F46907E62D9F}"/>
              </a:ext>
            </a:extLst>
          </p:cNvPr>
          <p:cNvSpPr/>
          <p:nvPr/>
        </p:nvSpPr>
        <p:spPr>
          <a:xfrm>
            <a:off x="7744238" y="6363740"/>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aphicFrame>
        <p:nvGraphicFramePr>
          <p:cNvPr id="26" name="Tabula 25">
            <a:extLst>
              <a:ext uri="{FF2B5EF4-FFF2-40B4-BE49-F238E27FC236}">
                <a16:creationId xmlns:a16="http://schemas.microsoft.com/office/drawing/2014/main" id="{8433D911-E4F6-6D93-BE58-38EBCEBEB45D}"/>
              </a:ext>
            </a:extLst>
          </p:cNvPr>
          <p:cNvGraphicFramePr>
            <a:graphicFrameLocks noGrp="1"/>
          </p:cNvGraphicFramePr>
          <p:nvPr>
            <p:extLst>
              <p:ext uri="{D42A27DB-BD31-4B8C-83A1-F6EECF244321}">
                <p14:modId xmlns:p14="http://schemas.microsoft.com/office/powerpoint/2010/main" val="2953717384"/>
              </p:ext>
            </p:extLst>
          </p:nvPr>
        </p:nvGraphicFramePr>
        <p:xfrm>
          <a:off x="1146896" y="4154066"/>
          <a:ext cx="10754139" cy="2059216"/>
        </p:xfrm>
        <a:graphic>
          <a:graphicData uri="http://schemas.openxmlformats.org/drawingml/2006/table">
            <a:tbl>
              <a:tblPr firstRow="1" firstCol="1" bandRow="1">
                <a:tableStyleId>{69012ECD-51FC-41F1-AA8D-1B2483CD663E}</a:tableStyleId>
              </a:tblPr>
              <a:tblGrid>
                <a:gridCol w="1686157">
                  <a:extLst>
                    <a:ext uri="{9D8B030D-6E8A-4147-A177-3AD203B41FA5}">
                      <a16:colId xmlns:a16="http://schemas.microsoft.com/office/drawing/2014/main" val="307565806"/>
                    </a:ext>
                  </a:extLst>
                </a:gridCol>
                <a:gridCol w="9067982">
                  <a:extLst>
                    <a:ext uri="{9D8B030D-6E8A-4147-A177-3AD203B41FA5}">
                      <a16:colId xmlns:a16="http://schemas.microsoft.com/office/drawing/2014/main" val="889485901"/>
                    </a:ext>
                  </a:extLst>
                </a:gridCol>
              </a:tblGrid>
              <a:tr h="329625">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Risks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r>
                        <a:rPr lang="lv-LV" sz="1600" b="1" dirty="0">
                          <a:solidFill>
                            <a:srgbClr val="5E6175"/>
                          </a:solidFill>
                          <a:effectLst/>
                          <a:latin typeface="Arial" panose="020B0604020202020204" pitchFamily="34" charset="0"/>
                          <a:cs typeface="Arial" panose="020B0604020202020204" pitchFamily="34" charset="0"/>
                        </a:rPr>
                        <a:t>Nepilnīgi un neprecīzi amatu apraksti ietver risku, ka amatu klasifikācija atlīdzības noteikšanai ir veikta neprecīzi un tādejādi darbinieki var nesaņemt savai kompetencei un amata būtībai atbilstošu atlīdzību.</a:t>
                      </a:r>
                      <a:endParaRPr lang="lv-LV" sz="2400" b="1"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79911884"/>
                  </a:ext>
                </a:extLst>
              </a:tr>
              <a:tr h="352336">
                <a:tc>
                  <a:txBody>
                    <a:bodyPr/>
                    <a:lstStyle/>
                    <a:p>
                      <a:pPr algn="just">
                        <a:spcAft>
                          <a:spcPts val="600"/>
                        </a:spcAft>
                      </a:pPr>
                      <a:r>
                        <a:rPr lang="lv-LV" sz="1600">
                          <a:solidFill>
                            <a:srgbClr val="5E6175"/>
                          </a:solidFill>
                          <a:effectLst/>
                          <a:latin typeface="Arial" panose="020B0604020202020204" pitchFamily="34" charset="0"/>
                          <a:cs typeface="Arial" panose="020B0604020202020204" pitchFamily="34" charset="0"/>
                        </a:rPr>
                        <a:t>Ietekme</a:t>
                      </a:r>
                      <a:endParaRPr lang="lv-LV" sz="240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600"/>
                        </a:spcAft>
                      </a:pPr>
                      <a:endPar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6644823"/>
                  </a:ext>
                </a:extLst>
              </a:tr>
              <a:tr h="797186">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Rekomendācija</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cs typeface="Arial" panose="020B0604020202020204" pitchFamily="34" charset="0"/>
                        </a:rPr>
                        <a:t>Pārskatīt amatu aprakstus atbilstoši Ministru kabineta 2022. gada 26. aprīļa noteikumu Nr. 262 “Valsts un pašvaldību institūciju amatu katalogs, amatu klasifikācijas un amata apraksta izstrādāšanas kārtība”  2.pielikumā ieteiktajai amatu aprakstu struktūrai un amatu aprakstos norādāmajai informācijai.</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61206077"/>
                  </a:ext>
                </a:extLst>
              </a:tr>
            </a:tbl>
          </a:graphicData>
        </a:graphic>
      </p:graphicFrame>
      <p:sp>
        <p:nvSpPr>
          <p:cNvPr id="27" name="Rectangle 16">
            <a:extLst>
              <a:ext uri="{FF2B5EF4-FFF2-40B4-BE49-F238E27FC236}">
                <a16:creationId xmlns:a16="http://schemas.microsoft.com/office/drawing/2014/main" id="{8EEFAD4E-A2A6-CC94-DDE3-A10E55A3DC77}"/>
              </a:ext>
            </a:extLst>
          </p:cNvPr>
          <p:cNvSpPr>
            <a:spLocks noChangeArrowheads="1"/>
          </p:cNvSpPr>
          <p:nvPr/>
        </p:nvSpPr>
        <p:spPr bwMode="auto">
          <a:xfrm>
            <a:off x="1851045" y="1896952"/>
            <a:ext cx="1004999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tabLst/>
            </a:pP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4. Novērojums: Amatu apraksti </a:t>
            </a:r>
          </a:p>
          <a:p>
            <a:pPr marR="0" lvl="0" algn="just" defTabSz="914400" rtl="0" eaLnBrk="0" fontAlgn="base" latinLnBrk="0" hangingPunct="0">
              <a:lnSpc>
                <a:spcPct val="100000"/>
              </a:lnSpc>
              <a:spcBef>
                <a:spcPct val="0"/>
              </a:spcBef>
              <a:spcAft>
                <a:spcPts val="600"/>
              </a:spcAft>
              <a:buClrTx/>
              <a:buSzTx/>
              <a:tabLst/>
            </a:pPr>
            <a:r>
              <a:rPr lang="lv-LV" sz="1600" dirty="0">
                <a:solidFill>
                  <a:srgbClr val="5E6175"/>
                </a:solidFill>
                <a:latin typeface="Arial" panose="020B0604020202020204" pitchFamily="34" charset="0"/>
                <a:cs typeface="Arial" panose="020B0604020202020204" pitchFamily="34" charset="0"/>
              </a:rPr>
              <a:t>Neviens no ĀNP Būvvaldes amatu aprakstiem atbilst Ministru kabineta 2022. gada 26. aprīļa noteikumu Nr. 262 “Valsts un pašvaldību institūciju amatu katalogs, amatu klasifikācijas un amata apraksta izstrādāšanas kārtība”  2.pielikumā ieteiktajai amatu aprakstu struktūrai un amatu aprakstos norādāmajai informācijai. Piemēram, nav norādītas amata pienākumam nepieciešamās kompetences, proti, kas ir prasmes, zināšanas, pieredze, īpašības un rīcība, kas indivīdam nepieciešama, lai efektīvi veiktu darba pienākumus; nav norādīts amatu mērķis un vai amatu specializācija vienādiem amatiem (piem., BIS koordinators); nav norādīti amatu pienākumu izpildes standarti.</a:t>
            </a:r>
            <a:endParaRPr kumimoji="0" lang="lv-LV" altLang="lv-LV"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Vienādsānu trīsstūris 5">
            <a:extLst>
              <a:ext uri="{FF2B5EF4-FFF2-40B4-BE49-F238E27FC236}">
                <a16:creationId xmlns:a16="http://schemas.microsoft.com/office/drawing/2014/main" id="{2C4696DE-075C-556A-8601-9B05A7D42A84}"/>
              </a:ext>
            </a:extLst>
          </p:cNvPr>
          <p:cNvSpPr/>
          <p:nvPr/>
        </p:nvSpPr>
        <p:spPr>
          <a:xfrm>
            <a:off x="2999753" y="4986962"/>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pic>
        <p:nvPicPr>
          <p:cNvPr id="3" name="Attēls 2">
            <a:extLst>
              <a:ext uri="{FF2B5EF4-FFF2-40B4-BE49-F238E27FC236}">
                <a16:creationId xmlns:a16="http://schemas.microsoft.com/office/drawing/2014/main" id="{1DEF77B4-4BB3-B7E5-525F-569E5E1DD35C}"/>
              </a:ext>
            </a:extLst>
          </p:cNvPr>
          <p:cNvPicPr>
            <a:picLocks noChangeAspect="1"/>
          </p:cNvPicPr>
          <p:nvPr/>
        </p:nvPicPr>
        <p:blipFill>
          <a:blip r:embed="rId2"/>
          <a:stretch>
            <a:fillRect/>
          </a:stretch>
        </p:blipFill>
        <p:spPr>
          <a:xfrm>
            <a:off x="755374" y="1896952"/>
            <a:ext cx="1095671" cy="1092905"/>
          </a:xfrm>
          <a:prstGeom prst="rect">
            <a:avLst/>
          </a:prstGeom>
        </p:spPr>
      </p:pic>
    </p:spTree>
    <p:extLst>
      <p:ext uri="{BB962C8B-B14F-4D97-AF65-F5344CB8AC3E}">
        <p14:creationId xmlns:p14="http://schemas.microsoft.com/office/powerpoint/2010/main" val="424024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38D6E-09C0-CA64-30C9-847EDDE9C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E5983-00C1-D3E0-20A9-16E0741DA87A}"/>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graphicFrame>
        <p:nvGraphicFramePr>
          <p:cNvPr id="26" name="Tabula 25">
            <a:extLst>
              <a:ext uri="{FF2B5EF4-FFF2-40B4-BE49-F238E27FC236}">
                <a16:creationId xmlns:a16="http://schemas.microsoft.com/office/drawing/2014/main" id="{6D958B5E-39C3-3566-C235-692AD82A5CDA}"/>
              </a:ext>
            </a:extLst>
          </p:cNvPr>
          <p:cNvGraphicFramePr>
            <a:graphicFrameLocks noGrp="1"/>
          </p:cNvGraphicFramePr>
          <p:nvPr>
            <p:extLst>
              <p:ext uri="{D42A27DB-BD31-4B8C-83A1-F6EECF244321}">
                <p14:modId xmlns:p14="http://schemas.microsoft.com/office/powerpoint/2010/main" val="2424164985"/>
              </p:ext>
            </p:extLst>
          </p:nvPr>
        </p:nvGraphicFramePr>
        <p:xfrm>
          <a:off x="838200" y="2438716"/>
          <a:ext cx="11019183" cy="4003040"/>
        </p:xfrm>
        <a:graphic>
          <a:graphicData uri="http://schemas.openxmlformats.org/drawingml/2006/table">
            <a:tbl>
              <a:tblPr firstRow="1" firstCol="1" bandRow="1">
                <a:tableStyleId>{69012ECD-51FC-41F1-AA8D-1B2483CD663E}</a:tableStyleId>
              </a:tblPr>
              <a:tblGrid>
                <a:gridCol w="1600455">
                  <a:extLst>
                    <a:ext uri="{9D8B030D-6E8A-4147-A177-3AD203B41FA5}">
                      <a16:colId xmlns:a16="http://schemas.microsoft.com/office/drawing/2014/main" val="307565806"/>
                    </a:ext>
                  </a:extLst>
                </a:gridCol>
                <a:gridCol w="9418728">
                  <a:extLst>
                    <a:ext uri="{9D8B030D-6E8A-4147-A177-3AD203B41FA5}">
                      <a16:colId xmlns:a16="http://schemas.microsoft.com/office/drawing/2014/main" val="889485901"/>
                    </a:ext>
                  </a:extLst>
                </a:gridCol>
              </a:tblGrid>
              <a:tr h="797186">
                <a:tc>
                  <a:txBody>
                    <a:bodyPr/>
                    <a:lstStyle/>
                    <a:p>
                      <a:pPr algn="just">
                        <a:spcAft>
                          <a:spcPts val="600"/>
                        </a:spcAft>
                      </a:pPr>
                      <a:r>
                        <a:rPr lang="lv-LV" sz="1600" b="1" dirty="0">
                          <a:solidFill>
                            <a:srgbClr val="5E6175"/>
                          </a:solidFill>
                          <a:effectLst/>
                          <a:latin typeface="Arial" panose="020B0604020202020204" pitchFamily="34" charset="0"/>
                          <a:cs typeface="Arial" panose="020B0604020202020204" pitchFamily="34" charset="0"/>
                        </a:rPr>
                        <a:t>ĀNB viedoklis</a:t>
                      </a:r>
                      <a:endParaRPr lang="lv-LV" sz="2400" b="1"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tc>
                  <a:txBody>
                    <a:bodyPr/>
                    <a:lstStyle/>
                    <a:p>
                      <a:pPr algn="just">
                        <a:spcBef>
                          <a:spcPts val="200"/>
                        </a:spcBef>
                        <a:spcAft>
                          <a:spcPts val="200"/>
                        </a:spcAft>
                      </a:pPr>
                      <a:r>
                        <a:rPr lang="lv-LV" sz="1600" b="0" dirty="0">
                          <a:solidFill>
                            <a:srgbClr val="5E6175"/>
                          </a:solidFill>
                          <a:effectLst/>
                          <a:latin typeface="Arial" panose="020B0604020202020204" pitchFamily="34" charset="0"/>
                          <a:cs typeface="Arial" panose="020B0604020202020204" pitchFamily="34" charset="0"/>
                        </a:rPr>
                        <a:t>Ministru kabineta 2022. gada 26. aprīļa noteikumu Nr. 262 “Valsts un pašvaldību institūciju amatu katalogs, amatu klasifikācijas un amata apraksta izstrādāšanas kārtība”[1]  2.pielikums, saskaņā ar noteikumu 14.punktu skan sekojoši: “14.  Valsts tiešās pārvaldes iestādēs amata aprakstā (2. pielikums) norāda:”</a:t>
                      </a:r>
                    </a:p>
                    <a:p>
                      <a:pPr algn="just">
                        <a:spcBef>
                          <a:spcPts val="200"/>
                        </a:spcBef>
                        <a:spcAft>
                          <a:spcPts val="200"/>
                        </a:spcAft>
                      </a:pPr>
                      <a:r>
                        <a:rPr lang="lv-LV" sz="1600" b="0" dirty="0">
                          <a:solidFill>
                            <a:srgbClr val="5E6175"/>
                          </a:solidFill>
                          <a:effectLst/>
                          <a:latin typeface="Arial" panose="020B0604020202020204" pitchFamily="34" charset="0"/>
                          <a:cs typeface="Arial" panose="020B0604020202020204" pitchFamily="34" charset="0"/>
                        </a:rPr>
                        <a:t>Vēršam uzmanību, ka pašvaldība nav tiešās pārvaldes iestāde un darbinieki nav ierēdņi, tāpēc šim pielikumam ir rekomendējošs raksturs, kā arī esošie Amata apraksti satur visu nepieciešamo informāciju:</a:t>
                      </a:r>
                    </a:p>
                    <a:p>
                      <a:pPr algn="just">
                        <a:spcBef>
                          <a:spcPts val="200"/>
                        </a:spcBef>
                        <a:spcAft>
                          <a:spcPts val="200"/>
                        </a:spcAft>
                      </a:pPr>
                      <a:r>
                        <a:rPr lang="lv-LV" sz="1600" b="0" dirty="0">
                          <a:solidFill>
                            <a:srgbClr val="5E6175"/>
                          </a:solidFill>
                          <a:effectLst/>
                          <a:latin typeface="Arial" panose="020B0604020202020204" pitchFamily="34" charset="0"/>
                          <a:cs typeface="Arial" panose="020B0604020202020204" pitchFamily="34" charset="0"/>
                        </a:rPr>
                        <a:t>14.1. iestādes nosaukumu; 14.2. darbinieka amata nosaukumu un statusu; 14.3. struktūrvienības nosaukumu; 14.4. profesijas kodu; 14.5. amata klasifikāciju (saimi (</a:t>
                      </a:r>
                      <a:r>
                        <a:rPr lang="lv-LV" sz="1600" b="0" dirty="0" err="1">
                          <a:solidFill>
                            <a:srgbClr val="5E6175"/>
                          </a:solidFill>
                          <a:effectLst/>
                          <a:latin typeface="Arial" panose="020B0604020202020204" pitchFamily="34" charset="0"/>
                          <a:cs typeface="Arial" panose="020B0604020202020204" pitchFamily="34" charset="0"/>
                        </a:rPr>
                        <a:t>apakšsaimi</a:t>
                      </a:r>
                      <a:r>
                        <a:rPr lang="lv-LV" sz="1600" b="0" dirty="0">
                          <a:solidFill>
                            <a:srgbClr val="5E6175"/>
                          </a:solidFill>
                          <a:effectLst/>
                          <a:latin typeface="Arial" panose="020B0604020202020204" pitchFamily="34" charset="0"/>
                          <a:cs typeface="Arial" panose="020B0604020202020204" pitchFamily="34" charset="0"/>
                        </a:rPr>
                        <a:t>) un līmeni) – šis tiek atspoguļots mēnešalgu sarakstā ko apstiprina dome; 14.6. amata vietu iestādes struktūrā – amata pakļautību (institucionālo vai funkcionālo); 14.7. aizvietojamību, ja nepieciešams; 14.8. iekšējo un ārējo sadarbību; 14.9. amata mērķi; 14.10. amata pienākumus (prioritārā secībā), to nozīmību un izpildes standartus, ja tādi ir; 14.11. amatam nepieciešamās kompetences; 14.12. profesionālās kvalifikācijas prasības – izglītību, profesionālo pieredzi, profesionālās prasmes un zināšanas, vispārējās prasmes; 14.13. amata pienākumu veicēja atbildību; 14.14. amata pienākumu veicēja tiesības; 14.15. citu informāciju par amatu.</a:t>
                      </a:r>
                    </a:p>
                  </a:txBody>
                  <a:tcPr marL="68580" marR="68580" marT="0" marB="0">
                    <a:solidFill>
                      <a:schemeClr val="bg1"/>
                    </a:solidFill>
                  </a:tcPr>
                </a:tc>
                <a:extLst>
                  <a:ext uri="{0D108BD9-81ED-4DB2-BD59-A6C34878D82A}">
                    <a16:rowId xmlns:a16="http://schemas.microsoft.com/office/drawing/2014/main" val="661206077"/>
                  </a:ext>
                </a:extLst>
              </a:tr>
            </a:tbl>
          </a:graphicData>
        </a:graphic>
      </p:graphicFrame>
      <p:sp>
        <p:nvSpPr>
          <p:cNvPr id="4" name="Rectangle 16">
            <a:extLst>
              <a:ext uri="{FF2B5EF4-FFF2-40B4-BE49-F238E27FC236}">
                <a16:creationId xmlns:a16="http://schemas.microsoft.com/office/drawing/2014/main" id="{D5C1C814-8139-51BE-6BA7-465CE9145FCA}"/>
              </a:ext>
            </a:extLst>
          </p:cNvPr>
          <p:cNvSpPr>
            <a:spLocks noChangeArrowheads="1"/>
          </p:cNvSpPr>
          <p:nvPr/>
        </p:nvSpPr>
        <p:spPr bwMode="auto">
          <a:xfrm>
            <a:off x="838200" y="1902676"/>
            <a:ext cx="10049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tabLst/>
            </a:pP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4. Novērojums: Amatu apraksti </a:t>
            </a:r>
          </a:p>
        </p:txBody>
      </p:sp>
    </p:spTree>
    <p:extLst>
      <p:ext uri="{BB962C8B-B14F-4D97-AF65-F5344CB8AC3E}">
        <p14:creationId xmlns:p14="http://schemas.microsoft.com/office/powerpoint/2010/main" val="381277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3E0D4-C84C-BD91-08E9-088FFAED9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5DE25-0A2A-8F1C-BE4F-6BFDB856687E}"/>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sp>
        <p:nvSpPr>
          <p:cNvPr id="21" name="TextBox 20">
            <a:extLst>
              <a:ext uri="{FF2B5EF4-FFF2-40B4-BE49-F238E27FC236}">
                <a16:creationId xmlns:a16="http://schemas.microsoft.com/office/drawing/2014/main" id="{99C435C0-1145-6786-B668-15612646CC63}"/>
              </a:ext>
            </a:extLst>
          </p:cNvPr>
          <p:cNvSpPr txBox="1"/>
          <p:nvPr/>
        </p:nvSpPr>
        <p:spPr>
          <a:xfrm>
            <a:off x="838200" y="6308208"/>
            <a:ext cx="10754139" cy="307777"/>
          </a:xfrm>
          <a:prstGeom prst="rect">
            <a:avLst/>
          </a:prstGeom>
          <a:noFill/>
        </p:spPr>
        <p:txBody>
          <a:bodyPr wrap="square">
            <a:spAutoFit/>
          </a:bodyPr>
          <a:lstStyle/>
          <a:p>
            <a:r>
              <a:rPr lang="lv-LV" sz="1400" dirty="0">
                <a:solidFill>
                  <a:srgbClr val="5E6175"/>
                </a:solidFill>
                <a:latin typeface="Arial" panose="020B0604020202020204" pitchFamily="34" charset="0"/>
                <a:cs typeface="Arial" panose="020B0604020202020204" pitchFamily="34" charset="0"/>
              </a:rPr>
              <a:t>Novērojumi ar dažādu ietekmes pakāpi (       – augsta ietekme,      – vidēja ietekme un       – zema ietekme) </a:t>
            </a:r>
          </a:p>
        </p:txBody>
      </p:sp>
      <p:sp>
        <p:nvSpPr>
          <p:cNvPr id="22" name="Vienādsānu trīsstūris 21">
            <a:extLst>
              <a:ext uri="{FF2B5EF4-FFF2-40B4-BE49-F238E27FC236}">
                <a16:creationId xmlns:a16="http://schemas.microsoft.com/office/drawing/2014/main" id="{58155789-D951-5767-6989-FAE571275EC1}"/>
              </a:ext>
            </a:extLst>
          </p:cNvPr>
          <p:cNvSpPr/>
          <p:nvPr/>
        </p:nvSpPr>
        <p:spPr>
          <a:xfrm>
            <a:off x="4160422" y="6363740"/>
            <a:ext cx="282025" cy="19671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3" name="Vienādsānu trīsstūris 22">
            <a:extLst>
              <a:ext uri="{FF2B5EF4-FFF2-40B4-BE49-F238E27FC236}">
                <a16:creationId xmlns:a16="http://schemas.microsoft.com/office/drawing/2014/main" id="{990B0483-E5EA-E904-FD78-7CC594F6BE37}"/>
              </a:ext>
            </a:extLst>
          </p:cNvPr>
          <p:cNvSpPr/>
          <p:nvPr/>
        </p:nvSpPr>
        <p:spPr>
          <a:xfrm>
            <a:off x="5870297" y="6363740"/>
            <a:ext cx="282025" cy="19671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4" name="Vienādsānu trīsstūris 23">
            <a:extLst>
              <a:ext uri="{FF2B5EF4-FFF2-40B4-BE49-F238E27FC236}">
                <a16:creationId xmlns:a16="http://schemas.microsoft.com/office/drawing/2014/main" id="{2AFA45DF-40D2-9088-E086-871D8C78B11F}"/>
              </a:ext>
            </a:extLst>
          </p:cNvPr>
          <p:cNvSpPr/>
          <p:nvPr/>
        </p:nvSpPr>
        <p:spPr>
          <a:xfrm>
            <a:off x="7744238" y="6363740"/>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aphicFrame>
        <p:nvGraphicFramePr>
          <p:cNvPr id="26" name="Tabula 25">
            <a:extLst>
              <a:ext uri="{FF2B5EF4-FFF2-40B4-BE49-F238E27FC236}">
                <a16:creationId xmlns:a16="http://schemas.microsoft.com/office/drawing/2014/main" id="{8BBD25F5-EBC4-E408-DA72-84405CE9744D}"/>
              </a:ext>
            </a:extLst>
          </p:cNvPr>
          <p:cNvGraphicFramePr>
            <a:graphicFrameLocks noGrp="1"/>
          </p:cNvGraphicFramePr>
          <p:nvPr>
            <p:extLst>
              <p:ext uri="{D42A27DB-BD31-4B8C-83A1-F6EECF244321}">
                <p14:modId xmlns:p14="http://schemas.microsoft.com/office/powerpoint/2010/main" val="714641255"/>
              </p:ext>
            </p:extLst>
          </p:nvPr>
        </p:nvGraphicFramePr>
        <p:xfrm>
          <a:off x="1127017" y="3880243"/>
          <a:ext cx="10754139" cy="2397030"/>
        </p:xfrm>
        <a:graphic>
          <a:graphicData uri="http://schemas.openxmlformats.org/drawingml/2006/table">
            <a:tbl>
              <a:tblPr firstRow="1" firstCol="1" bandRow="1">
                <a:tableStyleId>{69012ECD-51FC-41F1-AA8D-1B2483CD663E}</a:tableStyleId>
              </a:tblPr>
              <a:tblGrid>
                <a:gridCol w="1686157">
                  <a:extLst>
                    <a:ext uri="{9D8B030D-6E8A-4147-A177-3AD203B41FA5}">
                      <a16:colId xmlns:a16="http://schemas.microsoft.com/office/drawing/2014/main" val="307565806"/>
                    </a:ext>
                  </a:extLst>
                </a:gridCol>
                <a:gridCol w="9067982">
                  <a:extLst>
                    <a:ext uri="{9D8B030D-6E8A-4147-A177-3AD203B41FA5}">
                      <a16:colId xmlns:a16="http://schemas.microsoft.com/office/drawing/2014/main" val="889485901"/>
                    </a:ext>
                  </a:extLst>
                </a:gridCol>
              </a:tblGrid>
              <a:tr h="292824">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Risks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r>
                        <a:rPr lang="lv-LV" sz="1600" b="1" dirty="0">
                          <a:solidFill>
                            <a:srgbClr val="5E6175"/>
                          </a:solidFill>
                          <a:effectLst/>
                          <a:latin typeface="Arial" panose="020B0604020202020204" pitchFamily="34" charset="0"/>
                          <a:cs typeface="Arial" panose="020B0604020202020204" pitchFamily="34" charset="0"/>
                        </a:rPr>
                        <a:t>Graustu administrēšana nevar tikt efektīvi īstenota piesaistot tikai Būvvaldes speciālistus. </a:t>
                      </a:r>
                      <a:endParaRPr lang="lv-LV" sz="2400" b="1"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79911884"/>
                  </a:ext>
                </a:extLst>
              </a:tr>
              <a:tr h="397326">
                <a:tc>
                  <a:txBody>
                    <a:bodyPr/>
                    <a:lstStyle/>
                    <a:p>
                      <a:pPr algn="just">
                        <a:spcAft>
                          <a:spcPts val="600"/>
                        </a:spcAft>
                      </a:pPr>
                      <a:r>
                        <a:rPr lang="lv-LV" sz="1600">
                          <a:solidFill>
                            <a:srgbClr val="5E6175"/>
                          </a:solidFill>
                          <a:effectLst/>
                          <a:latin typeface="Arial" panose="020B0604020202020204" pitchFamily="34" charset="0"/>
                          <a:cs typeface="Arial" panose="020B0604020202020204" pitchFamily="34" charset="0"/>
                        </a:rPr>
                        <a:t>Ietekme</a:t>
                      </a:r>
                      <a:endParaRPr lang="lv-LV" sz="240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600"/>
                        </a:spcAft>
                      </a:pPr>
                      <a:endPar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6644823"/>
                  </a:ext>
                </a:extLst>
              </a:tr>
              <a:tr h="866465">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Rekomendācija</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cs typeface="Arial" panose="020B0604020202020204" pitchFamily="34" charset="0"/>
                        </a:rPr>
                        <a:t>Noteikt ĀNP iekšējā normatīvā regulējumā, kad gadījumos, ja būves īpašnieks nepilna Būvvaldes noteiktās darbības un neievēro termiņus, tālāko komunikāciju ar būves īpašnieku pārņem Juridiskā un iepirkumu nodaļa. Pēc iespējas izmantot Juridiskās un iepirkumu daļas kompetenci arī citos Būvvaldes kompetencē esošos jautājumos.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61206077"/>
                  </a:ext>
                </a:extLst>
              </a:tr>
              <a:tr h="649849">
                <a:tc>
                  <a:txBody>
                    <a:bodyPr/>
                    <a:lstStyle/>
                    <a:p>
                      <a:pPr algn="just">
                        <a:spcAft>
                          <a:spcPts val="600"/>
                        </a:spcAft>
                      </a:pPr>
                      <a:r>
                        <a:rPr lang="lv-LV" sz="1600" b="1" kern="1200" dirty="0">
                          <a:solidFill>
                            <a:srgbClr val="5E6175"/>
                          </a:solidFill>
                          <a:effectLst/>
                          <a:latin typeface="Arial" panose="020B0604020202020204" pitchFamily="34" charset="0"/>
                          <a:ea typeface="+mn-ea"/>
                          <a:cs typeface="Arial" panose="020B0604020202020204" pitchFamily="34" charset="0"/>
                        </a:rPr>
                        <a:t>ĀNB viedoklis</a:t>
                      </a: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rPr>
                        <a:t>Piekrītam rekomendācijā minētam, papildus paskaidrojam, ka minētās aktivitātes īstenošana palielina būvinspektora noslodzi un uzsākot jaunu graustu administrēšanas procedūru būtu jāparedz papildus būvinspektora noslodze 6 stundas uz vienu epizodi. </a:t>
                      </a:r>
                    </a:p>
                  </a:txBody>
                  <a:tcPr marL="68580" marR="68580" marT="0" marB="0"/>
                </a:tc>
                <a:extLst>
                  <a:ext uri="{0D108BD9-81ED-4DB2-BD59-A6C34878D82A}">
                    <a16:rowId xmlns:a16="http://schemas.microsoft.com/office/drawing/2014/main" val="3457366379"/>
                  </a:ext>
                </a:extLst>
              </a:tr>
            </a:tbl>
          </a:graphicData>
        </a:graphic>
      </p:graphicFrame>
      <p:sp>
        <p:nvSpPr>
          <p:cNvPr id="27" name="Rectangle 16">
            <a:extLst>
              <a:ext uri="{FF2B5EF4-FFF2-40B4-BE49-F238E27FC236}">
                <a16:creationId xmlns:a16="http://schemas.microsoft.com/office/drawing/2014/main" id="{1E852582-38C0-DD31-FF49-B5685FA4DB44}"/>
              </a:ext>
            </a:extLst>
          </p:cNvPr>
          <p:cNvSpPr>
            <a:spLocks noChangeArrowheads="1"/>
          </p:cNvSpPr>
          <p:nvPr/>
        </p:nvSpPr>
        <p:spPr bwMode="auto">
          <a:xfrm>
            <a:off x="1941126" y="1901106"/>
            <a:ext cx="9940029"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tabLst/>
            </a:pPr>
            <a:r>
              <a:rPr lang="lv-LV" altLang="lv-LV" b="1" dirty="0">
                <a:solidFill>
                  <a:srgbClr val="2F5496"/>
                </a:solidFill>
                <a:latin typeface="Arial" panose="020B0604020202020204" pitchFamily="34" charset="0"/>
                <a:ea typeface="Calibri" panose="020F0502020204030204" pitchFamily="34" charset="0"/>
                <a:cs typeface="Arial" panose="020B0604020202020204" pitchFamily="34" charset="0"/>
              </a:rPr>
              <a:t>5</a:t>
            </a: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 Novērojums: Graustu administrēšana </a:t>
            </a:r>
          </a:p>
          <a:p>
            <a:pPr marR="0" lvl="0" algn="just" defTabSz="914400" rtl="0" eaLnBrk="0" fontAlgn="base" latinLnBrk="0" hangingPunct="0">
              <a:lnSpc>
                <a:spcPct val="100000"/>
              </a:lnSpc>
              <a:spcBef>
                <a:spcPct val="0"/>
              </a:spcBef>
              <a:spcAft>
                <a:spcPts val="600"/>
              </a:spcAft>
              <a:buClrTx/>
              <a:buSzTx/>
              <a:tabLst/>
            </a:pPr>
            <a:r>
              <a:rPr lang="lv-LV" sz="1600" dirty="0">
                <a:solidFill>
                  <a:srgbClr val="5E6175"/>
                </a:solidFill>
                <a:latin typeface="Arial" panose="020B0604020202020204" pitchFamily="34" charset="0"/>
                <a:cs typeface="Arial" panose="020B0604020202020204" pitchFamily="34" charset="0"/>
              </a:rPr>
              <a:t>Būvvaldes rīcība attiecībā uz graustu administrēšanu tiek īstenota saskaņā ar Ādažu novada pašvaldības 2022. gada 27. jūlija saistošajiem noteikumiem Nr. 15 ’’Vidi degradējošu, sagruvušu vai cilvēku drošību apdraudošu būvju klasifikācija’’. Saskaņā ar noteikumiem Būvvalde sniedz atzinumu par būves apsekošanu, nosaka veicamās darbības un termiņus būves sakārtošanai, kā arī pieņem lēmumu par būves klasificēšanu. Gadījumos, kad būves īpašnieks neievēro Būvvaldes noteiktās darbības būves sakārtošanai, Būvvaldei nav juristi un juridiskā kompetence, lai risinātu šos jautājumus.</a:t>
            </a:r>
            <a:endParaRPr kumimoji="0" lang="lv-LV" altLang="lv-LV"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Vienādsānu trīsstūris 5">
            <a:extLst>
              <a:ext uri="{FF2B5EF4-FFF2-40B4-BE49-F238E27FC236}">
                <a16:creationId xmlns:a16="http://schemas.microsoft.com/office/drawing/2014/main" id="{FC15989F-2D4E-146C-2EF2-0893252F8BBE}"/>
              </a:ext>
            </a:extLst>
          </p:cNvPr>
          <p:cNvSpPr/>
          <p:nvPr/>
        </p:nvSpPr>
        <p:spPr>
          <a:xfrm>
            <a:off x="2940117" y="4276739"/>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pic>
        <p:nvPicPr>
          <p:cNvPr id="4" name="Attēls 3">
            <a:extLst>
              <a:ext uri="{FF2B5EF4-FFF2-40B4-BE49-F238E27FC236}">
                <a16:creationId xmlns:a16="http://schemas.microsoft.com/office/drawing/2014/main" id="{F8FCCB8C-2857-D868-11F8-55688440CAF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4581" y="1903611"/>
            <a:ext cx="1074146" cy="1074146"/>
          </a:xfrm>
          <a:prstGeom prst="rect">
            <a:avLst/>
          </a:prstGeom>
        </p:spPr>
      </p:pic>
    </p:spTree>
    <p:extLst>
      <p:ext uri="{BB962C8B-B14F-4D97-AF65-F5344CB8AC3E}">
        <p14:creationId xmlns:p14="http://schemas.microsoft.com/office/powerpoint/2010/main" val="256598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0B077-7993-DD66-0571-02C04C556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A3E16-4718-280C-4A72-F55D22E6CE95}"/>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sp>
        <p:nvSpPr>
          <p:cNvPr id="21" name="TextBox 20">
            <a:extLst>
              <a:ext uri="{FF2B5EF4-FFF2-40B4-BE49-F238E27FC236}">
                <a16:creationId xmlns:a16="http://schemas.microsoft.com/office/drawing/2014/main" id="{D0ED5C04-9EA1-B9EC-A97D-4DD8A7E1F14C}"/>
              </a:ext>
            </a:extLst>
          </p:cNvPr>
          <p:cNvSpPr txBox="1"/>
          <p:nvPr/>
        </p:nvSpPr>
        <p:spPr>
          <a:xfrm>
            <a:off x="838200" y="6308208"/>
            <a:ext cx="10754139" cy="307777"/>
          </a:xfrm>
          <a:prstGeom prst="rect">
            <a:avLst/>
          </a:prstGeom>
          <a:noFill/>
        </p:spPr>
        <p:txBody>
          <a:bodyPr wrap="square">
            <a:spAutoFit/>
          </a:bodyPr>
          <a:lstStyle/>
          <a:p>
            <a:r>
              <a:rPr lang="lv-LV" sz="1400" dirty="0">
                <a:solidFill>
                  <a:srgbClr val="5E6175"/>
                </a:solidFill>
                <a:latin typeface="Arial" panose="020B0604020202020204" pitchFamily="34" charset="0"/>
                <a:cs typeface="Arial" panose="020B0604020202020204" pitchFamily="34" charset="0"/>
              </a:rPr>
              <a:t>Novērojumi ar dažādu ietekmes pakāpi (       – augsta ietekme,      – vidēja ietekme un       – zema ietekme) </a:t>
            </a:r>
          </a:p>
        </p:txBody>
      </p:sp>
      <p:sp>
        <p:nvSpPr>
          <p:cNvPr id="22" name="Vienādsānu trīsstūris 21">
            <a:extLst>
              <a:ext uri="{FF2B5EF4-FFF2-40B4-BE49-F238E27FC236}">
                <a16:creationId xmlns:a16="http://schemas.microsoft.com/office/drawing/2014/main" id="{10774FD1-7245-D4D3-78AC-B8D86A730CCD}"/>
              </a:ext>
            </a:extLst>
          </p:cNvPr>
          <p:cNvSpPr/>
          <p:nvPr/>
        </p:nvSpPr>
        <p:spPr>
          <a:xfrm>
            <a:off x="4160422" y="6363740"/>
            <a:ext cx="282025" cy="19671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3" name="Vienādsānu trīsstūris 22">
            <a:extLst>
              <a:ext uri="{FF2B5EF4-FFF2-40B4-BE49-F238E27FC236}">
                <a16:creationId xmlns:a16="http://schemas.microsoft.com/office/drawing/2014/main" id="{CDD5E2A3-7C5D-FF53-9E8D-0F00579A233E}"/>
              </a:ext>
            </a:extLst>
          </p:cNvPr>
          <p:cNvSpPr/>
          <p:nvPr/>
        </p:nvSpPr>
        <p:spPr>
          <a:xfrm>
            <a:off x="5870297" y="6363740"/>
            <a:ext cx="282025" cy="19671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4" name="Vienādsānu trīsstūris 23">
            <a:extLst>
              <a:ext uri="{FF2B5EF4-FFF2-40B4-BE49-F238E27FC236}">
                <a16:creationId xmlns:a16="http://schemas.microsoft.com/office/drawing/2014/main" id="{73A7DD4C-2549-3C49-F8D8-5462528332F2}"/>
              </a:ext>
            </a:extLst>
          </p:cNvPr>
          <p:cNvSpPr/>
          <p:nvPr/>
        </p:nvSpPr>
        <p:spPr>
          <a:xfrm>
            <a:off x="7744238" y="6363740"/>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aphicFrame>
        <p:nvGraphicFramePr>
          <p:cNvPr id="26" name="Tabula 25">
            <a:extLst>
              <a:ext uri="{FF2B5EF4-FFF2-40B4-BE49-F238E27FC236}">
                <a16:creationId xmlns:a16="http://schemas.microsoft.com/office/drawing/2014/main" id="{3409B408-BCA9-2D6F-CD19-9BEC8FCB1C43}"/>
              </a:ext>
            </a:extLst>
          </p:cNvPr>
          <p:cNvGraphicFramePr>
            <a:graphicFrameLocks noGrp="1"/>
          </p:cNvGraphicFramePr>
          <p:nvPr>
            <p:extLst>
              <p:ext uri="{D42A27DB-BD31-4B8C-83A1-F6EECF244321}">
                <p14:modId xmlns:p14="http://schemas.microsoft.com/office/powerpoint/2010/main" val="1788958748"/>
              </p:ext>
            </p:extLst>
          </p:nvPr>
        </p:nvGraphicFramePr>
        <p:xfrm>
          <a:off x="1118320" y="3283702"/>
          <a:ext cx="10754139" cy="2918170"/>
        </p:xfrm>
        <a:graphic>
          <a:graphicData uri="http://schemas.openxmlformats.org/drawingml/2006/table">
            <a:tbl>
              <a:tblPr firstRow="1" firstCol="1" bandRow="1">
                <a:tableStyleId>{69012ECD-51FC-41F1-AA8D-1B2483CD663E}</a:tableStyleId>
              </a:tblPr>
              <a:tblGrid>
                <a:gridCol w="1686157">
                  <a:extLst>
                    <a:ext uri="{9D8B030D-6E8A-4147-A177-3AD203B41FA5}">
                      <a16:colId xmlns:a16="http://schemas.microsoft.com/office/drawing/2014/main" val="307565806"/>
                    </a:ext>
                  </a:extLst>
                </a:gridCol>
                <a:gridCol w="9067982">
                  <a:extLst>
                    <a:ext uri="{9D8B030D-6E8A-4147-A177-3AD203B41FA5}">
                      <a16:colId xmlns:a16="http://schemas.microsoft.com/office/drawing/2014/main" val="889485901"/>
                    </a:ext>
                  </a:extLst>
                </a:gridCol>
              </a:tblGrid>
              <a:tr h="380730">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Risks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r>
                        <a:rPr lang="lv-LV" sz="1600" b="1" dirty="0">
                          <a:solidFill>
                            <a:srgbClr val="5E6175"/>
                          </a:solidFill>
                          <a:effectLst/>
                          <a:latin typeface="Arial" panose="020B0604020202020204" pitchFamily="34" charset="0"/>
                          <a:cs typeface="Arial" panose="020B0604020202020204" pitchFamily="34" charset="0"/>
                        </a:rPr>
                        <a:t>Ne visi riskantie objekti tiek savlaicīgi pārbaudīti. </a:t>
                      </a:r>
                      <a:endParaRPr lang="lv-LV" sz="2400" b="1"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79911884"/>
                  </a:ext>
                </a:extLst>
              </a:tr>
              <a:tr h="436081">
                <a:tc>
                  <a:txBody>
                    <a:bodyPr/>
                    <a:lstStyle/>
                    <a:p>
                      <a:pPr algn="just">
                        <a:spcAft>
                          <a:spcPts val="600"/>
                        </a:spcAft>
                      </a:pPr>
                      <a:r>
                        <a:rPr lang="lv-LV" sz="1600">
                          <a:solidFill>
                            <a:srgbClr val="5E6175"/>
                          </a:solidFill>
                          <a:effectLst/>
                          <a:latin typeface="Arial" panose="020B0604020202020204" pitchFamily="34" charset="0"/>
                          <a:cs typeface="Arial" panose="020B0604020202020204" pitchFamily="34" charset="0"/>
                        </a:rPr>
                        <a:t>Ietekme</a:t>
                      </a:r>
                      <a:endParaRPr lang="lv-LV" sz="240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600"/>
                        </a:spcAft>
                      </a:pPr>
                      <a:endPar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6644823"/>
                  </a:ext>
                </a:extLst>
              </a:tr>
              <a:tr h="1819714">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Rekomendācija</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cs typeface="Arial" panose="020B0604020202020204" pitchFamily="34" charset="0"/>
                        </a:rPr>
                        <a:t>Izmantot  BIS piedāvāto funkcionalitāti katra būvobjekta riska novērtēšanai. Gadījumā, ja nav iespējams izmantot automatizācijas iespējas, piemērot vienkāršoto risku novērtējumu atsevišķām būvobjektu grupām manuāli. </a:t>
                      </a:r>
                    </a:p>
                    <a:p>
                      <a:pPr algn="just">
                        <a:spcBef>
                          <a:spcPts val="200"/>
                        </a:spcBef>
                        <a:spcAft>
                          <a:spcPts val="200"/>
                        </a:spcAft>
                      </a:pPr>
                      <a:r>
                        <a:rPr lang="lv-LV" sz="1600" dirty="0">
                          <a:solidFill>
                            <a:srgbClr val="5E6175"/>
                          </a:solidFill>
                          <a:effectLst/>
                          <a:latin typeface="Arial" panose="020B0604020202020204" pitchFamily="34" charset="0"/>
                          <a:cs typeface="Arial" panose="020B0604020202020204" pitchFamily="34" charset="0"/>
                        </a:rPr>
                        <a:t>Izmantot Būvvaldes rīcībā uzkrāto informāciju par biežākajiem pārkāpumiem būvniecības procesā un iedzīvotāju sūdzībām, veidot  pašvaldības iedzīvotāju informatīvos pasākumus, kā arī publicēt informāciju interneta vietnē. Plānot un veikt tematiskās būvniecības procesa pārbaudes riskantākajās jomās.</a:t>
                      </a:r>
                    </a:p>
                  </a:txBody>
                  <a:tcPr marL="68580" marR="68580" marT="0" marB="0"/>
                </a:tc>
                <a:extLst>
                  <a:ext uri="{0D108BD9-81ED-4DB2-BD59-A6C34878D82A}">
                    <a16:rowId xmlns:a16="http://schemas.microsoft.com/office/drawing/2014/main" val="661206077"/>
                  </a:ext>
                </a:extLst>
              </a:tr>
              <a:tr h="281645">
                <a:tc>
                  <a:txBody>
                    <a:bodyPr/>
                    <a:lstStyle/>
                    <a:p>
                      <a:pPr algn="just">
                        <a:spcAft>
                          <a:spcPts val="600"/>
                        </a:spcAft>
                      </a:pPr>
                      <a:r>
                        <a:rPr lang="lv-LV" sz="1600" b="1" kern="1200" dirty="0">
                          <a:solidFill>
                            <a:srgbClr val="5E6175"/>
                          </a:solidFill>
                          <a:effectLst/>
                          <a:latin typeface="Arial" panose="020B0604020202020204" pitchFamily="34" charset="0"/>
                          <a:ea typeface="+mn-ea"/>
                          <a:cs typeface="Arial" panose="020B0604020202020204" pitchFamily="34" charset="0"/>
                        </a:rPr>
                        <a:t>ĀNB viedoklis</a:t>
                      </a:r>
                    </a:p>
                  </a:txBody>
                  <a:tcPr marL="68580" marR="68580" marT="0" marB="0"/>
                </a:tc>
                <a:tc>
                  <a:txBody>
                    <a:bodyPr/>
                    <a:lstStyle/>
                    <a:p>
                      <a:pPr algn="just">
                        <a:buNone/>
                      </a:pPr>
                      <a:r>
                        <a:rPr lang="lv-LV" sz="1600" b="0" dirty="0">
                          <a:solidFill>
                            <a:srgbClr val="5E6175"/>
                          </a:solidFill>
                          <a:effectLst/>
                          <a:latin typeface="Arial" panose="020B0604020202020204" pitchFamily="34" charset="0"/>
                          <a:ea typeface="Times New Roman" panose="02020603050405020304" pitchFamily="18" charset="0"/>
                          <a:cs typeface="Arial" panose="020B0604020202020204" pitchFamily="34" charset="0"/>
                        </a:rPr>
                        <a:t>ĀNP vadība pārrunās ar ĀNB. </a:t>
                      </a:r>
                      <a:endParaRPr lang="lv-LV" sz="2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57366379"/>
                  </a:ext>
                </a:extLst>
              </a:tr>
            </a:tbl>
          </a:graphicData>
        </a:graphic>
      </p:graphicFrame>
      <p:sp>
        <p:nvSpPr>
          <p:cNvPr id="27" name="Rectangle 16">
            <a:extLst>
              <a:ext uri="{FF2B5EF4-FFF2-40B4-BE49-F238E27FC236}">
                <a16:creationId xmlns:a16="http://schemas.microsoft.com/office/drawing/2014/main" id="{B6A04026-18F5-850E-4CE0-3ACB7E8569B2}"/>
              </a:ext>
            </a:extLst>
          </p:cNvPr>
          <p:cNvSpPr>
            <a:spLocks noChangeArrowheads="1"/>
          </p:cNvSpPr>
          <p:nvPr/>
        </p:nvSpPr>
        <p:spPr bwMode="auto">
          <a:xfrm>
            <a:off x="1794979" y="1889146"/>
            <a:ext cx="979736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tabLst/>
            </a:pP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6. Novērojums: </a:t>
            </a:r>
            <a:r>
              <a:rPr kumimoji="0" lang="lv-LV" altLang="lv-LV" b="1" i="0" u="none" strike="noStrike" cap="none" normalizeH="0" baseline="0" dirty="0" err="1">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Proaktīva</a:t>
            </a: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 risku mazināšana </a:t>
            </a:r>
          </a:p>
          <a:p>
            <a:pPr marR="0" lvl="0" algn="just" defTabSz="914400" rtl="0" eaLnBrk="0" fontAlgn="base" latinLnBrk="0" hangingPunct="0">
              <a:lnSpc>
                <a:spcPct val="100000"/>
              </a:lnSpc>
              <a:spcBef>
                <a:spcPct val="0"/>
              </a:spcBef>
              <a:spcAft>
                <a:spcPts val="600"/>
              </a:spcAft>
              <a:buClrTx/>
              <a:buSzTx/>
              <a:tabLst/>
            </a:pPr>
            <a:r>
              <a:rPr lang="lv-LV" sz="1600" dirty="0">
                <a:solidFill>
                  <a:srgbClr val="5E6175"/>
                </a:solidFill>
                <a:latin typeface="Arial" panose="020B0604020202020204" pitchFamily="34" charset="0"/>
                <a:cs typeface="Arial" panose="020B0604020202020204" pitchFamily="34" charset="0"/>
              </a:rPr>
              <a:t>Audita laikā netika konstatēta </a:t>
            </a:r>
            <a:r>
              <a:rPr lang="lv-LV" sz="1600" dirty="0" err="1">
                <a:solidFill>
                  <a:srgbClr val="5E6175"/>
                </a:solidFill>
                <a:latin typeface="Arial" panose="020B0604020202020204" pitchFamily="34" charset="0"/>
                <a:cs typeface="Arial" panose="020B0604020202020204" pitchFamily="34" charset="0"/>
              </a:rPr>
              <a:t>pro</a:t>
            </a:r>
            <a:r>
              <a:rPr lang="lv-LV" sz="1600" dirty="0">
                <a:solidFill>
                  <a:srgbClr val="5E6175"/>
                </a:solidFill>
                <a:latin typeface="Arial" panose="020B0604020202020204" pitchFamily="34" charset="0"/>
                <a:cs typeface="Arial" panose="020B0604020202020204" pitchFamily="34" charset="0"/>
              </a:rPr>
              <a:t>-aktīva Būvvaldes darbība risku samazināšanai. Būvvaldes paļaujas un BIS sistēmas ģenerētām pārbaužu prasībām un iedzīvotāju sūdzībām, kas ir reaktīva rīcība.</a:t>
            </a:r>
            <a:endParaRPr kumimoji="0" lang="lv-LV" altLang="lv-LV"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Attēls 2">
            <a:extLst>
              <a:ext uri="{FF2B5EF4-FFF2-40B4-BE49-F238E27FC236}">
                <a16:creationId xmlns:a16="http://schemas.microsoft.com/office/drawing/2014/main" id="{BF5E07BD-6236-E8E1-9E6A-CA94E49B7D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200000"/>
                    </a14:imgEffect>
                  </a14:imgLayer>
                </a14:imgProps>
              </a:ext>
            </a:extLst>
          </a:blip>
          <a:srcRect l="6657" r="4994"/>
          <a:stretch/>
        </p:blipFill>
        <p:spPr>
          <a:xfrm>
            <a:off x="760555" y="1835022"/>
            <a:ext cx="947057" cy="1185993"/>
          </a:xfrm>
          <a:prstGeom prst="rect">
            <a:avLst/>
          </a:prstGeom>
        </p:spPr>
      </p:pic>
      <p:sp>
        <p:nvSpPr>
          <p:cNvPr id="4" name="Vienādsānu trīsstūris 3">
            <a:extLst>
              <a:ext uri="{FF2B5EF4-FFF2-40B4-BE49-F238E27FC236}">
                <a16:creationId xmlns:a16="http://schemas.microsoft.com/office/drawing/2014/main" id="{1E1E8612-45EA-076E-27D8-D0FB0840F1E4}"/>
              </a:ext>
            </a:extLst>
          </p:cNvPr>
          <p:cNvSpPr/>
          <p:nvPr/>
        </p:nvSpPr>
        <p:spPr>
          <a:xfrm>
            <a:off x="2924588" y="3730078"/>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Tree>
    <p:extLst>
      <p:ext uri="{BB962C8B-B14F-4D97-AF65-F5344CB8AC3E}">
        <p14:creationId xmlns:p14="http://schemas.microsoft.com/office/powerpoint/2010/main" val="367865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279A-4F6E-4309-9240-5C7A5E845B7A}"/>
              </a:ext>
            </a:extLst>
          </p:cNvPr>
          <p:cNvSpPr>
            <a:spLocks noGrp="1"/>
          </p:cNvSpPr>
          <p:nvPr>
            <p:ph type="title"/>
          </p:nvPr>
        </p:nvSpPr>
        <p:spPr>
          <a:xfrm>
            <a:off x="3505200" y="3040063"/>
            <a:ext cx="58674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Paldies par uzmanību!</a:t>
            </a:r>
          </a:p>
        </p:txBody>
      </p:sp>
    </p:spTree>
    <p:extLst>
      <p:ext uri="{BB962C8B-B14F-4D97-AF65-F5344CB8AC3E}">
        <p14:creationId xmlns:p14="http://schemas.microsoft.com/office/powerpoint/2010/main" val="73721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B13BC-E1F5-F4BE-A2F2-FE089A303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976FE-71AA-75D6-C60D-13C298488648}"/>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Darba uzdevums - I</a:t>
            </a:r>
          </a:p>
        </p:txBody>
      </p:sp>
      <p:sp>
        <p:nvSpPr>
          <p:cNvPr id="27" name="Rectangle 16">
            <a:extLst>
              <a:ext uri="{FF2B5EF4-FFF2-40B4-BE49-F238E27FC236}">
                <a16:creationId xmlns:a16="http://schemas.microsoft.com/office/drawing/2014/main" id="{F0B2824E-D912-99C3-ECEA-EBF68DCCA0D6}"/>
              </a:ext>
            </a:extLst>
          </p:cNvPr>
          <p:cNvSpPr>
            <a:spLocks noChangeArrowheads="1"/>
          </p:cNvSpPr>
          <p:nvPr/>
        </p:nvSpPr>
        <p:spPr bwMode="auto">
          <a:xfrm>
            <a:off x="907774" y="1984867"/>
            <a:ext cx="10734261"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ts val="1200"/>
              </a:spcAft>
            </a:pPr>
            <a:r>
              <a:rPr lang="lv-LV" sz="1600" b="1" dirty="0">
                <a:solidFill>
                  <a:srgbClr val="204D84"/>
                </a:solidFill>
                <a:latin typeface="Arial" panose="020B0604020202020204" pitchFamily="34" charset="0"/>
                <a:cs typeface="Arial" panose="020B0604020202020204" pitchFamily="34" charset="0"/>
              </a:rPr>
              <a:t>Audita jautājumi un secinājumi/ ieteikumi: </a:t>
            </a:r>
          </a:p>
          <a:p>
            <a:pPr marR="0" lvl="0" algn="just" defTabSz="914400" rtl="0" eaLnBrk="0" fontAlgn="base" latinLnBrk="0" hangingPunct="0">
              <a:lnSpc>
                <a:spcPct val="100000"/>
              </a:lnSpc>
              <a:spcBef>
                <a:spcPct val="0"/>
              </a:spcBef>
              <a:spcAft>
                <a:spcPts val="1200"/>
              </a:spcAft>
              <a:buClrTx/>
              <a:buSzTx/>
              <a:tabLst/>
            </a:pPr>
            <a:r>
              <a:rPr lang="lv-LV" sz="1600" dirty="0">
                <a:solidFill>
                  <a:srgbClr val="204D84"/>
                </a:solidFill>
                <a:latin typeface="Arial" panose="020B0604020202020204" pitchFamily="34" charset="0"/>
                <a:cs typeface="Arial" panose="020B0604020202020204" pitchFamily="34" charset="0"/>
              </a:rPr>
              <a:t>1. Vai ĀNP ir izstrādāts iekšējais normatīvais regulējums būvniecības kontroles nodrošināšanai atbilstoši teritorijas plānojumam, apbūves noteikumiem un citiem tiesību aktiem? </a:t>
            </a:r>
          </a:p>
          <a:p>
            <a:pPr algn="just" eaLnBrk="0" fontAlgn="base" hangingPunct="0">
              <a:spcBef>
                <a:spcPct val="0"/>
              </a:spcBef>
            </a:pPr>
            <a:r>
              <a:rPr lang="lv-LV" sz="1600" i="1" dirty="0">
                <a:solidFill>
                  <a:srgbClr val="5E6175"/>
                </a:solidFill>
                <a:latin typeface="Arial" panose="020B0604020202020204" pitchFamily="34" charset="0"/>
                <a:ea typeface="Times New Roman" panose="02020603050405020304" pitchFamily="18" charset="0"/>
                <a:cs typeface="Arial" panose="020B0604020202020204" pitchFamily="34" charset="0"/>
              </a:rPr>
              <a:t>ĀNP ir izstrādāts iekšējais normatīvais regulējums saistībā ar dokumentu apriti un attiecas uz ĀNP kopumā. Būvvalde savā darbā balstās uz ĀNP kopējo normatīvo regulējumu un BIS, kas nosaka konkrētas īstenojamās darbības un termiņus, tādēļ Būvvaldes ieskatā nav nepieciešams atsevišķs iekšējais normatīvais regulējums.</a:t>
            </a:r>
          </a:p>
          <a:p>
            <a:pPr algn="just" eaLnBrk="0" fontAlgn="base" hangingPunct="0">
              <a:spcBef>
                <a:spcPct val="0"/>
              </a:spcBef>
            </a:pPr>
            <a:endParaRPr lang="lv-LV" sz="1600" dirty="0">
              <a:solidFill>
                <a:srgbClr val="5E6175"/>
              </a:solidFill>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ts val="1200"/>
              </a:spcAft>
              <a:buClrTx/>
              <a:buSzTx/>
              <a:tabLst/>
            </a:pPr>
            <a:r>
              <a:rPr lang="lv-LV" sz="1600" dirty="0">
                <a:solidFill>
                  <a:srgbClr val="204D84"/>
                </a:solidFill>
                <a:latin typeface="Arial" panose="020B0604020202020204" pitchFamily="34" charset="0"/>
                <a:cs typeface="Arial" panose="020B0604020202020204" pitchFamily="34" charset="0"/>
              </a:rPr>
              <a:t>2. Vai izstrādātais normatīvais regulējums tiek piemērots praksē? Vai tiek īstenots optimāls pārbaužu skaits?</a:t>
            </a:r>
          </a:p>
          <a:p>
            <a:pPr algn="just" eaLnBrk="0" fontAlgn="base" hangingPunct="0">
              <a:spcBef>
                <a:spcPct val="0"/>
              </a:spcBef>
            </a:pPr>
            <a:r>
              <a:rPr lang="lv-LV" sz="1600" i="1" dirty="0">
                <a:solidFill>
                  <a:srgbClr val="5E6175"/>
                </a:solidFill>
                <a:latin typeface="Arial" panose="020B0604020202020204" pitchFamily="34" charset="0"/>
                <a:ea typeface="Times New Roman" panose="02020603050405020304" pitchFamily="18" charset="0"/>
                <a:cs typeface="Arial" panose="020B0604020202020204" pitchFamily="34" charset="0"/>
              </a:rPr>
              <a:t>Dokumentu apstrādei un veiktā darba dokumentēšanai tiek izmantots DVS Namejs un BIS. Pārbaužu skaits ir atbilstošs nosacījumiem, kas ietverti BIS sistēmā un ņemot vērā ārējo normatīvo regulējumu par samazināto pārbaužu skaitu.</a:t>
            </a:r>
          </a:p>
          <a:p>
            <a:pPr algn="just" eaLnBrk="0" fontAlgn="base" hangingPunct="0">
              <a:spcBef>
                <a:spcPct val="0"/>
              </a:spcBef>
            </a:pPr>
            <a:endParaRPr lang="lv-LV" sz="1600" i="1" dirty="0">
              <a:solidFill>
                <a:srgbClr val="5E6175"/>
              </a:solidFill>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ts val="600"/>
              </a:spcAft>
              <a:buClrTx/>
              <a:buSzTx/>
              <a:tabLst/>
            </a:pPr>
            <a:r>
              <a:rPr lang="lv-LV" sz="1600" dirty="0">
                <a:solidFill>
                  <a:srgbClr val="204D84"/>
                </a:solidFill>
                <a:latin typeface="Arial" panose="020B0604020202020204" pitchFamily="34" charset="0"/>
                <a:cs typeface="Arial" panose="020B0604020202020204" pitchFamily="34" charset="0"/>
              </a:rPr>
              <a:t>3. Vai Ādažu novada būvvaldei ir nepieciešamie resursi kontroles procedūru nodrošināšanai un vai resursi tiek optimāli izmantoti?</a:t>
            </a:r>
          </a:p>
          <a:p>
            <a:pPr lvl="0" algn="just" eaLnBrk="0" fontAlgn="base" hangingPunct="0">
              <a:spcBef>
                <a:spcPct val="0"/>
              </a:spcBef>
              <a:spcAft>
                <a:spcPts val="600"/>
              </a:spcAft>
            </a:pPr>
            <a:r>
              <a:rPr lang="lv-LV" sz="1600" i="1" dirty="0">
                <a:solidFill>
                  <a:srgbClr val="5E6175"/>
                </a:solidFill>
                <a:latin typeface="Arial" panose="020B0604020202020204" pitchFamily="34" charset="0"/>
                <a:ea typeface="Times New Roman" panose="02020603050405020304" pitchFamily="18" charset="0"/>
                <a:cs typeface="Arial" panose="020B0604020202020204" pitchFamily="34" charset="0"/>
              </a:rPr>
              <a:t>Skatīt darba uzdevumu 2 – 4.</a:t>
            </a:r>
            <a:endParaRPr lang="lv-LV" sz="1600" i="1" dirty="0">
              <a:solidFill>
                <a:srgbClr val="5E61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39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EB60-C7C7-D0AF-D1F4-E6CD2A96C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026DF-1FC5-B10E-815C-AB6F879E1F6B}"/>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Darba uzdevums - II</a:t>
            </a:r>
          </a:p>
        </p:txBody>
      </p:sp>
      <p:sp>
        <p:nvSpPr>
          <p:cNvPr id="27" name="Rectangle 16">
            <a:extLst>
              <a:ext uri="{FF2B5EF4-FFF2-40B4-BE49-F238E27FC236}">
                <a16:creationId xmlns:a16="http://schemas.microsoft.com/office/drawing/2014/main" id="{BBAEAFF2-61F5-43A4-0619-63416D2AF61C}"/>
              </a:ext>
            </a:extLst>
          </p:cNvPr>
          <p:cNvSpPr>
            <a:spLocks noChangeArrowheads="1"/>
          </p:cNvSpPr>
          <p:nvPr/>
        </p:nvSpPr>
        <p:spPr bwMode="auto">
          <a:xfrm>
            <a:off x="917713" y="1995119"/>
            <a:ext cx="10734261"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1200"/>
              </a:spcAft>
              <a:buClrTx/>
              <a:buSzTx/>
              <a:tabLst/>
            </a:pPr>
            <a:r>
              <a:rPr lang="lv-LV" sz="1600" b="1" dirty="0">
                <a:solidFill>
                  <a:srgbClr val="204D84"/>
                </a:solidFill>
                <a:latin typeface="Arial" panose="020B0604020202020204" pitchFamily="34" charset="0"/>
                <a:cs typeface="Arial" panose="020B0604020202020204" pitchFamily="34" charset="0"/>
              </a:rPr>
              <a:t>Audita jautājumi un secinājumi/ ieteikumi: </a:t>
            </a:r>
          </a:p>
          <a:p>
            <a:pPr marL="342900" marR="0" lvl="0" indent="-342900" algn="just" defTabSz="914400" rtl="0" eaLnBrk="0" fontAlgn="base" latinLnBrk="0" hangingPunct="0">
              <a:lnSpc>
                <a:spcPct val="100000"/>
              </a:lnSpc>
              <a:spcBef>
                <a:spcPct val="0"/>
              </a:spcBef>
              <a:spcAft>
                <a:spcPts val="1200"/>
              </a:spcAft>
              <a:buClrTx/>
              <a:buSzTx/>
              <a:buAutoNum type="arabicPeriod"/>
              <a:tabLst/>
            </a:pPr>
            <a:r>
              <a:rPr lang="lv-LV" sz="1600" dirty="0">
                <a:solidFill>
                  <a:srgbClr val="204D84"/>
                </a:solidFill>
                <a:latin typeface="Arial" panose="020B0604020202020204" pitchFamily="34" charset="0"/>
                <a:cs typeface="Arial" panose="020B0604020202020204" pitchFamily="34" charset="0"/>
              </a:rPr>
              <a:t>Vai ir izstrādātas lēmumu pieņemšanas procedūras par būvniecības iecerēm, par būves vai tās daļas lietošanas veida maiņu bez pārbūves, un par vides vizuālo kvalitāti? 2. Vai procedūra izstrādāta ņemot vērā ārējo un iekšējo regulējumu? 3. Vai procedūra tiek piemērota praksē? </a:t>
            </a:r>
          </a:p>
          <a:p>
            <a:pPr marR="0" lvl="0" algn="just" defTabSz="914400" rtl="0" eaLnBrk="0" fontAlgn="base" latinLnBrk="0" hangingPunct="0">
              <a:lnSpc>
                <a:spcPct val="100000"/>
              </a:lnSpc>
              <a:spcBef>
                <a:spcPct val="0"/>
              </a:spcBef>
              <a:spcAft>
                <a:spcPts val="600"/>
              </a:spcAft>
              <a:buClrTx/>
              <a:buSzTx/>
              <a:tabLst/>
            </a:pPr>
            <a:r>
              <a:rPr lang="lv-LV" sz="1600" i="1" dirty="0">
                <a:solidFill>
                  <a:srgbClr val="5E6175"/>
                </a:solidFill>
                <a:latin typeface="Arial" panose="020B0604020202020204" pitchFamily="34" charset="0"/>
                <a:cs typeface="Arial" panose="020B0604020202020204" pitchFamily="34" charset="0"/>
              </a:rPr>
              <a:t>Nav izstrādāts iekšējais normatīvais regulējums, bet procesa nodrošināšanai tiek izmantota BIS, kas nosaka gan īstenojamās darbības, gan izmantojamos dokumentus un pārbaudes lapas.</a:t>
            </a:r>
          </a:p>
          <a:p>
            <a:pPr marL="342900" marR="0" lvl="0" indent="-342900" algn="just" defTabSz="914400" rtl="0" eaLnBrk="0" fontAlgn="base" latinLnBrk="0" hangingPunct="0">
              <a:lnSpc>
                <a:spcPct val="100000"/>
              </a:lnSpc>
              <a:spcBef>
                <a:spcPct val="0"/>
              </a:spcBef>
              <a:spcAft>
                <a:spcPts val="600"/>
              </a:spcAft>
              <a:buClrTx/>
              <a:buSzTx/>
              <a:buAutoNum type="arabicPeriod"/>
              <a:tabLst/>
            </a:pPr>
            <a:endParaRPr lang="lv-LV" sz="1600" dirty="0">
              <a:solidFill>
                <a:srgbClr val="5E6175"/>
              </a:solidFill>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ts val="1200"/>
              </a:spcAft>
              <a:buClrTx/>
              <a:buSzTx/>
              <a:tabLst/>
            </a:pPr>
            <a:r>
              <a:rPr lang="lv-LV" sz="1600" dirty="0">
                <a:solidFill>
                  <a:srgbClr val="204D84"/>
                </a:solidFill>
                <a:latin typeface="Arial" panose="020B0604020202020204" pitchFamily="34" charset="0"/>
                <a:cs typeface="Arial" panose="020B0604020202020204" pitchFamily="34" charset="0"/>
              </a:rPr>
              <a:t>4. Vai tiek īstenota lēmumu izpildes kontrole un vai pārbaužu skaits ir pietiekams?</a:t>
            </a:r>
          </a:p>
          <a:p>
            <a:pPr marR="0" lvl="0" algn="just" defTabSz="914400" rtl="0" eaLnBrk="0" fontAlgn="base" latinLnBrk="0" hangingPunct="0">
              <a:lnSpc>
                <a:spcPct val="100000"/>
              </a:lnSpc>
              <a:spcBef>
                <a:spcPct val="0"/>
              </a:spcBef>
              <a:spcAft>
                <a:spcPts val="600"/>
              </a:spcAft>
              <a:buClrTx/>
              <a:buSzTx/>
              <a:tabLst/>
            </a:pPr>
            <a:r>
              <a:rPr lang="lv-LV" sz="1600" i="1" dirty="0">
                <a:solidFill>
                  <a:srgbClr val="5E6175"/>
                </a:solidFill>
                <a:latin typeface="Arial" panose="020B0604020202020204" pitchFamily="34" charset="0"/>
                <a:cs typeface="Arial" panose="020B0604020202020204" pitchFamily="34" charset="0"/>
              </a:rPr>
              <a:t>Katrai būvniecībai tiek veiktas vismaz četru veidu pārbaudes: pirms Būvatļaujas /Paskaidrojuma raksta izsniegšanas  - skatās vai ir uzsākti būvdarbi de </a:t>
            </a:r>
            <a:r>
              <a:rPr lang="lv-LV" sz="1600" i="1" dirty="0" err="1">
                <a:solidFill>
                  <a:srgbClr val="5E6175"/>
                </a:solidFill>
                <a:latin typeface="Arial" panose="020B0604020202020204" pitchFamily="34" charset="0"/>
                <a:cs typeface="Arial" panose="020B0604020202020204" pitchFamily="34" charset="0"/>
              </a:rPr>
              <a:t>facto</a:t>
            </a:r>
            <a:r>
              <a:rPr lang="lv-LV" sz="1600" i="1" dirty="0">
                <a:solidFill>
                  <a:srgbClr val="5E6175"/>
                </a:solidFill>
                <a:latin typeface="Arial" panose="020B0604020202020204" pitchFamily="34" charset="0"/>
                <a:cs typeface="Arial" panose="020B0604020202020204" pitchFamily="34" charset="0"/>
              </a:rPr>
              <a:t>, attiecīgi pārbauda tikai vienu faktu; pirms izziņas par jaunbūvi/ēkas neesamības izsniegšanu  - skatās pēc </a:t>
            </a:r>
            <a:r>
              <a:rPr lang="lv-LV" sz="1600" i="1" dirty="0" err="1">
                <a:solidFill>
                  <a:srgbClr val="5E6175"/>
                </a:solidFill>
                <a:latin typeface="Arial" panose="020B0604020202020204" pitchFamily="34" charset="0"/>
                <a:cs typeface="Arial" panose="020B0604020202020204" pitchFamily="34" charset="0"/>
              </a:rPr>
              <a:t>izpilduzmērījuma</a:t>
            </a:r>
            <a:r>
              <a:rPr lang="lv-LV" sz="1600" i="1" dirty="0">
                <a:solidFill>
                  <a:srgbClr val="5E6175"/>
                </a:solidFill>
                <a:latin typeface="Arial" panose="020B0604020202020204" pitchFamily="34" charset="0"/>
                <a:cs typeface="Arial" panose="020B0604020202020204" pitchFamily="34" charset="0"/>
              </a:rPr>
              <a:t> un ēku datu deklarācijas, aizpilda atbilstošos  punktus BVKB veidlapā; būvniecības procesa laikā; pieņemot ēkas ekspluatācijā.</a:t>
            </a:r>
          </a:p>
          <a:p>
            <a:pPr marR="0" lvl="0" algn="just" defTabSz="914400" rtl="0" eaLnBrk="0" fontAlgn="base" latinLnBrk="0" hangingPunct="0">
              <a:lnSpc>
                <a:spcPct val="100000"/>
              </a:lnSpc>
              <a:spcBef>
                <a:spcPct val="0"/>
              </a:spcBef>
              <a:spcAft>
                <a:spcPts val="600"/>
              </a:spcAft>
              <a:buClrTx/>
              <a:buSzTx/>
              <a:tabLst/>
            </a:pPr>
            <a:endParaRPr lang="lv-LV" sz="1600" dirty="0">
              <a:solidFill>
                <a:srgbClr val="5E61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55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70D21-11EE-E81C-0600-F7B71983D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6748E-8BCB-C1E2-E1D8-D6A56544B67C}"/>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Darba uzdevums - III</a:t>
            </a:r>
          </a:p>
        </p:txBody>
      </p:sp>
      <p:sp>
        <p:nvSpPr>
          <p:cNvPr id="27" name="Rectangle 16">
            <a:extLst>
              <a:ext uri="{FF2B5EF4-FFF2-40B4-BE49-F238E27FC236}">
                <a16:creationId xmlns:a16="http://schemas.microsoft.com/office/drawing/2014/main" id="{402058F4-4014-BC59-095D-AB55AE731B23}"/>
              </a:ext>
            </a:extLst>
          </p:cNvPr>
          <p:cNvSpPr>
            <a:spLocks noChangeArrowheads="1"/>
          </p:cNvSpPr>
          <p:nvPr/>
        </p:nvSpPr>
        <p:spPr bwMode="auto">
          <a:xfrm>
            <a:off x="927652" y="1953170"/>
            <a:ext cx="10734261"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1200"/>
              </a:spcAft>
              <a:buClrTx/>
              <a:buSzTx/>
              <a:tabLst/>
            </a:pPr>
            <a:r>
              <a:rPr lang="lv-LV" sz="1600" b="1" dirty="0">
                <a:solidFill>
                  <a:srgbClr val="204D84"/>
                </a:solidFill>
                <a:latin typeface="Arial" panose="020B0604020202020204" pitchFamily="34" charset="0"/>
                <a:cs typeface="Arial" panose="020B0604020202020204" pitchFamily="34" charset="0"/>
              </a:rPr>
              <a:t>Audita jautājumi un secinājumi/ ieteikumi: </a:t>
            </a:r>
          </a:p>
          <a:p>
            <a:pPr marL="342900" marR="0" lvl="0" indent="-342900" algn="just" defTabSz="914400" rtl="0" eaLnBrk="0" fontAlgn="base" latinLnBrk="0" hangingPunct="0">
              <a:lnSpc>
                <a:spcPct val="100000"/>
              </a:lnSpc>
              <a:spcBef>
                <a:spcPct val="0"/>
              </a:spcBef>
              <a:spcAft>
                <a:spcPts val="1200"/>
              </a:spcAft>
              <a:buClrTx/>
              <a:buSzTx/>
              <a:buAutoNum type="arabicPeriod"/>
              <a:tabLst/>
            </a:pPr>
            <a:r>
              <a:rPr lang="lv-LV" sz="1600" dirty="0">
                <a:solidFill>
                  <a:srgbClr val="204D84"/>
                </a:solidFill>
                <a:latin typeface="Arial" panose="020B0604020202020204" pitchFamily="34" charset="0"/>
                <a:cs typeface="Arial" panose="020B0604020202020204" pitchFamily="34" charset="0"/>
              </a:rPr>
              <a:t>Vai ir optimāla darba organizācija un izpilde apmeklētāju pieņemšanai, iesniegumu izskatīšanai un atbilžu sniegšanai, kā arī administratīvo aktu un citu dokumentu sagatavošanai būvvaldes kompetences jomās?</a:t>
            </a:r>
          </a:p>
          <a:p>
            <a:pPr marR="0" lvl="0" defTabSz="914400" rtl="0" eaLnBrk="0" fontAlgn="base" latinLnBrk="0" hangingPunct="0">
              <a:lnSpc>
                <a:spcPct val="100000"/>
              </a:lnSpc>
              <a:spcBef>
                <a:spcPct val="0"/>
              </a:spcBef>
              <a:spcAft>
                <a:spcPts val="600"/>
              </a:spcAft>
              <a:buClrTx/>
              <a:buSzTx/>
              <a:tabLst/>
            </a:pPr>
            <a:r>
              <a:rPr lang="lv-LV" sz="1600" i="1" dirty="0">
                <a:solidFill>
                  <a:srgbClr val="5E6175"/>
                </a:solidFill>
                <a:latin typeface="Arial" panose="020B0604020202020204" pitchFamily="34" charset="0"/>
                <a:cs typeface="Arial" panose="020B0604020202020204" pitchFamily="34" charset="0"/>
              </a:rPr>
              <a:t>Atbildes tiek sagatavotas saskaņā ar DVS un Namejs noteiktajiem termiņiem.</a:t>
            </a:r>
          </a:p>
          <a:p>
            <a:pPr marR="0" lvl="0" algn="just" defTabSz="914400" rtl="0" eaLnBrk="0" fontAlgn="base" latinLnBrk="0" hangingPunct="0">
              <a:lnSpc>
                <a:spcPct val="100000"/>
              </a:lnSpc>
              <a:spcBef>
                <a:spcPct val="0"/>
              </a:spcBef>
              <a:spcAft>
                <a:spcPts val="600"/>
              </a:spcAft>
              <a:buClrTx/>
              <a:buSzTx/>
              <a:tabLst/>
            </a:pPr>
            <a:endParaRPr lang="lv-LV" sz="1600" i="1" dirty="0">
              <a:solidFill>
                <a:srgbClr val="5E6175"/>
              </a:solidFill>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ts val="1200"/>
              </a:spcAft>
              <a:buClrTx/>
              <a:buSzTx/>
              <a:tabLst/>
            </a:pPr>
            <a:r>
              <a:rPr lang="lv-LV" sz="1600" dirty="0">
                <a:solidFill>
                  <a:srgbClr val="204D84"/>
                </a:solidFill>
                <a:latin typeface="Arial" panose="020B0604020202020204" pitchFamily="34" charset="0"/>
                <a:cs typeface="Arial" panose="020B0604020202020204" pitchFamily="34" charset="0"/>
              </a:rPr>
              <a:t>2. Vai ir nepieciešamie cilvēkresursi funkcijas nodrošināšanai un nepieciešamās kompetences?</a:t>
            </a:r>
          </a:p>
          <a:p>
            <a:pPr marR="0" lvl="0" defTabSz="914400" rtl="0" eaLnBrk="0" fontAlgn="base" latinLnBrk="0" hangingPunct="0">
              <a:lnSpc>
                <a:spcPct val="100000"/>
              </a:lnSpc>
              <a:spcBef>
                <a:spcPct val="0"/>
              </a:spcBef>
              <a:spcAft>
                <a:spcPts val="600"/>
              </a:spcAft>
              <a:buClrTx/>
              <a:buSzTx/>
              <a:tabLst/>
            </a:pPr>
            <a:r>
              <a:rPr lang="lv-LV" sz="1600" i="1" dirty="0">
                <a:solidFill>
                  <a:srgbClr val="5E6175"/>
                </a:solidFill>
                <a:latin typeface="Arial" panose="020B0604020202020204" pitchFamily="34" charset="0"/>
                <a:cs typeface="Arial" panose="020B0604020202020204" pitchFamily="34" charset="0"/>
              </a:rPr>
              <a:t>Konsultācijas nodrošina BIS koordinatori, būvinspektori, arhitekta palīgs un arhitekts. Arhitekta palīgs sniedz telefoniskas konsultācijas arī ārpus noteiktā pieņemšanas darba laika, tādējādi nodrošinot ātras atbildes uz jautājumiem. Skatīt novērojumus par resursiem.</a:t>
            </a:r>
          </a:p>
          <a:p>
            <a:pPr marR="0" lvl="0" algn="just" defTabSz="914400" rtl="0" eaLnBrk="0" fontAlgn="base" latinLnBrk="0" hangingPunct="0">
              <a:lnSpc>
                <a:spcPct val="100000"/>
              </a:lnSpc>
              <a:spcBef>
                <a:spcPct val="0"/>
              </a:spcBef>
              <a:spcAft>
                <a:spcPts val="600"/>
              </a:spcAft>
              <a:buClrTx/>
              <a:buSzTx/>
              <a:tabLst/>
            </a:pPr>
            <a:endParaRPr lang="lv-LV" sz="1600" i="1" dirty="0">
              <a:solidFill>
                <a:srgbClr val="5E6175"/>
              </a:solidFill>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ts val="1200"/>
              </a:spcAft>
              <a:buClrTx/>
              <a:buSzTx/>
              <a:tabLst/>
            </a:pPr>
            <a:r>
              <a:rPr lang="lv-LV" sz="1600" dirty="0">
                <a:solidFill>
                  <a:srgbClr val="204D84"/>
                </a:solidFill>
                <a:latin typeface="Arial" panose="020B0604020202020204" pitchFamily="34" charset="0"/>
                <a:cs typeface="Arial" panose="020B0604020202020204" pitchFamily="34" charset="0"/>
              </a:rPr>
              <a:t>3. Vai ir izmantotas visas procesa automatizācijas iespējas?</a:t>
            </a:r>
          </a:p>
          <a:p>
            <a:pPr marR="0" lvl="0" defTabSz="914400" rtl="0" eaLnBrk="0" fontAlgn="base" latinLnBrk="0" hangingPunct="0">
              <a:lnSpc>
                <a:spcPct val="100000"/>
              </a:lnSpc>
              <a:spcBef>
                <a:spcPct val="0"/>
              </a:spcBef>
              <a:spcAft>
                <a:spcPts val="600"/>
              </a:spcAft>
              <a:buClrTx/>
              <a:buSzTx/>
              <a:tabLst/>
            </a:pPr>
            <a:r>
              <a:rPr lang="lv-LV" sz="1600" i="1" dirty="0">
                <a:solidFill>
                  <a:srgbClr val="5E6175"/>
                </a:solidFill>
                <a:latin typeface="Arial" panose="020B0604020202020204" pitchFamily="34" charset="0"/>
                <a:cs typeface="Arial" panose="020B0604020202020204" pitchFamily="34" charset="0"/>
              </a:rPr>
              <a:t>Process ir automatizēts izmantojot oficiālās e-adreses, DVS Namejs un BIS, kas nodrošina automātisku termiņu pārbaudi.</a:t>
            </a:r>
          </a:p>
          <a:p>
            <a:pPr marR="0" lvl="0" algn="just" defTabSz="914400" rtl="0" eaLnBrk="0" fontAlgn="base" latinLnBrk="0" hangingPunct="0">
              <a:lnSpc>
                <a:spcPct val="100000"/>
              </a:lnSpc>
              <a:spcBef>
                <a:spcPct val="0"/>
              </a:spcBef>
              <a:spcAft>
                <a:spcPts val="600"/>
              </a:spcAft>
              <a:buClrTx/>
              <a:buSzTx/>
              <a:tabLst/>
            </a:pPr>
            <a:endParaRPr lang="lv-LV" sz="1600" dirty="0">
              <a:solidFill>
                <a:srgbClr val="5E61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57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7B64D-59A5-CC69-BEB7-77C52EFB7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B01BA-133D-D349-8893-A3CC5081F712}"/>
              </a:ext>
            </a:extLst>
          </p:cNvPr>
          <p:cNvSpPr>
            <a:spLocks noGrp="1"/>
          </p:cNvSpPr>
          <p:nvPr>
            <p:ph type="title"/>
          </p:nvPr>
        </p:nvSpPr>
        <p:spPr>
          <a:xfrm>
            <a:off x="838200" y="365126"/>
            <a:ext cx="10515600" cy="777874"/>
          </a:xfrm>
        </p:spPr>
        <p:txBody>
          <a:bodyPr/>
          <a:lstStyle/>
          <a:p>
            <a:r>
              <a:rPr lang="lv-LV" sz="4000">
                <a:solidFill>
                  <a:schemeClr val="accent5">
                    <a:lumMod val="50000"/>
                  </a:schemeClr>
                </a:solidFill>
                <a:latin typeface="Arial" panose="020B0604020202020204" pitchFamily="34" charset="0"/>
                <a:cs typeface="Arial" panose="020B0604020202020204" pitchFamily="34" charset="0"/>
              </a:rPr>
              <a:t>Darba uzdevums - 4</a:t>
            </a:r>
            <a:endParaRPr lang="lv-LV" sz="4000" dirty="0">
              <a:solidFill>
                <a:schemeClr val="accent5">
                  <a:lumMod val="50000"/>
                </a:schemeClr>
              </a:solidFill>
              <a:latin typeface="Arial" panose="020B0604020202020204" pitchFamily="34" charset="0"/>
              <a:cs typeface="Arial" panose="020B0604020202020204" pitchFamily="34" charset="0"/>
            </a:endParaRPr>
          </a:p>
        </p:txBody>
      </p:sp>
      <p:sp>
        <p:nvSpPr>
          <p:cNvPr id="27" name="Rectangle 16">
            <a:extLst>
              <a:ext uri="{FF2B5EF4-FFF2-40B4-BE49-F238E27FC236}">
                <a16:creationId xmlns:a16="http://schemas.microsoft.com/office/drawing/2014/main" id="{7585866A-035B-B7EF-5106-D07AACB587A1}"/>
              </a:ext>
            </a:extLst>
          </p:cNvPr>
          <p:cNvSpPr>
            <a:spLocks noChangeArrowheads="1"/>
          </p:cNvSpPr>
          <p:nvPr/>
        </p:nvSpPr>
        <p:spPr bwMode="auto">
          <a:xfrm>
            <a:off x="917713" y="1906342"/>
            <a:ext cx="1073426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1200"/>
              </a:spcAft>
              <a:buClrTx/>
              <a:buSzTx/>
              <a:tabLst/>
            </a:pPr>
            <a:r>
              <a:rPr lang="lv-LV" sz="1600" b="1" dirty="0">
                <a:solidFill>
                  <a:srgbClr val="204D84"/>
                </a:solidFill>
                <a:latin typeface="Arial" panose="020B0604020202020204" pitchFamily="34" charset="0"/>
                <a:cs typeface="Arial" panose="020B0604020202020204" pitchFamily="34" charset="0"/>
              </a:rPr>
              <a:t>Audita jautājumi un secinājumi/ ieteikumi: </a:t>
            </a:r>
          </a:p>
          <a:p>
            <a:pPr marL="342900" marR="0" lvl="0" indent="-342900" algn="just" defTabSz="914400" rtl="0" eaLnBrk="0" fontAlgn="base" latinLnBrk="0" hangingPunct="0">
              <a:lnSpc>
                <a:spcPct val="100000"/>
              </a:lnSpc>
              <a:spcBef>
                <a:spcPct val="0"/>
              </a:spcBef>
              <a:spcAft>
                <a:spcPts val="1200"/>
              </a:spcAft>
              <a:buClrTx/>
              <a:buSzTx/>
              <a:buAutoNum type="arabicPeriod"/>
              <a:tabLst/>
            </a:pPr>
            <a:r>
              <a:rPr lang="lv-LV" sz="1600" dirty="0">
                <a:solidFill>
                  <a:srgbClr val="204D84"/>
                </a:solidFill>
                <a:latin typeface="Arial" panose="020B0604020202020204" pitchFamily="34" charset="0"/>
                <a:cs typeface="Arial" panose="020B0604020202020204" pitchFamily="34" charset="0"/>
              </a:rPr>
              <a:t>Vai ir optimāla darba organizācija un izpilde būvniecības kontrolei būvobjektos un būvlaukuma obligāto apmeklējuma grafiku noteikšanai un izpildei?</a:t>
            </a:r>
          </a:p>
          <a:p>
            <a:pPr marR="0" lvl="0" algn="just" defTabSz="914400" rtl="0" eaLnBrk="0" fontAlgn="base" latinLnBrk="0" hangingPunct="0">
              <a:lnSpc>
                <a:spcPct val="100000"/>
              </a:lnSpc>
              <a:spcBef>
                <a:spcPct val="0"/>
              </a:spcBef>
              <a:spcAft>
                <a:spcPts val="1200"/>
              </a:spcAft>
              <a:buClrTx/>
              <a:buSzTx/>
              <a:tabLst/>
            </a:pPr>
            <a:r>
              <a:rPr lang="lv-LV" sz="1600" i="1" dirty="0">
                <a:solidFill>
                  <a:srgbClr val="5E6175"/>
                </a:solidFill>
                <a:latin typeface="Arial" panose="020B0604020202020204" pitchFamily="34" charset="0"/>
                <a:cs typeface="Arial" panose="020B0604020202020204" pitchFamily="34" charset="0"/>
              </a:rPr>
              <a:t>Atsevišķi grafiki netiek veidoti, bet tiek izmantota BIS iekļautā informācija un BIS noteiktie termiņi, kas tie dokumentēti arī MS Excel tabulā.</a:t>
            </a:r>
          </a:p>
          <a:p>
            <a:pPr marR="0" lvl="0" algn="just" defTabSz="914400" rtl="0" eaLnBrk="0" fontAlgn="base" latinLnBrk="0" hangingPunct="0">
              <a:lnSpc>
                <a:spcPct val="100000"/>
              </a:lnSpc>
              <a:spcBef>
                <a:spcPct val="0"/>
              </a:spcBef>
              <a:spcAft>
                <a:spcPts val="1200"/>
              </a:spcAft>
              <a:buClrTx/>
              <a:buSzTx/>
              <a:tabLst/>
            </a:pPr>
            <a:r>
              <a:rPr lang="lv-LV" sz="1600" dirty="0">
                <a:solidFill>
                  <a:srgbClr val="204D84"/>
                </a:solidFill>
                <a:latin typeface="Arial" panose="020B0604020202020204" pitchFamily="34" charset="0"/>
                <a:cs typeface="Arial" panose="020B0604020202020204" pitchFamily="34" charset="0"/>
              </a:rPr>
              <a:t>2. Vai ir nepieciešamie cilvēkresursi funkcijas nodrošināšanai un nepieciešamās kompetences? </a:t>
            </a:r>
          </a:p>
          <a:p>
            <a:pPr marR="0" lvl="0" algn="just" defTabSz="914400" rtl="0" eaLnBrk="0" fontAlgn="base" latinLnBrk="0" hangingPunct="0">
              <a:lnSpc>
                <a:spcPct val="100000"/>
              </a:lnSpc>
              <a:spcBef>
                <a:spcPct val="0"/>
              </a:spcBef>
              <a:spcAft>
                <a:spcPts val="1200"/>
              </a:spcAft>
              <a:buClrTx/>
              <a:buSzTx/>
              <a:tabLst/>
            </a:pPr>
            <a:r>
              <a:rPr lang="lv-LV" sz="1600" i="1" dirty="0">
                <a:solidFill>
                  <a:srgbClr val="5E6175"/>
                </a:solidFill>
                <a:latin typeface="Arial" panose="020B0604020202020204" pitchFamily="34" charset="0"/>
                <a:cs typeface="Arial" panose="020B0604020202020204" pitchFamily="34" charset="0"/>
              </a:rPr>
              <a:t>Skatīt darba uzdevumus 2 un 3.</a:t>
            </a:r>
          </a:p>
          <a:p>
            <a:pPr marR="0" lvl="0" algn="just" defTabSz="914400" rtl="0" eaLnBrk="0" fontAlgn="base" latinLnBrk="0" hangingPunct="0">
              <a:lnSpc>
                <a:spcPct val="100000"/>
              </a:lnSpc>
              <a:spcBef>
                <a:spcPct val="0"/>
              </a:spcBef>
              <a:spcAft>
                <a:spcPts val="1200"/>
              </a:spcAft>
              <a:buClrTx/>
              <a:buSzTx/>
              <a:tabLst/>
            </a:pPr>
            <a:r>
              <a:rPr lang="lv-LV" sz="1600" dirty="0">
                <a:solidFill>
                  <a:srgbClr val="204D84"/>
                </a:solidFill>
                <a:latin typeface="Arial" panose="020B0604020202020204" pitchFamily="34" charset="0"/>
                <a:cs typeface="Arial" panose="020B0604020202020204" pitchFamily="34" charset="0"/>
              </a:rPr>
              <a:t>3. Vai tiek īstenots nepieciešamais pārbaužu skaits būvniecības kontroles mērķa sasniegšanai? 4. Vai pārbaudes rezultāti tiek dokumentēti BIS?</a:t>
            </a:r>
          </a:p>
          <a:p>
            <a:pPr marR="0" lvl="0" algn="just" defTabSz="914400" rtl="0" eaLnBrk="0" fontAlgn="base" latinLnBrk="0" hangingPunct="0">
              <a:lnSpc>
                <a:spcPct val="100000"/>
              </a:lnSpc>
              <a:spcBef>
                <a:spcPct val="0"/>
              </a:spcBef>
              <a:spcAft>
                <a:spcPts val="1200"/>
              </a:spcAft>
              <a:buClrTx/>
              <a:buSzTx/>
              <a:tabLst/>
            </a:pPr>
            <a:r>
              <a:rPr lang="lv-LV" sz="1600" i="1" dirty="0">
                <a:solidFill>
                  <a:srgbClr val="5E6175"/>
                </a:solidFill>
                <a:latin typeface="Arial" panose="020B0604020202020204" pitchFamily="34" charset="0"/>
                <a:cs typeface="Arial" panose="020B0604020202020204" pitchFamily="34" charset="0"/>
              </a:rPr>
              <a:t>Skatīt darba uzdevumu 3.</a:t>
            </a:r>
          </a:p>
          <a:p>
            <a:pPr marR="0" lvl="0" algn="just" defTabSz="914400" rtl="0" eaLnBrk="0" fontAlgn="base" latinLnBrk="0" hangingPunct="0">
              <a:lnSpc>
                <a:spcPct val="100000"/>
              </a:lnSpc>
              <a:spcBef>
                <a:spcPct val="0"/>
              </a:spcBef>
              <a:spcAft>
                <a:spcPts val="600"/>
              </a:spcAft>
              <a:buClrTx/>
              <a:buSzTx/>
              <a:tabLst/>
            </a:pPr>
            <a:endParaRPr lang="lv-LV" sz="1600" dirty="0">
              <a:solidFill>
                <a:srgbClr val="5E61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7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6B8EFD-F6BC-3BC7-D8C9-6AE207D1B808}"/>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5464DE71-01CF-39BB-83F1-989BC8AA5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1D7CF169-F571-8A8D-1A28-789CF6582D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9D11D0-7C97-2CE5-A158-94ED0B05EA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Attēls 4">
            <a:extLst>
              <a:ext uri="{FF2B5EF4-FFF2-40B4-BE49-F238E27FC236}">
                <a16:creationId xmlns:a16="http://schemas.microsoft.com/office/drawing/2014/main" id="{4A22EFF4-7A84-63A9-0CE9-BD1D3D7BE06B}"/>
              </a:ext>
            </a:extLst>
          </p:cNvPr>
          <p:cNvPicPr>
            <a:picLocks noChangeAspect="1"/>
          </p:cNvPicPr>
          <p:nvPr/>
        </p:nvPicPr>
        <p:blipFill>
          <a:blip r:embed="rId2">
            <a:alphaModFix amt="42000"/>
          </a:blip>
          <a:srcRect t="7707" b="7707"/>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E29FEA-A8AA-66DC-AD63-06D0C489283D}"/>
              </a:ext>
            </a:extLst>
          </p:cNvPr>
          <p:cNvSpPr>
            <a:spLocks noGrp="1"/>
          </p:cNvSpPr>
          <p:nvPr>
            <p:ph type="title"/>
          </p:nvPr>
        </p:nvSpPr>
        <p:spPr>
          <a:xfrm>
            <a:off x="0" y="5039287"/>
            <a:ext cx="12192000" cy="744836"/>
          </a:xfrm>
          <a:pattFill prst="pct20">
            <a:fgClr>
              <a:srgbClr val="FFFFFF"/>
            </a:fgClr>
            <a:bgClr>
              <a:schemeClr val="bg1"/>
            </a:bgClr>
          </a:pattFill>
          <a:ln>
            <a:noFill/>
          </a:ln>
          <a:effectLst>
            <a:outerShdw dist="50800" dir="5400000" algn="ctr" rotWithShape="0">
              <a:srgbClr val="FFFFFF">
                <a:alpha val="27000"/>
              </a:srgbClr>
            </a:outerShdw>
          </a:effectLst>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r>
              <a:rPr lang="sv-SE" sz="3200" dirty="0">
                <a:solidFill>
                  <a:schemeClr val="accent5">
                    <a:lumMod val="50000"/>
                  </a:schemeClr>
                </a:solidFill>
                <a:latin typeface="Arial" panose="020B0604020202020204" pitchFamily="34" charset="0"/>
                <a:cs typeface="Arial" panose="020B0604020202020204" pitchFamily="34" charset="0"/>
              </a:rPr>
              <a:t>Būvniecības procesa nodrošināšana</a:t>
            </a:r>
            <a:endParaRPr lang="en-US" sz="3200" dirty="0">
              <a:solidFill>
                <a:schemeClr val="accent5">
                  <a:lumMod val="5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A675A8-25B1-7AB8-8CDE-F227AAACDCA5}"/>
              </a:ext>
            </a:extLst>
          </p:cNvPr>
          <p:cNvSpPr/>
          <p:nvPr/>
        </p:nvSpPr>
        <p:spPr>
          <a:xfrm>
            <a:off x="0" y="5862281"/>
            <a:ext cx="12192000"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8E44E2D-3DF5-AE6E-5150-36C0C71C1BBD}"/>
              </a:ext>
            </a:extLst>
          </p:cNvPr>
          <p:cNvSpPr/>
          <p:nvPr/>
        </p:nvSpPr>
        <p:spPr>
          <a:xfrm>
            <a:off x="0" y="4902730"/>
            <a:ext cx="12192000"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87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32BD0-6FD3-6760-E3AB-C7441B04D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4F0FF-7058-2764-A0F7-0080A84F62B7}"/>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sp>
        <p:nvSpPr>
          <p:cNvPr id="21" name="TextBox 20">
            <a:extLst>
              <a:ext uri="{FF2B5EF4-FFF2-40B4-BE49-F238E27FC236}">
                <a16:creationId xmlns:a16="http://schemas.microsoft.com/office/drawing/2014/main" id="{048809A2-F4E3-D817-8E1C-041B30ECB527}"/>
              </a:ext>
            </a:extLst>
          </p:cNvPr>
          <p:cNvSpPr txBox="1"/>
          <p:nvPr/>
        </p:nvSpPr>
        <p:spPr>
          <a:xfrm>
            <a:off x="838200" y="6308208"/>
            <a:ext cx="10754139" cy="307777"/>
          </a:xfrm>
          <a:prstGeom prst="rect">
            <a:avLst/>
          </a:prstGeom>
          <a:noFill/>
        </p:spPr>
        <p:txBody>
          <a:bodyPr wrap="square">
            <a:spAutoFit/>
          </a:bodyPr>
          <a:lstStyle/>
          <a:p>
            <a:r>
              <a:rPr lang="lv-LV" sz="1400" dirty="0">
                <a:solidFill>
                  <a:srgbClr val="5E6175"/>
                </a:solidFill>
                <a:latin typeface="Arial" panose="020B0604020202020204" pitchFamily="34" charset="0"/>
                <a:cs typeface="Arial" panose="020B0604020202020204" pitchFamily="34" charset="0"/>
              </a:rPr>
              <a:t>Novērojumi ar dažādu ietekmes pakāpi (       – augsta ietekme,      – vidēja ietekme un       – zema ietekme) </a:t>
            </a:r>
          </a:p>
        </p:txBody>
      </p:sp>
      <p:sp>
        <p:nvSpPr>
          <p:cNvPr id="22" name="Vienādsānu trīsstūris 21">
            <a:extLst>
              <a:ext uri="{FF2B5EF4-FFF2-40B4-BE49-F238E27FC236}">
                <a16:creationId xmlns:a16="http://schemas.microsoft.com/office/drawing/2014/main" id="{35352958-8E2D-67E1-4DE0-80FA2F33A708}"/>
              </a:ext>
            </a:extLst>
          </p:cNvPr>
          <p:cNvSpPr/>
          <p:nvPr/>
        </p:nvSpPr>
        <p:spPr>
          <a:xfrm>
            <a:off x="4160422" y="6363740"/>
            <a:ext cx="282025" cy="19671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3" name="Vienādsānu trīsstūris 22">
            <a:extLst>
              <a:ext uri="{FF2B5EF4-FFF2-40B4-BE49-F238E27FC236}">
                <a16:creationId xmlns:a16="http://schemas.microsoft.com/office/drawing/2014/main" id="{D9380962-AF22-3EB4-14AB-CDC789C23492}"/>
              </a:ext>
            </a:extLst>
          </p:cNvPr>
          <p:cNvSpPr/>
          <p:nvPr/>
        </p:nvSpPr>
        <p:spPr>
          <a:xfrm>
            <a:off x="5870297" y="6363740"/>
            <a:ext cx="282025" cy="19671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4" name="Vienādsānu trīsstūris 23">
            <a:extLst>
              <a:ext uri="{FF2B5EF4-FFF2-40B4-BE49-F238E27FC236}">
                <a16:creationId xmlns:a16="http://schemas.microsoft.com/office/drawing/2014/main" id="{CF105E73-1B97-238E-95E7-05DC129C51BF}"/>
              </a:ext>
            </a:extLst>
          </p:cNvPr>
          <p:cNvSpPr/>
          <p:nvPr/>
        </p:nvSpPr>
        <p:spPr>
          <a:xfrm>
            <a:off x="7744238" y="6363740"/>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aphicFrame>
        <p:nvGraphicFramePr>
          <p:cNvPr id="26" name="Tabula 25">
            <a:extLst>
              <a:ext uri="{FF2B5EF4-FFF2-40B4-BE49-F238E27FC236}">
                <a16:creationId xmlns:a16="http://schemas.microsoft.com/office/drawing/2014/main" id="{EF9E91C2-B4ED-3B0C-C6DF-D49FF892E608}"/>
              </a:ext>
            </a:extLst>
          </p:cNvPr>
          <p:cNvGraphicFramePr>
            <a:graphicFrameLocks noGrp="1"/>
          </p:cNvGraphicFramePr>
          <p:nvPr>
            <p:extLst>
              <p:ext uri="{D42A27DB-BD31-4B8C-83A1-F6EECF244321}">
                <p14:modId xmlns:p14="http://schemas.microsoft.com/office/powerpoint/2010/main" val="910858228"/>
              </p:ext>
            </p:extLst>
          </p:nvPr>
        </p:nvGraphicFramePr>
        <p:xfrm>
          <a:off x="1166775" y="4000500"/>
          <a:ext cx="10754139" cy="1876171"/>
        </p:xfrm>
        <a:graphic>
          <a:graphicData uri="http://schemas.openxmlformats.org/drawingml/2006/table">
            <a:tbl>
              <a:tblPr firstRow="1" firstCol="1" bandRow="1">
                <a:tableStyleId>{69012ECD-51FC-41F1-AA8D-1B2483CD663E}</a:tableStyleId>
              </a:tblPr>
              <a:tblGrid>
                <a:gridCol w="1686157">
                  <a:extLst>
                    <a:ext uri="{9D8B030D-6E8A-4147-A177-3AD203B41FA5}">
                      <a16:colId xmlns:a16="http://schemas.microsoft.com/office/drawing/2014/main" val="307565806"/>
                    </a:ext>
                  </a:extLst>
                </a:gridCol>
                <a:gridCol w="9067982">
                  <a:extLst>
                    <a:ext uri="{9D8B030D-6E8A-4147-A177-3AD203B41FA5}">
                      <a16:colId xmlns:a16="http://schemas.microsoft.com/office/drawing/2014/main" val="889485901"/>
                    </a:ext>
                  </a:extLst>
                </a:gridCol>
              </a:tblGrid>
              <a:tr h="409991">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Risks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r>
                        <a:rPr lang="lv-LV" sz="1600" b="1" dirty="0">
                          <a:solidFill>
                            <a:srgbClr val="5E6175"/>
                          </a:solidFill>
                          <a:effectLst/>
                          <a:latin typeface="Arial" panose="020B0604020202020204" pitchFamily="34" charset="0"/>
                          <a:cs typeface="Arial" panose="020B0604020202020204" pitchFamily="34" charset="0"/>
                        </a:rPr>
                        <a:t>Nepamatoti liela darba slodze un nevienāda darba noslodze </a:t>
                      </a:r>
                      <a:r>
                        <a:rPr lang="lv-LV" sz="1600" b="1" dirty="0" err="1">
                          <a:solidFill>
                            <a:srgbClr val="5E6175"/>
                          </a:solidFill>
                          <a:effectLst/>
                          <a:latin typeface="Arial" panose="020B0604020202020204" pitchFamily="34" charset="0"/>
                          <a:cs typeface="Arial" panose="020B0604020202020204" pitchFamily="34" charset="0"/>
                        </a:rPr>
                        <a:t>demotivē</a:t>
                      </a:r>
                      <a:r>
                        <a:rPr lang="lv-LV" sz="1600" b="1" dirty="0">
                          <a:solidFill>
                            <a:srgbClr val="5E6175"/>
                          </a:solidFill>
                          <a:effectLst/>
                          <a:latin typeface="Arial" panose="020B0604020202020204" pitchFamily="34" charset="0"/>
                          <a:cs typeface="Arial" panose="020B0604020202020204" pitchFamily="34" charset="0"/>
                        </a:rPr>
                        <a:t> darbiniekus.</a:t>
                      </a:r>
                      <a:endParaRPr lang="lv-LV" sz="2400" b="1"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79911884"/>
                  </a:ext>
                </a:extLst>
              </a:tr>
              <a:tr h="556308">
                <a:tc>
                  <a:txBody>
                    <a:bodyPr/>
                    <a:lstStyle/>
                    <a:p>
                      <a:pPr algn="just">
                        <a:spcAft>
                          <a:spcPts val="600"/>
                        </a:spcAft>
                      </a:pPr>
                      <a:r>
                        <a:rPr lang="lv-LV" sz="1600">
                          <a:solidFill>
                            <a:srgbClr val="5E6175"/>
                          </a:solidFill>
                          <a:effectLst/>
                          <a:latin typeface="Arial" panose="020B0604020202020204" pitchFamily="34" charset="0"/>
                          <a:cs typeface="Arial" panose="020B0604020202020204" pitchFamily="34" charset="0"/>
                        </a:rPr>
                        <a:t>Ietekme</a:t>
                      </a:r>
                      <a:endParaRPr lang="lv-LV" sz="240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600"/>
                        </a:spcAft>
                      </a:pPr>
                      <a:endPar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6644823"/>
                  </a:ext>
                </a:extLst>
              </a:tr>
              <a:tr h="606582">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Rekomendācija</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cs typeface="Arial" panose="020B0604020202020204" pitchFamily="34" charset="0"/>
                        </a:rPr>
                        <a:t>Rast risinājumu arhitekta piesaistei, ja galvenais arhitekts ilgstoši nevarēs veikt darba pienākumus, kā arī nodrošināt līdzvērtīgu darbu sadalījumu starp arhitektu un galveno arhitektu. </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61206077"/>
                  </a:ext>
                </a:extLst>
              </a:tr>
              <a:tr h="303290">
                <a:tc>
                  <a:txBody>
                    <a:bodyPr/>
                    <a:lstStyle/>
                    <a:p>
                      <a:pPr algn="just">
                        <a:spcAft>
                          <a:spcPts val="600"/>
                        </a:spcAft>
                      </a:pPr>
                      <a:r>
                        <a:rPr lang="lv-LV" sz="1600" b="1" kern="1200">
                          <a:solidFill>
                            <a:srgbClr val="5E6175"/>
                          </a:solidFill>
                          <a:effectLst/>
                          <a:latin typeface="Arial" panose="020B0604020202020204" pitchFamily="34" charset="0"/>
                          <a:ea typeface="+mn-ea"/>
                          <a:cs typeface="Arial" panose="020B0604020202020204" pitchFamily="34" charset="0"/>
                        </a:rPr>
                        <a:t>ĀNB </a:t>
                      </a:r>
                      <a:r>
                        <a:rPr lang="lv-LV" sz="1600" b="1" kern="1200" dirty="0">
                          <a:solidFill>
                            <a:srgbClr val="5E6175"/>
                          </a:solidFill>
                          <a:effectLst/>
                          <a:latin typeface="Arial" panose="020B0604020202020204" pitchFamily="34" charset="0"/>
                          <a:ea typeface="+mn-ea"/>
                          <a:cs typeface="Arial" panose="020B0604020202020204" pitchFamily="34" charset="0"/>
                        </a:rPr>
                        <a:t>viedoklis</a:t>
                      </a: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rPr>
                        <a:t>Korekti un atbilstoši situācijai.</a:t>
                      </a:r>
                    </a:p>
                  </a:txBody>
                  <a:tcPr marL="68580" marR="68580" marT="0" marB="0"/>
                </a:tc>
                <a:extLst>
                  <a:ext uri="{0D108BD9-81ED-4DB2-BD59-A6C34878D82A}">
                    <a16:rowId xmlns:a16="http://schemas.microsoft.com/office/drawing/2014/main" val="3457366379"/>
                  </a:ext>
                </a:extLst>
              </a:tr>
            </a:tbl>
          </a:graphicData>
        </a:graphic>
      </p:graphicFrame>
      <p:sp>
        <p:nvSpPr>
          <p:cNvPr id="27" name="Rectangle 16">
            <a:extLst>
              <a:ext uri="{FF2B5EF4-FFF2-40B4-BE49-F238E27FC236}">
                <a16:creationId xmlns:a16="http://schemas.microsoft.com/office/drawing/2014/main" id="{B81D7E47-62DA-8D8D-DDA0-84E0ACCB93CF}"/>
              </a:ext>
            </a:extLst>
          </p:cNvPr>
          <p:cNvSpPr>
            <a:spLocks noChangeArrowheads="1"/>
          </p:cNvSpPr>
          <p:nvPr/>
        </p:nvSpPr>
        <p:spPr bwMode="auto">
          <a:xfrm>
            <a:off x="1851045" y="1896952"/>
            <a:ext cx="9877129"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ts val="600"/>
              </a:spcAft>
              <a:buClrTx/>
              <a:buSzTx/>
              <a:buAutoNum type="arabicPeriod"/>
              <a:tabLst/>
            </a:pP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Novērojums: Arhitektu noslodze </a:t>
            </a:r>
          </a:p>
          <a:p>
            <a:pPr marR="0" lvl="0" algn="just" defTabSz="914400" rtl="0" eaLnBrk="0" fontAlgn="base" latinLnBrk="0" hangingPunct="0">
              <a:lnSpc>
                <a:spcPct val="100000"/>
              </a:lnSpc>
              <a:spcBef>
                <a:spcPct val="0"/>
              </a:spcBef>
              <a:spcAft>
                <a:spcPts val="600"/>
              </a:spcAft>
              <a:buClrTx/>
              <a:buSzTx/>
              <a:tabLst/>
            </a:pPr>
            <a:r>
              <a:rPr lang="lv-LV" sz="1600" dirty="0">
                <a:solidFill>
                  <a:srgbClr val="5E6175"/>
                </a:solidFill>
                <a:latin typeface="Arial" panose="020B0604020202020204" pitchFamily="34" charset="0"/>
                <a:cs typeface="Arial" panose="020B0604020202020204" pitchFamily="34" charset="0"/>
              </a:rPr>
              <a:t>Uz iekšējā audita ziņojuma sastādīšanas brīdi Būvvaldē ir galvenais arhitekts (atrodas ilgstošā prombūtnē slimības dēļ), arhitekts (veic visus arhitekta pienākumus arī saistībā ar teritorijas attīstību) un arhitekta palīgs (0.5 slodze, bez arhitekta sertifikāta, galvenokārt izskata jautājumus saistībā ar vizuālām reklāmām). Ilgstoša galvenā arhitekta prombūtne rada lielu papildu slodzi arhitektam, jo nepieciešamais darba apjoms ir divām arhitektu slodzēm.</a:t>
            </a:r>
            <a:endParaRPr kumimoji="0" lang="lv-LV" altLang="lv-LV"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2" name="Attēls 31">
            <a:extLst>
              <a:ext uri="{FF2B5EF4-FFF2-40B4-BE49-F238E27FC236}">
                <a16:creationId xmlns:a16="http://schemas.microsoft.com/office/drawing/2014/main" id="{E3F322B8-5B45-773A-0493-3FF9CD03D2FE}"/>
              </a:ext>
            </a:extLst>
          </p:cNvPr>
          <p:cNvPicPr>
            <a:picLocks noChangeAspect="1"/>
          </p:cNvPicPr>
          <p:nvPr/>
        </p:nvPicPr>
        <p:blipFill>
          <a:blip r:embed="rId2"/>
          <a:stretch>
            <a:fillRect/>
          </a:stretch>
        </p:blipFill>
        <p:spPr>
          <a:xfrm>
            <a:off x="755374" y="1896952"/>
            <a:ext cx="1095671" cy="1092905"/>
          </a:xfrm>
          <a:prstGeom prst="rect">
            <a:avLst/>
          </a:prstGeom>
        </p:spPr>
      </p:pic>
      <p:sp>
        <p:nvSpPr>
          <p:cNvPr id="3" name="Vienādsānu trīsstūris 2">
            <a:extLst>
              <a:ext uri="{FF2B5EF4-FFF2-40B4-BE49-F238E27FC236}">
                <a16:creationId xmlns:a16="http://schemas.microsoft.com/office/drawing/2014/main" id="{0FB13226-E8E3-166A-00FE-A1F1DB4D3346}"/>
              </a:ext>
            </a:extLst>
          </p:cNvPr>
          <p:cNvSpPr/>
          <p:nvPr/>
        </p:nvSpPr>
        <p:spPr>
          <a:xfrm>
            <a:off x="2941566" y="4584977"/>
            <a:ext cx="298590" cy="21077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Tree>
    <p:extLst>
      <p:ext uri="{BB962C8B-B14F-4D97-AF65-F5344CB8AC3E}">
        <p14:creationId xmlns:p14="http://schemas.microsoft.com/office/powerpoint/2010/main" val="219429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794A8-AA54-3999-61DA-9A9276FBC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69E03-A674-6A71-3C18-EC93D5ADFDEB}"/>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sp>
        <p:nvSpPr>
          <p:cNvPr id="27" name="Rectangle 16">
            <a:extLst>
              <a:ext uri="{FF2B5EF4-FFF2-40B4-BE49-F238E27FC236}">
                <a16:creationId xmlns:a16="http://schemas.microsoft.com/office/drawing/2014/main" id="{4D2C593F-C783-9E30-6CA7-ADCCD1286E3B}"/>
              </a:ext>
            </a:extLst>
          </p:cNvPr>
          <p:cNvSpPr>
            <a:spLocks noChangeArrowheads="1"/>
          </p:cNvSpPr>
          <p:nvPr/>
        </p:nvSpPr>
        <p:spPr bwMode="auto">
          <a:xfrm>
            <a:off x="1816099" y="1875838"/>
            <a:ext cx="965365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tabLst/>
            </a:pP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2. Novērojums: Būvvaldes darbinieku noslodze </a:t>
            </a:r>
          </a:p>
          <a:p>
            <a:pPr marR="0" lvl="0" algn="just" defTabSz="914400" rtl="0" eaLnBrk="0" fontAlgn="base" latinLnBrk="0" hangingPunct="0">
              <a:lnSpc>
                <a:spcPct val="100000"/>
              </a:lnSpc>
              <a:spcBef>
                <a:spcPct val="0"/>
              </a:spcBef>
              <a:spcAft>
                <a:spcPts val="600"/>
              </a:spcAft>
              <a:buClrTx/>
              <a:buSzTx/>
              <a:tabLst/>
            </a:pPr>
            <a:r>
              <a:rPr lang="lv-LV" sz="1600" dirty="0">
                <a:solidFill>
                  <a:srgbClr val="5E6175"/>
                </a:solidFill>
                <a:latin typeface="Arial" panose="020B0604020202020204" pitchFamily="34" charset="0"/>
                <a:cs typeface="Arial" panose="020B0604020202020204" pitchFamily="34" charset="0"/>
              </a:rPr>
              <a:t>Būvvaldē strādā divi BIS koordinatori, viens būvinženieris, divi būvinspektori un viens inženierkomunikāciju tīklu galvenais speciālists.  Iekšējā audita ietvaros BIS koordinatoriem un būvinspektoriem tika lūgts norādīt teorētiski iespējamo laiku katra uzdotā uzdevuma izpildei, un norādītais laiks tika pareizināts ar faktiskajiem uzdevumu izpildes rezultātiem par 2024. gadu, piemēram, sastādīti atzinumi par būves pārbaudi. Saskaņā ar aprēķinu, teorētiski būtu nepieciešams mazāks darbinieku skaits, bet jāņem vērā, ka pie teorētiskā aprēķina tika ņemti vērā tikai tie darbības rādītāji par ko Būvvalde atskaitās.</a:t>
            </a:r>
          </a:p>
          <a:p>
            <a:pPr marR="0" lvl="0" algn="just" defTabSz="914400" rtl="0" eaLnBrk="0" fontAlgn="base" latinLnBrk="0" hangingPunct="0">
              <a:lnSpc>
                <a:spcPct val="100000"/>
              </a:lnSpc>
              <a:spcBef>
                <a:spcPct val="0"/>
              </a:spcBef>
              <a:spcAft>
                <a:spcPts val="600"/>
              </a:spcAft>
              <a:buClrTx/>
              <a:buSzTx/>
              <a:tabLst/>
            </a:pPr>
            <a:r>
              <a:rPr lang="lv-LV" sz="1600" dirty="0">
                <a:solidFill>
                  <a:srgbClr val="5E6175"/>
                </a:solidFill>
                <a:latin typeface="Arial" panose="020B0604020202020204" pitchFamily="34" charset="0"/>
                <a:cs typeface="Arial" panose="020B0604020202020204" pitchFamily="34" charset="0"/>
              </a:rPr>
              <a:t>Iekšējā audita laikā Būvvalde iesniedza darbinieku faktisko laika sadalījumu par laika periodu 01.01.2025. – 30.09.2025., bet nenorādot konkrēto darbību rezultātus, tikai faktiski patērētas stundas. Lielākais stundu skaits attiecas uz konsultācijām un kopā sešiem darbiniekiem konsultāciju stundu skaits deviņos mēnešos bija 4126 stundas jeb proporcionāli pārrēķinot uz gadu 5501 stundas jeb 3.4 slodzes no 6 darbiniekiem jeb 56% no darbinieku laika (pieņemot, ka viena slodze ir 200 dienas). </a:t>
            </a:r>
            <a:endParaRPr kumimoji="0" lang="lv-LV" altLang="lv-LV"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4" name="Attēls 3">
            <a:extLst>
              <a:ext uri="{FF2B5EF4-FFF2-40B4-BE49-F238E27FC236}">
                <a16:creationId xmlns:a16="http://schemas.microsoft.com/office/drawing/2014/main" id="{431CA061-3BB9-8965-B122-6802AB6DACC2}"/>
              </a:ext>
            </a:extLst>
          </p:cNvPr>
          <p:cNvPicPr>
            <a:picLocks noChangeAspect="1"/>
          </p:cNvPicPr>
          <p:nvPr/>
        </p:nvPicPr>
        <p:blipFill>
          <a:blip r:embed="rId2"/>
          <a:stretch>
            <a:fillRect/>
          </a:stretch>
        </p:blipFill>
        <p:spPr>
          <a:xfrm>
            <a:off x="797730" y="1875838"/>
            <a:ext cx="1018369" cy="1106552"/>
          </a:xfrm>
          <a:prstGeom prst="rect">
            <a:avLst/>
          </a:prstGeom>
        </p:spPr>
      </p:pic>
    </p:spTree>
    <p:extLst>
      <p:ext uri="{BB962C8B-B14F-4D97-AF65-F5344CB8AC3E}">
        <p14:creationId xmlns:p14="http://schemas.microsoft.com/office/powerpoint/2010/main" val="102927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46C37-B183-ABED-3BB5-2B8AA3ACC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B3732-4067-5FC3-9426-94C695349D8E}"/>
              </a:ext>
            </a:extLst>
          </p:cNvPr>
          <p:cNvSpPr>
            <a:spLocks noGrp="1"/>
          </p:cNvSpPr>
          <p:nvPr>
            <p:ph type="title"/>
          </p:nvPr>
        </p:nvSpPr>
        <p:spPr>
          <a:xfrm>
            <a:off x="838200" y="365126"/>
            <a:ext cx="10515600" cy="777874"/>
          </a:xfrm>
        </p:spPr>
        <p:txBody>
          <a:bodyPr/>
          <a:lstStyle/>
          <a:p>
            <a:r>
              <a:rPr lang="lv-LV" sz="4000" dirty="0">
                <a:solidFill>
                  <a:schemeClr val="accent5">
                    <a:lumMod val="50000"/>
                  </a:schemeClr>
                </a:solidFill>
                <a:latin typeface="Arial" panose="020B0604020202020204" pitchFamily="34" charset="0"/>
                <a:cs typeface="Arial" panose="020B0604020202020204" pitchFamily="34" charset="0"/>
              </a:rPr>
              <a:t>Audita novērojumi un ieteikumi</a:t>
            </a:r>
          </a:p>
        </p:txBody>
      </p:sp>
      <p:sp>
        <p:nvSpPr>
          <p:cNvPr id="21" name="TextBox 20">
            <a:extLst>
              <a:ext uri="{FF2B5EF4-FFF2-40B4-BE49-F238E27FC236}">
                <a16:creationId xmlns:a16="http://schemas.microsoft.com/office/drawing/2014/main" id="{95DD7E35-B027-49CD-D261-ED7DD4549225}"/>
              </a:ext>
            </a:extLst>
          </p:cNvPr>
          <p:cNvSpPr txBox="1"/>
          <p:nvPr/>
        </p:nvSpPr>
        <p:spPr>
          <a:xfrm>
            <a:off x="838200" y="6308208"/>
            <a:ext cx="10754139" cy="307777"/>
          </a:xfrm>
          <a:prstGeom prst="rect">
            <a:avLst/>
          </a:prstGeom>
          <a:noFill/>
        </p:spPr>
        <p:txBody>
          <a:bodyPr wrap="square">
            <a:spAutoFit/>
          </a:bodyPr>
          <a:lstStyle/>
          <a:p>
            <a:r>
              <a:rPr lang="lv-LV" sz="1400" dirty="0">
                <a:solidFill>
                  <a:srgbClr val="5E6175"/>
                </a:solidFill>
                <a:latin typeface="Arial" panose="020B0604020202020204" pitchFamily="34" charset="0"/>
                <a:cs typeface="Arial" panose="020B0604020202020204" pitchFamily="34" charset="0"/>
              </a:rPr>
              <a:t>Novērojumi ar dažādu ietekmes pakāpi (       – augsta ietekme,      – vidēja ietekme un       – zema ietekme) </a:t>
            </a:r>
          </a:p>
        </p:txBody>
      </p:sp>
      <p:sp>
        <p:nvSpPr>
          <p:cNvPr id="22" name="Vienādsānu trīsstūris 21">
            <a:extLst>
              <a:ext uri="{FF2B5EF4-FFF2-40B4-BE49-F238E27FC236}">
                <a16:creationId xmlns:a16="http://schemas.microsoft.com/office/drawing/2014/main" id="{7A3A647C-BBA3-0F3A-52FE-A6603055249B}"/>
              </a:ext>
            </a:extLst>
          </p:cNvPr>
          <p:cNvSpPr/>
          <p:nvPr/>
        </p:nvSpPr>
        <p:spPr>
          <a:xfrm>
            <a:off x="4160422" y="6363740"/>
            <a:ext cx="282025" cy="19671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3" name="Vienādsānu trīsstūris 22">
            <a:extLst>
              <a:ext uri="{FF2B5EF4-FFF2-40B4-BE49-F238E27FC236}">
                <a16:creationId xmlns:a16="http://schemas.microsoft.com/office/drawing/2014/main" id="{B8103BF8-A2EC-5062-DE01-B83E0F1AB0FC}"/>
              </a:ext>
            </a:extLst>
          </p:cNvPr>
          <p:cNvSpPr/>
          <p:nvPr/>
        </p:nvSpPr>
        <p:spPr>
          <a:xfrm>
            <a:off x="5870297" y="6363740"/>
            <a:ext cx="282025" cy="19671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24" name="Vienādsānu trīsstūris 23">
            <a:extLst>
              <a:ext uri="{FF2B5EF4-FFF2-40B4-BE49-F238E27FC236}">
                <a16:creationId xmlns:a16="http://schemas.microsoft.com/office/drawing/2014/main" id="{6C872971-843A-533A-39AB-CA6F00CFC644}"/>
              </a:ext>
            </a:extLst>
          </p:cNvPr>
          <p:cNvSpPr/>
          <p:nvPr/>
        </p:nvSpPr>
        <p:spPr>
          <a:xfrm>
            <a:off x="7744238" y="6363740"/>
            <a:ext cx="282025" cy="196712"/>
          </a:xfrm>
          <a:prstGeom prst="triangl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aphicFrame>
        <p:nvGraphicFramePr>
          <p:cNvPr id="26" name="Tabula 25">
            <a:extLst>
              <a:ext uri="{FF2B5EF4-FFF2-40B4-BE49-F238E27FC236}">
                <a16:creationId xmlns:a16="http://schemas.microsoft.com/office/drawing/2014/main" id="{44542DC4-D301-877D-38C5-88F3E1F9F063}"/>
              </a:ext>
            </a:extLst>
          </p:cNvPr>
          <p:cNvGraphicFramePr>
            <a:graphicFrameLocks noGrp="1"/>
          </p:cNvGraphicFramePr>
          <p:nvPr>
            <p:extLst>
              <p:ext uri="{D42A27DB-BD31-4B8C-83A1-F6EECF244321}">
                <p14:modId xmlns:p14="http://schemas.microsoft.com/office/powerpoint/2010/main" val="208170719"/>
              </p:ext>
            </p:extLst>
          </p:nvPr>
        </p:nvGraphicFramePr>
        <p:xfrm>
          <a:off x="1633938" y="3168814"/>
          <a:ext cx="10138962" cy="2484254"/>
        </p:xfrm>
        <a:graphic>
          <a:graphicData uri="http://schemas.openxmlformats.org/drawingml/2006/table">
            <a:tbl>
              <a:tblPr firstRow="1" firstCol="1" bandRow="1">
                <a:tableStyleId>{69012ECD-51FC-41F1-AA8D-1B2483CD663E}</a:tableStyleId>
              </a:tblPr>
              <a:tblGrid>
                <a:gridCol w="1680762">
                  <a:extLst>
                    <a:ext uri="{9D8B030D-6E8A-4147-A177-3AD203B41FA5}">
                      <a16:colId xmlns:a16="http://schemas.microsoft.com/office/drawing/2014/main" val="307565806"/>
                    </a:ext>
                  </a:extLst>
                </a:gridCol>
                <a:gridCol w="8458200">
                  <a:extLst>
                    <a:ext uri="{9D8B030D-6E8A-4147-A177-3AD203B41FA5}">
                      <a16:colId xmlns:a16="http://schemas.microsoft.com/office/drawing/2014/main" val="889485901"/>
                    </a:ext>
                  </a:extLst>
                </a:gridCol>
              </a:tblGrid>
              <a:tr h="551120">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Risks</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just"/>
                      <a:r>
                        <a:rPr lang="lv-LV" sz="1600" b="1" dirty="0">
                          <a:solidFill>
                            <a:srgbClr val="5E6175"/>
                          </a:solidFill>
                          <a:effectLst/>
                          <a:latin typeface="Arial" panose="020B0604020202020204" pitchFamily="34" charset="0"/>
                          <a:cs typeface="Arial" panose="020B0604020202020204" pitchFamily="34" charset="0"/>
                        </a:rPr>
                        <a:t>Nepietiekama darba noslodze,  nav apzināti visi īstenojamie uzdevumi vai neefektīva konsultāciju nodrošināšana.</a:t>
                      </a:r>
                      <a:endParaRPr lang="lv-LV" sz="2400" b="1"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79911884"/>
                  </a:ext>
                </a:extLst>
              </a:tr>
              <a:tr h="480591">
                <a:tc>
                  <a:txBody>
                    <a:bodyPr/>
                    <a:lstStyle/>
                    <a:p>
                      <a:pPr algn="just">
                        <a:spcAft>
                          <a:spcPts val="600"/>
                        </a:spcAft>
                      </a:pPr>
                      <a:r>
                        <a:rPr lang="lv-LV" sz="1600">
                          <a:solidFill>
                            <a:srgbClr val="5E6175"/>
                          </a:solidFill>
                          <a:effectLst/>
                          <a:latin typeface="Arial" panose="020B0604020202020204" pitchFamily="34" charset="0"/>
                          <a:cs typeface="Arial" panose="020B0604020202020204" pitchFamily="34" charset="0"/>
                        </a:rPr>
                        <a:t>Ietekme</a:t>
                      </a:r>
                      <a:endParaRPr lang="lv-LV" sz="240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600"/>
                        </a:spcAft>
                      </a:pPr>
                      <a:endPar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6644823"/>
                  </a:ext>
                </a:extLst>
              </a:tr>
              <a:tr h="1102241">
                <a:tc>
                  <a:txBody>
                    <a:bodyPr/>
                    <a:lstStyle/>
                    <a:p>
                      <a:pPr algn="just">
                        <a:spcAft>
                          <a:spcPts val="600"/>
                        </a:spcAft>
                      </a:pPr>
                      <a:r>
                        <a:rPr lang="lv-LV" sz="1600" dirty="0">
                          <a:solidFill>
                            <a:srgbClr val="5E6175"/>
                          </a:solidFill>
                          <a:effectLst/>
                          <a:latin typeface="Arial" panose="020B0604020202020204" pitchFamily="34" charset="0"/>
                          <a:cs typeface="Arial" panose="020B0604020202020204" pitchFamily="34" charset="0"/>
                        </a:rPr>
                        <a:t>Rekomendācija</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cs typeface="Arial" panose="020B0604020202020204" pitchFamily="34" charset="0"/>
                        </a:rPr>
                        <a:t>Lai precīzāk izvērtētu nepieciešamo darbinieku skaitu, būtu ieteicams uz izvēlētu laika periodu lūgt darbiniekiem aizpildīt darba laika uzskaites lapas, lai precīzāk izvērtētu nepieciešamo laiku uzdevumu veikšanai, faktiski veiktos uzdevumus un izvērtētu darbinieku efektivitāti.</a:t>
                      </a:r>
                      <a:endParaRPr lang="lv-LV" sz="24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61206077"/>
                  </a:ext>
                </a:extLst>
              </a:tr>
              <a:tr h="350302">
                <a:tc>
                  <a:txBody>
                    <a:bodyPr/>
                    <a:lstStyle/>
                    <a:p>
                      <a:pPr algn="just">
                        <a:spcAft>
                          <a:spcPts val="600"/>
                        </a:spcAft>
                      </a:pPr>
                      <a:r>
                        <a:rPr lang="lv-LV" sz="1600" b="1" kern="1200" dirty="0">
                          <a:solidFill>
                            <a:srgbClr val="5E6175"/>
                          </a:solidFill>
                          <a:effectLst/>
                          <a:latin typeface="Arial" panose="020B0604020202020204" pitchFamily="34" charset="0"/>
                          <a:ea typeface="+mn-ea"/>
                          <a:cs typeface="Arial" panose="020B0604020202020204" pitchFamily="34" charset="0"/>
                        </a:rPr>
                        <a:t>ĀNB viedoklis</a:t>
                      </a:r>
                    </a:p>
                  </a:txBody>
                  <a:tcPr marL="68580" marR="68580" marT="0" marB="0"/>
                </a:tc>
                <a:tc>
                  <a:txBody>
                    <a:bodyPr/>
                    <a:lstStyle/>
                    <a:p>
                      <a:pPr algn="just">
                        <a:spcBef>
                          <a:spcPts val="200"/>
                        </a:spcBef>
                        <a:spcAft>
                          <a:spcPts val="200"/>
                        </a:spcAft>
                      </a:pPr>
                      <a:r>
                        <a:rPr lang="lv-LV" sz="1600" dirty="0">
                          <a:solidFill>
                            <a:srgbClr val="5E6175"/>
                          </a:solidFill>
                          <a:effectLst/>
                          <a:latin typeface="Arial" panose="020B0604020202020204" pitchFamily="34" charset="0"/>
                          <a:ea typeface="Times New Roman" panose="02020603050405020304" pitchFamily="18" charset="0"/>
                          <a:cs typeface="Arial" panose="020B0604020202020204" pitchFamily="34" charset="0"/>
                        </a:rPr>
                        <a:t>Korekti un atbilstoši situācijai.</a:t>
                      </a:r>
                    </a:p>
                  </a:txBody>
                  <a:tcPr marL="68580" marR="68580" marT="0" marB="0"/>
                </a:tc>
                <a:extLst>
                  <a:ext uri="{0D108BD9-81ED-4DB2-BD59-A6C34878D82A}">
                    <a16:rowId xmlns:a16="http://schemas.microsoft.com/office/drawing/2014/main" val="3457366379"/>
                  </a:ext>
                </a:extLst>
              </a:tr>
            </a:tbl>
          </a:graphicData>
        </a:graphic>
      </p:graphicFrame>
      <p:sp>
        <p:nvSpPr>
          <p:cNvPr id="27" name="Rectangle 16">
            <a:extLst>
              <a:ext uri="{FF2B5EF4-FFF2-40B4-BE49-F238E27FC236}">
                <a16:creationId xmlns:a16="http://schemas.microsoft.com/office/drawing/2014/main" id="{F8C7E4E8-09CD-614F-E5DA-B03B67F60B69}"/>
              </a:ext>
            </a:extLst>
          </p:cNvPr>
          <p:cNvSpPr>
            <a:spLocks noChangeArrowheads="1"/>
          </p:cNvSpPr>
          <p:nvPr/>
        </p:nvSpPr>
        <p:spPr bwMode="auto">
          <a:xfrm>
            <a:off x="1816099" y="1875838"/>
            <a:ext cx="99568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ts val="600"/>
              </a:spcAft>
              <a:buClrTx/>
              <a:buSzTx/>
              <a:tabLst/>
            </a:pPr>
            <a:r>
              <a:rPr kumimoji="0" lang="lv-LV" altLang="lv-LV" b="1" i="0" u="none" strike="noStrike" cap="none" normalizeH="0" baseline="0" dirty="0">
                <a:ln>
                  <a:noFill/>
                </a:ln>
                <a:solidFill>
                  <a:srgbClr val="2F5496"/>
                </a:solidFill>
                <a:effectLst/>
                <a:latin typeface="Arial" panose="020B0604020202020204" pitchFamily="34" charset="0"/>
                <a:ea typeface="Calibri" panose="020F0502020204030204" pitchFamily="34" charset="0"/>
                <a:cs typeface="Arial" panose="020B0604020202020204" pitchFamily="34" charset="0"/>
              </a:rPr>
              <a:t>2. Novērojums: Būvvaldes darbinieku noslodze </a:t>
            </a:r>
          </a:p>
        </p:txBody>
      </p:sp>
      <p:sp>
        <p:nvSpPr>
          <p:cNvPr id="3" name="Vienādsānu trīsstūris 2">
            <a:extLst>
              <a:ext uri="{FF2B5EF4-FFF2-40B4-BE49-F238E27FC236}">
                <a16:creationId xmlns:a16="http://schemas.microsoft.com/office/drawing/2014/main" id="{3BCB5E8A-256D-9497-B597-0B91B804D772}"/>
              </a:ext>
            </a:extLst>
          </p:cNvPr>
          <p:cNvSpPr/>
          <p:nvPr/>
        </p:nvSpPr>
        <p:spPr>
          <a:xfrm>
            <a:off x="3470203" y="3805683"/>
            <a:ext cx="298590" cy="21077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pic>
        <p:nvPicPr>
          <p:cNvPr id="4" name="Attēls 3">
            <a:extLst>
              <a:ext uri="{FF2B5EF4-FFF2-40B4-BE49-F238E27FC236}">
                <a16:creationId xmlns:a16="http://schemas.microsoft.com/office/drawing/2014/main" id="{F73A9F88-CD24-EC66-DD27-C53DB7153C07}"/>
              </a:ext>
            </a:extLst>
          </p:cNvPr>
          <p:cNvPicPr>
            <a:picLocks noChangeAspect="1"/>
          </p:cNvPicPr>
          <p:nvPr/>
        </p:nvPicPr>
        <p:blipFill>
          <a:blip r:embed="rId2"/>
          <a:stretch>
            <a:fillRect/>
          </a:stretch>
        </p:blipFill>
        <p:spPr>
          <a:xfrm>
            <a:off x="797730" y="1875838"/>
            <a:ext cx="1018369" cy="1106552"/>
          </a:xfrm>
          <a:prstGeom prst="rect">
            <a:avLst/>
          </a:prstGeom>
        </p:spPr>
      </p:pic>
    </p:spTree>
    <p:extLst>
      <p:ext uri="{BB962C8B-B14F-4D97-AF65-F5344CB8AC3E}">
        <p14:creationId xmlns:p14="http://schemas.microsoft.com/office/powerpoint/2010/main" val="127368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1B47780D051624D8DE587FAE7B5FA6C" ma:contentTypeVersion="18" ma:contentTypeDescription="Izveidot jaunu dokumentu." ma:contentTypeScope="" ma:versionID="1bef26e08257b1d1425ac58e0466dbdb">
  <xsd:schema xmlns:xsd="http://www.w3.org/2001/XMLSchema" xmlns:xs="http://www.w3.org/2001/XMLSchema" xmlns:p="http://schemas.microsoft.com/office/2006/metadata/properties" xmlns:ns2="a89fb681-c182-4799-b37c-5baaa5779afd" xmlns:ns3="101bcb93-aba8-40a6-a808-673e60b9d4a6" targetNamespace="http://schemas.microsoft.com/office/2006/metadata/properties" ma:root="true" ma:fieldsID="0083f726ad6b5605140264edd657c91f" ns2:_="" ns3:_="">
    <xsd:import namespace="a89fb681-c182-4799-b37c-5baaa5779afd"/>
    <xsd:import namespace="101bcb93-aba8-40a6-a808-673e60b9d4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fb681-c182-4799-b37c-5baaa5779a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f8cd4879-25d4-450b-b64f-ad81e813ef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bcb93-aba8-40a6-a808-673e60b9d4a6" elementFormDefault="qualified">
    <xsd:import namespace="http://schemas.microsoft.com/office/2006/documentManagement/types"/>
    <xsd:import namespace="http://schemas.microsoft.com/office/infopath/2007/PartnerControls"/>
    <xsd:element name="SharedWithUsers" ma:index="19"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d7536c7c-808d-4677-be6c-198446526566}" ma:internalName="TaxCatchAll" ma:showField="CatchAllData" ma:web="101bcb93-aba8-40a6-a808-673e60b9d4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9fb681-c182-4799-b37c-5baaa5779afd">
      <Terms xmlns="http://schemas.microsoft.com/office/infopath/2007/PartnerControls"/>
    </lcf76f155ced4ddcb4097134ff3c332f>
    <TaxCatchAll xmlns="101bcb93-aba8-40a6-a808-673e60b9d4a6" xsi:nil="true"/>
  </documentManagement>
</p:properties>
</file>

<file path=customXml/itemProps1.xml><?xml version="1.0" encoding="utf-8"?>
<ds:datastoreItem xmlns:ds="http://schemas.openxmlformats.org/officeDocument/2006/customXml" ds:itemID="{0E2022F6-87B3-4040-A109-158AC1111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fb681-c182-4799-b37c-5baaa5779afd"/>
    <ds:schemaRef ds:uri="101bcb93-aba8-40a6-a808-673e60b9d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1DE608-1998-4A14-8775-137C70F26427}">
  <ds:schemaRefs>
    <ds:schemaRef ds:uri="http://schemas.microsoft.com/sharepoint/v3/contenttype/forms"/>
  </ds:schemaRefs>
</ds:datastoreItem>
</file>

<file path=customXml/itemProps3.xml><?xml version="1.0" encoding="utf-8"?>
<ds:datastoreItem xmlns:ds="http://schemas.openxmlformats.org/officeDocument/2006/customXml" ds:itemID="{775DFFDD-333A-4D44-A867-B051CF24EF2B}">
  <ds:schemaRefs>
    <ds:schemaRef ds:uri="http://schemas.microsoft.com/office/2006/metadata/properties"/>
    <ds:schemaRef ds:uri="http://schemas.microsoft.com/office/infopath/2007/PartnerControls"/>
    <ds:schemaRef ds:uri="a89fb681-c182-4799-b37c-5baaa5779afd"/>
    <ds:schemaRef ds:uri="101bcb93-aba8-40a6-a808-673e60b9d4a6"/>
  </ds:schemaRefs>
</ds:datastoreItem>
</file>

<file path=docProps/app.xml><?xml version="1.0" encoding="utf-8"?>
<Properties xmlns="http://schemas.openxmlformats.org/officeDocument/2006/extended-properties" xmlns:vt="http://schemas.openxmlformats.org/officeDocument/2006/docPropsVTypes">
  <TotalTime>0</TotalTime>
  <Words>2003</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Ādažu novada pašvaldība   Būvniecības procesa nodrošināšanas   Iekšējais audits</vt:lpstr>
      <vt:lpstr>Darba uzdevums - I</vt:lpstr>
      <vt:lpstr>Darba uzdevums - II</vt:lpstr>
      <vt:lpstr>Darba uzdevums - III</vt:lpstr>
      <vt:lpstr>Darba uzdevums - 4</vt:lpstr>
      <vt:lpstr>Būvniecības procesa nodrošināšana</vt:lpstr>
      <vt:lpstr>Audita novērojumi un ieteikumi</vt:lpstr>
      <vt:lpstr>Audita novērojumi un ieteikumi</vt:lpstr>
      <vt:lpstr>Audita novērojumi un ieteikumi</vt:lpstr>
      <vt:lpstr>Audita novērojumi un ieteikumi</vt:lpstr>
      <vt:lpstr>Audita novērojumi un ieteikumi</vt:lpstr>
      <vt:lpstr>Audita novērojumi un ieteikumi</vt:lpstr>
      <vt:lpstr>Audita novērojumi un ieteikumi</vt:lpstr>
      <vt:lpstr>Audita novērojumi un ieteikumi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Sabiedrisko pakalpojumu  regulēšanas komisijas  darbinieku funkciju izvērtējuma audits</dc:title>
  <dc:creator>Junior Consultant</dc:creator>
  <cp:lastModifiedBy>daina belicka</cp:lastModifiedBy>
  <cp:revision>58</cp:revision>
  <dcterms:created xsi:type="dcterms:W3CDTF">2022-03-02T12:55:55Z</dcterms:created>
  <dcterms:modified xsi:type="dcterms:W3CDTF">2025-10-31T16:07:31Z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0x01010051B47780D051624D8DE587FAE7B5FA6C</vt:lpwstr>
  </property>
  <property fmtid="{D5CDD505-2E9C-101B-9397-08002B2CF9AE}" pid="3" name="MediaServiceImageTags">
    <vt:lpwstr/>
  </property>
</Properties>
</file>