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3" r:id="rId2"/>
  </p:sldMasterIdLst>
  <p:notesMasterIdLst>
    <p:notesMasterId r:id="rId21"/>
  </p:notesMasterIdLst>
  <p:sldIdLst>
    <p:sldId id="2561" r:id="rId3"/>
    <p:sldId id="2562" r:id="rId4"/>
    <p:sldId id="2563" r:id="rId5"/>
    <p:sldId id="2564" r:id="rId6"/>
    <p:sldId id="2565" r:id="rId7"/>
    <p:sldId id="2566" r:id="rId8"/>
    <p:sldId id="2567" r:id="rId9"/>
    <p:sldId id="2568" r:id="rId10"/>
    <p:sldId id="2569" r:id="rId11"/>
    <p:sldId id="2580" r:id="rId12"/>
    <p:sldId id="2579" r:id="rId13"/>
    <p:sldId id="2585" r:id="rId14"/>
    <p:sldId id="2570" r:id="rId15"/>
    <p:sldId id="2581" r:id="rId16"/>
    <p:sldId id="2571" r:id="rId17"/>
    <p:sldId id="2584" r:id="rId18"/>
    <p:sldId id="2578" r:id="rId19"/>
    <p:sldId id="2586" r:id="rId2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Ādažu novada Pašvaldības Administratīvā Komisija: šodienas darbs un nākotnes attīstība" id="{05BC6E51-0FFB-469C-9316-E79C72302A8B}">
          <p14:sldIdLst>
            <p14:sldId id="2561"/>
            <p14:sldId id="2562"/>
          </p14:sldIdLst>
        </p14:section>
        <p14:section name="Administratīvās komisijas loma Ādažu novadā" id="{3298A816-66FF-4B9E-9EA6-CC38D0AF1DD3}">
          <p14:sldIdLst>
            <p14:sldId id="2563"/>
            <p14:sldId id="2564"/>
            <p14:sldId id="2565"/>
          </p14:sldIdLst>
        </p14:section>
        <p14:section name="Komisijas darbības organizācija un struktūra" id="{38E2DD96-D195-4D20-AF7D-9A5D84614CAD}">
          <p14:sldIdLst>
            <p14:sldId id="2566"/>
            <p14:sldId id="2567"/>
            <p14:sldId id="2568"/>
            <p14:sldId id="2569"/>
            <p14:sldId id="2580"/>
            <p14:sldId id="2579"/>
            <p14:sldId id="2585"/>
          </p14:sldIdLst>
        </p14:section>
        <p14:section name="Šodienas izaicinājumi un aktualitātes" id="{05E083DC-FA49-4EB6-A604-16EE624647C1}">
          <p14:sldIdLst>
            <p14:sldId id="2570"/>
            <p14:sldId id="2581"/>
            <p14:sldId id="2571"/>
            <p14:sldId id="2584"/>
          </p14:sldIdLst>
        </p14:section>
        <p14:section name="Komisijas nākotnes attīstības perspektīvas" id="{66704D88-BB45-442B-AD1B-3179D06E76F4}">
          <p14:sldIdLst/>
        </p14:section>
        <p14:section name="Secinājums" id="{480B1642-71C9-4463-9D80-B0E942A9F45B}">
          <p14:sldIdLst>
            <p14:sldId id="2578"/>
            <p14:sldId id="25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5" autoAdjust="0"/>
    <p:restoredTop sz="91653" autoAdjust="0"/>
  </p:normalViewPr>
  <p:slideViewPr>
    <p:cSldViewPr snapToGrid="0">
      <p:cViewPr varScale="1">
        <p:scale>
          <a:sx n="75" d="100"/>
          <a:sy n="75" d="100"/>
        </p:scale>
        <p:origin x="883"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27B6B-23DC-4683-B320-8DD9B922E2D6}"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89B6CDC-23AB-4E50-8EF5-091F53CA235B}">
      <dgm:prSet custT="1"/>
      <dgm:spPr/>
      <dgm:t>
        <a:bodyPr/>
        <a:lstStyle/>
        <a:p>
          <a:pPr>
            <a:lnSpc>
              <a:spcPct val="100000"/>
            </a:lnSpc>
            <a:defRPr b="1"/>
          </a:pPr>
          <a:r>
            <a:rPr lang="en-US" sz="1400" dirty="0" err="1">
              <a:latin typeface="Times New Roman" panose="02020603050405020304" pitchFamily="18" charset="0"/>
              <a:cs typeface="Times New Roman" panose="02020603050405020304" pitchFamily="18" charset="0"/>
            </a:rPr>
            <a:t>Administratīv</a:t>
          </a:r>
          <a:r>
            <a:rPr lang="lv-LV" sz="1400" dirty="0" err="1">
              <a:latin typeface="Times New Roman" panose="02020603050405020304" pitchFamily="18" charset="0"/>
              <a:cs typeface="Times New Roman" panose="02020603050405020304" pitchFamily="18" charset="0"/>
            </a:rPr>
            <a:t>ajai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komisija</a:t>
          </a:r>
          <a:r>
            <a:rPr lang="lv-LV" sz="1400" dirty="0">
              <a:latin typeface="Times New Roman" panose="02020603050405020304" pitchFamily="18" charset="0"/>
              <a:cs typeface="Times New Roman" panose="02020603050405020304" pitchFamily="18" charset="0"/>
            </a:rPr>
            <a:t>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būtiska</a:t>
          </a:r>
          <a:r>
            <a:rPr lang="en-US" sz="1400" dirty="0">
              <a:latin typeface="Times New Roman" panose="02020603050405020304" pitchFamily="18" charset="0"/>
              <a:cs typeface="Times New Roman" panose="02020603050405020304" pitchFamily="18" charset="0"/>
            </a:rPr>
            <a:t> </a:t>
          </a:r>
          <a:r>
            <a:rPr lang="lv-LV" sz="1400" dirty="0">
              <a:latin typeface="Times New Roman" panose="02020603050405020304" pitchFamily="18" charset="0"/>
              <a:cs typeface="Times New Roman" panose="02020603050405020304" pitchFamily="18" charset="0"/>
            </a:rPr>
            <a:t>nozīme tiesiskuma nodrošināšanai Ādažu novadā </a:t>
          </a:r>
          <a:endParaRPr lang="en-US" sz="1400" dirty="0">
            <a:latin typeface="Times New Roman" panose="02020603050405020304" pitchFamily="18" charset="0"/>
            <a:cs typeface="Times New Roman" panose="02020603050405020304" pitchFamily="18" charset="0"/>
          </a:endParaRPr>
        </a:p>
      </dgm:t>
    </dgm:pt>
    <dgm:pt modelId="{FD8AE18B-65D7-4DAE-98A1-2A465CFEA8BC}" type="parTrans" cxnId="{324B7774-9EC4-46D6-8337-410E30651AC1}">
      <dgm:prSet/>
      <dgm:spPr/>
      <dgm:t>
        <a:bodyPr/>
        <a:lstStyle/>
        <a:p>
          <a:endParaRPr lang="en-US" sz="2400"/>
        </a:p>
      </dgm:t>
    </dgm:pt>
    <dgm:pt modelId="{340A826F-5D5E-4C6B-B90E-A473DC2B980D}" type="sibTrans" cxnId="{324B7774-9EC4-46D6-8337-410E30651AC1}">
      <dgm:prSet/>
      <dgm:spPr/>
      <dgm:t>
        <a:bodyPr/>
        <a:lstStyle/>
        <a:p>
          <a:pPr>
            <a:lnSpc>
              <a:spcPct val="100000"/>
            </a:lnSpc>
            <a:defRPr b="1"/>
          </a:pPr>
          <a:endParaRPr lang="en-US" sz="2400"/>
        </a:p>
      </dgm:t>
    </dgm:pt>
    <dgm:pt modelId="{6AC1B285-BC55-47E5-BEE2-DDC5BB5915BE}">
      <dgm:prSet custT="1"/>
      <dgm:spPr/>
      <dgm:t>
        <a:bodyPr/>
        <a:lstStyle/>
        <a:p>
          <a:pPr algn="l">
            <a:lnSpc>
              <a:spcPct val="100000"/>
            </a:lnSpc>
          </a:pPr>
          <a:r>
            <a:rPr lang="lv-LV" sz="1800" dirty="0"/>
            <a:t>  </a:t>
          </a:r>
          <a:r>
            <a:rPr lang="lv-LV" sz="1400" b="1" dirty="0">
              <a:latin typeface="Times New Roman" panose="02020603050405020304" pitchFamily="18" charset="0"/>
              <a:cs typeface="Times New Roman" panose="02020603050405020304" pitchFamily="18" charset="0"/>
            </a:rPr>
            <a:t>Administratīvā komisija:</a:t>
          </a:r>
          <a:endParaRPr lang="en-US" sz="1400" b="1" dirty="0">
            <a:latin typeface="Times New Roman" panose="02020603050405020304" pitchFamily="18" charset="0"/>
            <a:cs typeface="Times New Roman" panose="02020603050405020304" pitchFamily="18" charset="0"/>
          </a:endParaRPr>
        </a:p>
      </dgm:t>
    </dgm:pt>
    <dgm:pt modelId="{8A467936-DB40-4D33-90B4-A51209AC1D02}" type="parTrans" cxnId="{93F96F72-94DE-45A2-BA91-EAB762C2ADE0}">
      <dgm:prSet/>
      <dgm:spPr/>
      <dgm:t>
        <a:bodyPr/>
        <a:lstStyle/>
        <a:p>
          <a:endParaRPr lang="en-US" sz="2400"/>
        </a:p>
      </dgm:t>
    </dgm:pt>
    <dgm:pt modelId="{281F467C-2A02-43AF-AA24-52E9E6230C5E}" type="sibTrans" cxnId="{93F96F72-94DE-45A2-BA91-EAB762C2ADE0}">
      <dgm:prSet/>
      <dgm:spPr/>
      <dgm:t>
        <a:bodyPr/>
        <a:lstStyle/>
        <a:p>
          <a:endParaRPr lang="en-US" sz="2400"/>
        </a:p>
      </dgm:t>
    </dgm:pt>
    <dgm:pt modelId="{5F7CE9BF-1584-4278-BB98-3428FFFBC375}">
      <dgm:prSet custT="1"/>
      <dgm:spPr/>
      <dgm:t>
        <a:bodyPr/>
        <a:lstStyle/>
        <a:p>
          <a:pPr>
            <a:lnSpc>
              <a:spcPct val="100000"/>
            </a:lnSpc>
            <a:defRPr b="1"/>
          </a:pPr>
          <a:endParaRPr lang="en-US" sz="2400" dirty="0"/>
        </a:p>
      </dgm:t>
    </dgm:pt>
    <dgm:pt modelId="{E14D3F8E-6FB3-4DA8-B36C-B07F54BED993}" type="parTrans" cxnId="{73694416-2435-47EA-9F02-CC14B5278F81}">
      <dgm:prSet/>
      <dgm:spPr/>
      <dgm:t>
        <a:bodyPr/>
        <a:lstStyle/>
        <a:p>
          <a:endParaRPr lang="en-US" sz="2400"/>
        </a:p>
      </dgm:t>
    </dgm:pt>
    <dgm:pt modelId="{CA7AA530-0C37-436A-9BA7-B99B344F5163}" type="sibTrans" cxnId="{73694416-2435-47EA-9F02-CC14B5278F81}">
      <dgm:prSet/>
      <dgm:spPr/>
      <dgm:t>
        <a:bodyPr/>
        <a:lstStyle/>
        <a:p>
          <a:endParaRPr lang="en-US" sz="2400"/>
        </a:p>
      </dgm:t>
    </dgm:pt>
    <dgm:pt modelId="{4C9E2662-4602-4536-8232-19D1DFEEFAD9}">
      <dgm:prSet custT="1"/>
      <dgm:spPr/>
      <dgm:t>
        <a:bodyPr/>
        <a:lstStyle/>
        <a:p>
          <a:pPr algn="just">
            <a:lnSpc>
              <a:spcPct val="100000"/>
            </a:lnSpc>
            <a:buNone/>
          </a:pPr>
          <a:r>
            <a:rPr lang="lv-LV" sz="1400" b="1" kern="1200" dirty="0">
              <a:latin typeface="Times New Roman" panose="02020603050405020304" pitchFamily="18" charset="0"/>
              <a:cs typeface="Times New Roman" panose="02020603050405020304" pitchFamily="18" charset="0"/>
            </a:rPr>
            <a:t>Esošo Administratīvo komisiju pārstāv attiecīgo kompetenču speciālisti, kas sekmē pēc iespējas izvērstāku un kvalitatīvāku lēmuma pieņemšanu, līdz ar ko nav bijis līdz šim nepieciešams pie šī brīža apjoma veidot apakškomisijas, kas būtu saistītas, piemēram, ar nepilngadīgo pārkāpumiem. </a:t>
          </a:r>
        </a:p>
        <a:p>
          <a:pPr algn="just">
            <a:lnSpc>
              <a:spcPct val="100000"/>
            </a:lnSpc>
            <a:buNone/>
          </a:pPr>
          <a:r>
            <a:rPr lang="lv-LV" sz="1200" b="0" kern="1200" dirty="0">
              <a:latin typeface="Times New Roman" panose="02020603050405020304" pitchFamily="18" charset="0"/>
              <a:cs typeface="Times New Roman" panose="02020603050405020304" pitchFamily="18" charset="0"/>
            </a:rPr>
            <a:t>Komisijas darbs šobrīd tiek nodrošināts ar speciālistiem, kuri ir spēcīgi savā jomā, komisiju pārstāv:</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a:t>
          </a:r>
          <a:r>
            <a:rPr lang="lv-LV" sz="1200" b="0" kern="1200" dirty="0">
              <a:latin typeface="Times New Roman" panose="02020603050405020304" pitchFamily="18" charset="0"/>
              <a:cs typeface="Times New Roman" panose="02020603050405020304" pitchFamily="18" charset="0"/>
            </a:rPr>
            <a:t>bijusī Sociālā dienesta vadītāja, kurai ir pieredze ar bērniem un ģimenēm, kuras ir nonākušas Sociālā dienesta redzes lokā un ir sapratne, kā labāk strādāt ar šādiem subjektiem;</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bijusī Valsts policijas nepilngadīgo lietu inspektore, kuras ikdienas darbs bija saistīts ar nepilngadīgajām personām un to ģimenēm;</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speciālists jautājumos, kuri saistīti pašvaldības funkcijas vides pārvaldi, labiekārtošanu un apsaimniekošanu novada teritorijā;</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speciālists būvniecības jomā, kuri saistīti ar būvniecības pārkāpumiem; </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personas ar izglītību tiesību zinātņu jomā, kuri ir pilnveidojuši savas zināšanas dažāda veida amatos, kā piemēram Valsts policijā, pašvaldību un valsts administratīvajās struktūrās. Pieredzi guvuši strādājot privātajā struktūrā, tādā veidā ir izpratne par izskatāmajām lietvedībām no cita redzes punkta, kas vairāk ir saistīts ar sabiedrības skatījumu.</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komisijas locekļi ir Ādažu novada iedzīvotāji. No kuriem daļa Ādažu novadā dzīvo vairākās paaudzēs vai ilgāk kā 40 gadus. Šī priekšrocība dod priekšstatu par Ādažu novada iedzīvotājiem un novada attīstību kopumā un kultūru, kas var pozitīvi kalpot lēmuma pieņemšanai.</a:t>
          </a:r>
        </a:p>
        <a:p>
          <a:pPr algn="just">
            <a:lnSpc>
              <a:spcPct val="100000"/>
            </a:lnSpc>
            <a:buFont typeface="Courier New" panose="02070309020205020404" pitchFamily="49" charset="0"/>
            <a:buChar char="o"/>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esošie komisijas locekļi ir kompetenti ar pieredzi administratīvo pārkāpumu izskatīšanā un spēj objektīvi izvērtēt ar Komisijas uzdevumiem saistītos jautājumus.    </a:t>
          </a:r>
          <a:endParaRPr lang="lv-LV" sz="1200" b="0" kern="1200" dirty="0">
            <a:latin typeface="Times New Roman" panose="02020603050405020304" pitchFamily="18" charset="0"/>
            <a:cs typeface="Times New Roman" panose="02020603050405020304" pitchFamily="18" charset="0"/>
          </a:endParaRPr>
        </a:p>
        <a:p>
          <a:pPr algn="just">
            <a:lnSpc>
              <a:spcPct val="100000"/>
            </a:lnSpc>
            <a:buFont typeface="Courier New" panose="02070309020205020404" pitchFamily="49" charset="0"/>
            <a:buChar char="o"/>
          </a:pPr>
          <a:endParaRPr lang="lv-LV" sz="1200" b="0" kern="1200" dirty="0">
            <a:latin typeface="Times New Roman" panose="02020603050405020304" pitchFamily="18" charset="0"/>
            <a:cs typeface="Times New Roman" panose="02020603050405020304" pitchFamily="18" charset="0"/>
          </a:endParaRPr>
        </a:p>
        <a:p>
          <a:pPr algn="just">
            <a:lnSpc>
              <a:spcPct val="100000"/>
            </a:lnSpc>
            <a:buFont typeface="Arial" panose="020B0604020202020204" pitchFamily="34" charset="0"/>
            <a:buChar char="•"/>
          </a:pPr>
          <a:endParaRPr lang="lv-LV" sz="1200" b="0" kern="1200" dirty="0">
            <a:latin typeface="Times New Roman" panose="02020603050405020304" pitchFamily="18" charset="0"/>
            <a:cs typeface="Times New Roman" panose="02020603050405020304" pitchFamily="18" charset="0"/>
          </a:endParaRPr>
        </a:p>
        <a:p>
          <a:pPr algn="just">
            <a:lnSpc>
              <a:spcPct val="100000"/>
            </a:lnSpc>
            <a:buNone/>
          </a:pPr>
          <a:endParaRPr lang="lv-LV" sz="1200" b="0" kern="1200" dirty="0">
            <a:latin typeface="Times New Roman" panose="02020603050405020304" pitchFamily="18" charset="0"/>
            <a:cs typeface="Times New Roman" panose="02020603050405020304" pitchFamily="18" charset="0"/>
          </a:endParaRPr>
        </a:p>
        <a:p>
          <a:pPr algn="l">
            <a:lnSpc>
              <a:spcPct val="100000"/>
            </a:lnSpc>
            <a:buNone/>
          </a:pPr>
          <a:r>
            <a:rPr lang="lv-LV" sz="1800" b="1" kern="1200" dirty="0">
              <a:latin typeface="Times New Roman" panose="02020603050405020304" pitchFamily="18" charset="0"/>
              <a:cs typeface="Times New Roman" panose="02020603050405020304" pitchFamily="18" charset="0"/>
            </a:rPr>
            <a:t> </a:t>
          </a:r>
          <a:endParaRPr lang="en-US" sz="1800" b="1" kern="1200" dirty="0">
            <a:latin typeface="Times New Roman" panose="02020603050405020304" pitchFamily="18" charset="0"/>
            <a:cs typeface="Times New Roman" panose="02020603050405020304" pitchFamily="18" charset="0"/>
          </a:endParaRPr>
        </a:p>
      </dgm:t>
    </dgm:pt>
    <dgm:pt modelId="{68A85466-53C3-4E01-9135-4923E26B7737}" type="parTrans" cxnId="{CAB75457-CABE-47B1-A09D-9E3C8236F453}">
      <dgm:prSet/>
      <dgm:spPr/>
      <dgm:t>
        <a:bodyPr/>
        <a:lstStyle/>
        <a:p>
          <a:endParaRPr lang="en-US" sz="2400"/>
        </a:p>
      </dgm:t>
    </dgm:pt>
    <dgm:pt modelId="{206FA3D2-5D78-42BA-A96D-B70FFDA8C11C}" type="sibTrans" cxnId="{CAB75457-CABE-47B1-A09D-9E3C8236F453}">
      <dgm:prSet/>
      <dgm:spPr/>
      <dgm:t>
        <a:bodyPr/>
        <a:lstStyle/>
        <a:p>
          <a:endParaRPr lang="en-US" sz="2400"/>
        </a:p>
      </dgm:t>
    </dgm:pt>
    <dgm:pt modelId="{DC39CC91-7271-4730-B0F2-346A92E3A289}">
      <dgm:prSet custT="1"/>
      <dgm:spPr/>
      <dgm:t>
        <a:bodyPr/>
        <a:lstStyle/>
        <a:p>
          <a:pPr algn="just"/>
          <a:r>
            <a:rPr lang="lv-LV" sz="1400" dirty="0">
              <a:latin typeface="Times New Roman" panose="02020603050405020304" pitchFamily="18" charset="0"/>
              <a:cs typeface="Times New Roman" panose="02020603050405020304" pitchFamily="18" charset="0"/>
            </a:rPr>
            <a:t>Stiprina sabiedrības uzticību likumu un normatīvo aktu varai;</a:t>
          </a:r>
          <a:endParaRPr lang="en-US" sz="1400" dirty="0">
            <a:latin typeface="Times New Roman" panose="02020603050405020304" pitchFamily="18" charset="0"/>
            <a:cs typeface="Times New Roman" panose="02020603050405020304" pitchFamily="18" charset="0"/>
          </a:endParaRPr>
        </a:p>
      </dgm:t>
    </dgm:pt>
    <dgm:pt modelId="{A5F09F02-4AD0-432E-AE63-C5A848C2ED69}" type="parTrans" cxnId="{F6B64E6F-C3F5-4CD7-ACF2-100BE6237802}">
      <dgm:prSet/>
      <dgm:spPr/>
      <dgm:t>
        <a:bodyPr/>
        <a:lstStyle/>
        <a:p>
          <a:endParaRPr lang="lv-LV" sz="2400"/>
        </a:p>
      </dgm:t>
    </dgm:pt>
    <dgm:pt modelId="{E7C81348-EEDE-4E51-BAE5-7D21E21B9421}" type="sibTrans" cxnId="{F6B64E6F-C3F5-4CD7-ACF2-100BE6237802}">
      <dgm:prSet/>
      <dgm:spPr/>
      <dgm:t>
        <a:bodyPr/>
        <a:lstStyle/>
        <a:p>
          <a:endParaRPr lang="lv-LV" sz="2400"/>
        </a:p>
      </dgm:t>
    </dgm:pt>
    <dgm:pt modelId="{8C7ADCC5-DBDA-436A-BD31-1DCDD3DEE388}">
      <dgm:prSet custT="1"/>
      <dgm:spPr/>
      <dgm:t>
        <a:bodyPr/>
        <a:lstStyle/>
        <a:p>
          <a:pPr algn="just"/>
          <a:r>
            <a:rPr lang="lv-LV" sz="1400" dirty="0">
              <a:latin typeface="Times New Roman" panose="02020603050405020304" pitchFamily="18" charset="0"/>
              <a:cs typeface="Times New Roman" panose="02020603050405020304" pitchFamily="18" charset="0"/>
            </a:rPr>
            <a:t>Uztur drošību un kārtību Ādažu novadā;</a:t>
          </a:r>
          <a:endParaRPr lang="en-US" sz="1400" dirty="0">
            <a:latin typeface="Times New Roman" panose="02020603050405020304" pitchFamily="18" charset="0"/>
            <a:cs typeface="Times New Roman" panose="02020603050405020304" pitchFamily="18" charset="0"/>
          </a:endParaRPr>
        </a:p>
      </dgm:t>
    </dgm:pt>
    <dgm:pt modelId="{D2F40B11-63AA-4A03-B624-5F97E736C565}" type="parTrans" cxnId="{94D9D432-7F28-4DEE-98C6-E0808616BA1E}">
      <dgm:prSet/>
      <dgm:spPr/>
      <dgm:t>
        <a:bodyPr/>
        <a:lstStyle/>
        <a:p>
          <a:endParaRPr lang="lv-LV" sz="2400"/>
        </a:p>
      </dgm:t>
    </dgm:pt>
    <dgm:pt modelId="{192E1514-4216-48F5-BE4C-19B66097F35B}" type="sibTrans" cxnId="{94D9D432-7F28-4DEE-98C6-E0808616BA1E}">
      <dgm:prSet/>
      <dgm:spPr/>
      <dgm:t>
        <a:bodyPr/>
        <a:lstStyle/>
        <a:p>
          <a:endParaRPr lang="lv-LV" sz="2400"/>
        </a:p>
      </dgm:t>
    </dgm:pt>
    <dgm:pt modelId="{14BDEE99-6565-41C0-952B-4F7D513308CF}">
      <dgm:prSet custT="1"/>
      <dgm:spPr/>
      <dgm:t>
        <a:bodyPr/>
        <a:lstStyle/>
        <a:p>
          <a:pPr algn="just"/>
          <a:r>
            <a:rPr lang="lv-LV" sz="1400" dirty="0">
              <a:latin typeface="Times New Roman" panose="02020603050405020304" pitchFamily="18" charset="0"/>
              <a:cs typeface="Times New Roman" panose="02020603050405020304" pitchFamily="18" charset="0"/>
            </a:rPr>
            <a:t>Nodrošinot sabiedriskās kārtības un vides uzturēšanas pārkāpumu objektīvu izskatīšanu; </a:t>
          </a:r>
          <a:endParaRPr lang="en-US" sz="1400" dirty="0">
            <a:latin typeface="Times New Roman" panose="02020603050405020304" pitchFamily="18" charset="0"/>
            <a:cs typeface="Times New Roman" panose="02020603050405020304" pitchFamily="18" charset="0"/>
          </a:endParaRPr>
        </a:p>
      </dgm:t>
    </dgm:pt>
    <dgm:pt modelId="{93E53EA4-1D9F-48B1-B3B9-16404C6DA2DF}" type="parTrans" cxnId="{63CA571C-F29D-40A7-B1B7-EBC3AC9B1F87}">
      <dgm:prSet/>
      <dgm:spPr/>
      <dgm:t>
        <a:bodyPr/>
        <a:lstStyle/>
        <a:p>
          <a:endParaRPr lang="lv-LV"/>
        </a:p>
      </dgm:t>
    </dgm:pt>
    <dgm:pt modelId="{72DB78F3-C04D-41C5-A89C-3D95329C8FDB}" type="sibTrans" cxnId="{63CA571C-F29D-40A7-B1B7-EBC3AC9B1F87}">
      <dgm:prSet/>
      <dgm:spPr/>
      <dgm:t>
        <a:bodyPr/>
        <a:lstStyle/>
        <a:p>
          <a:endParaRPr lang="lv-LV"/>
        </a:p>
      </dgm:t>
    </dgm:pt>
    <dgm:pt modelId="{4ACB847F-86B0-4807-A6F1-DCFDFD779A34}">
      <dgm:prSet custT="1"/>
      <dgm:spPr/>
      <dgm:t>
        <a:bodyPr/>
        <a:lstStyle/>
        <a:p>
          <a:pPr algn="just"/>
          <a:r>
            <a:rPr lang="lv-LV" sz="1400" dirty="0">
              <a:latin typeface="Times New Roman" panose="02020603050405020304" pitchFamily="18" charset="0"/>
              <a:cs typeface="Times New Roman" panose="02020603050405020304" pitchFamily="18" charset="0"/>
            </a:rPr>
            <a:t>Nodrošina ātru lietu izskatīšanu, salīdzinot ar tiesām, un ļauj reaģēt uz pārkāpumiem samērīgā, audzinošā veidā;</a:t>
          </a:r>
          <a:endParaRPr lang="en-US" sz="1400" dirty="0">
            <a:latin typeface="Times New Roman" panose="02020603050405020304" pitchFamily="18" charset="0"/>
            <a:cs typeface="Times New Roman" panose="02020603050405020304" pitchFamily="18" charset="0"/>
          </a:endParaRPr>
        </a:p>
      </dgm:t>
    </dgm:pt>
    <dgm:pt modelId="{1A6F940C-6213-4674-8127-CB8CDD4D806D}" type="parTrans" cxnId="{900BCAA7-4FF8-4220-A80E-C9B04EAAC186}">
      <dgm:prSet/>
      <dgm:spPr/>
      <dgm:t>
        <a:bodyPr/>
        <a:lstStyle/>
        <a:p>
          <a:endParaRPr lang="en-US"/>
        </a:p>
      </dgm:t>
    </dgm:pt>
    <dgm:pt modelId="{B06314AF-1D13-4972-8379-3C0FE1E10C86}" type="sibTrans" cxnId="{900BCAA7-4FF8-4220-A80E-C9B04EAAC186}">
      <dgm:prSet/>
      <dgm:spPr/>
      <dgm:t>
        <a:bodyPr/>
        <a:lstStyle/>
        <a:p>
          <a:endParaRPr lang="en-US"/>
        </a:p>
      </dgm:t>
    </dgm:pt>
    <dgm:pt modelId="{9392BE6B-8D0A-410D-8CAC-95A86C42A75F}">
      <dgm:prSet custT="1"/>
      <dgm:spPr/>
      <dgm:t>
        <a:bodyPr/>
        <a:lstStyle/>
        <a:p>
          <a:pPr algn="just"/>
          <a:r>
            <a:rPr lang="lv-LV" sz="1400" dirty="0">
              <a:latin typeface="Times New Roman" panose="02020603050405020304" pitchFamily="18" charset="0"/>
              <a:cs typeface="Times New Roman" panose="02020603050405020304" pitchFamily="18" charset="0"/>
            </a:rPr>
            <a:t>S</a:t>
          </a:r>
          <a:r>
            <a:rPr lang="en-US" sz="1400" dirty="0" err="1">
              <a:latin typeface="Times New Roman" panose="02020603050405020304" pitchFamily="18" charset="0"/>
              <a:cs typeface="Times New Roman" panose="02020603050405020304" pitchFamily="18" charset="0"/>
            </a:rPr>
            <a:t>niedz</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iespēju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piemērot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brīdinājumus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audzinošus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pasākumus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nelielus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sodus</a:t>
          </a:r>
          <a:r>
            <a:rPr lang="en-US" sz="1400" dirty="0">
              <a:latin typeface="Times New Roman" panose="02020603050405020304" pitchFamily="18" charset="0"/>
              <a:cs typeface="Times New Roman" panose="02020603050405020304" pitchFamily="18" charset="0"/>
            </a:rPr>
            <a:t>, kas </a:t>
          </a:r>
          <a:r>
            <a:rPr lang="en-US" sz="1400" dirty="0" err="1">
              <a:latin typeface="Times New Roman" panose="02020603050405020304" pitchFamily="18" charset="0"/>
              <a:cs typeface="Times New Roman" panose="02020603050405020304" pitchFamily="18" charset="0"/>
            </a:rPr>
            <a:t>bieži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novērš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nepieciešamību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vērsties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tiesā</a:t>
          </a:r>
          <a:r>
            <a:rPr lang="en-US" sz="1400" dirty="0">
              <a:latin typeface="Times New Roman" panose="02020603050405020304" pitchFamily="18" charset="0"/>
              <a:cs typeface="Times New Roman" panose="02020603050405020304" pitchFamily="18" charset="0"/>
            </a:rPr>
            <a:t>.</a:t>
          </a:r>
        </a:p>
      </dgm:t>
    </dgm:pt>
    <dgm:pt modelId="{FC5CA458-4D0E-4726-94C6-99748171B499}" type="parTrans" cxnId="{1DB5E9A9-EAF4-45D5-B3C3-ECE94243744B}">
      <dgm:prSet/>
      <dgm:spPr/>
      <dgm:t>
        <a:bodyPr/>
        <a:lstStyle/>
        <a:p>
          <a:endParaRPr lang="en-US"/>
        </a:p>
      </dgm:t>
    </dgm:pt>
    <dgm:pt modelId="{41830D5D-818A-4F2E-BE23-7DAC5DD9ABBE}" type="sibTrans" cxnId="{1DB5E9A9-EAF4-45D5-B3C3-ECE94243744B}">
      <dgm:prSet/>
      <dgm:spPr/>
      <dgm:t>
        <a:bodyPr/>
        <a:lstStyle/>
        <a:p>
          <a:endParaRPr lang="en-US"/>
        </a:p>
      </dgm:t>
    </dgm:pt>
    <dgm:pt modelId="{1D5C5A93-5D90-47B4-995C-D67C17339D1E}">
      <dgm:prSet custT="1"/>
      <dgm:spPr/>
      <dgm:t>
        <a:bodyPr/>
        <a:lstStyle/>
        <a:p>
          <a:pPr algn="just"/>
          <a:r>
            <a:rPr lang="lv-LV" sz="1400" dirty="0">
              <a:latin typeface="Times New Roman" panose="02020603050405020304" pitchFamily="18" charset="0"/>
              <a:cs typeface="Times New Roman" panose="02020603050405020304" pitchFamily="18" charset="0"/>
            </a:rPr>
            <a:t>Palīdz aizsargāt sabiedrības intereses, īpaši vietējā mērogā – piemēram, par vidi, dzīvnieku turēšanu, nepilngadīgo pārkāpumiem atkritumiem, u.c.
V</a:t>
          </a:r>
          <a:r>
            <a:rPr lang="lv-LV" sz="1400" u="sng" dirty="0">
              <a:latin typeface="Times New Roman" panose="02020603050405020304" pitchFamily="18" charset="0"/>
              <a:cs typeface="Times New Roman" panose="02020603050405020304" pitchFamily="18" charset="0"/>
            </a:rPr>
            <a:t>eicina iedzīvotāju tiesisko apziņu</a:t>
          </a:r>
          <a:r>
            <a:rPr lang="lv-LV" sz="1400" dirty="0">
              <a:latin typeface="Times New Roman" panose="02020603050405020304" pitchFamily="18" charset="0"/>
              <a:cs typeface="Times New Roman" panose="02020603050405020304" pitchFamily="18" charset="0"/>
            </a:rPr>
            <a:t>, kā arī kalpo kā preventīvs mehānisms, mazinot atkārtotus pārkāpumus.</a:t>
          </a:r>
          <a:endParaRPr lang="en-US" sz="1400" dirty="0">
            <a:latin typeface="Times New Roman" panose="02020603050405020304" pitchFamily="18" charset="0"/>
            <a:cs typeface="Times New Roman" panose="02020603050405020304" pitchFamily="18" charset="0"/>
          </a:endParaRPr>
        </a:p>
      </dgm:t>
    </dgm:pt>
    <dgm:pt modelId="{E0379F4B-E64F-4CED-9A7E-BA8F7FA55F10}" type="parTrans" cxnId="{0336FB50-FB78-4AC6-A98E-213235AD3132}">
      <dgm:prSet/>
      <dgm:spPr/>
      <dgm:t>
        <a:bodyPr/>
        <a:lstStyle/>
        <a:p>
          <a:endParaRPr lang="en-US"/>
        </a:p>
      </dgm:t>
    </dgm:pt>
    <dgm:pt modelId="{3F7E7C84-2CB4-4D0E-8373-3D65211B5C07}" type="sibTrans" cxnId="{0336FB50-FB78-4AC6-A98E-213235AD3132}">
      <dgm:prSet/>
      <dgm:spPr/>
      <dgm:t>
        <a:bodyPr/>
        <a:lstStyle/>
        <a:p>
          <a:endParaRPr lang="en-US"/>
        </a:p>
      </dgm:t>
    </dgm:pt>
    <dgm:pt modelId="{25D54E9B-982B-4F71-AE51-B4CCE981433A}">
      <dgm:prSet custT="1"/>
      <dgm:spPr/>
      <dgm:t>
        <a:bodyPr/>
        <a:lstStyle/>
        <a:p>
          <a:pPr algn="just"/>
          <a:r>
            <a:rPr lang="lv-LV" sz="1400" dirty="0">
              <a:latin typeface="Times New Roman" panose="02020603050405020304" pitchFamily="18" charset="0"/>
              <a:cs typeface="Times New Roman" panose="02020603050405020304" pitchFamily="18" charset="0"/>
            </a:rPr>
            <a:t>Komisijas darbā tiek iesaistīti pašvaldības speciālisti un sabiedrības pārstāvji, kas nodrošina daudzpusīgu skatījumu un atklātību lēmumu pieņemšanā. Kas </a:t>
          </a:r>
          <a:r>
            <a:rPr lang="en-US" sz="1400" dirty="0" err="1">
              <a:latin typeface="Times New Roman" panose="02020603050405020304" pitchFamily="18" charset="0"/>
              <a:cs typeface="Times New Roman" panose="02020603050405020304" pitchFamily="18" charset="0"/>
            </a:rPr>
            <a:t>veicina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sabiedrības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uzticēšanos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pašvaldības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pārvaldībai</a:t>
          </a:r>
          <a:r>
            <a:rPr lang="en-US" sz="1400" dirty="0">
              <a:latin typeface="Times New Roman" panose="02020603050405020304" pitchFamily="18" charset="0"/>
              <a:cs typeface="Times New Roman" panose="02020603050405020304" pitchFamily="18" charset="0"/>
            </a:rPr>
            <a:t>.</a:t>
          </a:r>
        </a:p>
      </dgm:t>
    </dgm:pt>
    <dgm:pt modelId="{FE9AC79B-4004-413A-BA7D-801A81F7802D}" type="parTrans" cxnId="{1229692F-E338-41F9-9942-2C9578A83F48}">
      <dgm:prSet/>
      <dgm:spPr/>
      <dgm:t>
        <a:bodyPr/>
        <a:lstStyle/>
        <a:p>
          <a:endParaRPr lang="en-US"/>
        </a:p>
      </dgm:t>
    </dgm:pt>
    <dgm:pt modelId="{DFC6CF3F-4A64-47E6-9B09-285787A911A6}" type="sibTrans" cxnId="{1229692F-E338-41F9-9942-2C9578A83F48}">
      <dgm:prSet/>
      <dgm:spPr/>
      <dgm:t>
        <a:bodyPr/>
        <a:lstStyle/>
        <a:p>
          <a:endParaRPr lang="en-US"/>
        </a:p>
      </dgm:t>
    </dgm:pt>
    <dgm:pt modelId="{C1944385-F6E3-48EA-8527-31F404926AA8}">
      <dgm:prSet custT="1"/>
      <dgm:spPr/>
      <dgm:t>
        <a:bodyPr/>
        <a:lstStyle/>
        <a:p>
          <a:pPr algn="just"/>
          <a:r>
            <a:rPr lang="lv-LV" sz="1400" dirty="0">
              <a:latin typeface="Times New Roman" panose="02020603050405020304" pitchFamily="18" charset="0"/>
              <a:cs typeface="Times New Roman" panose="02020603050405020304" pitchFamily="18" charset="0"/>
            </a:rPr>
            <a:t>Atslogo tiesas un policiju no maznozīmīgu lietu apstrādes, ļaujot tām koncentrēties uz smagākiem gadījumiem. Tādējādi tiek optimizēti publiskie resursi, bet iedzīvotāji iegūst ātrāku risinājumu savām sūdzībām vai pārkāpumu gadījumiem.</a:t>
          </a:r>
          <a:endParaRPr lang="en-US" sz="1400" dirty="0">
            <a:latin typeface="Times New Roman" panose="02020603050405020304" pitchFamily="18" charset="0"/>
            <a:cs typeface="Times New Roman" panose="02020603050405020304" pitchFamily="18" charset="0"/>
          </a:endParaRPr>
        </a:p>
      </dgm:t>
    </dgm:pt>
    <dgm:pt modelId="{F2AEEA84-ABDF-4893-BF7C-689ADA5288F3}" type="parTrans" cxnId="{08EDB418-AF9D-4421-ABAB-1A407B649A5D}">
      <dgm:prSet/>
      <dgm:spPr/>
      <dgm:t>
        <a:bodyPr/>
        <a:lstStyle/>
        <a:p>
          <a:endParaRPr lang="en-US"/>
        </a:p>
      </dgm:t>
    </dgm:pt>
    <dgm:pt modelId="{FC43FE54-A615-47C8-BE57-7548F95F7930}" type="sibTrans" cxnId="{08EDB418-AF9D-4421-ABAB-1A407B649A5D}">
      <dgm:prSet/>
      <dgm:spPr/>
      <dgm:t>
        <a:bodyPr/>
        <a:lstStyle/>
        <a:p>
          <a:endParaRPr lang="en-US"/>
        </a:p>
      </dgm:t>
    </dgm:pt>
    <dgm:pt modelId="{97492D21-3295-4ED8-B99F-BE59CAE17E62}">
      <dgm:prSet custT="1"/>
      <dgm:spPr/>
      <dgm:t>
        <a:bodyPr/>
        <a:lstStyle/>
        <a:p>
          <a:pPr algn="just"/>
          <a:r>
            <a:rPr lang="en-US" sz="1400" dirty="0" err="1">
              <a:latin typeface="Times New Roman" panose="02020603050405020304" pitchFamily="18" charset="0"/>
              <a:cs typeface="Times New Roman" panose="02020603050405020304" pitchFamily="18" charset="0"/>
            </a:rPr>
            <a:t>Komisija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bieži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darbojas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nevis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sodīšanas</a:t>
          </a:r>
          <a:r>
            <a:rPr lang="en-US" sz="1400" dirty="0">
              <a:latin typeface="Times New Roman" panose="02020603050405020304" pitchFamily="18" charset="0"/>
              <a:cs typeface="Times New Roman" panose="02020603050405020304" pitchFamily="18" charset="0"/>
            </a:rPr>
            <a:t>, bet </a:t>
          </a:r>
          <a:r>
            <a:rPr lang="en-US" sz="1400" dirty="0" err="1">
              <a:latin typeface="Times New Roman" panose="02020603050405020304" pitchFamily="18" charset="0"/>
              <a:cs typeface="Times New Roman" panose="02020603050405020304" pitchFamily="18" charset="0"/>
            </a:rPr>
            <a:t>audzināšanas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nolūkā</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īpaši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darbā</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nepilngadīgajiem</a:t>
          </a:r>
          <a:r>
            <a:rPr lang="en-US" sz="1400" dirty="0">
              <a:latin typeface="Times New Roman" panose="02020603050405020304" pitchFamily="18" charset="0"/>
              <a:cs typeface="Times New Roman" panose="02020603050405020304" pitchFamily="18" charset="0"/>
            </a:rPr>
            <a:t>.</a:t>
          </a:r>
          <a:r>
            <a:rPr lang="lv-LV"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Tas </a:t>
          </a:r>
          <a:r>
            <a:rPr lang="en-US" sz="1400" dirty="0" err="1">
              <a:latin typeface="Times New Roman" panose="02020603050405020304" pitchFamily="18" charset="0"/>
              <a:cs typeface="Times New Roman" panose="02020603050405020304" pitchFamily="18" charset="0"/>
            </a:rPr>
            <a:t>palīdz</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sabiedrībā</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mazināt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sociālo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spriedzi</a:t>
          </a:r>
          <a:r>
            <a:rPr lang="en-US" sz="1400" dirty="0">
              <a:latin typeface="Times New Roman" panose="02020603050405020304" pitchFamily="18" charset="0"/>
              <a:cs typeface="Times New Roman" panose="02020603050405020304" pitchFamily="18" charset="0"/>
            </a:rPr>
            <a:t> un </a:t>
          </a:r>
          <a:r>
            <a:rPr lang="en-US" sz="1400" dirty="0" err="1">
              <a:latin typeface="Times New Roman" panose="02020603050405020304" pitchFamily="18" charset="0"/>
              <a:cs typeface="Times New Roman" panose="02020603050405020304" pitchFamily="18" charset="0"/>
            </a:rPr>
            <a:t>sniedz</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iespēju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atjaunot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taisnīgumu</a:t>
          </a:r>
          <a:r>
            <a:rPr lang="en-US" sz="1400" dirty="0">
              <a:latin typeface="Times New Roman" panose="02020603050405020304" pitchFamily="18" charset="0"/>
              <a:cs typeface="Times New Roman" panose="02020603050405020304" pitchFamily="18" charset="0"/>
            </a:rPr>
            <a:t> bez </a:t>
          </a:r>
          <a:r>
            <a:rPr lang="en-US" sz="1400" dirty="0" err="1">
              <a:latin typeface="Times New Roman" panose="02020603050405020304" pitchFamily="18" charset="0"/>
              <a:cs typeface="Times New Roman" panose="02020603050405020304" pitchFamily="18" charset="0"/>
            </a:rPr>
            <a:t>pārmērīga</a:t>
          </a:r>
          <a:r>
            <a:rPr lang="en-US" sz="1400" dirty="0">
              <a:latin typeface="Times New Roman" panose="02020603050405020304" pitchFamily="18" charset="0"/>
              <a:cs typeface="Times New Roman" panose="02020603050405020304" pitchFamily="18" charset="0"/>
            </a:rPr>
            <a:t> soda.</a:t>
          </a:r>
        </a:p>
      </dgm:t>
    </dgm:pt>
    <dgm:pt modelId="{6C94A151-2CE1-4E95-9BFE-E7EE47F5691E}" type="parTrans" cxnId="{A5C55A8B-32B9-48DB-BAEE-45BD47924D79}">
      <dgm:prSet/>
      <dgm:spPr/>
      <dgm:t>
        <a:bodyPr/>
        <a:lstStyle/>
        <a:p>
          <a:endParaRPr lang="en-US"/>
        </a:p>
      </dgm:t>
    </dgm:pt>
    <dgm:pt modelId="{2FE3198B-7E1A-4861-8E5B-BFD57252B270}" type="sibTrans" cxnId="{A5C55A8B-32B9-48DB-BAEE-45BD47924D79}">
      <dgm:prSet/>
      <dgm:spPr/>
      <dgm:t>
        <a:bodyPr/>
        <a:lstStyle/>
        <a:p>
          <a:endParaRPr lang="en-US"/>
        </a:p>
      </dgm:t>
    </dgm:pt>
    <dgm:pt modelId="{FB21B85E-E86F-450A-9957-6BB5F4C341F1}" type="pres">
      <dgm:prSet presAssocID="{8D927B6B-23DC-4683-B320-8DD9B922E2D6}" presName="Name0" presStyleCnt="0">
        <dgm:presLayoutVars>
          <dgm:dir/>
          <dgm:resizeHandles val="exact"/>
        </dgm:presLayoutVars>
      </dgm:prSet>
      <dgm:spPr/>
    </dgm:pt>
    <dgm:pt modelId="{14BDC6B8-9BAD-4F5E-8E94-B085DEE973B4}" type="pres">
      <dgm:prSet presAssocID="{489B6CDC-23AB-4E50-8EF5-091F53CA235B}" presName="compNode" presStyleCnt="0"/>
      <dgm:spPr/>
    </dgm:pt>
    <dgm:pt modelId="{3C951A5F-AD53-4CAC-868E-A5C3950D5743}" type="pres">
      <dgm:prSet presAssocID="{489B6CDC-23AB-4E50-8EF5-091F53CA235B}" presName="pictRect" presStyleLbl="revTx" presStyleIdx="0" presStyleCnt="4">
        <dgm:presLayoutVars>
          <dgm:chMax val="0"/>
          <dgm:bulletEnabled/>
        </dgm:presLayoutVars>
      </dgm:prSet>
      <dgm:spPr/>
    </dgm:pt>
    <dgm:pt modelId="{13BBEF2F-B735-4A73-898F-FEBB1EC9AD11}" type="pres">
      <dgm:prSet presAssocID="{489B6CDC-23AB-4E50-8EF5-091F53CA235B}" presName="textRect" presStyleLbl="revTx" presStyleIdx="1" presStyleCnt="4" custScaleY="104449">
        <dgm:presLayoutVars>
          <dgm:bulletEnabled/>
        </dgm:presLayoutVars>
      </dgm:prSet>
      <dgm:spPr/>
    </dgm:pt>
    <dgm:pt modelId="{2C8FB0BE-ABF7-430E-AA01-B5E810EA0917}" type="pres">
      <dgm:prSet presAssocID="{340A826F-5D5E-4C6B-B90E-A473DC2B980D}" presName="sibTrans" presStyleLbl="sibTrans2D1" presStyleIdx="0" presStyleCnt="0"/>
      <dgm:spPr/>
    </dgm:pt>
    <dgm:pt modelId="{022FFD81-C61F-48BC-A920-E9BD50BACF2E}" type="pres">
      <dgm:prSet presAssocID="{5F7CE9BF-1584-4278-BB98-3428FFFBC375}" presName="compNode" presStyleCnt="0"/>
      <dgm:spPr/>
    </dgm:pt>
    <dgm:pt modelId="{522C850A-6937-407C-AB0C-6C46604C2949}" type="pres">
      <dgm:prSet presAssocID="{5F7CE9BF-1584-4278-BB98-3428FFFBC375}" presName="pictRect" presStyleLbl="revTx" presStyleIdx="2" presStyleCnt="4">
        <dgm:presLayoutVars>
          <dgm:chMax val="0"/>
          <dgm:bulletEnabled/>
        </dgm:presLayoutVars>
      </dgm:prSet>
      <dgm:spPr/>
    </dgm:pt>
    <dgm:pt modelId="{EE867562-AE96-492D-8641-70D3D7197F5A}" type="pres">
      <dgm:prSet presAssocID="{5F7CE9BF-1584-4278-BB98-3428FFFBC375}" presName="textRect" presStyleLbl="revTx" presStyleIdx="3" presStyleCnt="4" custScaleX="96416" custScaleY="111111" custLinFactNeighborX="902" custLinFactNeighborY="-14120">
        <dgm:presLayoutVars>
          <dgm:bulletEnabled/>
        </dgm:presLayoutVars>
      </dgm:prSet>
      <dgm:spPr/>
    </dgm:pt>
  </dgm:ptLst>
  <dgm:cxnLst>
    <dgm:cxn modelId="{B2F00012-D448-4522-A205-F6250056BC8D}" type="presOf" srcId="{1D5C5A93-5D90-47B4-995C-D67C17339D1E}" destId="{13BBEF2F-B735-4A73-898F-FEBB1EC9AD11}" srcOrd="0" destOrd="6" presId="urn:microsoft.com/office/officeart/2024/3/layout/hArchList1"/>
    <dgm:cxn modelId="{73694416-2435-47EA-9F02-CC14B5278F81}" srcId="{8D927B6B-23DC-4683-B320-8DD9B922E2D6}" destId="{5F7CE9BF-1584-4278-BB98-3428FFFBC375}" srcOrd="1" destOrd="0" parTransId="{E14D3F8E-6FB3-4DA8-B36C-B07F54BED993}" sibTransId="{CA7AA530-0C37-436A-9BA7-B99B344F5163}"/>
    <dgm:cxn modelId="{86D30D17-7D7A-4D52-A170-33B1E166B7C1}" type="presOf" srcId="{8D927B6B-23DC-4683-B320-8DD9B922E2D6}" destId="{FB21B85E-E86F-450A-9957-6BB5F4C341F1}" srcOrd="0" destOrd="0" presId="urn:microsoft.com/office/officeart/2024/3/layout/hArchList1"/>
    <dgm:cxn modelId="{08EDB418-AF9D-4421-ABAB-1A407B649A5D}" srcId="{6AC1B285-BC55-47E5-BEE2-DDC5BB5915BE}" destId="{C1944385-F6E3-48EA-8527-31F404926AA8}" srcOrd="7" destOrd="0" parTransId="{F2AEEA84-ABDF-4893-BF7C-689ADA5288F3}" sibTransId="{FC43FE54-A615-47C8-BE57-7548F95F7930}"/>
    <dgm:cxn modelId="{77F6471A-42FD-41B8-8FF2-5C5AD3DC0A1E}" type="presOf" srcId="{4ACB847F-86B0-4807-A6F1-DCFDFD779A34}" destId="{13BBEF2F-B735-4A73-898F-FEBB1EC9AD11}" srcOrd="0" destOrd="4" presId="urn:microsoft.com/office/officeart/2024/3/layout/hArchList1"/>
    <dgm:cxn modelId="{0ED1B41A-2C9D-4EBB-BCBF-580432ECAAC5}" type="presOf" srcId="{97492D21-3295-4ED8-B99F-BE59CAE17E62}" destId="{13BBEF2F-B735-4A73-898F-FEBB1EC9AD11}" srcOrd="0" destOrd="9" presId="urn:microsoft.com/office/officeart/2024/3/layout/hArchList1"/>
    <dgm:cxn modelId="{63CA571C-F29D-40A7-B1B7-EBC3AC9B1F87}" srcId="{6AC1B285-BC55-47E5-BEE2-DDC5BB5915BE}" destId="{14BDEE99-6565-41C0-952B-4F7D513308CF}" srcOrd="1" destOrd="0" parTransId="{93E53EA4-1D9F-48B1-B3B9-16404C6DA2DF}" sibTransId="{72DB78F3-C04D-41C5-A89C-3D95329C8FDB}"/>
    <dgm:cxn modelId="{A3BE8627-4CEE-4239-9931-CEB802E6F3C3}" type="presOf" srcId="{25D54E9B-982B-4F71-AE51-B4CCE981433A}" destId="{13BBEF2F-B735-4A73-898F-FEBB1EC9AD11}" srcOrd="0" destOrd="7" presId="urn:microsoft.com/office/officeart/2024/3/layout/hArchList1"/>
    <dgm:cxn modelId="{1229692F-E338-41F9-9942-2C9578A83F48}" srcId="{6AC1B285-BC55-47E5-BEE2-DDC5BB5915BE}" destId="{25D54E9B-982B-4F71-AE51-B4CCE981433A}" srcOrd="6" destOrd="0" parTransId="{FE9AC79B-4004-413A-BA7D-801A81F7802D}" sibTransId="{DFC6CF3F-4A64-47E6-9B09-285787A911A6}"/>
    <dgm:cxn modelId="{94D9D432-7F28-4DEE-98C6-E0808616BA1E}" srcId="{6AC1B285-BC55-47E5-BEE2-DDC5BB5915BE}" destId="{8C7ADCC5-DBDA-436A-BD31-1DCDD3DEE388}" srcOrd="0" destOrd="0" parTransId="{D2F40B11-63AA-4A03-B624-5F97E736C565}" sibTransId="{192E1514-4216-48F5-BE4C-19B66097F35B}"/>
    <dgm:cxn modelId="{A643F136-B4F5-4CC4-BBAF-3D9E0D3E9526}" type="presOf" srcId="{14BDEE99-6565-41C0-952B-4F7D513308CF}" destId="{13BBEF2F-B735-4A73-898F-FEBB1EC9AD11}" srcOrd="0" destOrd="2" presId="urn:microsoft.com/office/officeart/2024/3/layout/hArchList1"/>
    <dgm:cxn modelId="{E1F07969-92F0-4CB1-B643-D2D15D7A57F8}" type="presOf" srcId="{9392BE6B-8D0A-410D-8CAC-95A86C42A75F}" destId="{13BBEF2F-B735-4A73-898F-FEBB1EC9AD11}" srcOrd="0" destOrd="5" presId="urn:microsoft.com/office/officeart/2024/3/layout/hArchList1"/>
    <dgm:cxn modelId="{F6B64E6F-C3F5-4CD7-ACF2-100BE6237802}" srcId="{6AC1B285-BC55-47E5-BEE2-DDC5BB5915BE}" destId="{DC39CC91-7271-4730-B0F2-346A92E3A289}" srcOrd="2" destOrd="0" parTransId="{A5F09F02-4AD0-432E-AE63-C5A848C2ED69}" sibTransId="{E7C81348-EEDE-4E51-BAE5-7D21E21B9421}"/>
    <dgm:cxn modelId="{50F79570-EAF9-4B00-98B0-7C682765C091}" type="presOf" srcId="{C1944385-F6E3-48EA-8527-31F404926AA8}" destId="{13BBEF2F-B735-4A73-898F-FEBB1EC9AD11}" srcOrd="0" destOrd="8" presId="urn:microsoft.com/office/officeart/2024/3/layout/hArchList1"/>
    <dgm:cxn modelId="{0336FB50-FB78-4AC6-A98E-213235AD3132}" srcId="{6AC1B285-BC55-47E5-BEE2-DDC5BB5915BE}" destId="{1D5C5A93-5D90-47B4-995C-D67C17339D1E}" srcOrd="5" destOrd="0" parTransId="{E0379F4B-E64F-4CED-9A7E-BA8F7FA55F10}" sibTransId="{3F7E7C84-2CB4-4D0E-8373-3D65211B5C07}"/>
    <dgm:cxn modelId="{93F96F72-94DE-45A2-BA91-EAB762C2ADE0}" srcId="{489B6CDC-23AB-4E50-8EF5-091F53CA235B}" destId="{6AC1B285-BC55-47E5-BEE2-DDC5BB5915BE}" srcOrd="0" destOrd="0" parTransId="{8A467936-DB40-4D33-90B4-A51209AC1D02}" sibTransId="{281F467C-2A02-43AF-AA24-52E9E6230C5E}"/>
    <dgm:cxn modelId="{324B7774-9EC4-46D6-8337-410E30651AC1}" srcId="{8D927B6B-23DC-4683-B320-8DD9B922E2D6}" destId="{489B6CDC-23AB-4E50-8EF5-091F53CA235B}" srcOrd="0" destOrd="0" parTransId="{FD8AE18B-65D7-4DAE-98A1-2A465CFEA8BC}" sibTransId="{340A826F-5D5E-4C6B-B90E-A473DC2B980D}"/>
    <dgm:cxn modelId="{CAB75457-CABE-47B1-A09D-9E3C8236F453}" srcId="{5F7CE9BF-1584-4278-BB98-3428FFFBC375}" destId="{4C9E2662-4602-4536-8232-19D1DFEEFAD9}" srcOrd="0" destOrd="0" parTransId="{68A85466-53C3-4E01-9135-4923E26B7737}" sibTransId="{206FA3D2-5D78-42BA-A96D-B70FFDA8C11C}"/>
    <dgm:cxn modelId="{3D66808A-816B-4BF6-9355-2A64DA246BD5}" type="presOf" srcId="{8C7ADCC5-DBDA-436A-BD31-1DCDD3DEE388}" destId="{13BBEF2F-B735-4A73-898F-FEBB1EC9AD11}" srcOrd="0" destOrd="1" presId="urn:microsoft.com/office/officeart/2024/3/layout/hArchList1"/>
    <dgm:cxn modelId="{EBEB368B-6597-408D-8D4F-117324592AA6}" type="presOf" srcId="{DC39CC91-7271-4730-B0F2-346A92E3A289}" destId="{13BBEF2F-B735-4A73-898F-FEBB1EC9AD11}" srcOrd="0" destOrd="3" presId="urn:microsoft.com/office/officeart/2024/3/layout/hArchList1"/>
    <dgm:cxn modelId="{A5C55A8B-32B9-48DB-BAEE-45BD47924D79}" srcId="{6AC1B285-BC55-47E5-BEE2-DDC5BB5915BE}" destId="{97492D21-3295-4ED8-B99F-BE59CAE17E62}" srcOrd="8" destOrd="0" parTransId="{6C94A151-2CE1-4E95-9BFE-E7EE47F5691E}" sibTransId="{2FE3198B-7E1A-4861-8E5B-BFD57252B270}"/>
    <dgm:cxn modelId="{30153490-AA22-4647-9426-60FFD3FE1F2C}" type="presOf" srcId="{5F7CE9BF-1584-4278-BB98-3428FFFBC375}" destId="{522C850A-6937-407C-AB0C-6C46604C2949}" srcOrd="0" destOrd="0" presId="urn:microsoft.com/office/officeart/2024/3/layout/hArchList1"/>
    <dgm:cxn modelId="{5685CB9A-B210-4F46-9741-65AB1490CC0F}" type="presOf" srcId="{489B6CDC-23AB-4E50-8EF5-091F53CA235B}" destId="{3C951A5F-AD53-4CAC-868E-A5C3950D5743}" srcOrd="0" destOrd="0" presId="urn:microsoft.com/office/officeart/2024/3/layout/hArchList1"/>
    <dgm:cxn modelId="{900BCAA7-4FF8-4220-A80E-C9B04EAAC186}" srcId="{6AC1B285-BC55-47E5-BEE2-DDC5BB5915BE}" destId="{4ACB847F-86B0-4807-A6F1-DCFDFD779A34}" srcOrd="3" destOrd="0" parTransId="{1A6F940C-6213-4674-8127-CB8CDD4D806D}" sibTransId="{B06314AF-1D13-4972-8379-3C0FE1E10C86}"/>
    <dgm:cxn modelId="{1DB5E9A9-EAF4-45D5-B3C3-ECE94243744B}" srcId="{6AC1B285-BC55-47E5-BEE2-DDC5BB5915BE}" destId="{9392BE6B-8D0A-410D-8CAC-95A86C42A75F}" srcOrd="4" destOrd="0" parTransId="{FC5CA458-4D0E-4726-94C6-99748171B499}" sibTransId="{41830D5D-818A-4F2E-BE23-7DAC5DD9ABBE}"/>
    <dgm:cxn modelId="{89B720EE-2DA3-43EF-9708-B08820564291}" type="presOf" srcId="{340A826F-5D5E-4C6B-B90E-A473DC2B980D}" destId="{2C8FB0BE-ABF7-430E-AA01-B5E810EA0917}" srcOrd="0" destOrd="0" presId="urn:microsoft.com/office/officeart/2024/3/layout/hArchList1"/>
    <dgm:cxn modelId="{65ECA2F8-6C0F-4F5F-B8EA-4F896548B45C}" type="presOf" srcId="{6AC1B285-BC55-47E5-BEE2-DDC5BB5915BE}" destId="{13BBEF2F-B735-4A73-898F-FEBB1EC9AD11}" srcOrd="0" destOrd="0" presId="urn:microsoft.com/office/officeart/2024/3/layout/hArchList1"/>
    <dgm:cxn modelId="{750696F9-98E1-428C-A402-32CB1A904241}" type="presOf" srcId="{4C9E2662-4602-4536-8232-19D1DFEEFAD9}" destId="{EE867562-AE96-492D-8641-70D3D7197F5A}" srcOrd="0" destOrd="0" presId="urn:microsoft.com/office/officeart/2024/3/layout/hArchList1"/>
    <dgm:cxn modelId="{DE5B08B3-7BD2-4F44-942C-47D7ED52DFD5}" type="presParOf" srcId="{FB21B85E-E86F-450A-9957-6BB5F4C341F1}" destId="{14BDC6B8-9BAD-4F5E-8E94-B085DEE973B4}" srcOrd="0" destOrd="0" presId="urn:microsoft.com/office/officeart/2024/3/layout/hArchList1"/>
    <dgm:cxn modelId="{E6890B3C-A4FC-4D0A-91F1-C860FF6CE042}" type="presParOf" srcId="{14BDC6B8-9BAD-4F5E-8E94-B085DEE973B4}" destId="{3C951A5F-AD53-4CAC-868E-A5C3950D5743}" srcOrd="0" destOrd="0" presId="urn:microsoft.com/office/officeart/2024/3/layout/hArchList1"/>
    <dgm:cxn modelId="{DAB56B7F-8283-4579-89CD-A4DDD13536E2}" type="presParOf" srcId="{14BDC6B8-9BAD-4F5E-8E94-B085DEE973B4}" destId="{13BBEF2F-B735-4A73-898F-FEBB1EC9AD11}" srcOrd="1" destOrd="0" presId="urn:microsoft.com/office/officeart/2024/3/layout/hArchList1"/>
    <dgm:cxn modelId="{34300612-8A3E-4BC5-8C97-8D8F5E4D3A1A}" type="presParOf" srcId="{FB21B85E-E86F-450A-9957-6BB5F4C341F1}" destId="{2C8FB0BE-ABF7-430E-AA01-B5E810EA0917}" srcOrd="1" destOrd="0" presId="urn:microsoft.com/office/officeart/2024/3/layout/hArchList1"/>
    <dgm:cxn modelId="{C0D25088-3B21-47FC-9775-DC83D6F679D5}" type="presParOf" srcId="{FB21B85E-E86F-450A-9957-6BB5F4C341F1}" destId="{022FFD81-C61F-48BC-A920-E9BD50BACF2E}" srcOrd="2" destOrd="0" presId="urn:microsoft.com/office/officeart/2024/3/layout/hArchList1"/>
    <dgm:cxn modelId="{2F52D12E-E31E-435B-BA5A-083B4B563783}" type="presParOf" srcId="{022FFD81-C61F-48BC-A920-E9BD50BACF2E}" destId="{522C850A-6937-407C-AB0C-6C46604C2949}" srcOrd="0" destOrd="0" presId="urn:microsoft.com/office/officeart/2024/3/layout/hArchList1"/>
    <dgm:cxn modelId="{ACF18FAC-50D3-4812-A445-702628A27EED}" type="presParOf" srcId="{022FFD81-C61F-48BC-A920-E9BD50BACF2E}" destId="{EE867562-AE96-492D-8641-70D3D7197F5A}"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51A5F-AD53-4CAC-868E-A5C3950D5743}">
      <dsp:nvSpPr>
        <dsp:cNvPr id="0" name=""/>
        <dsp:cNvSpPr/>
      </dsp:nvSpPr>
      <dsp:spPr>
        <a:xfrm>
          <a:off x="0" y="87916"/>
          <a:ext cx="5212903" cy="58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defRPr b="1"/>
          </a:pPr>
          <a:r>
            <a:rPr lang="en-US" sz="1400" kern="1200" dirty="0" err="1">
              <a:latin typeface="Times New Roman" panose="02020603050405020304" pitchFamily="18" charset="0"/>
              <a:cs typeface="Times New Roman" panose="02020603050405020304" pitchFamily="18" charset="0"/>
            </a:rPr>
            <a:t>Administratīv</a:t>
          </a:r>
          <a:r>
            <a:rPr lang="lv-LV" sz="1400" kern="1200" dirty="0" err="1">
              <a:latin typeface="Times New Roman" panose="02020603050405020304" pitchFamily="18" charset="0"/>
              <a:cs typeface="Times New Roman" panose="02020603050405020304" pitchFamily="18" charset="0"/>
            </a:rPr>
            <a:t>ajai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komisija</a:t>
          </a:r>
          <a:r>
            <a:rPr lang="lv-LV" sz="1400" kern="1200" dirty="0">
              <a:latin typeface="Times New Roman" panose="02020603050405020304" pitchFamily="18" charset="0"/>
              <a:cs typeface="Times New Roman" panose="02020603050405020304" pitchFamily="18" charset="0"/>
            </a:rPr>
            <a:t>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ir</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būtiska</a:t>
          </a:r>
          <a:r>
            <a:rPr lang="en-US" sz="1400" kern="1200" dirty="0">
              <a:latin typeface="Times New Roman" panose="02020603050405020304" pitchFamily="18" charset="0"/>
              <a:cs typeface="Times New Roman" panose="02020603050405020304" pitchFamily="18" charset="0"/>
            </a:rPr>
            <a:t> </a:t>
          </a:r>
          <a:r>
            <a:rPr lang="lv-LV" sz="1400" kern="1200" dirty="0">
              <a:latin typeface="Times New Roman" panose="02020603050405020304" pitchFamily="18" charset="0"/>
              <a:cs typeface="Times New Roman" panose="02020603050405020304" pitchFamily="18" charset="0"/>
            </a:rPr>
            <a:t>nozīme tiesiskuma nodrošināšanai Ādažu novadā </a:t>
          </a:r>
          <a:endParaRPr lang="en-US" sz="1400" kern="1200" dirty="0">
            <a:latin typeface="Times New Roman" panose="02020603050405020304" pitchFamily="18" charset="0"/>
            <a:cs typeface="Times New Roman" panose="02020603050405020304" pitchFamily="18" charset="0"/>
          </a:endParaRPr>
        </a:p>
      </dsp:txBody>
      <dsp:txXfrm>
        <a:off x="0" y="87916"/>
        <a:ext cx="5212903" cy="586522"/>
      </dsp:txXfrm>
    </dsp:sp>
    <dsp:sp modelId="{13BBEF2F-B735-4A73-898F-FEBB1EC9AD11}">
      <dsp:nvSpPr>
        <dsp:cNvPr id="0" name=""/>
        <dsp:cNvSpPr/>
      </dsp:nvSpPr>
      <dsp:spPr>
        <a:xfrm>
          <a:off x="0" y="557014"/>
          <a:ext cx="5212903" cy="5513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lv-LV" sz="1800" kern="1200" dirty="0"/>
            <a:t>  </a:t>
          </a:r>
          <a:r>
            <a:rPr lang="lv-LV" sz="1400" b="1" kern="1200" dirty="0">
              <a:latin typeface="Times New Roman" panose="02020603050405020304" pitchFamily="18" charset="0"/>
              <a:cs typeface="Times New Roman" panose="02020603050405020304" pitchFamily="18" charset="0"/>
            </a:rPr>
            <a:t>Administratīvā komisija:</a:t>
          </a:r>
          <a:endParaRPr lang="en-US" sz="1400" b="1"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Uztur drošību un kārtību Ādažu novadā;</a:t>
          </a:r>
          <a:endParaRPr lang="en-US" sz="1400"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Nodrošinot sabiedriskās kārtības un vides uzturēšanas pārkāpumu objektīvu izskatīšanu; </a:t>
          </a:r>
          <a:endParaRPr lang="en-US" sz="1400"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Stiprina sabiedrības uzticību likumu un normatīvo aktu varai;</a:t>
          </a:r>
          <a:endParaRPr lang="en-US" sz="1400"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Nodrošina ātru lietu izskatīšanu, salīdzinot ar tiesām, un ļauj reaģēt uz pārkāpumiem samērīgā, audzinošā veidā;</a:t>
          </a:r>
          <a:endParaRPr lang="en-US" sz="1400"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S</a:t>
          </a:r>
          <a:r>
            <a:rPr lang="en-US" sz="1400" kern="1200" dirty="0" err="1">
              <a:latin typeface="Times New Roman" panose="02020603050405020304" pitchFamily="18" charset="0"/>
              <a:cs typeface="Times New Roman" panose="02020603050405020304" pitchFamily="18" charset="0"/>
            </a:rPr>
            <a:t>niedz</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iespēju</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piemērot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brīdinājumus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audzinošus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pasākumus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vai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nelielus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sodus</a:t>
          </a:r>
          <a:r>
            <a:rPr lang="en-US" sz="1400" kern="1200" dirty="0">
              <a:latin typeface="Times New Roman" panose="02020603050405020304" pitchFamily="18" charset="0"/>
              <a:cs typeface="Times New Roman" panose="02020603050405020304" pitchFamily="18" charset="0"/>
            </a:rPr>
            <a:t>, kas </a:t>
          </a:r>
          <a:r>
            <a:rPr lang="en-US" sz="1400" kern="1200" dirty="0" err="1">
              <a:latin typeface="Times New Roman" panose="02020603050405020304" pitchFamily="18" charset="0"/>
              <a:cs typeface="Times New Roman" panose="02020603050405020304" pitchFamily="18" charset="0"/>
            </a:rPr>
            <a:t>bieži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novērš</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nepieciešamību</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vērsties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tiesā</a:t>
          </a:r>
          <a:r>
            <a:rPr lang="en-US" sz="1400" kern="1200" dirty="0">
              <a:latin typeface="Times New Roman" panose="02020603050405020304" pitchFamily="18" charset="0"/>
              <a:cs typeface="Times New Roman" panose="02020603050405020304" pitchFamily="18" charset="0"/>
            </a:rPr>
            <a:t>.</a:t>
          </a: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Palīdz aizsargāt sabiedrības intereses, īpaši vietējā mērogā – piemēram, par vidi, dzīvnieku turēšanu, nepilngadīgo pārkāpumiem atkritumiem, u.c.
V</a:t>
          </a:r>
          <a:r>
            <a:rPr lang="lv-LV" sz="1400" u="sng" kern="1200" dirty="0">
              <a:latin typeface="Times New Roman" panose="02020603050405020304" pitchFamily="18" charset="0"/>
              <a:cs typeface="Times New Roman" panose="02020603050405020304" pitchFamily="18" charset="0"/>
            </a:rPr>
            <a:t>eicina iedzīvotāju tiesisko apziņu</a:t>
          </a:r>
          <a:r>
            <a:rPr lang="lv-LV" sz="1400" kern="1200" dirty="0">
              <a:latin typeface="Times New Roman" panose="02020603050405020304" pitchFamily="18" charset="0"/>
              <a:cs typeface="Times New Roman" panose="02020603050405020304" pitchFamily="18" charset="0"/>
            </a:rPr>
            <a:t>, kā arī kalpo kā preventīvs mehānisms, mazinot atkārtotus pārkāpumus.</a:t>
          </a:r>
          <a:endParaRPr lang="en-US" sz="1400"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Komisijas darbā tiek iesaistīti pašvaldības speciālisti un sabiedrības pārstāvji, kas nodrošina daudzpusīgu skatījumu un atklātību lēmumu pieņemšanā. Kas </a:t>
          </a:r>
          <a:r>
            <a:rPr lang="en-US" sz="1400" kern="1200" dirty="0" err="1">
              <a:latin typeface="Times New Roman" panose="02020603050405020304" pitchFamily="18" charset="0"/>
              <a:cs typeface="Times New Roman" panose="02020603050405020304" pitchFamily="18" charset="0"/>
            </a:rPr>
            <a:t>veicina</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sabiedrības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uzticēšanos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pašvaldības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pārvaldībai</a:t>
          </a:r>
          <a:r>
            <a:rPr lang="en-US" sz="1400" kern="1200" dirty="0">
              <a:latin typeface="Times New Roman" panose="02020603050405020304" pitchFamily="18" charset="0"/>
              <a:cs typeface="Times New Roman" panose="02020603050405020304" pitchFamily="18" charset="0"/>
            </a:rPr>
            <a:t>.</a:t>
          </a:r>
        </a:p>
        <a:p>
          <a:pPr marL="114300" lvl="1" indent="-114300" algn="just" defTabSz="622300">
            <a:lnSpc>
              <a:spcPct val="90000"/>
            </a:lnSpc>
            <a:spcBef>
              <a:spcPct val="0"/>
            </a:spcBef>
            <a:spcAft>
              <a:spcPct val="15000"/>
            </a:spcAft>
            <a:buChar char="•"/>
          </a:pPr>
          <a:r>
            <a:rPr lang="lv-LV" sz="1400" kern="1200" dirty="0">
              <a:latin typeface="Times New Roman" panose="02020603050405020304" pitchFamily="18" charset="0"/>
              <a:cs typeface="Times New Roman" panose="02020603050405020304" pitchFamily="18" charset="0"/>
            </a:rPr>
            <a:t>Atslogo tiesas un policiju no maznozīmīgu lietu apstrādes, ļaujot tām koncentrēties uz smagākiem gadījumiem. Tādējādi tiek optimizēti publiskie resursi, bet iedzīvotāji iegūst ātrāku risinājumu savām sūdzībām vai pārkāpumu gadījumiem.</a:t>
          </a:r>
          <a:endParaRPr lang="en-US" sz="1400" kern="1200" dirty="0">
            <a:latin typeface="Times New Roman" panose="02020603050405020304" pitchFamily="18" charset="0"/>
            <a:cs typeface="Times New Roman" panose="02020603050405020304" pitchFamily="18" charset="0"/>
          </a:endParaRPr>
        </a:p>
        <a:p>
          <a:pPr marL="114300" lvl="1" indent="-114300" algn="just" defTabSz="622300">
            <a:lnSpc>
              <a:spcPct val="90000"/>
            </a:lnSpc>
            <a:spcBef>
              <a:spcPct val="0"/>
            </a:spcBef>
            <a:spcAft>
              <a:spcPct val="15000"/>
            </a:spcAft>
            <a:buChar char="•"/>
          </a:pPr>
          <a:r>
            <a:rPr lang="en-US" sz="1400" kern="1200" dirty="0" err="1">
              <a:latin typeface="Times New Roman" panose="02020603050405020304" pitchFamily="18" charset="0"/>
              <a:cs typeface="Times New Roman" panose="02020603050405020304" pitchFamily="18" charset="0"/>
            </a:rPr>
            <a:t>Komisija</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bieži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darbojas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nevis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sodīšanas</a:t>
          </a:r>
          <a:r>
            <a:rPr lang="en-US" sz="1400" kern="1200" dirty="0">
              <a:latin typeface="Times New Roman" panose="02020603050405020304" pitchFamily="18" charset="0"/>
              <a:cs typeface="Times New Roman" panose="02020603050405020304" pitchFamily="18" charset="0"/>
            </a:rPr>
            <a:t>, bet </a:t>
          </a:r>
          <a:r>
            <a:rPr lang="en-US" sz="1400" kern="1200" dirty="0" err="1">
              <a:latin typeface="Times New Roman" panose="02020603050405020304" pitchFamily="18" charset="0"/>
              <a:cs typeface="Times New Roman" panose="02020603050405020304" pitchFamily="18" charset="0"/>
            </a:rPr>
            <a:t>audzināšanas</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nolūkā</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īpaši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darbā</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ar</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nepilngadīgajiem</a:t>
          </a:r>
          <a:r>
            <a:rPr lang="en-US" sz="1400" kern="1200" dirty="0">
              <a:latin typeface="Times New Roman" panose="02020603050405020304" pitchFamily="18" charset="0"/>
              <a:cs typeface="Times New Roman" panose="02020603050405020304" pitchFamily="18" charset="0"/>
            </a:rPr>
            <a:t>.</a:t>
          </a:r>
          <a:r>
            <a:rPr lang="lv-LV" sz="1400" kern="1200" dirty="0">
              <a:latin typeface="Times New Roman" panose="02020603050405020304" pitchFamily="18" charset="0"/>
              <a:cs typeface="Times New Roman" panose="02020603050405020304" pitchFamily="18" charset="0"/>
            </a:rPr>
            <a:t> </a:t>
          </a:r>
          <a:r>
            <a:rPr lang="en-US" sz="1400" kern="1200" dirty="0">
              <a:latin typeface="Times New Roman" panose="02020603050405020304" pitchFamily="18" charset="0"/>
              <a:cs typeface="Times New Roman" panose="02020603050405020304" pitchFamily="18" charset="0"/>
            </a:rPr>
            <a:t>Tas </a:t>
          </a:r>
          <a:r>
            <a:rPr lang="en-US" sz="1400" kern="1200" dirty="0" err="1">
              <a:latin typeface="Times New Roman" panose="02020603050405020304" pitchFamily="18" charset="0"/>
              <a:cs typeface="Times New Roman" panose="02020603050405020304" pitchFamily="18" charset="0"/>
            </a:rPr>
            <a:t>palīdz</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sabiedrībā</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mazināt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sociālo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spriedzi</a:t>
          </a:r>
          <a:r>
            <a:rPr lang="en-US" sz="1400" kern="1200" dirty="0">
              <a:latin typeface="Times New Roman" panose="02020603050405020304" pitchFamily="18" charset="0"/>
              <a:cs typeface="Times New Roman" panose="02020603050405020304" pitchFamily="18" charset="0"/>
            </a:rPr>
            <a:t> un </a:t>
          </a:r>
          <a:r>
            <a:rPr lang="en-US" sz="1400" kern="1200" dirty="0" err="1">
              <a:latin typeface="Times New Roman" panose="02020603050405020304" pitchFamily="18" charset="0"/>
              <a:cs typeface="Times New Roman" panose="02020603050405020304" pitchFamily="18" charset="0"/>
            </a:rPr>
            <a:t>sniedz</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iespēju</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atjaunot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taisnīgumu</a:t>
          </a:r>
          <a:r>
            <a:rPr lang="en-US" sz="1400" kern="1200" dirty="0">
              <a:latin typeface="Times New Roman" panose="02020603050405020304" pitchFamily="18" charset="0"/>
              <a:cs typeface="Times New Roman" panose="02020603050405020304" pitchFamily="18" charset="0"/>
            </a:rPr>
            <a:t> bez </a:t>
          </a:r>
          <a:r>
            <a:rPr lang="en-US" sz="1400" kern="1200" dirty="0" err="1">
              <a:latin typeface="Times New Roman" panose="02020603050405020304" pitchFamily="18" charset="0"/>
              <a:cs typeface="Times New Roman" panose="02020603050405020304" pitchFamily="18" charset="0"/>
            </a:rPr>
            <a:t>pārmērīga</a:t>
          </a:r>
          <a:r>
            <a:rPr lang="en-US" sz="1400" kern="1200" dirty="0">
              <a:latin typeface="Times New Roman" panose="02020603050405020304" pitchFamily="18" charset="0"/>
              <a:cs typeface="Times New Roman" panose="02020603050405020304" pitchFamily="18" charset="0"/>
            </a:rPr>
            <a:t> soda.</a:t>
          </a:r>
        </a:p>
      </dsp:txBody>
      <dsp:txXfrm>
        <a:off x="0" y="557014"/>
        <a:ext cx="5212903" cy="5513550"/>
      </dsp:txXfrm>
    </dsp:sp>
    <dsp:sp modelId="{522C850A-6937-407C-AB0C-6C46604C2949}">
      <dsp:nvSpPr>
        <dsp:cNvPr id="0" name=""/>
        <dsp:cNvSpPr/>
      </dsp:nvSpPr>
      <dsp:spPr>
        <a:xfrm>
          <a:off x="5734193" y="0"/>
          <a:ext cx="5212903" cy="586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endParaRPr lang="en-US" sz="2400" kern="1200" dirty="0"/>
        </a:p>
      </dsp:txBody>
      <dsp:txXfrm>
        <a:off x="5734193" y="0"/>
        <a:ext cx="5212903" cy="586522"/>
      </dsp:txXfrm>
    </dsp:sp>
    <dsp:sp modelId="{EE867562-AE96-492D-8641-70D3D7197F5A}">
      <dsp:nvSpPr>
        <dsp:cNvPr id="0" name=""/>
        <dsp:cNvSpPr/>
      </dsp:nvSpPr>
      <dsp:spPr>
        <a:xfrm>
          <a:off x="5874629" y="0"/>
          <a:ext cx="5026072" cy="5865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just" defTabSz="622300">
            <a:lnSpc>
              <a:spcPct val="100000"/>
            </a:lnSpc>
            <a:spcBef>
              <a:spcPct val="0"/>
            </a:spcBef>
            <a:spcAft>
              <a:spcPct val="35000"/>
            </a:spcAft>
            <a:buNone/>
          </a:pPr>
          <a:r>
            <a:rPr lang="lv-LV" sz="1400" b="1" kern="1200" dirty="0">
              <a:latin typeface="Times New Roman" panose="02020603050405020304" pitchFamily="18" charset="0"/>
              <a:cs typeface="Times New Roman" panose="02020603050405020304" pitchFamily="18" charset="0"/>
            </a:rPr>
            <a:t>Esošo Administratīvo komisiju pārstāv attiecīgo kompetenču speciālisti, kas sekmē pēc iespējas izvērstāku un kvalitatīvāku lēmuma pieņemšanu, līdz ar ko nav bijis līdz šim nepieciešams pie šī brīža apjoma veidot apakškomisijas, kas būtu saistītas, piemēram, ar nepilngadīgo pārkāpumiem. </a:t>
          </a:r>
        </a:p>
        <a:p>
          <a:pPr marL="0" lvl="0" indent="0" algn="just" defTabSz="622300">
            <a:lnSpc>
              <a:spcPct val="100000"/>
            </a:lnSpc>
            <a:spcBef>
              <a:spcPct val="0"/>
            </a:spcBef>
            <a:spcAft>
              <a:spcPct val="35000"/>
            </a:spcAft>
            <a:buNone/>
          </a:pPr>
          <a:r>
            <a:rPr lang="lv-LV" sz="1200" b="0" kern="1200" dirty="0">
              <a:latin typeface="Times New Roman" panose="02020603050405020304" pitchFamily="18" charset="0"/>
              <a:cs typeface="Times New Roman" panose="02020603050405020304" pitchFamily="18" charset="0"/>
            </a:rPr>
            <a:t>Komisijas darbs šobrīd tiek nodrošināts ar speciālistiem, kuri ir spēcīgi savā jomā, komisiju pārstāv:</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a:t>
          </a:r>
          <a:r>
            <a:rPr lang="lv-LV" sz="1200" b="0" kern="1200" dirty="0">
              <a:latin typeface="Times New Roman" panose="02020603050405020304" pitchFamily="18" charset="0"/>
              <a:cs typeface="Times New Roman" panose="02020603050405020304" pitchFamily="18" charset="0"/>
            </a:rPr>
            <a:t>bijusī Sociālā dienesta vadītāja, kurai ir pieredze ar bērniem un ģimenēm, kuras ir nonākušas Sociālā dienesta redzes lokā un ir sapratne, kā labāk strādāt ar šādiem subjektiem;</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bijusī Valsts policijas nepilngadīgo lietu inspektore, kuras ikdienas darbs bija saistīts ar nepilngadīgajām personām un to ģimenēm;</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speciālists jautājumos, kuri saistīti pašvaldības funkcijas vides pārvaldi, labiekārtošanu un apsaimniekošanu novada teritorijā;</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speciālists būvniecības jomā, kuri saistīti ar būvniecības pārkāpumiem; </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personas ar izglītību tiesību zinātņu jomā, kuri ir pilnveidojuši savas zināšanas dažāda veida amatos, kā piemēram Valsts policijā, pašvaldību un valsts administratīvajās struktūrās. Pieredzi guvuši strādājot privātajā struktūrā, tādā veidā ir izpratne par izskatāmajām lietvedībām no cita redzes punkta, kas vairāk ir saistīts ar sabiedrības skatījumu.</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komisijas locekļi ir Ādažu novada iedzīvotāji. No kuriem daļa Ādažu novadā dzīvo vairākās paaudzēs vai ilgāk kā 40 gadus. Šī priekšrocība dod priekšstatu par Ādažu novada iedzīvotājiem un novada attīstību kopumā un kultūru, kas var pozitīvi kalpot lēmuma pieņemšanai.</a:t>
          </a:r>
        </a:p>
        <a:p>
          <a:pPr marL="0" lvl="0" indent="0" algn="just" defTabSz="622300">
            <a:lnSpc>
              <a:spcPct val="100000"/>
            </a:lnSpc>
            <a:spcBef>
              <a:spcPct val="0"/>
            </a:spcBef>
            <a:spcAft>
              <a:spcPct val="35000"/>
            </a:spcAft>
            <a:buFont typeface="Courier New" panose="02070309020205020404" pitchFamily="49" charset="0"/>
            <a:buNone/>
          </a:pPr>
          <a:r>
            <a:rPr lang="lv-LV" sz="1200" b="0" kern="1200" dirty="0">
              <a:latin typeface="Times New Roman" panose="02020603050405020304" pitchFamily="18" charset="0"/>
              <a:cs typeface="Times New Roman" panose="02020603050405020304" pitchFamily="18" charset="0"/>
              <a:sym typeface="Wingdings 2" panose="05020102010507070707" pitchFamily="18" charset="2"/>
            </a:rPr>
            <a:t>esošie komisijas locekļi ir kompetenti ar pieredzi administratīvo pārkāpumu izskatīšanā un spēj objektīvi izvērtēt ar Komisijas uzdevumiem saistītos jautājumus.    </a:t>
          </a:r>
          <a:endParaRPr lang="lv-LV" sz="1200" b="0" kern="1200" dirty="0">
            <a:latin typeface="Times New Roman" panose="02020603050405020304" pitchFamily="18" charset="0"/>
            <a:cs typeface="Times New Roman" panose="02020603050405020304" pitchFamily="18" charset="0"/>
          </a:endParaRPr>
        </a:p>
        <a:p>
          <a:pPr marL="0" lvl="0" indent="0" algn="just" defTabSz="622300">
            <a:lnSpc>
              <a:spcPct val="100000"/>
            </a:lnSpc>
            <a:spcBef>
              <a:spcPct val="0"/>
            </a:spcBef>
            <a:spcAft>
              <a:spcPct val="35000"/>
            </a:spcAft>
            <a:buFont typeface="Courier New" panose="02070309020205020404" pitchFamily="49" charset="0"/>
            <a:buNone/>
          </a:pPr>
          <a:endParaRPr lang="lv-LV" sz="1200" b="0" kern="1200" dirty="0">
            <a:latin typeface="Times New Roman" panose="02020603050405020304" pitchFamily="18" charset="0"/>
            <a:cs typeface="Times New Roman" panose="02020603050405020304" pitchFamily="18" charset="0"/>
          </a:endParaRPr>
        </a:p>
        <a:p>
          <a:pPr marL="0" lvl="0" indent="0" algn="just" defTabSz="622300">
            <a:lnSpc>
              <a:spcPct val="100000"/>
            </a:lnSpc>
            <a:spcBef>
              <a:spcPct val="0"/>
            </a:spcBef>
            <a:spcAft>
              <a:spcPct val="35000"/>
            </a:spcAft>
            <a:buFont typeface="Arial" panose="020B0604020202020204" pitchFamily="34" charset="0"/>
            <a:buNone/>
          </a:pPr>
          <a:endParaRPr lang="lv-LV" sz="1200" b="0" kern="1200" dirty="0">
            <a:latin typeface="Times New Roman" panose="02020603050405020304" pitchFamily="18" charset="0"/>
            <a:cs typeface="Times New Roman" panose="02020603050405020304" pitchFamily="18" charset="0"/>
          </a:endParaRPr>
        </a:p>
        <a:p>
          <a:pPr marL="0" lvl="0" indent="0" algn="just" defTabSz="622300">
            <a:lnSpc>
              <a:spcPct val="100000"/>
            </a:lnSpc>
            <a:spcBef>
              <a:spcPct val="0"/>
            </a:spcBef>
            <a:spcAft>
              <a:spcPct val="35000"/>
            </a:spcAft>
            <a:buNone/>
          </a:pPr>
          <a:endParaRPr lang="lv-LV" sz="1200" b="0" kern="1200" dirty="0">
            <a:latin typeface="Times New Roman" panose="02020603050405020304" pitchFamily="18" charset="0"/>
            <a:cs typeface="Times New Roman" panose="02020603050405020304" pitchFamily="18" charset="0"/>
          </a:endParaRPr>
        </a:p>
        <a:p>
          <a:pPr marL="0" lvl="0" indent="0" algn="l" defTabSz="622300">
            <a:lnSpc>
              <a:spcPct val="100000"/>
            </a:lnSpc>
            <a:spcBef>
              <a:spcPct val="0"/>
            </a:spcBef>
            <a:spcAft>
              <a:spcPct val="35000"/>
            </a:spcAft>
            <a:buNone/>
          </a:pPr>
          <a:r>
            <a:rPr lang="lv-LV" sz="1800" b="1" kern="1200" dirty="0">
              <a:latin typeface="Times New Roman" panose="02020603050405020304" pitchFamily="18" charset="0"/>
              <a:cs typeface="Times New Roman" panose="02020603050405020304" pitchFamily="18" charset="0"/>
            </a:rPr>
            <a:t> </a:t>
          </a:r>
          <a:endParaRPr lang="en-US" sz="1800" b="1" kern="1200" dirty="0">
            <a:latin typeface="Times New Roman" panose="02020603050405020304" pitchFamily="18" charset="0"/>
            <a:cs typeface="Times New Roman" panose="02020603050405020304" pitchFamily="18" charset="0"/>
          </a:endParaRPr>
        </a:p>
      </dsp:txBody>
      <dsp:txXfrm>
        <a:off x="5874629" y="0"/>
        <a:ext cx="5026072" cy="5865217"/>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D20BD-DCA6-4812-83ED-9718AD2FB89E}" type="datetimeFigureOut">
              <a:rPr lang="lv-LV" smtClean="0"/>
              <a:t>23.10.2025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14BD5-D38E-4D4C-823B-E24719F140FA}" type="slidenum">
              <a:rPr lang="lv-LV" smtClean="0"/>
              <a:t>‹#›</a:t>
            </a:fld>
            <a:endParaRPr lang="lv-LV"/>
          </a:p>
        </p:txBody>
      </p:sp>
    </p:spTree>
    <p:extLst>
      <p:ext uri="{BB962C8B-B14F-4D97-AF65-F5344CB8AC3E}">
        <p14:creationId xmlns:p14="http://schemas.microsoft.com/office/powerpoint/2010/main" val="95034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Mākslīgā intelekta ģenerēts saturs var būt nepareizs.
---
Šajā prezentācijā aplūkosim Ādažu novada Pašvaldības Administratīvās Komisijas darbību, tās lomu, struktūru, šodienas izaicinājumus un nākotnes attīstības perspektīvas, lai sniegtu pilnvērtīgu pārskatu par komisijas nozīmi un iespējām.
</a:t>
            </a:r>
          </a:p>
        </p:txBody>
      </p:sp>
      <p:sp>
        <p:nvSpPr>
          <p:cNvPr id="4" name="Slide Number Placeholder 3"/>
          <p:cNvSpPr>
            <a:spLocks noGrp="1"/>
          </p:cNvSpPr>
          <p:nvPr>
            <p:ph type="sldNum" sz="quarter" idx="5"/>
          </p:nvPr>
        </p:nvSpPr>
        <p:spPr/>
        <p:txBody>
          <a:bodyPr/>
          <a:lstStyle/>
          <a:p>
            <a:fld id="{AA42D865-3F49-4691-8E76-DBF91D15FDF3}" type="slidenum">
              <a:rPr lang="lv-LV" smtClean="0"/>
              <a:t>1</a:t>
            </a:fld>
            <a:endParaRPr lang="lv-LV"/>
          </a:p>
        </p:txBody>
      </p:sp>
    </p:spTree>
    <p:extLst>
      <p:ext uri="{BB962C8B-B14F-4D97-AF65-F5344CB8AC3E}">
        <p14:creationId xmlns:p14="http://schemas.microsoft.com/office/powerpoint/2010/main" val="305677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Šajā sadaļā izskatīsim komisijas darbības izaicinājumus, biežāk izskatītos pārkāpumu veidus, sabiedrības iesaisti un iespējas uzlabot darba efektivitāti Ādažu novadā.</a:t>
            </a:r>
          </a:p>
        </p:txBody>
      </p:sp>
      <p:sp>
        <p:nvSpPr>
          <p:cNvPr id="4" name="Slide Number Placeholder 3"/>
          <p:cNvSpPr>
            <a:spLocks noGrp="1"/>
          </p:cNvSpPr>
          <p:nvPr>
            <p:ph type="sldNum" sz="quarter" idx="5"/>
          </p:nvPr>
        </p:nvSpPr>
        <p:spPr/>
        <p:txBody>
          <a:bodyPr/>
          <a:lstStyle/>
          <a:p>
            <a:fld id="{AA42D865-3F49-4691-8E76-DBF91D15FDF3}" type="slidenum">
              <a:rPr lang="lv-LV" smtClean="0"/>
              <a:t>13</a:t>
            </a:fld>
            <a:endParaRPr lang="lv-LV"/>
          </a:p>
        </p:txBody>
      </p:sp>
    </p:spTree>
    <p:extLst>
      <p:ext uri="{BB962C8B-B14F-4D97-AF65-F5344CB8AC3E}">
        <p14:creationId xmlns:p14="http://schemas.microsoft.com/office/powerpoint/2010/main" val="417134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0573-10B0-2B41-15AB-74ABBF02A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E5787-1D33-E6CC-4144-170F4078C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4A3F1-8822-1289-90A6-41EB62E19CE1}"/>
              </a:ext>
            </a:extLst>
          </p:cNvPr>
          <p:cNvSpPr>
            <a:spLocks noGrp="1"/>
          </p:cNvSpPr>
          <p:nvPr>
            <p:ph type="body" idx="1"/>
          </p:nvPr>
        </p:nvSpPr>
        <p:spPr/>
        <p:txBody>
          <a:bodyPr/>
          <a:lstStyle/>
          <a:p>
            <a:r>
              <a:rPr lang="lv-LV"/>
              <a:t>
---
Komisijas darba ikdienā visbiežāk saskaras ar ceļu satiksmes noteikumu pārkāpumiem, sabiedriskās kārtības traucējumiem un vides aizsardzības jautājumiem. Šie pārkāpumi prasa rūpīgu un taisnīgu izskatīšanu.
Attēla avots: Microsoft 365 satura bibliotēka
</a:t>
            </a:r>
          </a:p>
        </p:txBody>
      </p:sp>
      <p:sp>
        <p:nvSpPr>
          <p:cNvPr id="4" name="Slide Number Placeholder 3">
            <a:extLst>
              <a:ext uri="{FF2B5EF4-FFF2-40B4-BE49-F238E27FC236}">
                <a16:creationId xmlns:a16="http://schemas.microsoft.com/office/drawing/2014/main" id="{1113D1A9-032E-8D1B-2AE4-E48F4BFCD981}"/>
              </a:ext>
            </a:extLst>
          </p:cNvPr>
          <p:cNvSpPr>
            <a:spLocks noGrp="1"/>
          </p:cNvSpPr>
          <p:nvPr>
            <p:ph type="sldNum" sz="quarter" idx="5"/>
          </p:nvPr>
        </p:nvSpPr>
        <p:spPr/>
        <p:txBody>
          <a:bodyPr/>
          <a:lstStyle/>
          <a:p>
            <a:fld id="{AA42D865-3F49-4691-8E76-DBF91D15FDF3}" type="slidenum">
              <a:rPr lang="lv-LV" smtClean="0"/>
              <a:t>14</a:t>
            </a:fld>
            <a:endParaRPr lang="lv-LV"/>
          </a:p>
        </p:txBody>
      </p:sp>
    </p:spTree>
    <p:extLst>
      <p:ext uri="{BB962C8B-B14F-4D97-AF65-F5344CB8AC3E}">
        <p14:creationId xmlns:p14="http://schemas.microsoft.com/office/powerpoint/2010/main" val="105710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
---
Komisijas darba ikdienā visbiežāk saskaras ar ceļu satiksmes noteikumu pārkāpumiem, sabiedriskās kārtības traucējumiem un vides aizsardzības jautājumiem. Šie pārkāpumi prasa rūpīgu un taisnīgu izskatīšanu.
Attēla avots: Microsoft 365 satura bibliotēka
</a:t>
            </a:r>
          </a:p>
        </p:txBody>
      </p:sp>
      <p:sp>
        <p:nvSpPr>
          <p:cNvPr id="4" name="Slide Number Placeholder 3"/>
          <p:cNvSpPr>
            <a:spLocks noGrp="1"/>
          </p:cNvSpPr>
          <p:nvPr>
            <p:ph type="sldNum" sz="quarter" idx="5"/>
          </p:nvPr>
        </p:nvSpPr>
        <p:spPr/>
        <p:txBody>
          <a:bodyPr/>
          <a:lstStyle/>
          <a:p>
            <a:fld id="{AA42D865-3F49-4691-8E76-DBF91D15FDF3}" type="slidenum">
              <a:rPr lang="lv-LV" smtClean="0"/>
              <a:t>15</a:t>
            </a:fld>
            <a:endParaRPr lang="lv-LV"/>
          </a:p>
        </p:txBody>
      </p:sp>
    </p:spTree>
    <p:extLst>
      <p:ext uri="{BB962C8B-B14F-4D97-AF65-F5344CB8AC3E}">
        <p14:creationId xmlns:p14="http://schemas.microsoft.com/office/powerpoint/2010/main" val="392309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Ādažu novada Pašvaldības Administratīvā Komisija ir būtiska pašvaldības pārvaldības sastāvdaļa, kas nodrošina likumu ievērošanu un sabiedrības kārtību. Tā pastāvīgi attīstās, lai risinātu izaicinājumus un uzlabotu savu efektivitāti nākotnē.</a:t>
            </a:r>
          </a:p>
        </p:txBody>
      </p:sp>
      <p:sp>
        <p:nvSpPr>
          <p:cNvPr id="4" name="Slide Number Placeholder 3"/>
          <p:cNvSpPr>
            <a:spLocks noGrp="1"/>
          </p:cNvSpPr>
          <p:nvPr>
            <p:ph type="sldNum" sz="quarter" idx="5"/>
          </p:nvPr>
        </p:nvSpPr>
        <p:spPr/>
        <p:txBody>
          <a:bodyPr/>
          <a:lstStyle/>
          <a:p>
            <a:fld id="{AA42D865-3F49-4691-8E76-DBF91D15FDF3}" type="slidenum">
              <a:rPr lang="lv-LV" smtClean="0"/>
              <a:t>17</a:t>
            </a:fld>
            <a:endParaRPr lang="lv-LV"/>
          </a:p>
        </p:txBody>
      </p:sp>
    </p:spTree>
    <p:extLst>
      <p:ext uri="{BB962C8B-B14F-4D97-AF65-F5344CB8AC3E}">
        <p14:creationId xmlns:p14="http://schemas.microsoft.com/office/powerpoint/2010/main" val="315977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Prezentācijā izskatīsim komisijas lomu Ādažu novadā, darbības organizāciju un struktūru, aktuālos izaicinājumus, kā arī nākotnes attīstības iespējas un inovācijas. Katrs temats tiks detalizēti aplūkots, lai nodrošinātu pilnīgu izpratni.</a:t>
            </a:r>
          </a:p>
        </p:txBody>
      </p:sp>
      <p:sp>
        <p:nvSpPr>
          <p:cNvPr id="4" name="Slide Number Placeholder 3"/>
          <p:cNvSpPr>
            <a:spLocks noGrp="1"/>
          </p:cNvSpPr>
          <p:nvPr>
            <p:ph type="sldNum" sz="quarter" idx="5"/>
          </p:nvPr>
        </p:nvSpPr>
        <p:spPr/>
        <p:txBody>
          <a:bodyPr/>
          <a:lstStyle/>
          <a:p>
            <a:fld id="{AA42D865-3F49-4691-8E76-DBF91D15FDF3}" type="slidenum">
              <a:rPr lang="lv-LV" smtClean="0"/>
              <a:t>2</a:t>
            </a:fld>
            <a:endParaRPr lang="lv-LV"/>
          </a:p>
        </p:txBody>
      </p:sp>
    </p:spTree>
    <p:extLst>
      <p:ext uri="{BB962C8B-B14F-4D97-AF65-F5344CB8AC3E}">
        <p14:creationId xmlns:p14="http://schemas.microsoft.com/office/powerpoint/2010/main" val="1379720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Šī sadaļa aplūkos komisijas pamatuzdevumus un kompetenci, kā arī normatīvo regulējumu, kas nosaka tās darbību Ādažu novadā, iezīmējot tās nozīmīgo lomu pašvaldības pārvaldē.</a:t>
            </a:r>
          </a:p>
        </p:txBody>
      </p:sp>
      <p:sp>
        <p:nvSpPr>
          <p:cNvPr id="4" name="Slide Number Placeholder 3"/>
          <p:cNvSpPr>
            <a:spLocks noGrp="1"/>
          </p:cNvSpPr>
          <p:nvPr>
            <p:ph type="sldNum" sz="quarter" idx="5"/>
          </p:nvPr>
        </p:nvSpPr>
        <p:spPr/>
        <p:txBody>
          <a:bodyPr/>
          <a:lstStyle/>
          <a:p>
            <a:fld id="{AA42D865-3F49-4691-8E76-DBF91D15FDF3}" type="slidenum">
              <a:rPr lang="lv-LV" smtClean="0"/>
              <a:t>3</a:t>
            </a:fld>
            <a:endParaRPr lang="lv-LV"/>
          </a:p>
        </p:txBody>
      </p:sp>
    </p:spTree>
    <p:extLst>
      <p:ext uri="{BB962C8B-B14F-4D97-AF65-F5344CB8AC3E}">
        <p14:creationId xmlns:p14="http://schemas.microsoft.com/office/powerpoint/2010/main" val="143957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
---
Ādažu novada Pašvaldības Administratīvās Komisijas galvenie uzdevumi ir nodrošināt likumu ievērošanu, izskatīt administratīvos pārkāpumus un pieņemt lēmumus atbilstoši kompetencei. Komisija darbojas, lai veicinātu sabiedrības kārtību un drošību novadā.
Attēla avots: Microsoft 365 satura bibliotēka
</a:t>
            </a:r>
          </a:p>
        </p:txBody>
      </p:sp>
      <p:sp>
        <p:nvSpPr>
          <p:cNvPr id="4" name="Slide Number Placeholder 3"/>
          <p:cNvSpPr>
            <a:spLocks noGrp="1"/>
          </p:cNvSpPr>
          <p:nvPr>
            <p:ph type="sldNum" sz="quarter" idx="5"/>
          </p:nvPr>
        </p:nvSpPr>
        <p:spPr/>
        <p:txBody>
          <a:bodyPr/>
          <a:lstStyle/>
          <a:p>
            <a:fld id="{AA42D865-3F49-4691-8E76-DBF91D15FDF3}" type="slidenum">
              <a:rPr lang="lv-LV" smtClean="0"/>
              <a:t>4</a:t>
            </a:fld>
            <a:endParaRPr lang="lv-LV"/>
          </a:p>
        </p:txBody>
      </p:sp>
    </p:spTree>
    <p:extLst>
      <p:ext uri="{BB962C8B-B14F-4D97-AF65-F5344CB8AC3E}">
        <p14:creationId xmlns:p14="http://schemas.microsoft.com/office/powerpoint/2010/main" val="62604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
---
Komisijas darbību regulē Latvijas Republikas administratīvo pārkāpumu likums un attiecīgie pašvaldības saistošie noteikumi. Šie normatīvie akti nosaka komisijas pilnvaras un procedūras, kas jāievēro darba procesā.
Attēla avots: Microsoft 365 satura bibliotēka
</a:t>
            </a:r>
          </a:p>
        </p:txBody>
      </p:sp>
      <p:sp>
        <p:nvSpPr>
          <p:cNvPr id="4" name="Slide Number Placeholder 3"/>
          <p:cNvSpPr>
            <a:spLocks noGrp="1"/>
          </p:cNvSpPr>
          <p:nvPr>
            <p:ph type="sldNum" sz="quarter" idx="5"/>
          </p:nvPr>
        </p:nvSpPr>
        <p:spPr/>
        <p:txBody>
          <a:bodyPr/>
          <a:lstStyle/>
          <a:p>
            <a:fld id="{AA42D865-3F49-4691-8E76-DBF91D15FDF3}" type="slidenum">
              <a:rPr lang="lv-LV" smtClean="0"/>
              <a:t>5</a:t>
            </a:fld>
            <a:endParaRPr lang="lv-LV"/>
          </a:p>
        </p:txBody>
      </p:sp>
    </p:spTree>
    <p:extLst>
      <p:ext uri="{BB962C8B-B14F-4D97-AF65-F5344CB8AC3E}">
        <p14:creationId xmlns:p14="http://schemas.microsoft.com/office/powerpoint/2010/main" val="290403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Šeit aplūkosim komisijas sastāvu, dalībnieku atbildību, darba procesa norisi un sadarbību ar citām pašvaldības iestādēm, kas nodrošina efektīvu un koordinētu darbību Ādažu novadā.</a:t>
            </a:r>
          </a:p>
        </p:txBody>
      </p:sp>
      <p:sp>
        <p:nvSpPr>
          <p:cNvPr id="4" name="Slide Number Placeholder 3"/>
          <p:cNvSpPr>
            <a:spLocks noGrp="1"/>
          </p:cNvSpPr>
          <p:nvPr>
            <p:ph type="sldNum" sz="quarter" idx="5"/>
          </p:nvPr>
        </p:nvSpPr>
        <p:spPr/>
        <p:txBody>
          <a:bodyPr/>
          <a:lstStyle/>
          <a:p>
            <a:fld id="{AA42D865-3F49-4691-8E76-DBF91D15FDF3}" type="slidenum">
              <a:rPr lang="lv-LV" smtClean="0"/>
              <a:t>6</a:t>
            </a:fld>
            <a:endParaRPr lang="lv-LV"/>
          </a:p>
        </p:txBody>
      </p:sp>
    </p:spTree>
    <p:extLst>
      <p:ext uri="{BB962C8B-B14F-4D97-AF65-F5344CB8AC3E}">
        <p14:creationId xmlns:p14="http://schemas.microsoft.com/office/powerpoint/2010/main" val="3477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
---
Komisiju veido speciāli izraudzīti dalībnieki ar noteiktām pilnvarām un atbildību. Viņu uzdevums ir objektīvi izskatīt lietas un pieņemt lēmumus, ievērojot tiesiskuma principus un godprātību.
Attēla avots: Microsoft 365 satura bibliotēka
</a:t>
            </a:r>
          </a:p>
        </p:txBody>
      </p:sp>
      <p:sp>
        <p:nvSpPr>
          <p:cNvPr id="4" name="Slide Number Placeholder 3"/>
          <p:cNvSpPr>
            <a:spLocks noGrp="1"/>
          </p:cNvSpPr>
          <p:nvPr>
            <p:ph type="sldNum" sz="quarter" idx="5"/>
          </p:nvPr>
        </p:nvSpPr>
        <p:spPr/>
        <p:txBody>
          <a:bodyPr/>
          <a:lstStyle/>
          <a:p>
            <a:fld id="{AA42D865-3F49-4691-8E76-DBF91D15FDF3}" type="slidenum">
              <a:rPr lang="lv-LV" smtClean="0"/>
              <a:t>7</a:t>
            </a:fld>
            <a:endParaRPr lang="lv-LV"/>
          </a:p>
        </p:txBody>
      </p:sp>
    </p:spTree>
    <p:extLst>
      <p:ext uri="{BB962C8B-B14F-4D97-AF65-F5344CB8AC3E}">
        <p14:creationId xmlns:p14="http://schemas.microsoft.com/office/powerpoint/2010/main" val="165052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
---
Komisijas darba procesi ietver lietu reģistrāciju, izskatīšanu, apspriešanu un lēmumu pieņemšanu sēdēs. Sēdes notiek regulāri un ir organizētas tā, lai nodrošinātu efektīvu un pārredzamu darba gaitu.
Attēla avots: Microsoft 365 satura bibliotēka
</a:t>
            </a:r>
          </a:p>
        </p:txBody>
      </p:sp>
      <p:sp>
        <p:nvSpPr>
          <p:cNvPr id="4" name="Slide Number Placeholder 3"/>
          <p:cNvSpPr>
            <a:spLocks noGrp="1"/>
          </p:cNvSpPr>
          <p:nvPr>
            <p:ph type="sldNum" sz="quarter" idx="5"/>
          </p:nvPr>
        </p:nvSpPr>
        <p:spPr/>
        <p:txBody>
          <a:bodyPr/>
          <a:lstStyle/>
          <a:p>
            <a:fld id="{AA42D865-3F49-4691-8E76-DBF91D15FDF3}" type="slidenum">
              <a:rPr lang="lv-LV" smtClean="0"/>
              <a:t>8</a:t>
            </a:fld>
            <a:endParaRPr lang="lv-LV"/>
          </a:p>
        </p:txBody>
      </p:sp>
    </p:spTree>
    <p:extLst>
      <p:ext uri="{BB962C8B-B14F-4D97-AF65-F5344CB8AC3E}">
        <p14:creationId xmlns:p14="http://schemas.microsoft.com/office/powerpoint/2010/main" val="285569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
---
Lai nodrošinātu pilnvērtīgu pārvaldi, komisija sadarbojas ar citiem pašvaldības dienestiem, piemēram, policiju, sociālo dienestu un tiesu izpildītājiem, stiprinot koordināciju un informācijas apmaiņu.
Attēla avots: Microsoft 365 satura bibliotēka
</a:t>
            </a:r>
          </a:p>
        </p:txBody>
      </p:sp>
      <p:sp>
        <p:nvSpPr>
          <p:cNvPr id="4" name="Slide Number Placeholder 3"/>
          <p:cNvSpPr>
            <a:spLocks noGrp="1"/>
          </p:cNvSpPr>
          <p:nvPr>
            <p:ph type="sldNum" sz="quarter" idx="5"/>
          </p:nvPr>
        </p:nvSpPr>
        <p:spPr/>
        <p:txBody>
          <a:bodyPr/>
          <a:lstStyle/>
          <a:p>
            <a:fld id="{AA42D865-3F49-4691-8E76-DBF91D15FDF3}" type="slidenum">
              <a:rPr lang="lv-LV" smtClean="0"/>
              <a:t>9</a:t>
            </a:fld>
            <a:endParaRPr lang="lv-LV"/>
          </a:p>
        </p:txBody>
      </p:sp>
    </p:spTree>
    <p:extLst>
      <p:ext uri="{BB962C8B-B14F-4D97-AF65-F5344CB8AC3E}">
        <p14:creationId xmlns:p14="http://schemas.microsoft.com/office/powerpoint/2010/main" val="261404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153274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10/23/2025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6856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10/23/2025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1406542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82719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1283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96485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4843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8332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57006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5284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2438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187564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52743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10/23/2025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96667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4386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10/23/2025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96727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44087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10/23/2025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0702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86894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10/23/2025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082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60540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8798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702124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99747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10/23/2025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32007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10/23/2025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74087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10/23/2025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63679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19590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70566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29445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10/23/2025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24999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10/23/2025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2373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10/23/2025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26271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888033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10/23/2025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041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10/23/2025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701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10/23/2025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357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89772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36949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87481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10/23/2025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24269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10/23/2025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67052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10/23/2025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97409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10/23/2025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3218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367235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10/23/2025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75983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5096619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6477450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728F-F0FE-FB48-C96C-839F8ECBE3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14CFF0DC-770D-CD48-F855-CCB50F0E9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10D89C77-4FCA-6762-6C35-DE1661E96269}"/>
              </a:ext>
            </a:extLst>
          </p:cNvPr>
          <p:cNvSpPr>
            <a:spLocks noGrp="1"/>
          </p:cNvSpPr>
          <p:nvPr>
            <p:ph type="dt" sz="half" idx="10"/>
          </p:nvPr>
        </p:nvSpPr>
        <p:spPr/>
        <p:txBody>
          <a:bodyPr/>
          <a:lstStyle/>
          <a:p>
            <a:fld id="{8A7B9ABC-2BDA-432C-8D53-84813DB6E36F}" type="datetime1">
              <a:rPr lang="en-US" smtClean="0"/>
              <a:t>10/23/2025</a:t>
            </a:fld>
            <a:endParaRPr lang="en-US" dirty="0"/>
          </a:p>
        </p:txBody>
      </p:sp>
      <p:sp>
        <p:nvSpPr>
          <p:cNvPr id="5" name="Footer Placeholder 4">
            <a:extLst>
              <a:ext uri="{FF2B5EF4-FFF2-40B4-BE49-F238E27FC236}">
                <a16:creationId xmlns:a16="http://schemas.microsoft.com/office/drawing/2014/main" id="{E400D978-9BC0-E0C4-BF5C-434062FB7B0F}"/>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03957987-3415-1C99-BF20-E627A58B5765}"/>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4850662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4ACD-FD96-8D02-91BF-2B0C87E117E5}"/>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0B9602-9857-10A0-BCA7-044C59061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393D6A9-F74F-1D4C-0065-CE05E3FF6E3B}"/>
              </a:ext>
            </a:extLst>
          </p:cNvPr>
          <p:cNvSpPr>
            <a:spLocks noGrp="1"/>
          </p:cNvSpPr>
          <p:nvPr>
            <p:ph type="dt" sz="half" idx="10"/>
          </p:nvPr>
        </p:nvSpPr>
        <p:spPr/>
        <p:txBody>
          <a:bodyPr/>
          <a:lstStyle/>
          <a:p>
            <a:fld id="{8A7B9ABC-2BDA-432C-8D53-84813DB6E36F}" type="datetime1">
              <a:rPr lang="en-US" smtClean="0"/>
              <a:t>10/23/2025</a:t>
            </a:fld>
            <a:endParaRPr lang="en-US" dirty="0"/>
          </a:p>
        </p:txBody>
      </p:sp>
      <p:sp>
        <p:nvSpPr>
          <p:cNvPr id="5" name="Footer Placeholder 4">
            <a:extLst>
              <a:ext uri="{FF2B5EF4-FFF2-40B4-BE49-F238E27FC236}">
                <a16:creationId xmlns:a16="http://schemas.microsoft.com/office/drawing/2014/main" id="{06DFEF5B-C658-2C2A-4C1B-01876AEC8E05}"/>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DBA7545-C5A7-9DFC-15CD-3C12BCBB7BDA}"/>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0329169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3B5A-3EBA-DC9C-78A0-D5EEFA26D2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4C89AFFF-6F9B-8401-855B-71585C27B1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34D074-3395-6551-D849-5DA7DFF788BD}"/>
              </a:ext>
            </a:extLst>
          </p:cNvPr>
          <p:cNvSpPr>
            <a:spLocks noGrp="1"/>
          </p:cNvSpPr>
          <p:nvPr>
            <p:ph type="dt" sz="half" idx="10"/>
          </p:nvPr>
        </p:nvSpPr>
        <p:spPr/>
        <p:txBody>
          <a:bodyPr/>
          <a:lstStyle/>
          <a:p>
            <a:fld id="{3188DBF3-F598-4A31-8E9B-511F7F0D5E47}" type="datetime1">
              <a:rPr lang="en-US" smtClean="0"/>
              <a:t>10/23/2025</a:t>
            </a:fld>
            <a:endParaRPr lang="en-US" dirty="0"/>
          </a:p>
        </p:txBody>
      </p:sp>
      <p:sp>
        <p:nvSpPr>
          <p:cNvPr id="5" name="Footer Placeholder 4">
            <a:extLst>
              <a:ext uri="{FF2B5EF4-FFF2-40B4-BE49-F238E27FC236}">
                <a16:creationId xmlns:a16="http://schemas.microsoft.com/office/drawing/2014/main" id="{B009DB88-8448-421C-63F0-B29DF731A992}"/>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A1EA94B3-1981-AC1C-3EB4-579300F5E7B3}"/>
              </a:ext>
            </a:extLst>
          </p:cNvPr>
          <p:cNvSpPr>
            <a:spLocks noGrp="1"/>
          </p:cNvSpPr>
          <p:nvPr>
            <p:ph type="sldNum" sz="quarter" idx="12"/>
          </p:nvPr>
        </p:nvSpPr>
        <p:spPr/>
        <p:txBody>
          <a:bodyPr/>
          <a:lstStyle/>
          <a:p>
            <a:fld id="{84145AC3-CC88-4C8A-A6CE-8D44921B6A23}" type="slidenum">
              <a:rPr lang="en-US" smtClean="0"/>
              <a:pPr/>
              <a:t>‹#›</a:t>
            </a:fld>
            <a:endParaRPr lang="en-US" dirty="0"/>
          </a:p>
        </p:txBody>
      </p:sp>
      <p:sp>
        <p:nvSpPr>
          <p:cNvPr id="7" name="Rectangle 6">
            <a:extLst>
              <a:ext uri="{FF2B5EF4-FFF2-40B4-BE49-F238E27FC236}">
                <a16:creationId xmlns:a16="http://schemas.microsoft.com/office/drawing/2014/main" id="{6B64003C-5C9F-4436-868C-739EB13393FE}"/>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2685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8C76-D4C6-ADB8-7170-55569D2FF3B5}"/>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F2A8A7B-B5C3-B92D-E2BB-EE8A3BCDC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B4BC79B6-1FA6-FFE9-B9A4-71B2B0F5DD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667ABFC4-6D55-6C00-93FF-4161D441CC81}"/>
              </a:ext>
            </a:extLst>
          </p:cNvPr>
          <p:cNvSpPr>
            <a:spLocks noGrp="1"/>
          </p:cNvSpPr>
          <p:nvPr>
            <p:ph type="dt" sz="half" idx="10"/>
          </p:nvPr>
        </p:nvSpPr>
        <p:spPr/>
        <p:txBody>
          <a:bodyPr/>
          <a:lstStyle/>
          <a:p>
            <a:fld id="{8A7B9ABC-2BDA-432C-8D53-84813DB6E36F}" type="datetime1">
              <a:rPr lang="en-US" smtClean="0"/>
              <a:t>10/23/2025</a:t>
            </a:fld>
            <a:endParaRPr lang="en-US" dirty="0"/>
          </a:p>
        </p:txBody>
      </p:sp>
      <p:sp>
        <p:nvSpPr>
          <p:cNvPr id="6" name="Footer Placeholder 5">
            <a:extLst>
              <a:ext uri="{FF2B5EF4-FFF2-40B4-BE49-F238E27FC236}">
                <a16:creationId xmlns:a16="http://schemas.microsoft.com/office/drawing/2014/main" id="{BEE52B1D-41EC-A0A8-30A5-45BCE782DEB7}"/>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D22BA8AA-5192-D74A-83A1-E94E4D6920E6}"/>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0394626"/>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6D11-2010-806B-AD2F-D1B4B7096078}"/>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8A50CA35-B301-4B89-AA5E-AFB268291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8547F3-BD7D-7724-B774-C11342062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234480E3-D9D3-ABE6-B48A-FFF1C08FC7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9427BD-BBBC-101B-BB98-89413838C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371B6293-CC85-8082-6647-A2C8A3AFD213}"/>
              </a:ext>
            </a:extLst>
          </p:cNvPr>
          <p:cNvSpPr>
            <a:spLocks noGrp="1"/>
          </p:cNvSpPr>
          <p:nvPr>
            <p:ph type="dt" sz="half" idx="10"/>
          </p:nvPr>
        </p:nvSpPr>
        <p:spPr/>
        <p:txBody>
          <a:bodyPr/>
          <a:lstStyle/>
          <a:p>
            <a:fld id="{8A7B9ABC-2BDA-432C-8D53-84813DB6E36F}" type="datetime1">
              <a:rPr lang="en-US" smtClean="0"/>
              <a:t>10/23/2025</a:t>
            </a:fld>
            <a:endParaRPr lang="en-US" dirty="0"/>
          </a:p>
        </p:txBody>
      </p:sp>
      <p:sp>
        <p:nvSpPr>
          <p:cNvPr id="8" name="Footer Placeholder 7">
            <a:extLst>
              <a:ext uri="{FF2B5EF4-FFF2-40B4-BE49-F238E27FC236}">
                <a16:creationId xmlns:a16="http://schemas.microsoft.com/office/drawing/2014/main" id="{829DA8CF-4AE3-4A85-01A2-3A95CD6C63EF}"/>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85B23650-9219-475A-A9FB-2711BECA066B}"/>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0126258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2D00-3FBA-707A-F0DE-66DEB767F7EB}"/>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19DD1EB5-B415-2225-BF3E-5CC3A9DEBF0D}"/>
              </a:ext>
            </a:extLst>
          </p:cNvPr>
          <p:cNvSpPr>
            <a:spLocks noGrp="1"/>
          </p:cNvSpPr>
          <p:nvPr>
            <p:ph type="dt" sz="half" idx="10"/>
          </p:nvPr>
        </p:nvSpPr>
        <p:spPr/>
        <p:txBody>
          <a:bodyPr/>
          <a:lstStyle/>
          <a:p>
            <a:fld id="{0061D436-D43A-4662-BADB-33E2F793B997}" type="datetime1">
              <a:rPr lang="en-US" smtClean="0"/>
              <a:t>10/23/2025</a:t>
            </a:fld>
            <a:endParaRPr lang="en-US" dirty="0"/>
          </a:p>
        </p:txBody>
      </p:sp>
      <p:sp>
        <p:nvSpPr>
          <p:cNvPr id="4" name="Footer Placeholder 3">
            <a:extLst>
              <a:ext uri="{FF2B5EF4-FFF2-40B4-BE49-F238E27FC236}">
                <a16:creationId xmlns:a16="http://schemas.microsoft.com/office/drawing/2014/main" id="{D0D14D17-548F-FABC-EA98-A9641CA182F3}"/>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62ADC6B3-A49C-907D-DF22-8618514958C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15637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88564-FFDD-FD27-BA30-BCA2A83449B9}"/>
              </a:ext>
            </a:extLst>
          </p:cNvPr>
          <p:cNvSpPr>
            <a:spLocks noGrp="1"/>
          </p:cNvSpPr>
          <p:nvPr>
            <p:ph type="dt" sz="half" idx="10"/>
          </p:nvPr>
        </p:nvSpPr>
        <p:spPr/>
        <p:txBody>
          <a:bodyPr/>
          <a:lstStyle/>
          <a:p>
            <a:fld id="{21DC9DBE-31FF-4D71-B719-92EBAC3193CE}" type="datetime1">
              <a:rPr lang="en-US" smtClean="0"/>
              <a:t>10/23/2025</a:t>
            </a:fld>
            <a:endParaRPr lang="en-US" dirty="0"/>
          </a:p>
        </p:txBody>
      </p:sp>
      <p:sp>
        <p:nvSpPr>
          <p:cNvPr id="3" name="Footer Placeholder 2">
            <a:extLst>
              <a:ext uri="{FF2B5EF4-FFF2-40B4-BE49-F238E27FC236}">
                <a16:creationId xmlns:a16="http://schemas.microsoft.com/office/drawing/2014/main" id="{DB9F5031-B615-E904-C67D-F9059DEB0894}"/>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33CB22FA-21B9-39F9-C055-7465A4D63E7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6979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6347517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6DEA-FC4D-E816-B213-6E8A2EB0A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E37C23EA-A7A7-08B7-0095-A4BFC6983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774965BE-72F3-039A-B78F-2C0151927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24995-69D7-6D18-4ADF-E076F12EA9DA}"/>
              </a:ext>
            </a:extLst>
          </p:cNvPr>
          <p:cNvSpPr>
            <a:spLocks noGrp="1"/>
          </p:cNvSpPr>
          <p:nvPr>
            <p:ph type="dt" sz="half" idx="10"/>
          </p:nvPr>
        </p:nvSpPr>
        <p:spPr/>
        <p:txBody>
          <a:bodyPr/>
          <a:lstStyle/>
          <a:p>
            <a:fld id="{762F576B-5432-44C5-AE72-B8C78722FE99}" type="datetime1">
              <a:rPr lang="en-US" smtClean="0"/>
              <a:t>10/23/2025</a:t>
            </a:fld>
            <a:endParaRPr lang="en-US" dirty="0"/>
          </a:p>
        </p:txBody>
      </p:sp>
      <p:sp>
        <p:nvSpPr>
          <p:cNvPr id="6" name="Footer Placeholder 5">
            <a:extLst>
              <a:ext uri="{FF2B5EF4-FFF2-40B4-BE49-F238E27FC236}">
                <a16:creationId xmlns:a16="http://schemas.microsoft.com/office/drawing/2014/main" id="{25FC5AD4-7DE8-904B-235B-B2158E6C7F57}"/>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60BB13F7-2EA8-9D9A-7D8F-70CE4A8F7CD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04421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A950-0FB8-6ADF-7AED-E1199004F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FB1151CE-B005-C53E-1AAC-B3E84FFC9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53B34C80-5F03-9D96-57A8-E4F009D7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1B7B2-2FAA-DFF7-7A23-ADBF6D953320}"/>
              </a:ext>
            </a:extLst>
          </p:cNvPr>
          <p:cNvSpPr>
            <a:spLocks noGrp="1"/>
          </p:cNvSpPr>
          <p:nvPr>
            <p:ph type="dt" sz="half" idx="10"/>
          </p:nvPr>
        </p:nvSpPr>
        <p:spPr/>
        <p:txBody>
          <a:bodyPr/>
          <a:lstStyle/>
          <a:p>
            <a:fld id="{94366CE1-0051-42BD-BBD3-CB4EC65FC51D}" type="datetime1">
              <a:rPr lang="en-US" smtClean="0"/>
              <a:t>10/23/2025</a:t>
            </a:fld>
            <a:endParaRPr lang="en-US" dirty="0"/>
          </a:p>
        </p:txBody>
      </p:sp>
      <p:sp>
        <p:nvSpPr>
          <p:cNvPr id="6" name="Footer Placeholder 5">
            <a:extLst>
              <a:ext uri="{FF2B5EF4-FFF2-40B4-BE49-F238E27FC236}">
                <a16:creationId xmlns:a16="http://schemas.microsoft.com/office/drawing/2014/main" id="{08B0B373-D0F1-4B99-02FA-E4D3D98C1B20}"/>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587CD071-4B4F-B2A8-2217-B71AA8E1E5C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9961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7B4D-F327-5127-F83D-4C2F937306E2}"/>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8875277-625E-1825-E1AB-C995ABD61B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FC41B3E9-0C58-5F87-83E2-4834F699B766}"/>
              </a:ext>
            </a:extLst>
          </p:cNvPr>
          <p:cNvSpPr>
            <a:spLocks noGrp="1"/>
          </p:cNvSpPr>
          <p:nvPr>
            <p:ph type="dt" sz="half" idx="10"/>
          </p:nvPr>
        </p:nvSpPr>
        <p:spPr/>
        <p:txBody>
          <a:bodyPr/>
          <a:lstStyle/>
          <a:p>
            <a:fld id="{8A7B9ABC-2BDA-432C-8D53-84813DB6E36F}" type="datetime1">
              <a:rPr lang="en-US" smtClean="0"/>
              <a:t>10/23/2025</a:t>
            </a:fld>
            <a:endParaRPr lang="en-US" dirty="0"/>
          </a:p>
        </p:txBody>
      </p:sp>
      <p:sp>
        <p:nvSpPr>
          <p:cNvPr id="5" name="Footer Placeholder 4">
            <a:extLst>
              <a:ext uri="{FF2B5EF4-FFF2-40B4-BE49-F238E27FC236}">
                <a16:creationId xmlns:a16="http://schemas.microsoft.com/office/drawing/2014/main" id="{399473CC-51B1-3F9D-BFC6-10C3A1CC5C0E}"/>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61AF077A-5089-FDCD-EA2D-3F6392C5F05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3034213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7F4C90-8675-F38E-D68C-0EB3553C3A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FCFB6F2F-2DE3-6AE9-6366-E02034038C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24FCA20-412D-A2E1-5723-29F370D4891F}"/>
              </a:ext>
            </a:extLst>
          </p:cNvPr>
          <p:cNvSpPr>
            <a:spLocks noGrp="1"/>
          </p:cNvSpPr>
          <p:nvPr>
            <p:ph type="dt" sz="half" idx="10"/>
          </p:nvPr>
        </p:nvSpPr>
        <p:spPr/>
        <p:txBody>
          <a:bodyPr/>
          <a:lstStyle/>
          <a:p>
            <a:fld id="{8A7B9ABC-2BDA-432C-8D53-84813DB6E36F}" type="datetime1">
              <a:rPr lang="en-US" smtClean="0"/>
              <a:t>10/23/2025</a:t>
            </a:fld>
            <a:endParaRPr lang="en-US" dirty="0"/>
          </a:p>
        </p:txBody>
      </p:sp>
      <p:sp>
        <p:nvSpPr>
          <p:cNvPr id="5" name="Footer Placeholder 4">
            <a:extLst>
              <a:ext uri="{FF2B5EF4-FFF2-40B4-BE49-F238E27FC236}">
                <a16:creationId xmlns:a16="http://schemas.microsoft.com/office/drawing/2014/main" id="{E0FD471A-646E-7C86-8CC4-35402D1E1DAB}"/>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2D6E456C-92A7-9429-A597-D0D10912197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1795684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10/23/2025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8259036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96119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02977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10/23/2025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96879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10/23/2025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48434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10/23/2025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3734290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10/23/2025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520960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10/23/2025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401185484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10/23/2025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26406726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2.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10/23/2025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52820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006D5-B933-F4D0-4D43-EAB8788A76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F6B79B1C-8FF4-BB77-62EC-66C182236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8FCDB1C-2F80-FA93-0C07-17285DC0B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B9ABC-2BDA-432C-8D53-84813DB6E36F}" type="datetime1">
              <a:rPr lang="en-US" smtClean="0"/>
              <a:t>10/23/2025</a:t>
            </a:fld>
            <a:endParaRPr lang="en-US" dirty="0"/>
          </a:p>
        </p:txBody>
      </p:sp>
      <p:sp>
        <p:nvSpPr>
          <p:cNvPr id="5" name="Footer Placeholder 4">
            <a:extLst>
              <a:ext uri="{FF2B5EF4-FFF2-40B4-BE49-F238E27FC236}">
                <a16:creationId xmlns:a16="http://schemas.microsoft.com/office/drawing/2014/main" id="{D07CBBAB-D128-E0C6-6CCB-0ABBDF9DEB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ED89381C-9440-B88D-F978-D2DAC6E1D8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958899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2"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5.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 name="Freeform: Shape 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41C7C8-449E-280D-DB46-92677E4D4385}"/>
              </a:ext>
            </a:extLst>
          </p:cNvPr>
          <p:cNvSpPr>
            <a:spLocks noGrp="1"/>
          </p:cNvSpPr>
          <p:nvPr>
            <p:ph type="ctrTitle"/>
          </p:nvPr>
        </p:nvSpPr>
        <p:spPr>
          <a:xfrm>
            <a:off x="1524003" y="1999615"/>
            <a:ext cx="9144000" cy="2764028"/>
          </a:xfrm>
        </p:spPr>
        <p:txBody>
          <a:bodyPr anchor="ctr">
            <a:normAutofit fontScale="90000"/>
          </a:bodyPr>
          <a:lstStyle/>
          <a:p>
            <a:r>
              <a:rPr lang="lv-LV" sz="4500" dirty="0"/>
              <a:t>Ādažu novada pašvaldības </a:t>
            </a:r>
            <a:br>
              <a:rPr lang="lv-LV" sz="4500" dirty="0"/>
            </a:br>
            <a:r>
              <a:rPr lang="lv-LV" sz="4500" dirty="0"/>
              <a:t>Administratīvā komisija:</a:t>
            </a:r>
            <a:br>
              <a:rPr lang="lv-LV" sz="4500" dirty="0"/>
            </a:br>
            <a:r>
              <a:rPr lang="lv-LV" sz="4500" dirty="0"/>
              <a:t> </a:t>
            </a:r>
            <a:br>
              <a:rPr lang="lv-LV" sz="4500" dirty="0"/>
            </a:br>
            <a:r>
              <a:rPr lang="lv-LV" sz="4000" dirty="0"/>
              <a:t>šodienas darbs, izaicinājumi un perspektīvas nākotnē</a:t>
            </a:r>
            <a:endParaRPr lang="lv-LV" sz="4500" dirty="0"/>
          </a:p>
        </p:txBody>
      </p:sp>
      <p:sp>
        <p:nvSpPr>
          <p:cNvPr id="3" name="Subtitle 2">
            <a:extLst>
              <a:ext uri="{FF2B5EF4-FFF2-40B4-BE49-F238E27FC236}">
                <a16:creationId xmlns:a16="http://schemas.microsoft.com/office/drawing/2014/main" id="{9E295CED-3388-1286-091C-B32B88EA13AC}"/>
              </a:ext>
            </a:extLst>
          </p:cNvPr>
          <p:cNvSpPr>
            <a:spLocks noGrp="1"/>
          </p:cNvSpPr>
          <p:nvPr>
            <p:ph type="subTitle" idx="1"/>
          </p:nvPr>
        </p:nvSpPr>
        <p:spPr>
          <a:xfrm>
            <a:off x="1966912" y="5645150"/>
            <a:ext cx="8258176" cy="631825"/>
          </a:xfrm>
        </p:spPr>
        <p:txBody>
          <a:bodyPr anchor="ctr">
            <a:normAutofit/>
          </a:bodyPr>
          <a:lstStyle/>
          <a:p>
            <a:r>
              <a:rPr lang="lv-LV" sz="1800"/>
              <a:t>Jānis Veinbergs, Komisijas priekšsēdētājs, </a:t>
            </a:r>
            <a:br>
              <a:rPr lang="lv-LV" sz="1800"/>
            </a:br>
            <a:r>
              <a:rPr lang="lv-LV" sz="1800"/>
              <a:t>2025.gada oktobrī</a:t>
            </a:r>
          </a:p>
        </p:txBody>
      </p:sp>
      <p:sp>
        <p:nvSpPr>
          <p:cNvPr id="9" name="Rectangle 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170F70F-8135-A329-9594-AE7CA45EEC86}"/>
              </a:ext>
            </a:extLst>
          </p:cNvPr>
          <p:cNvSpPr txBox="1"/>
          <p:nvPr/>
        </p:nvSpPr>
        <p:spPr>
          <a:xfrm>
            <a:off x="8859520" y="528319"/>
            <a:ext cx="2794000" cy="707886"/>
          </a:xfrm>
          <a:prstGeom prst="rect">
            <a:avLst/>
          </a:prstGeom>
          <a:noFill/>
        </p:spPr>
        <p:txBody>
          <a:bodyPr wrap="square" rtlCol="0">
            <a:spAutoFit/>
          </a:bodyPr>
          <a:lstStyle/>
          <a:p>
            <a:pPr algn="r"/>
            <a:r>
              <a:rPr lang="lv-LV" sz="1000" dirty="0"/>
              <a:t>7.pielikums</a:t>
            </a:r>
          </a:p>
          <a:p>
            <a:pPr algn="r"/>
            <a:r>
              <a:rPr lang="lv-LV" sz="1000" dirty="0"/>
              <a:t>Finanšu komitejas</a:t>
            </a:r>
          </a:p>
          <a:p>
            <a:pPr algn="r"/>
            <a:r>
              <a:rPr lang="lv-LV" sz="1000" dirty="0"/>
              <a:t>2025. gada 15. oktobra sēdes</a:t>
            </a:r>
          </a:p>
          <a:p>
            <a:pPr algn="r"/>
            <a:r>
              <a:rPr lang="lv-LV" sz="1000" dirty="0"/>
              <a:t>protokolam N. 11</a:t>
            </a:r>
          </a:p>
        </p:txBody>
      </p:sp>
    </p:spTree>
    <p:extLst>
      <p:ext uri="{BB962C8B-B14F-4D97-AF65-F5344CB8AC3E}">
        <p14:creationId xmlns:p14="http://schemas.microsoft.com/office/powerpoint/2010/main" val="14188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630566-2C30-BA31-AFDC-95DD6BC3D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F3EB3-3556-F2AE-6366-DB96A1DF5479}"/>
              </a:ext>
            </a:extLst>
          </p:cNvPr>
          <p:cNvSpPr>
            <a:spLocks noGrp="1"/>
          </p:cNvSpPr>
          <p:nvPr>
            <p:ph type="title"/>
          </p:nvPr>
        </p:nvSpPr>
        <p:spPr>
          <a:xfrm>
            <a:off x="8052497" y="1056640"/>
            <a:ext cx="3197660" cy="2279227"/>
          </a:xfrm>
        </p:spPr>
        <p:txBody>
          <a:bodyPr vert="horz" lIns="91440" tIns="45720" rIns="91440" bIns="45720" rtlCol="0" anchor="b">
            <a:normAutofit/>
          </a:bodyPr>
          <a:lstStyle/>
          <a:p>
            <a:r>
              <a:rPr lang="en-US" sz="3400" kern="1200" dirty="0" err="1">
                <a:solidFill>
                  <a:schemeClr val="tx1"/>
                </a:solidFill>
                <a:latin typeface="+mj-lt"/>
                <a:ea typeface="+mj-ea"/>
                <a:cs typeface="+mj-cs"/>
              </a:rPr>
              <a:t>Administatīvās</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komisijas</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darba</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apjoms</a:t>
            </a:r>
            <a:endParaRPr lang="en-US" sz="3400"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3E59307-5F1D-02A8-66AC-CED70555D629}"/>
              </a:ext>
            </a:extLst>
          </p:cNvPr>
          <p:cNvSpPr>
            <a:spLocks noGrp="1"/>
          </p:cNvSpPr>
          <p:nvPr>
            <p:ph sz="quarter" idx="14"/>
          </p:nvPr>
        </p:nvSpPr>
        <p:spPr>
          <a:xfrm>
            <a:off x="8052496" y="3429000"/>
            <a:ext cx="2705619" cy="1992854"/>
          </a:xfrm>
        </p:spPr>
        <p:txBody>
          <a:bodyPr vert="horz" lIns="91440" tIns="45720" rIns="91440" bIns="45720" rtlCol="0" anchor="t">
            <a:normAutofit/>
          </a:bodyPr>
          <a:lstStyle/>
          <a:p>
            <a:endParaRPr lang="en-US" sz="18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119D0561-FA87-663B-DCB2-C856E132C856}"/>
              </a:ext>
            </a:extLst>
          </p:cNvPr>
          <p:cNvPicPr>
            <a:picLocks noChangeAspect="1"/>
          </p:cNvPicPr>
          <p:nvPr/>
        </p:nvPicPr>
        <p:blipFill>
          <a:blip r:embed="rId2"/>
          <a:stretch>
            <a:fillRect/>
          </a:stretch>
        </p:blipFill>
        <p:spPr>
          <a:xfrm>
            <a:off x="323440" y="1057150"/>
            <a:ext cx="6950944" cy="4187204"/>
          </a:xfrm>
          <a:prstGeom prst="rect">
            <a:avLst/>
          </a:prstGeom>
        </p:spPr>
      </p:pic>
    </p:spTree>
    <p:extLst>
      <p:ext uri="{BB962C8B-B14F-4D97-AF65-F5344CB8AC3E}">
        <p14:creationId xmlns:p14="http://schemas.microsoft.com/office/powerpoint/2010/main" val="3464291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1ACA-1247-4947-1860-F1E014E84533}"/>
              </a:ext>
            </a:extLst>
          </p:cNvPr>
          <p:cNvSpPr>
            <a:spLocks noGrp="1"/>
          </p:cNvSpPr>
          <p:nvPr>
            <p:ph type="title"/>
          </p:nvPr>
        </p:nvSpPr>
        <p:spPr>
          <a:xfrm>
            <a:off x="8029293" y="806364"/>
            <a:ext cx="3354636" cy="2847413"/>
          </a:xfrm>
        </p:spPr>
        <p:txBody>
          <a:bodyPr vert="horz" lIns="91440" tIns="45720" rIns="91440" bIns="45720" rtlCol="0" anchor="b">
            <a:normAutofit/>
          </a:bodyPr>
          <a:lstStyle/>
          <a:p>
            <a:r>
              <a:rPr lang="lv-LV" sz="3800" kern="1200" dirty="0">
                <a:solidFill>
                  <a:schemeClr val="tx1"/>
                </a:solidFill>
                <a:latin typeface="+mj-lt"/>
                <a:ea typeface="+mj-ea"/>
                <a:cs typeface="+mj-cs"/>
              </a:rPr>
              <a:t>Piemēroto sodu apjoms </a:t>
            </a:r>
            <a:endParaRPr lang="en-US" sz="3800"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3228E89-B1CA-BADF-EA1D-B82BE29E0204}"/>
              </a:ext>
            </a:extLst>
          </p:cNvPr>
          <p:cNvSpPr>
            <a:spLocks noGrp="1"/>
          </p:cNvSpPr>
          <p:nvPr>
            <p:ph sz="quarter" idx="14"/>
          </p:nvPr>
        </p:nvSpPr>
        <p:spPr>
          <a:xfrm>
            <a:off x="8029293" y="3703250"/>
            <a:ext cx="2435507" cy="1122750"/>
          </a:xfrm>
        </p:spPr>
        <p:txBody>
          <a:bodyPr vert="horz" lIns="91440" tIns="45720" rIns="91440" bIns="45720" rtlCol="0" anchor="t">
            <a:normAutofit/>
          </a:bodyPr>
          <a:lstStyle/>
          <a:p>
            <a:endParaRPr lang="en-US" sz="1700" kern="1200" dirty="0">
              <a:solidFill>
                <a:schemeClr val="tx1"/>
              </a:solidFill>
              <a:latin typeface="+mn-lt"/>
              <a:ea typeface="+mn-ea"/>
              <a:cs typeface="+mn-cs"/>
            </a:endParaRPr>
          </a:p>
        </p:txBody>
      </p:sp>
      <p:pic>
        <p:nvPicPr>
          <p:cNvPr id="10" name="Picture 9">
            <a:extLst>
              <a:ext uri="{FF2B5EF4-FFF2-40B4-BE49-F238E27FC236}">
                <a16:creationId xmlns:a16="http://schemas.microsoft.com/office/drawing/2014/main" id="{01FD0A0C-5169-BD75-BBAB-EE3B93E1F761}"/>
              </a:ext>
            </a:extLst>
          </p:cNvPr>
          <p:cNvPicPr>
            <a:picLocks noChangeAspect="1"/>
          </p:cNvPicPr>
          <p:nvPr/>
        </p:nvPicPr>
        <p:blipFill>
          <a:blip r:embed="rId2"/>
          <a:stretch>
            <a:fillRect/>
          </a:stretch>
        </p:blipFill>
        <p:spPr>
          <a:xfrm>
            <a:off x="682822" y="1151068"/>
            <a:ext cx="6538401" cy="3929997"/>
          </a:xfrm>
          <a:prstGeom prst="rect">
            <a:avLst/>
          </a:prstGeom>
        </p:spPr>
      </p:pic>
    </p:spTree>
    <p:extLst>
      <p:ext uri="{BB962C8B-B14F-4D97-AF65-F5344CB8AC3E}">
        <p14:creationId xmlns:p14="http://schemas.microsoft.com/office/powerpoint/2010/main" val="224713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9E24B-3FDC-3B4A-975B-C3C0DE846344}"/>
              </a:ext>
            </a:extLst>
          </p:cNvPr>
          <p:cNvSpPr>
            <a:spLocks noGrp="1"/>
          </p:cNvSpPr>
          <p:nvPr>
            <p:ph type="title"/>
          </p:nvPr>
        </p:nvSpPr>
        <p:spPr/>
        <p:txBody>
          <a:bodyPr/>
          <a:lstStyle/>
          <a:p>
            <a:pPr algn="ctr"/>
            <a:r>
              <a:rPr lang="lv-LV" dirty="0"/>
              <a:t>Izskatīto lietu skaits un lēmumu veidi</a:t>
            </a:r>
          </a:p>
        </p:txBody>
      </p:sp>
      <p:sp>
        <p:nvSpPr>
          <p:cNvPr id="10" name="Text Placeholder 9">
            <a:extLst>
              <a:ext uri="{FF2B5EF4-FFF2-40B4-BE49-F238E27FC236}">
                <a16:creationId xmlns:a16="http://schemas.microsoft.com/office/drawing/2014/main" id="{B5D25041-8723-EB89-95F9-64DD1C229F99}"/>
              </a:ext>
            </a:extLst>
          </p:cNvPr>
          <p:cNvSpPr>
            <a:spLocks noGrp="1"/>
          </p:cNvSpPr>
          <p:nvPr>
            <p:ph type="body" idx="1"/>
          </p:nvPr>
        </p:nvSpPr>
        <p:spPr>
          <a:xfrm>
            <a:off x="839788" y="1240100"/>
            <a:ext cx="5157787" cy="823912"/>
          </a:xfrm>
        </p:spPr>
        <p:txBody>
          <a:bodyPr/>
          <a:lstStyle/>
          <a:p>
            <a:pPr algn="ctr"/>
            <a:r>
              <a:rPr lang="lv-LV" dirty="0"/>
              <a:t>Ādaži = pilsēta +pagasts</a:t>
            </a:r>
          </a:p>
        </p:txBody>
      </p:sp>
      <p:pic>
        <p:nvPicPr>
          <p:cNvPr id="14" name="Content Placeholder 13">
            <a:extLst>
              <a:ext uri="{FF2B5EF4-FFF2-40B4-BE49-F238E27FC236}">
                <a16:creationId xmlns:a16="http://schemas.microsoft.com/office/drawing/2014/main" id="{9841C609-B92B-7835-1EB6-132E25C9296B}"/>
              </a:ext>
            </a:extLst>
          </p:cNvPr>
          <p:cNvPicPr>
            <a:picLocks noGrp="1" noChangeAspect="1"/>
          </p:cNvPicPr>
          <p:nvPr>
            <p:ph sz="half" idx="2"/>
          </p:nvPr>
        </p:nvPicPr>
        <p:blipFill>
          <a:blip r:embed="rId2"/>
          <a:stretch>
            <a:fillRect/>
          </a:stretch>
        </p:blipFill>
        <p:spPr>
          <a:xfrm>
            <a:off x="241801" y="2183802"/>
            <a:ext cx="5743478" cy="3452197"/>
          </a:xfrm>
          <a:prstGeom prst="rect">
            <a:avLst/>
          </a:prstGeom>
        </p:spPr>
      </p:pic>
      <p:sp>
        <p:nvSpPr>
          <p:cNvPr id="12" name="Text Placeholder 11">
            <a:extLst>
              <a:ext uri="{FF2B5EF4-FFF2-40B4-BE49-F238E27FC236}">
                <a16:creationId xmlns:a16="http://schemas.microsoft.com/office/drawing/2014/main" id="{E6E9A1BD-6F2E-F2C5-6F6A-137F8EFFD8EF}"/>
              </a:ext>
            </a:extLst>
          </p:cNvPr>
          <p:cNvSpPr>
            <a:spLocks noGrp="1"/>
          </p:cNvSpPr>
          <p:nvPr>
            <p:ph type="body" sz="quarter" idx="3"/>
          </p:nvPr>
        </p:nvSpPr>
        <p:spPr>
          <a:xfrm>
            <a:off x="6172200" y="1240100"/>
            <a:ext cx="5183188" cy="823912"/>
          </a:xfrm>
        </p:spPr>
        <p:txBody>
          <a:bodyPr/>
          <a:lstStyle/>
          <a:p>
            <a:pPr algn="ctr"/>
            <a:r>
              <a:rPr lang="lv-LV" dirty="0"/>
              <a:t>Carnikavas pagasts</a:t>
            </a:r>
          </a:p>
        </p:txBody>
      </p:sp>
      <p:pic>
        <p:nvPicPr>
          <p:cNvPr id="15" name="Content Placeholder 14">
            <a:extLst>
              <a:ext uri="{FF2B5EF4-FFF2-40B4-BE49-F238E27FC236}">
                <a16:creationId xmlns:a16="http://schemas.microsoft.com/office/drawing/2014/main" id="{B98DD54A-0695-6372-7B49-C1B8CEAA0A44}"/>
              </a:ext>
            </a:extLst>
          </p:cNvPr>
          <p:cNvPicPr>
            <a:picLocks noGrp="1" noChangeAspect="1"/>
          </p:cNvPicPr>
          <p:nvPr>
            <p:ph sz="quarter" idx="4"/>
          </p:nvPr>
        </p:nvPicPr>
        <p:blipFill>
          <a:blip r:embed="rId3"/>
          <a:stretch>
            <a:fillRect/>
          </a:stretch>
        </p:blipFill>
        <p:spPr>
          <a:xfrm>
            <a:off x="6244564" y="2183803"/>
            <a:ext cx="5743478" cy="3452198"/>
          </a:xfrm>
          <a:prstGeom prst="rect">
            <a:avLst/>
          </a:prstGeom>
        </p:spPr>
      </p:pic>
    </p:spTree>
    <p:extLst>
      <p:ext uri="{BB962C8B-B14F-4D97-AF65-F5344CB8AC3E}">
        <p14:creationId xmlns:p14="http://schemas.microsoft.com/office/powerpoint/2010/main" val="1338347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E95C-08C2-E22C-C5B9-C9777459DD37}"/>
              </a:ext>
            </a:extLst>
          </p:cNvPr>
          <p:cNvSpPr>
            <a:spLocks noGrp="1"/>
          </p:cNvSpPr>
          <p:nvPr>
            <p:ph type="title"/>
          </p:nvPr>
        </p:nvSpPr>
        <p:spPr/>
        <p:txBody>
          <a:bodyPr anchor="b">
            <a:normAutofit/>
          </a:bodyPr>
          <a:lstStyle/>
          <a:p>
            <a:r>
              <a:rPr lang="lv-LV"/>
              <a:t>Šodienas izaicinājumi un aktualitātes</a:t>
            </a:r>
          </a:p>
        </p:txBody>
      </p:sp>
      <p:sp>
        <p:nvSpPr>
          <p:cNvPr id="7" name="Text Placeholder 2">
            <a:extLst>
              <a:ext uri="{FF2B5EF4-FFF2-40B4-BE49-F238E27FC236}">
                <a16:creationId xmlns:a16="http://schemas.microsoft.com/office/drawing/2014/main" id="{AB8C0661-0C32-D6AD-5958-C8FBF328B2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76094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F1C9-1E46-31CB-E6F4-64CC22B82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89B0E-B248-DC5A-BF95-A3D7D6B82734}"/>
              </a:ext>
            </a:extLst>
          </p:cNvPr>
          <p:cNvSpPr>
            <a:spLocks noGrp="1"/>
          </p:cNvSpPr>
          <p:nvPr>
            <p:ph type="title"/>
          </p:nvPr>
        </p:nvSpPr>
        <p:spPr>
          <a:xfrm>
            <a:off x="6791638" y="342899"/>
            <a:ext cx="5203138" cy="1679539"/>
          </a:xfrm>
        </p:spPr>
        <p:txBody>
          <a:bodyPr vert="horz" lIns="91440" tIns="45720" rIns="91440" bIns="45720" rtlCol="0" anchor="t">
            <a:normAutofit fontScale="90000"/>
          </a:bodyPr>
          <a:lstStyle/>
          <a:p>
            <a:r>
              <a:rPr lang="lv-LV" b="0" kern="1200" dirty="0">
                <a:latin typeface="+mj-lt"/>
                <a:ea typeface="+mj-ea"/>
                <a:cs typeface="+mj-cs"/>
              </a:rPr>
              <a:t>Izskatīto lietu skaits Ādažu novadā uz Latvijas pašvaldību fona</a:t>
            </a:r>
            <a:endParaRPr lang="en-US" b="0" kern="1200" dirty="0">
              <a:latin typeface="+mj-lt"/>
              <a:ea typeface="+mj-ea"/>
              <a:cs typeface="+mj-cs"/>
            </a:endParaRPr>
          </a:p>
        </p:txBody>
      </p:sp>
      <p:sp>
        <p:nvSpPr>
          <p:cNvPr id="5" name="TextBox 4">
            <a:extLst>
              <a:ext uri="{FF2B5EF4-FFF2-40B4-BE49-F238E27FC236}">
                <a16:creationId xmlns:a16="http://schemas.microsoft.com/office/drawing/2014/main" id="{7D601F2D-4A19-7F79-F1D7-012A0B80E8D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38128" y="3044858"/>
            <a:ext cx="4910972" cy="2762054"/>
          </a:xfrm>
          <a:prstGeom prst="rect">
            <a:avLst/>
          </a:prstGeom>
        </p:spPr>
        <p:txBody>
          <a:bodyPr numCol="1">
            <a:normAutofit/>
          </a:bodyPr>
          <a:lstStyle/>
          <a:p>
            <a:pPr>
              <a:lnSpc>
                <a:spcPct val="120000"/>
              </a:lnSpc>
              <a:spcBef>
                <a:spcPts val="2500"/>
              </a:spcBef>
              <a:spcAft>
                <a:spcPts val="600"/>
              </a:spcAft>
            </a:pPr>
            <a:r>
              <a:rPr lang="lv-LV" sz="2000" dirty="0"/>
              <a:t>Ādažu novadā –</a:t>
            </a:r>
          </a:p>
          <a:p>
            <a:pPr>
              <a:lnSpc>
                <a:spcPct val="120000"/>
              </a:lnSpc>
              <a:spcBef>
                <a:spcPts val="2500"/>
              </a:spcBef>
              <a:spcAft>
                <a:spcPts val="600"/>
              </a:spcAft>
            </a:pPr>
            <a:r>
              <a:rPr lang="lv-LV" sz="2000" dirty="0"/>
              <a:t>faktiski relatīvi lielākais Administratīvās komisijas izskatīto lietu skaits, kas apliecina to, ka darbs ir apjomīgs, vidēji katrā sēdē tiek izskatīti līdz pat 25 administratīvā pārkāpuma procesiem</a:t>
            </a:r>
          </a:p>
        </p:txBody>
      </p:sp>
      <p:pic>
        <p:nvPicPr>
          <p:cNvPr id="4" name="Picture 3">
            <a:extLst>
              <a:ext uri="{FF2B5EF4-FFF2-40B4-BE49-F238E27FC236}">
                <a16:creationId xmlns:a16="http://schemas.microsoft.com/office/drawing/2014/main" id="{E0E0FD19-3FE0-C0F0-021E-9FC688971675}"/>
              </a:ext>
            </a:extLst>
          </p:cNvPr>
          <p:cNvPicPr>
            <a:picLocks noChangeAspect="1"/>
          </p:cNvPicPr>
          <p:nvPr/>
        </p:nvPicPr>
        <p:blipFill>
          <a:blip r:embed="rId3"/>
          <a:stretch>
            <a:fillRect/>
          </a:stretch>
        </p:blipFill>
        <p:spPr>
          <a:xfrm>
            <a:off x="117593" y="1032734"/>
            <a:ext cx="6674045" cy="4356847"/>
          </a:xfrm>
          <a:prstGeom prst="rect">
            <a:avLst/>
          </a:prstGeom>
        </p:spPr>
      </p:pic>
    </p:spTree>
    <p:extLst>
      <p:ext uri="{BB962C8B-B14F-4D97-AF65-F5344CB8AC3E}">
        <p14:creationId xmlns:p14="http://schemas.microsoft.com/office/powerpoint/2010/main" val="1784545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9C45-9177-016A-364E-F34F38916366}"/>
              </a:ext>
            </a:extLst>
          </p:cNvPr>
          <p:cNvSpPr>
            <a:spLocks noGrp="1"/>
          </p:cNvSpPr>
          <p:nvPr>
            <p:ph type="title"/>
          </p:nvPr>
        </p:nvSpPr>
        <p:spPr>
          <a:xfrm>
            <a:off x="6318607" y="342899"/>
            <a:ext cx="5266841" cy="1947672"/>
          </a:xfrm>
        </p:spPr>
        <p:txBody>
          <a:bodyPr vert="horz" lIns="91440" tIns="45720" rIns="91440" bIns="45720" rtlCol="0" anchor="t">
            <a:normAutofit/>
          </a:bodyPr>
          <a:lstStyle/>
          <a:p>
            <a:r>
              <a:rPr lang="en-US" b="0" kern="1200" dirty="0" err="1">
                <a:latin typeface="+mj-lt"/>
                <a:ea typeface="+mj-ea"/>
                <a:cs typeface="+mj-cs"/>
              </a:rPr>
              <a:t>Biežāk</a:t>
            </a:r>
            <a:r>
              <a:rPr lang="en-US" b="0" kern="1200" dirty="0">
                <a:latin typeface="+mj-lt"/>
                <a:ea typeface="+mj-ea"/>
                <a:cs typeface="+mj-cs"/>
              </a:rPr>
              <a:t> </a:t>
            </a:r>
            <a:r>
              <a:rPr lang="en-US" b="0" kern="1200" dirty="0" err="1">
                <a:latin typeface="+mj-lt"/>
                <a:ea typeface="+mj-ea"/>
                <a:cs typeface="+mj-cs"/>
              </a:rPr>
              <a:t>izskatītie</a:t>
            </a:r>
            <a:r>
              <a:rPr lang="en-US" b="0" kern="1200" dirty="0">
                <a:latin typeface="+mj-lt"/>
                <a:ea typeface="+mj-ea"/>
                <a:cs typeface="+mj-cs"/>
              </a:rPr>
              <a:t> </a:t>
            </a:r>
            <a:r>
              <a:rPr lang="en-US" b="0" kern="1200" dirty="0" err="1">
                <a:latin typeface="+mj-lt"/>
                <a:ea typeface="+mj-ea"/>
                <a:cs typeface="+mj-cs"/>
              </a:rPr>
              <a:t>pārkāpumu</a:t>
            </a:r>
            <a:r>
              <a:rPr lang="en-US" b="0" kern="1200" dirty="0">
                <a:latin typeface="+mj-lt"/>
                <a:ea typeface="+mj-ea"/>
                <a:cs typeface="+mj-cs"/>
              </a:rPr>
              <a:t> </a:t>
            </a:r>
            <a:r>
              <a:rPr lang="en-US" b="0" kern="1200" dirty="0" err="1">
                <a:latin typeface="+mj-lt"/>
                <a:ea typeface="+mj-ea"/>
                <a:cs typeface="+mj-cs"/>
              </a:rPr>
              <a:t>veidi</a:t>
            </a:r>
            <a:endParaRPr lang="en-US" b="0" kern="1200" dirty="0">
              <a:latin typeface="+mj-lt"/>
              <a:ea typeface="+mj-ea"/>
              <a:cs typeface="+mj-cs"/>
            </a:endParaRPr>
          </a:p>
        </p:txBody>
      </p:sp>
      <p:pic>
        <p:nvPicPr>
          <p:cNvPr id="10" name="Picture 9">
            <a:extLst>
              <a:ext uri="{FF2B5EF4-FFF2-40B4-BE49-F238E27FC236}">
                <a16:creationId xmlns:a16="http://schemas.microsoft.com/office/drawing/2014/main" id="{CA24E48B-E513-3BB7-0B83-85C6B7D3264F}"/>
              </a:ext>
            </a:extLst>
          </p:cNvPr>
          <p:cNvPicPr>
            <a:picLocks noChangeAspect="1"/>
          </p:cNvPicPr>
          <p:nvPr/>
        </p:nvPicPr>
        <p:blipFill>
          <a:blip r:embed="rId3"/>
          <a:stretch>
            <a:fillRect/>
          </a:stretch>
        </p:blipFill>
        <p:spPr>
          <a:xfrm>
            <a:off x="342900" y="950360"/>
            <a:ext cx="5633694" cy="3918276"/>
          </a:xfrm>
          <a:prstGeom prst="rect">
            <a:avLst/>
          </a:prstGeom>
        </p:spPr>
      </p:pic>
      <p:sp>
        <p:nvSpPr>
          <p:cNvPr id="5" name="TextBox 4">
            <a:extLst>
              <a:ext uri="{FF2B5EF4-FFF2-40B4-BE49-F238E27FC236}">
                <a16:creationId xmlns:a16="http://schemas.microsoft.com/office/drawing/2014/main" id="{61EF1FFB-CAEB-4ADF-8681-399C83FF566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76594" y="2290571"/>
            <a:ext cx="5872506" cy="3617069"/>
          </a:xfrm>
          <a:prstGeom prst="rect">
            <a:avLst/>
          </a:prstGeom>
        </p:spPr>
        <p:txBody>
          <a:bodyPr numCol="2">
            <a:normAutofit/>
          </a:bodyPr>
          <a:lstStyle/>
          <a:p>
            <a:pPr>
              <a:lnSpc>
                <a:spcPct val="120000"/>
              </a:lnSpc>
              <a:spcBef>
                <a:spcPts val="2500"/>
              </a:spcBef>
              <a:spcAft>
                <a:spcPts val="600"/>
              </a:spcAft>
            </a:pPr>
            <a:r>
              <a:rPr lang="lv-LV" b="1" dirty="0"/>
              <a:t>Dominējošie 4 tipi = </a:t>
            </a:r>
            <a:br>
              <a:rPr lang="lv-LV" b="1" dirty="0"/>
            </a:br>
            <a:r>
              <a:rPr lang="lv-LV" b="1" dirty="0"/>
              <a:t>80% no kopskaita </a:t>
            </a:r>
          </a:p>
          <a:p>
            <a:pPr marL="742950" lvl="1" indent="-285750">
              <a:lnSpc>
                <a:spcPct val="80000"/>
              </a:lnSpc>
              <a:spcBef>
                <a:spcPts val="600"/>
              </a:spcBef>
              <a:spcAft>
                <a:spcPts val="600"/>
              </a:spcAft>
              <a:buFont typeface="Arial" panose="020B0604020202020204" pitchFamily="34" charset="0"/>
              <a:buChar char="•"/>
            </a:pPr>
            <a:r>
              <a:rPr lang="lv-LV" dirty="0"/>
              <a:t>Atkritumu apsaimniekošana</a:t>
            </a:r>
          </a:p>
          <a:p>
            <a:pPr marL="742950" lvl="1" indent="-285750">
              <a:lnSpc>
                <a:spcPct val="80000"/>
              </a:lnSpc>
              <a:spcBef>
                <a:spcPts val="600"/>
              </a:spcBef>
              <a:spcAft>
                <a:spcPts val="600"/>
              </a:spcAft>
              <a:buFont typeface="Arial" panose="020B0604020202020204" pitchFamily="34" charset="0"/>
              <a:buChar char="•"/>
            </a:pPr>
            <a:r>
              <a:rPr lang="lv-LV" dirty="0"/>
              <a:t>Decentralizētās kanalizācijas sistēmas</a:t>
            </a:r>
          </a:p>
          <a:p>
            <a:pPr marL="742950" lvl="1" indent="-285750">
              <a:lnSpc>
                <a:spcPct val="80000"/>
              </a:lnSpc>
              <a:spcBef>
                <a:spcPts val="600"/>
              </a:spcBef>
              <a:spcAft>
                <a:spcPts val="600"/>
              </a:spcAft>
              <a:buFont typeface="Arial" panose="020B0604020202020204" pitchFamily="34" charset="0"/>
              <a:buChar char="•"/>
            </a:pPr>
            <a:r>
              <a:rPr lang="lv-LV" dirty="0"/>
              <a:t>Ēkas numuru plāksnes</a:t>
            </a:r>
          </a:p>
          <a:p>
            <a:pPr marL="742950" lvl="1" indent="-285750">
              <a:lnSpc>
                <a:spcPct val="80000"/>
              </a:lnSpc>
              <a:spcBef>
                <a:spcPts val="600"/>
              </a:spcBef>
              <a:spcAft>
                <a:spcPts val="600"/>
              </a:spcAft>
              <a:buFont typeface="Arial" panose="020B0604020202020204" pitchFamily="34" charset="0"/>
              <a:buChar char="•"/>
            </a:pPr>
            <a:r>
              <a:rPr lang="lv-LV" dirty="0"/>
              <a:t>Vides estētika</a:t>
            </a:r>
            <a:br>
              <a:rPr lang="lv-LV" dirty="0"/>
            </a:br>
            <a:endParaRPr lang="lv-LV" dirty="0"/>
          </a:p>
          <a:p>
            <a:pPr>
              <a:lnSpc>
                <a:spcPct val="80000"/>
              </a:lnSpc>
              <a:spcBef>
                <a:spcPts val="600"/>
              </a:spcBef>
              <a:spcAft>
                <a:spcPts val="600"/>
              </a:spcAft>
            </a:pPr>
            <a:r>
              <a:rPr lang="lv-LV" b="1" dirty="0"/>
              <a:t>Citi pārkāpumu  veidi = </a:t>
            </a:r>
            <a:br>
              <a:rPr lang="lv-LV" b="1" dirty="0"/>
            </a:br>
            <a:r>
              <a:rPr lang="lv-LV" b="1" dirty="0"/>
              <a:t>20% no kopskaita</a:t>
            </a:r>
          </a:p>
          <a:p>
            <a:pPr marL="742950" lvl="1" indent="-285750">
              <a:lnSpc>
                <a:spcPct val="80000"/>
              </a:lnSpc>
              <a:spcBef>
                <a:spcPts val="600"/>
              </a:spcBef>
              <a:spcAft>
                <a:spcPts val="600"/>
              </a:spcAft>
              <a:buFont typeface="Arial" panose="020B0604020202020204" pitchFamily="34" charset="0"/>
              <a:buChar char="•"/>
            </a:pPr>
            <a:r>
              <a:rPr lang="lv-LV" dirty="0"/>
              <a:t>Būvniecības pārkāpumi</a:t>
            </a:r>
          </a:p>
          <a:p>
            <a:pPr marL="742950" lvl="1" indent="-285750">
              <a:lnSpc>
                <a:spcPct val="80000"/>
              </a:lnSpc>
              <a:spcBef>
                <a:spcPts val="600"/>
              </a:spcBef>
              <a:spcAft>
                <a:spcPts val="600"/>
              </a:spcAft>
              <a:buFont typeface="Arial" panose="020B0604020202020204" pitchFamily="34" charset="0"/>
              <a:buChar char="•"/>
            </a:pPr>
            <a:r>
              <a:rPr lang="lv-LV" dirty="0"/>
              <a:t>Nepilngadīgie</a:t>
            </a:r>
          </a:p>
          <a:p>
            <a:pPr marL="742950" lvl="1" indent="-285750">
              <a:lnSpc>
                <a:spcPct val="80000"/>
              </a:lnSpc>
              <a:spcBef>
                <a:spcPts val="600"/>
              </a:spcBef>
              <a:spcAft>
                <a:spcPts val="600"/>
              </a:spcAft>
              <a:buFont typeface="Arial" panose="020B0604020202020204" pitchFamily="34" charset="0"/>
              <a:buChar char="•"/>
            </a:pPr>
            <a:r>
              <a:rPr lang="lv-LV" dirty="0"/>
              <a:t>Ceļu satiksmes pārkāpumi</a:t>
            </a:r>
          </a:p>
          <a:p>
            <a:pPr marL="742950" lvl="1" indent="-285750">
              <a:lnSpc>
                <a:spcPct val="80000"/>
              </a:lnSpc>
              <a:spcBef>
                <a:spcPts val="600"/>
              </a:spcBef>
              <a:spcAft>
                <a:spcPts val="600"/>
              </a:spcAft>
              <a:buFont typeface="Arial" panose="020B0604020202020204" pitchFamily="34" charset="0"/>
              <a:buChar char="•"/>
            </a:pPr>
            <a:r>
              <a:rPr lang="lv-LV" dirty="0"/>
              <a:t>Citi pārkāpumi</a:t>
            </a:r>
          </a:p>
        </p:txBody>
      </p:sp>
    </p:spTree>
    <p:extLst>
      <p:ext uri="{BB962C8B-B14F-4D97-AF65-F5344CB8AC3E}">
        <p14:creationId xmlns:p14="http://schemas.microsoft.com/office/powerpoint/2010/main" val="4272998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682415-FA05-3FF4-0249-FEC3C880087E}"/>
              </a:ext>
            </a:extLst>
          </p:cNvPr>
          <p:cNvSpPr>
            <a:spLocks noGrp="1"/>
          </p:cNvSpPr>
          <p:nvPr>
            <p:ph type="title"/>
          </p:nvPr>
        </p:nvSpPr>
        <p:spPr/>
        <p:txBody>
          <a:bodyPr>
            <a:normAutofit/>
          </a:bodyPr>
          <a:lstStyle/>
          <a:p>
            <a:r>
              <a:rPr lang="lv-LV" dirty="0"/>
              <a:t>Administratīvo lietu izskatīšanas procedūra Ādažu novadā</a:t>
            </a:r>
          </a:p>
        </p:txBody>
      </p:sp>
      <p:sp>
        <p:nvSpPr>
          <p:cNvPr id="6" name="Content Placeholder 5">
            <a:extLst>
              <a:ext uri="{FF2B5EF4-FFF2-40B4-BE49-F238E27FC236}">
                <a16:creationId xmlns:a16="http://schemas.microsoft.com/office/drawing/2014/main" id="{07BAF048-6A83-E16D-44E9-CA736959C344}"/>
              </a:ext>
            </a:extLst>
          </p:cNvPr>
          <p:cNvSpPr>
            <a:spLocks noGrp="1"/>
          </p:cNvSpPr>
          <p:nvPr>
            <p:ph idx="1"/>
          </p:nvPr>
        </p:nvSpPr>
        <p:spPr/>
        <p:txBody>
          <a:bodyPr>
            <a:normAutofit fontScale="92500"/>
          </a:bodyPr>
          <a:lstStyle/>
          <a:p>
            <a:pPr marL="0" indent="0">
              <a:buNone/>
            </a:pPr>
            <a:r>
              <a:rPr lang="lv-LV" dirty="0"/>
              <a:t>Esošā administratīvo lietu izskatīšanas procedūra ir saskaņā ar Administratīvās atbildības likumu:   </a:t>
            </a:r>
          </a:p>
          <a:p>
            <a:r>
              <a:rPr lang="lv-LV" dirty="0"/>
              <a:t>	Ierosinātās lietas – pašvaldības/valsts policija, būvvaldē, …. </a:t>
            </a:r>
          </a:p>
          <a:p>
            <a:r>
              <a:rPr lang="lv-LV" dirty="0"/>
              <a:t>	Vainīgajam iespēja sniegt paskaidrojumus lietas ierosinātājam </a:t>
            </a:r>
          </a:p>
          <a:p>
            <a:r>
              <a:rPr lang="lv-LV" dirty="0"/>
              <a:t>	Ierosinātājs nodod lietu Komisijai </a:t>
            </a:r>
          </a:p>
          <a:p>
            <a:pPr algn="just"/>
            <a:r>
              <a:rPr lang="lv-LV" dirty="0"/>
              <a:t>	Komisija paziņo par sēdi pie atbildības saucamajai personai,    	kura sniedz paskaidrojumu Komisijai (klātienē mutvārdos vai 	rakstiski) </a:t>
            </a:r>
          </a:p>
          <a:p>
            <a:r>
              <a:rPr lang="lv-LV" dirty="0"/>
              <a:t>	Komisija izvērtē un pieņem lēmumu koleģiāli balsojot slēgtā sēdē</a:t>
            </a:r>
          </a:p>
          <a:p>
            <a:endParaRPr lang="lv-LV" dirty="0"/>
          </a:p>
        </p:txBody>
      </p:sp>
    </p:spTree>
    <p:extLst>
      <p:ext uri="{BB962C8B-B14F-4D97-AF65-F5344CB8AC3E}">
        <p14:creationId xmlns:p14="http://schemas.microsoft.com/office/powerpoint/2010/main" val="2708633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36BD8-1282-4240-5E1F-06B206BA9B4D}"/>
              </a:ext>
            </a:extLst>
          </p:cNvPr>
          <p:cNvSpPr>
            <a:spLocks noGrp="1"/>
          </p:cNvSpPr>
          <p:nvPr>
            <p:ph type="title"/>
          </p:nvPr>
        </p:nvSpPr>
        <p:spPr>
          <a:xfrm>
            <a:off x="1048919" y="171450"/>
            <a:ext cx="9290332" cy="638447"/>
          </a:xfrm>
        </p:spPr>
        <p:txBody>
          <a:bodyPr anchor="b">
            <a:normAutofit/>
          </a:bodyPr>
          <a:lstStyle/>
          <a:p>
            <a:pPr algn="ctr"/>
            <a:r>
              <a:rPr lang="lv-LV" sz="3600" dirty="0">
                <a:latin typeface="Times New Roman" panose="02020603050405020304" pitchFamily="18" charset="0"/>
                <a:cs typeface="Times New Roman" panose="02020603050405020304" pitchFamily="18" charset="0"/>
              </a:rPr>
              <a:t>Secinājumi</a:t>
            </a:r>
          </a:p>
        </p:txBody>
      </p:sp>
      <p:graphicFrame>
        <p:nvGraphicFramePr>
          <p:cNvPr id="7" name="Content Placeholder 2">
            <a:extLst>
              <a:ext uri="{FF2B5EF4-FFF2-40B4-BE49-F238E27FC236}">
                <a16:creationId xmlns:a16="http://schemas.microsoft.com/office/drawing/2014/main" id="{98892DAD-2EF6-2165-A001-BDFC1EC9D83F}"/>
              </a:ext>
            </a:extLst>
          </p:cNvPr>
          <p:cNvGraphicFramePr>
            <a:graphicFrameLocks noGrp="1"/>
          </p:cNvGraphicFramePr>
          <p:nvPr>
            <p:ph sz="quarter" idx="14"/>
            <p:extLst>
              <p:ext uri="{D42A27DB-BD31-4B8C-83A1-F6EECF244321}">
                <p14:modId xmlns:p14="http://schemas.microsoft.com/office/powerpoint/2010/main" val="17031261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391886" y="894805"/>
          <a:ext cx="10960474" cy="5865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9017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1DBEBF5-60FC-104F-168C-1F2117E5AABF}"/>
              </a:ext>
            </a:extLst>
          </p:cNvPr>
          <p:cNvSpPr>
            <a:spLocks noGrp="1"/>
          </p:cNvSpPr>
          <p:nvPr>
            <p:ph type="title"/>
          </p:nvPr>
        </p:nvSpPr>
        <p:spPr>
          <a:xfrm>
            <a:off x="429768" y="476794"/>
            <a:ext cx="7370064" cy="1162595"/>
          </a:xfrm>
        </p:spPr>
        <p:txBody>
          <a:bodyPr>
            <a:normAutofit fontScale="90000"/>
          </a:bodyPr>
          <a:lstStyle/>
          <a:p>
            <a:pPr algn="ctr"/>
            <a:r>
              <a:rPr lang="lv-LV" sz="4000" dirty="0">
                <a:latin typeface="Times New Roman" panose="02020603050405020304" pitchFamily="18" charset="0"/>
                <a:cs typeface="Times New Roman" panose="02020603050405020304" pitchFamily="18" charset="0"/>
              </a:rPr>
              <a:t>Nepieciešamā kompetences administratīvās komisijas locekļiem </a:t>
            </a:r>
            <a:endParaRPr lang="en-US" sz="4000" dirty="0">
              <a:latin typeface="Times New Roman" panose="02020603050405020304" pitchFamily="18" charset="0"/>
              <a:cs typeface="Times New Roman" panose="02020603050405020304" pitchFamily="18" charset="0"/>
            </a:endParaRPr>
          </a:p>
        </p:txBody>
      </p:sp>
      <p:sp>
        <p:nvSpPr>
          <p:cNvPr id="3" name="Satura vietturis 2">
            <a:extLst>
              <a:ext uri="{FF2B5EF4-FFF2-40B4-BE49-F238E27FC236}">
                <a16:creationId xmlns:a16="http://schemas.microsoft.com/office/drawing/2014/main" id="{FA87348D-429B-5279-492B-8D2D381E0E48}"/>
              </a:ext>
            </a:extLst>
          </p:cNvPr>
          <p:cNvSpPr>
            <a:spLocks noGrp="1"/>
          </p:cNvSpPr>
          <p:nvPr>
            <p:ph sz="quarter" idx="14"/>
          </p:nvPr>
        </p:nvSpPr>
        <p:spPr>
          <a:xfrm>
            <a:off x="429768" y="1828800"/>
            <a:ext cx="7370064" cy="4630783"/>
          </a:xfrm>
        </p:spPr>
        <p:txBody>
          <a:bodyPr>
            <a:normAutofit fontScale="62500" lnSpcReduction="20000"/>
          </a:bodyPr>
          <a:lstStyle/>
          <a:p>
            <a:r>
              <a:rPr lang="lv-LV" dirty="0">
                <a:latin typeface="Times New Roman" panose="02020603050405020304" pitchFamily="18" charset="0"/>
                <a:cs typeface="Times New Roman" panose="02020603050405020304" pitchFamily="18" charset="0"/>
              </a:rPr>
              <a:t>Lai administratīvā komisija būtu darboties spējīga:</a:t>
            </a:r>
          </a:p>
          <a:p>
            <a:pPr marL="457200" indent="-457200" algn="just">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Atbilstoši Pašvaldību likuma 24.panta 1. daļai administratīvā pārkāpuma procesa veikšanai, kā arī likumā "Par audzinoša rakstura piespiedu līdzekļu piemērošanu bērniem" noteikto uzdevumu izpildei dome izveido pašvaldības administratīvo komisiju </a:t>
            </a:r>
            <a:r>
              <a:rPr lang="lv-LV" dirty="0">
                <a:solidFill>
                  <a:srgbClr val="FF0000"/>
                </a:solidFill>
                <a:latin typeface="Times New Roman" panose="02020603050405020304" pitchFamily="18" charset="0"/>
                <a:cs typeface="Times New Roman" panose="02020603050405020304" pitchFamily="18" charset="0"/>
              </a:rPr>
              <a:t>vismaz piecu cilvēku sastāvā;</a:t>
            </a:r>
            <a:r>
              <a:rPr lang="lv-LV" dirty="0">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Saskaņā ar Administratīvās atbildības likuma 115.panta 4.daļu </a:t>
            </a:r>
            <a:r>
              <a:rPr lang="lv-LV" i="1" dirty="0">
                <a:latin typeface="Times New Roman" panose="02020603050405020304" pitchFamily="18" charset="0"/>
                <a:cs typeface="Times New Roman" panose="02020603050405020304" pitchFamily="18" charset="0"/>
              </a:rPr>
              <a:t>administratīvā pārkāpuma procesu ir tiesīga veikt amatpersona, </a:t>
            </a:r>
            <a:r>
              <a:rPr lang="lv-LV" i="1" u="sng" dirty="0">
                <a:latin typeface="Times New Roman" panose="02020603050405020304" pitchFamily="18" charset="0"/>
                <a:cs typeface="Times New Roman" panose="02020603050405020304" pitchFamily="18" charset="0"/>
              </a:rPr>
              <a:t>kurai ir augstākā izglītība</a:t>
            </a:r>
            <a:r>
              <a:rPr lang="lv-LV" i="1" dirty="0">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Saskaņā ar Bērnu tiesību aizsardzības likuma 5¹ apakšpunktu 1. daļu nepieciešamas </a:t>
            </a:r>
            <a:r>
              <a:rPr lang="lv-LV" i="1" dirty="0">
                <a:latin typeface="Times New Roman" panose="02020603050405020304" pitchFamily="18" charset="0"/>
                <a:cs typeface="Times New Roman" panose="02020603050405020304" pitchFamily="18" charset="0"/>
              </a:rPr>
              <a:t>speciālās zināšanas bērnu tiesību aizsardzības jomā ir nepieciešamas pašvaldības administratīvās komisijas priekšsēdētājam, priekšsēdētāja vietniekam un locekļiem (</a:t>
            </a:r>
            <a:r>
              <a:rPr lang="lv-LV" i="1" dirty="0">
                <a:solidFill>
                  <a:srgbClr val="FF0000"/>
                </a:solidFill>
                <a:latin typeface="Times New Roman" panose="02020603050405020304" pitchFamily="18" charset="0"/>
                <a:cs typeface="Times New Roman" panose="02020603050405020304" pitchFamily="18" charset="0"/>
              </a:rPr>
              <a:t>Sākotnējās programmas apjoms ir 40 akadēmiskās stundas, plus papildus izmaksas uz katru komisijas locekli</a:t>
            </a:r>
            <a:r>
              <a:rPr lang="lv-LV" i="1" dirty="0">
                <a:latin typeface="Times New Roman" panose="02020603050405020304" pitchFamily="18" charset="0"/>
                <a:cs typeface="Times New Roman" panose="02020603050405020304" pitchFamily="18" charset="0"/>
              </a:rPr>
              <a:t>)</a:t>
            </a:r>
            <a:r>
              <a:rPr lang="lv-LV"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Izpratne par Administratīvās atbildības likumu un citiem normatīvajiem aktiem;</a:t>
            </a:r>
          </a:p>
          <a:p>
            <a:pPr marL="457200" indent="-457200">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Pieredze administratīvo pārkāpumu izskatīšanā;</a:t>
            </a:r>
          </a:p>
          <a:p>
            <a:pPr marL="457200" indent="-457200">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Vēlams zināšanas būvniecības jomā, sociālajā jomā, vides aizsardzības jomā.</a:t>
            </a:r>
          </a:p>
          <a:p>
            <a:pPr marL="457200" indent="-457200">
              <a:buFont typeface="Arial" panose="020B0604020202020204" pitchFamily="34" charset="0"/>
              <a:buChar char="•"/>
            </a:pP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035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E62FE-C1F5-0897-6B81-E101AFD29CC0}"/>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lv-LV" sz="7200" kern="1200" dirty="0">
                <a:solidFill>
                  <a:schemeClr val="tx1"/>
                </a:solidFill>
                <a:latin typeface="+mj-lt"/>
                <a:ea typeface="+mj-ea"/>
                <a:cs typeface="+mj-cs"/>
              </a:rPr>
              <a:t>S</a:t>
            </a:r>
            <a:r>
              <a:rPr lang="en-US" sz="7200" kern="1200" dirty="0" err="1">
                <a:solidFill>
                  <a:schemeClr val="tx1"/>
                </a:solidFill>
                <a:latin typeface="+mj-lt"/>
                <a:ea typeface="+mj-ea"/>
                <a:cs typeface="+mj-cs"/>
              </a:rPr>
              <a:t>aturs</a:t>
            </a:r>
            <a:endParaRPr lang="en-US" sz="72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F157C6D6-293A-5561-365F-337E5AA025C6}"/>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1285240" y="2969469"/>
            <a:ext cx="8074815" cy="2800395"/>
          </a:xfrm>
        </p:spPr>
        <p:txBody>
          <a:bodyPr vert="horz" lIns="91440" tIns="45720" rIns="91440" bIns="45720" rtlCol="0" anchor="t">
            <a:normAutofit/>
          </a:bodyPr>
          <a:lstStyle/>
          <a:p>
            <a:pPr indent="-228600">
              <a:buFont typeface="Arial" panose="020B0604020202020204" pitchFamily="34" charset="0"/>
              <a:buChar char="•"/>
            </a:pPr>
            <a:r>
              <a:rPr lang="en-US" sz="2400" dirty="0" err="1"/>
              <a:t>Administratīvās</a:t>
            </a:r>
            <a:r>
              <a:rPr lang="en-US" sz="2400" dirty="0"/>
              <a:t> </a:t>
            </a:r>
            <a:r>
              <a:rPr lang="en-US" sz="2400" dirty="0" err="1"/>
              <a:t>komisijas</a:t>
            </a:r>
            <a:r>
              <a:rPr lang="en-US" sz="2400" dirty="0"/>
              <a:t> loma </a:t>
            </a:r>
            <a:r>
              <a:rPr lang="en-US" sz="2400" dirty="0" err="1"/>
              <a:t>Ādažu</a:t>
            </a:r>
            <a:r>
              <a:rPr lang="en-US" sz="2400" dirty="0"/>
              <a:t> </a:t>
            </a:r>
            <a:r>
              <a:rPr lang="en-US" sz="2400" dirty="0" err="1"/>
              <a:t>novadā</a:t>
            </a:r>
            <a:endParaRPr lang="en-US" sz="2400" dirty="0"/>
          </a:p>
          <a:p>
            <a:pPr indent="-228600">
              <a:buFont typeface="Arial" panose="020B0604020202020204" pitchFamily="34" charset="0"/>
              <a:buChar char="•"/>
            </a:pPr>
            <a:r>
              <a:rPr lang="en-US" sz="2400" dirty="0" err="1"/>
              <a:t>Komisijas</a:t>
            </a:r>
            <a:r>
              <a:rPr lang="en-US" sz="2400" dirty="0"/>
              <a:t> </a:t>
            </a:r>
            <a:r>
              <a:rPr lang="en-US" sz="2400" dirty="0" err="1"/>
              <a:t>darbības</a:t>
            </a:r>
            <a:r>
              <a:rPr lang="en-US" sz="2400" dirty="0"/>
              <a:t> </a:t>
            </a:r>
            <a:r>
              <a:rPr lang="en-US" sz="2400" dirty="0" err="1"/>
              <a:t>organizācija</a:t>
            </a:r>
            <a:endParaRPr lang="en-US" sz="2400" dirty="0"/>
          </a:p>
          <a:p>
            <a:pPr indent="-228600">
              <a:buFont typeface="Arial" panose="020B0604020202020204" pitchFamily="34" charset="0"/>
              <a:buChar char="•"/>
            </a:pPr>
            <a:r>
              <a:rPr lang="en-US" sz="2400" dirty="0" err="1"/>
              <a:t>Šodienas</a:t>
            </a:r>
            <a:r>
              <a:rPr lang="en-US" sz="2400" dirty="0"/>
              <a:t> </a:t>
            </a:r>
            <a:r>
              <a:rPr lang="en-US" sz="2400" dirty="0" err="1"/>
              <a:t>izaicinājumi</a:t>
            </a:r>
            <a:r>
              <a:rPr lang="en-US" sz="2400" dirty="0"/>
              <a:t> un </a:t>
            </a:r>
            <a:r>
              <a:rPr lang="en-US" sz="2400" dirty="0" err="1"/>
              <a:t>aktualitātes</a:t>
            </a:r>
            <a:endParaRPr lang="en-US" sz="2400" dirty="0"/>
          </a:p>
          <a:p>
            <a:pPr indent="-228600">
              <a:buFont typeface="Arial" panose="020B0604020202020204" pitchFamily="34" charset="0"/>
              <a:buChar char="•"/>
            </a:pPr>
            <a:r>
              <a:rPr lang="en-US" sz="2400" dirty="0" err="1"/>
              <a:t>Komisijas</a:t>
            </a:r>
            <a:r>
              <a:rPr lang="en-US" sz="2400" dirty="0"/>
              <a:t> </a:t>
            </a:r>
            <a:r>
              <a:rPr lang="en-US" sz="2400" dirty="0" err="1"/>
              <a:t>nākotnes</a:t>
            </a:r>
            <a:r>
              <a:rPr lang="en-US" sz="2400" dirty="0"/>
              <a:t> </a:t>
            </a:r>
            <a:r>
              <a:rPr lang="en-US" sz="2400" dirty="0" err="1"/>
              <a:t>attīstības</a:t>
            </a:r>
            <a:r>
              <a:rPr lang="en-US" sz="2400" dirty="0"/>
              <a:t> </a:t>
            </a:r>
            <a:r>
              <a:rPr lang="en-US" sz="2400" dirty="0" err="1"/>
              <a:t>perspektīvas</a:t>
            </a:r>
            <a:endParaRPr lang="en-US" sz="2400" dirty="0"/>
          </a:p>
        </p:txBody>
      </p:sp>
    </p:spTree>
    <p:extLst>
      <p:ext uri="{BB962C8B-B14F-4D97-AF65-F5344CB8AC3E}">
        <p14:creationId xmlns:p14="http://schemas.microsoft.com/office/powerpoint/2010/main" val="169663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DF89-B43F-DF5F-BF46-BB5722BDA91A}"/>
              </a:ext>
            </a:extLst>
          </p:cNvPr>
          <p:cNvSpPr>
            <a:spLocks noGrp="1"/>
          </p:cNvSpPr>
          <p:nvPr>
            <p:ph type="title"/>
          </p:nvPr>
        </p:nvSpPr>
        <p:spPr/>
        <p:txBody>
          <a:bodyPr anchor="t">
            <a:normAutofit/>
          </a:bodyPr>
          <a:lstStyle/>
          <a:p>
            <a:r>
              <a:rPr lang="lv-LV"/>
              <a:t>Administratīvā komisija Ādažu novadā</a:t>
            </a:r>
          </a:p>
        </p:txBody>
      </p:sp>
      <p:pic>
        <p:nvPicPr>
          <p:cNvPr id="1026" name="Picture 2" descr="Teritorijas plānojums - Ādažu novads">
            <a:extLst>
              <a:ext uri="{FF2B5EF4-FFF2-40B4-BE49-F238E27FC236}">
                <a16:creationId xmlns:a16="http://schemas.microsoft.com/office/drawing/2014/main" id="{1DF49516-CECB-94F7-73BF-8493E879E1F9}"/>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645538" y="1461155"/>
            <a:ext cx="6827993" cy="4543719"/>
          </a:xfrm>
          <a:prstGeom prst="rect">
            <a:avLst/>
          </a:prstGeom>
          <a:solidFill>
            <a:srgbClr val="FFFFFF"/>
          </a:solidFill>
        </p:spPr>
      </p:pic>
    </p:spTree>
    <p:extLst>
      <p:ext uri="{BB962C8B-B14F-4D97-AF65-F5344CB8AC3E}">
        <p14:creationId xmlns:p14="http://schemas.microsoft.com/office/powerpoint/2010/main" val="95045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EA56-CF90-2C34-C3F6-798D189F6EFD}"/>
              </a:ext>
            </a:extLst>
          </p:cNvPr>
          <p:cNvSpPr>
            <a:spLocks noGrp="1"/>
          </p:cNvSpPr>
          <p:nvPr>
            <p:ph type="title"/>
          </p:nvPr>
        </p:nvSpPr>
        <p:spPr/>
        <p:txBody>
          <a:bodyPr vert="horz" lIns="91440" tIns="45720" rIns="91440" bIns="45720" rtlCol="0" anchor="t">
            <a:normAutofit fontScale="90000"/>
          </a:bodyPr>
          <a:lstStyle/>
          <a:p>
            <a:r>
              <a:rPr lang="en-US" b="0" kern="1200" dirty="0" err="1">
                <a:latin typeface="+mj-lt"/>
                <a:ea typeface="+mj-ea"/>
                <a:cs typeface="+mj-cs"/>
              </a:rPr>
              <a:t>Komisijas</a:t>
            </a:r>
            <a:r>
              <a:rPr lang="en-US" b="0" kern="1200" dirty="0">
                <a:latin typeface="+mj-lt"/>
                <a:ea typeface="+mj-ea"/>
                <a:cs typeface="+mj-cs"/>
              </a:rPr>
              <a:t> </a:t>
            </a:r>
            <a:r>
              <a:rPr lang="en-US" b="0" kern="1200" dirty="0" err="1">
                <a:latin typeface="+mj-lt"/>
                <a:ea typeface="+mj-ea"/>
                <a:cs typeface="+mj-cs"/>
              </a:rPr>
              <a:t>galvenie</a:t>
            </a:r>
            <a:r>
              <a:rPr lang="en-US" b="0" kern="1200" dirty="0">
                <a:latin typeface="+mj-lt"/>
                <a:ea typeface="+mj-ea"/>
                <a:cs typeface="+mj-cs"/>
              </a:rPr>
              <a:t> </a:t>
            </a:r>
            <a:r>
              <a:rPr lang="en-US" b="0" kern="1200" dirty="0" err="1">
                <a:latin typeface="+mj-lt"/>
                <a:ea typeface="+mj-ea"/>
                <a:cs typeface="+mj-cs"/>
              </a:rPr>
              <a:t>uzdevumi</a:t>
            </a:r>
            <a:r>
              <a:rPr lang="en-US" b="0" kern="1200" dirty="0">
                <a:latin typeface="+mj-lt"/>
                <a:ea typeface="+mj-ea"/>
                <a:cs typeface="+mj-cs"/>
              </a:rPr>
              <a:t> un </a:t>
            </a:r>
            <a:r>
              <a:rPr lang="en-US" b="0" kern="1200" dirty="0" err="1">
                <a:latin typeface="+mj-lt"/>
                <a:ea typeface="+mj-ea"/>
                <a:cs typeface="+mj-cs"/>
              </a:rPr>
              <a:t>kompetence</a:t>
            </a:r>
            <a:endParaRPr lang="en-US" b="0" kern="1200" dirty="0">
              <a:latin typeface="+mj-lt"/>
              <a:ea typeface="+mj-ea"/>
              <a:cs typeface="+mj-cs"/>
            </a:endParaRPr>
          </a:p>
        </p:txBody>
      </p:sp>
      <p:pic>
        <p:nvPicPr>
          <p:cNvPr id="4" name="Content Placeholder 3" descr="Biznesa sieviete paraksta papīra līgumu grupas sanāksmē">
            <a:extLst>
              <a:ext uri="{FF2B5EF4-FFF2-40B4-BE49-F238E27FC236}">
                <a16:creationId xmlns:a16="http://schemas.microsoft.com/office/drawing/2014/main" id="{57DBF4A0-C82E-46F5-8D3B-5D39491655B6}"/>
              </a:ext>
            </a:extLst>
          </p:cNvPr>
          <p:cNvPicPr>
            <a:picLocks noGrp="1" noChangeAspect="1"/>
          </p:cNvPicPr>
          <p:nvPr>
            <p:ph type="pic" sz="quarter" idx="13"/>
          </p:nvPr>
        </p:nvPicPr>
        <p:blipFill>
          <a:blip r:embed="rId3"/>
          <a:srcRect l="10597" r="10597"/>
          <a:stretch>
            <a:fillRect/>
          </a:stretch>
        </p:blipFill>
        <p:spPr>
          <a:prstGeom prst="rect">
            <a:avLst/>
          </a:prstGeom>
          <a:noFill/>
        </p:spPr>
      </p:pic>
      <p:sp>
        <p:nvSpPr>
          <p:cNvPr id="5" name="TextBox 4">
            <a:extLst>
              <a:ext uri="{FF2B5EF4-FFF2-40B4-BE49-F238E27FC236}">
                <a16:creationId xmlns:a16="http://schemas.microsoft.com/office/drawing/2014/main" id="{F27D190A-D1AB-416C-AC21-281ED7FD581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97158" y="549275"/>
            <a:ext cx="6184767" cy="5783263"/>
          </a:xfrm>
          <a:prstGeom prst="rect">
            <a:avLst/>
          </a:prstGeom>
        </p:spPr>
        <p:txBody>
          <a:bodyPr>
            <a:noAutofit/>
          </a:bodyPr>
          <a:lstStyle/>
          <a:p>
            <a:pPr marL="0" indent="0">
              <a:spcBef>
                <a:spcPts val="600"/>
              </a:spcBef>
              <a:spcAft>
                <a:spcPts val="300"/>
              </a:spcAft>
              <a:buFont typeface="Arial" panose="020B0604020202020204" pitchFamily="34" charset="0"/>
              <a:buNone/>
            </a:pPr>
            <a:r>
              <a:rPr lang="lv-LV" sz="2000" b="1" dirty="0"/>
              <a:t>Likumu ievērošanas nodrošināšana</a:t>
            </a:r>
          </a:p>
          <a:p>
            <a:pPr marL="0" lvl="1" indent="0">
              <a:spcBef>
                <a:spcPts val="600"/>
              </a:spcBef>
              <a:spcAft>
                <a:spcPts val="300"/>
              </a:spcAft>
              <a:buFont typeface="Arial" panose="020B0604020202020204" pitchFamily="34" charset="0"/>
              <a:buNone/>
            </a:pPr>
            <a:r>
              <a:rPr lang="lv-LV" sz="2000" dirty="0"/>
              <a:t>Komisijas galvenie uzdevumi ir </a:t>
            </a:r>
          </a:p>
          <a:p>
            <a:pPr marL="285750" lvl="1" indent="-285750">
              <a:spcBef>
                <a:spcPts val="600"/>
              </a:spcBef>
              <a:spcAft>
                <a:spcPts val="300"/>
              </a:spcAft>
              <a:buFont typeface="Arial" panose="020B0604020202020204" pitchFamily="34" charset="0"/>
              <a:buChar char="•"/>
            </a:pPr>
            <a:r>
              <a:rPr lang="lv-LV" sz="2000" dirty="0"/>
              <a:t>Izskatot un pieņemot lēmumus administratīvajās lietās, nodrošināt, ka novada teritorijā tiek ievēroti likumi un pašvaldības saistošie noteikumi, veicinot kārtību un drošību </a:t>
            </a:r>
          </a:p>
          <a:p>
            <a:pPr marL="285750" lvl="1" indent="-285750">
              <a:spcBef>
                <a:spcPts val="600"/>
              </a:spcBef>
              <a:spcAft>
                <a:spcPts val="300"/>
              </a:spcAft>
              <a:buFont typeface="Arial" panose="020B0604020202020204" pitchFamily="34" charset="0"/>
              <a:buChar char="•"/>
            </a:pPr>
            <a:r>
              <a:rPr lang="lv-LV" sz="2000" dirty="0"/>
              <a:t>iesniegt priekšlikumus administratīvo pārkāpumu un to veicinošu cēloņu novēršanai</a:t>
            </a:r>
          </a:p>
          <a:p>
            <a:pPr marL="0" indent="0">
              <a:spcBef>
                <a:spcPts val="600"/>
              </a:spcBef>
              <a:spcAft>
                <a:spcPts val="300"/>
              </a:spcAft>
              <a:buFont typeface="Arial" panose="020B0604020202020204" pitchFamily="34" charset="0"/>
              <a:buNone/>
            </a:pPr>
            <a:r>
              <a:rPr lang="lv-LV" sz="2000" b="1" dirty="0"/>
              <a:t>Administratīvo pārkāpumu izskatīšana</a:t>
            </a:r>
          </a:p>
          <a:p>
            <a:pPr marL="0" lvl="1" indent="0">
              <a:spcBef>
                <a:spcPts val="600"/>
              </a:spcBef>
              <a:spcAft>
                <a:spcPts val="300"/>
              </a:spcAft>
              <a:buFont typeface="Arial" panose="020B0604020202020204" pitchFamily="34" charset="0"/>
              <a:buNone/>
            </a:pPr>
            <a:r>
              <a:rPr lang="lv-LV" sz="2000" dirty="0"/>
              <a:t>Komisija izskata kompetento personu ierosinātās administratīvo pārkāpumu lietas, pieņemot rūpīgus lēmumus atbilstoši savām pilnvarām un kompetencei</a:t>
            </a:r>
          </a:p>
          <a:p>
            <a:pPr marL="0" indent="0">
              <a:spcBef>
                <a:spcPts val="600"/>
              </a:spcBef>
              <a:spcAft>
                <a:spcPts val="300"/>
              </a:spcAft>
              <a:buFont typeface="Arial" panose="020B0604020202020204" pitchFamily="34" charset="0"/>
              <a:buNone/>
            </a:pPr>
            <a:r>
              <a:rPr lang="lv-LV" sz="2000" b="1" dirty="0"/>
              <a:t>Sabiedrības kārtības veicināšana</a:t>
            </a:r>
          </a:p>
          <a:p>
            <a:pPr marL="0" lvl="1" indent="0">
              <a:spcBef>
                <a:spcPts val="600"/>
              </a:spcBef>
              <a:spcAft>
                <a:spcPts val="300"/>
              </a:spcAft>
              <a:buFont typeface="Arial" panose="020B0604020202020204" pitchFamily="34" charset="0"/>
              <a:buNone/>
            </a:pPr>
            <a:r>
              <a:rPr lang="lv-LV" sz="2000" dirty="0"/>
              <a:t>Darbojoties sabiedrības labā, komisija palīdz uzturēt drošību un kārtību novadā, stiprinot sabiedrības uzticību likuma varai  </a:t>
            </a:r>
          </a:p>
        </p:txBody>
      </p:sp>
    </p:spTree>
    <p:extLst>
      <p:ext uri="{BB962C8B-B14F-4D97-AF65-F5344CB8AC3E}">
        <p14:creationId xmlns:p14="http://schemas.microsoft.com/office/powerpoint/2010/main" val="423480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8E06-C06F-2EDB-D137-F9FDE29724FB}"/>
              </a:ext>
            </a:extLst>
          </p:cNvPr>
          <p:cNvSpPr>
            <a:spLocks noGrp="1"/>
          </p:cNvSpPr>
          <p:nvPr>
            <p:ph type="title"/>
          </p:nvPr>
        </p:nvSpPr>
        <p:spPr>
          <a:xfrm>
            <a:off x="429768" y="603504"/>
            <a:ext cx="6612055" cy="1366698"/>
          </a:xfrm>
        </p:spPr>
        <p:txBody>
          <a:bodyPr vert="horz" lIns="91440" tIns="45720" rIns="91440" bIns="45720" rtlCol="0" anchor="b">
            <a:normAutofit/>
          </a:bodyPr>
          <a:lstStyle/>
          <a:p>
            <a:r>
              <a:rPr lang="en-US" b="0" kern="1200" dirty="0" err="1">
                <a:latin typeface="+mj-lt"/>
                <a:ea typeface="+mj-ea"/>
                <a:cs typeface="+mj-cs"/>
              </a:rPr>
              <a:t>Normatīvais</a:t>
            </a:r>
            <a:r>
              <a:rPr lang="en-US" b="0" kern="1200" dirty="0">
                <a:latin typeface="+mj-lt"/>
                <a:ea typeface="+mj-ea"/>
                <a:cs typeface="+mj-cs"/>
              </a:rPr>
              <a:t> </a:t>
            </a:r>
            <a:r>
              <a:rPr lang="en-US" b="0" kern="1200" dirty="0" err="1">
                <a:latin typeface="+mj-lt"/>
                <a:ea typeface="+mj-ea"/>
                <a:cs typeface="+mj-cs"/>
              </a:rPr>
              <a:t>regulējums</a:t>
            </a:r>
            <a:r>
              <a:rPr lang="en-US" b="0" kern="1200" dirty="0">
                <a:latin typeface="+mj-lt"/>
                <a:ea typeface="+mj-ea"/>
                <a:cs typeface="+mj-cs"/>
              </a:rPr>
              <a:t> un </a:t>
            </a:r>
            <a:r>
              <a:rPr lang="lv-LV" b="0" kern="1200" dirty="0">
                <a:latin typeface="+mj-lt"/>
                <a:ea typeface="+mj-ea"/>
                <a:cs typeface="+mj-cs"/>
              </a:rPr>
              <a:t>darbības </a:t>
            </a:r>
            <a:r>
              <a:rPr lang="en-US" b="0" kern="1200" dirty="0" err="1">
                <a:latin typeface="+mj-lt"/>
                <a:ea typeface="+mj-ea"/>
                <a:cs typeface="+mj-cs"/>
              </a:rPr>
              <a:t>likumiskie</a:t>
            </a:r>
            <a:r>
              <a:rPr lang="en-US" b="0" kern="1200" dirty="0">
                <a:latin typeface="+mj-lt"/>
                <a:ea typeface="+mj-ea"/>
                <a:cs typeface="+mj-cs"/>
              </a:rPr>
              <a:t> </a:t>
            </a:r>
            <a:r>
              <a:rPr lang="en-US" b="0" kern="1200" dirty="0" err="1">
                <a:latin typeface="+mj-lt"/>
                <a:ea typeface="+mj-ea"/>
                <a:cs typeface="+mj-cs"/>
              </a:rPr>
              <a:t>pamati</a:t>
            </a:r>
            <a:endParaRPr lang="en-US" b="0" kern="1200" dirty="0">
              <a:latin typeface="+mj-lt"/>
              <a:ea typeface="+mj-ea"/>
              <a:cs typeface="+mj-cs"/>
            </a:endParaRPr>
          </a:p>
        </p:txBody>
      </p:sp>
      <p:pic>
        <p:nvPicPr>
          <p:cNvPr id="4" name="Content Placeholder 3" descr="Tiesneša ķekars par veco antīko tiesību grāmatu, balts fons.  Grāmata tika izdota 1873. gadā.  Laba kopēšanas vieta.">
            <a:extLst>
              <a:ext uri="{FF2B5EF4-FFF2-40B4-BE49-F238E27FC236}">
                <a16:creationId xmlns:a16="http://schemas.microsoft.com/office/drawing/2014/main" id="{B8052B00-EDA4-4455-9D95-E87D9A51C941}"/>
              </a:ext>
            </a:extLst>
          </p:cNvPr>
          <p:cNvPicPr>
            <a:picLocks noGrp="1" noChangeAspect="1"/>
          </p:cNvPicPr>
          <p:nvPr>
            <p:ph type="pic" sz="quarter" idx="13"/>
          </p:nvPr>
        </p:nvPicPr>
        <p:blipFill>
          <a:blip r:embed="rId3"/>
          <a:srcRect l="17073" r="17073"/>
          <a:stretch>
            <a:fillRect/>
          </a:stretch>
        </p:blipFill>
        <p:spPr>
          <a:xfrm>
            <a:off x="7633889" y="342831"/>
            <a:ext cx="4243492" cy="4285730"/>
          </a:xfrm>
          <a:prstGeom prst="rect">
            <a:avLst/>
          </a:prstGeom>
          <a:noFill/>
        </p:spPr>
      </p:pic>
      <p:sp>
        <p:nvSpPr>
          <p:cNvPr id="5" name="TextBox 4">
            <a:extLst>
              <a:ext uri="{FF2B5EF4-FFF2-40B4-BE49-F238E27FC236}">
                <a16:creationId xmlns:a16="http://schemas.microsoft.com/office/drawing/2014/main" id="{606E3251-6736-4DF4-995D-06178676DC2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970202"/>
            <a:ext cx="6819445" cy="4506798"/>
          </a:xfrm>
          <a:prstGeom prst="rect">
            <a:avLst/>
          </a:prstGeom>
        </p:spPr>
        <p:txBody>
          <a:bodyPr>
            <a:noAutofit/>
          </a:bodyPr>
          <a:lstStyle/>
          <a:p>
            <a:pPr>
              <a:spcBef>
                <a:spcPts val="2500"/>
              </a:spcBef>
              <a:spcAft>
                <a:spcPts val="600"/>
              </a:spcAft>
            </a:pPr>
            <a:r>
              <a:rPr lang="lv-LV" b="1" dirty="0"/>
              <a:t>Administratīvās atbildības likums un komisijas nolikums </a:t>
            </a:r>
          </a:p>
          <a:p>
            <a:pPr marL="0" lvl="1" indent="0">
              <a:spcBef>
                <a:spcPts val="1000"/>
              </a:spcBef>
              <a:spcAft>
                <a:spcPts val="600"/>
              </a:spcAft>
              <a:buFont typeface="Arial" panose="020B0604020202020204" pitchFamily="34" charset="0"/>
              <a:buNone/>
            </a:pPr>
            <a:r>
              <a:rPr lang="lv-LV" dirty="0"/>
              <a:t>Latvijas Republikas Administratīvās atbildības likums nosaka komisijas darbības tiesisko pamatu un pilnvaras. </a:t>
            </a:r>
          </a:p>
          <a:p>
            <a:pPr marL="0" indent="0">
              <a:spcBef>
                <a:spcPts val="2500"/>
              </a:spcBef>
              <a:spcAft>
                <a:spcPts val="600"/>
              </a:spcAft>
              <a:buFont typeface="Arial" panose="020B0604020202020204" pitchFamily="34" charset="0"/>
              <a:buNone/>
            </a:pPr>
            <a:r>
              <a:rPr lang="lv-LV" b="1" dirty="0"/>
              <a:t>Pašvaldības saistošie noteikumi </a:t>
            </a:r>
          </a:p>
          <a:p>
            <a:pPr marL="0" lvl="1" indent="0">
              <a:spcBef>
                <a:spcPts val="1000"/>
              </a:spcBef>
              <a:spcAft>
                <a:spcPts val="600"/>
              </a:spcAft>
              <a:buFont typeface="Arial" panose="020B0604020202020204" pitchFamily="34" charset="0"/>
              <a:buNone/>
            </a:pPr>
            <a:r>
              <a:rPr lang="lv-LV" dirty="0"/>
              <a:t>Pašvaldības saistošie noteikumi papildina likumu, nosakot specifiskas komisijas darba procedūras.</a:t>
            </a:r>
          </a:p>
          <a:p>
            <a:pPr marL="0" indent="0">
              <a:spcBef>
                <a:spcPts val="2500"/>
              </a:spcBef>
              <a:spcAft>
                <a:spcPts val="600"/>
              </a:spcAft>
              <a:buFont typeface="Arial" panose="020B0604020202020204" pitchFamily="34" charset="0"/>
              <a:buNone/>
            </a:pPr>
            <a:r>
              <a:rPr lang="lv-LV" b="1" dirty="0"/>
              <a:t>Pilnvaru un procedūru regulēšana</a:t>
            </a:r>
          </a:p>
          <a:p>
            <a:pPr marL="0" lvl="1">
              <a:spcBef>
                <a:spcPts val="1000"/>
              </a:spcBef>
              <a:spcAft>
                <a:spcPts val="600"/>
              </a:spcAft>
            </a:pPr>
            <a:r>
              <a:rPr lang="lv-LV" dirty="0"/>
              <a:t>Normatīvie akti un Administratīvās komisijas nolikums (APSTIPRINĀTS ar Ādažu novada domes 24.08.2021. sēdes lēmumu (protokols Nr. 6 § 32) detalizē Komisijas izveidošanas un darba procesus</a:t>
            </a:r>
          </a:p>
        </p:txBody>
      </p:sp>
    </p:spTree>
    <p:extLst>
      <p:ext uri="{BB962C8B-B14F-4D97-AF65-F5344CB8AC3E}">
        <p14:creationId xmlns:p14="http://schemas.microsoft.com/office/powerpoint/2010/main" val="1075036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95FD-897B-2869-2CB1-CE39C0B5E98D}"/>
              </a:ext>
            </a:extLst>
          </p:cNvPr>
          <p:cNvSpPr>
            <a:spLocks noGrp="1"/>
          </p:cNvSpPr>
          <p:nvPr>
            <p:ph type="title"/>
          </p:nvPr>
        </p:nvSpPr>
        <p:spPr/>
        <p:txBody>
          <a:bodyPr anchor="b">
            <a:normAutofit/>
          </a:bodyPr>
          <a:lstStyle/>
          <a:p>
            <a:r>
              <a:rPr lang="lv-LV"/>
              <a:t>Komisijas darbības organizācija un struktūra</a:t>
            </a:r>
          </a:p>
        </p:txBody>
      </p:sp>
      <p:sp>
        <p:nvSpPr>
          <p:cNvPr id="7" name="Text Placeholder 2">
            <a:extLst>
              <a:ext uri="{FF2B5EF4-FFF2-40B4-BE49-F238E27FC236}">
                <a16:creationId xmlns:a16="http://schemas.microsoft.com/office/drawing/2014/main" id="{5F1CA89C-894B-8BFA-4DC6-824A355C96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39347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5F5A-6DC3-FC0E-1C6B-B8AD4D828AE0}"/>
              </a:ext>
            </a:extLst>
          </p:cNvPr>
          <p:cNvSpPr>
            <a:spLocks noGrp="1"/>
          </p:cNvSpPr>
          <p:nvPr>
            <p:ph type="title"/>
          </p:nvPr>
        </p:nvSpPr>
        <p:spPr>
          <a:xfrm>
            <a:off x="3789575" y="546755"/>
            <a:ext cx="7795873" cy="1187777"/>
          </a:xfrm>
        </p:spPr>
        <p:txBody>
          <a:bodyPr vert="horz" lIns="91440" tIns="45720" rIns="91440" bIns="45720" rtlCol="0" anchor="b">
            <a:normAutofit/>
          </a:bodyPr>
          <a:lstStyle/>
          <a:p>
            <a:r>
              <a:rPr lang="en-US" b="0" kern="1200" dirty="0" err="1">
                <a:latin typeface="+mj-lt"/>
                <a:ea typeface="+mj-ea"/>
                <a:cs typeface="+mj-cs"/>
              </a:rPr>
              <a:t>Komisijas</a:t>
            </a:r>
            <a:r>
              <a:rPr lang="lv-LV" b="0" kern="1200" dirty="0">
                <a:latin typeface="+mj-lt"/>
                <a:ea typeface="+mj-ea"/>
                <a:cs typeface="+mj-cs"/>
              </a:rPr>
              <a:t> izveidošana un</a:t>
            </a:r>
            <a:r>
              <a:rPr lang="en-US" b="0" kern="1200" dirty="0">
                <a:latin typeface="+mj-lt"/>
                <a:ea typeface="+mj-ea"/>
                <a:cs typeface="+mj-cs"/>
              </a:rPr>
              <a:t> </a:t>
            </a:r>
            <a:r>
              <a:rPr lang="en-US" b="0" kern="1200" dirty="0" err="1">
                <a:latin typeface="+mj-lt"/>
                <a:ea typeface="+mj-ea"/>
                <a:cs typeface="+mj-cs"/>
              </a:rPr>
              <a:t>sastāvs</a:t>
            </a:r>
            <a:r>
              <a:rPr lang="en-US" b="0" kern="1200" dirty="0">
                <a:latin typeface="+mj-lt"/>
                <a:ea typeface="+mj-ea"/>
                <a:cs typeface="+mj-cs"/>
              </a:rPr>
              <a:t> </a:t>
            </a:r>
          </a:p>
        </p:txBody>
      </p:sp>
      <p:pic>
        <p:nvPicPr>
          <p:cNvPr id="4" name="Content Placeholder 3" descr="Kadrs, kurā redzama kolēģu grupa, kas tiekas mūsdienīgā birojā">
            <a:extLst>
              <a:ext uri="{FF2B5EF4-FFF2-40B4-BE49-F238E27FC236}">
                <a16:creationId xmlns:a16="http://schemas.microsoft.com/office/drawing/2014/main" id="{6BA53BE5-2511-4B30-89C5-BA82C2A2239D}"/>
              </a:ext>
            </a:extLst>
          </p:cNvPr>
          <p:cNvPicPr>
            <a:picLocks noGrp="1" noChangeAspect="1"/>
          </p:cNvPicPr>
          <p:nvPr>
            <p:ph type="pic" sz="quarter" idx="13"/>
          </p:nvPr>
        </p:nvPicPr>
        <p:blipFill>
          <a:blip r:embed="rId3"/>
          <a:srcRect l="14887" r="14887"/>
          <a:stretch>
            <a:fillRect/>
          </a:stretch>
        </p:blipFill>
        <p:spPr>
          <a:xfrm>
            <a:off x="342901" y="1178351"/>
            <a:ext cx="2573866" cy="2149311"/>
          </a:xfrm>
          <a:prstGeom prst="rect">
            <a:avLst/>
          </a:prstGeom>
          <a:noFill/>
        </p:spPr>
      </p:pic>
      <p:sp>
        <p:nvSpPr>
          <p:cNvPr id="5" name="TextBox 4">
            <a:extLst>
              <a:ext uri="{FF2B5EF4-FFF2-40B4-BE49-F238E27FC236}">
                <a16:creationId xmlns:a16="http://schemas.microsoft.com/office/drawing/2014/main" id="{69E41FFF-7E68-459F-9B2E-72B121FC9AE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18235" y="1932495"/>
            <a:ext cx="8267213" cy="4549585"/>
          </a:xfrm>
          <a:prstGeom prst="rect">
            <a:avLst/>
          </a:prstGeom>
        </p:spPr>
        <p:txBody>
          <a:bodyPr>
            <a:normAutofit lnSpcReduction="10000"/>
          </a:bodyPr>
          <a:lstStyle/>
          <a:p>
            <a:pPr marL="0" indent="0">
              <a:lnSpc>
                <a:spcPct val="90000"/>
              </a:lnSpc>
              <a:spcBef>
                <a:spcPts val="2500"/>
              </a:spcBef>
              <a:spcAft>
                <a:spcPts val="600"/>
              </a:spcAft>
              <a:buNone/>
            </a:pPr>
            <a:r>
              <a:rPr lang="lv-LV" sz="2000" b="1" dirty="0"/>
              <a:t>Esošā komisija izveidota ar 2025.gada Domes lēmumu </a:t>
            </a:r>
          </a:p>
          <a:p>
            <a:pPr marL="0" indent="0">
              <a:lnSpc>
                <a:spcPct val="90000"/>
              </a:lnSpc>
              <a:spcBef>
                <a:spcPts val="2500"/>
              </a:spcBef>
              <a:spcAft>
                <a:spcPts val="600"/>
              </a:spcAft>
              <a:buNone/>
            </a:pPr>
            <a:r>
              <a:rPr lang="lv-LV" sz="2000" b="1" dirty="0"/>
              <a:t>Komisijas sastāvs</a:t>
            </a:r>
          </a:p>
          <a:p>
            <a:pPr marL="0" lvl="1" indent="0">
              <a:lnSpc>
                <a:spcPct val="90000"/>
              </a:lnSpc>
              <a:spcBef>
                <a:spcPts val="1000"/>
              </a:spcBef>
              <a:spcAft>
                <a:spcPts val="600"/>
              </a:spcAft>
              <a:buNone/>
            </a:pPr>
            <a:r>
              <a:rPr lang="lv-LV" sz="2000" dirty="0"/>
              <a:t>Komisijā ir 7 dalībnieki:  </a:t>
            </a:r>
          </a:p>
          <a:p>
            <a:pPr marL="285750" lvl="1" indent="-285750">
              <a:lnSpc>
                <a:spcPct val="90000"/>
              </a:lnSpc>
              <a:spcBef>
                <a:spcPts val="1000"/>
              </a:spcBef>
              <a:spcAft>
                <a:spcPts val="600"/>
              </a:spcAft>
              <a:buFont typeface="Arial" panose="020B0604020202020204" pitchFamily="34" charset="0"/>
              <a:buChar char="•"/>
            </a:pPr>
            <a:r>
              <a:rPr lang="lv-LV" sz="2000" dirty="0"/>
              <a:t>dažādu jomu speciālisti, kuri spēj izvērtēt administratīvā pārkāpuma procesa lietas: </a:t>
            </a:r>
          </a:p>
          <a:p>
            <a:pPr marL="1200150" lvl="2" indent="-285750">
              <a:buFont typeface="Arial" panose="020B0604020202020204" pitchFamily="34" charset="0"/>
              <a:buChar char="•"/>
            </a:pPr>
            <a:r>
              <a:rPr lang="lv-LV" dirty="0"/>
              <a:t>juridiskā</a:t>
            </a:r>
          </a:p>
          <a:p>
            <a:pPr marL="1200150" lvl="2" indent="-285750">
              <a:buFont typeface="Arial" panose="020B0604020202020204" pitchFamily="34" charset="0"/>
              <a:buChar char="•"/>
            </a:pPr>
            <a:r>
              <a:rPr lang="lv-LV" dirty="0"/>
              <a:t>būvniecības</a:t>
            </a:r>
          </a:p>
          <a:p>
            <a:pPr marL="1200150" lvl="2" indent="-285750">
              <a:buFont typeface="Arial" panose="020B0604020202020204" pitchFamily="34" charset="0"/>
              <a:buChar char="•"/>
            </a:pPr>
            <a:r>
              <a:rPr lang="lv-LV" dirty="0"/>
              <a:t>sociālā</a:t>
            </a:r>
          </a:p>
          <a:p>
            <a:pPr marL="1200150" lvl="2" indent="-285750">
              <a:buFont typeface="Arial" panose="020B0604020202020204" pitchFamily="34" charset="0"/>
              <a:buChar char="•"/>
            </a:pPr>
            <a:r>
              <a:rPr lang="lv-LV" dirty="0"/>
              <a:t>bērnu tiesību pārkāpumi</a:t>
            </a:r>
          </a:p>
          <a:p>
            <a:pPr lvl="1"/>
            <a:r>
              <a:rPr lang="lv-LV" sz="2000" dirty="0"/>
              <a:t>ar izpratni un pieredzi  tiesību jomā un administratīvo lietu izskatīšanā </a:t>
            </a:r>
            <a:r>
              <a:rPr lang="lv-LV" sz="2000" b="1" dirty="0"/>
              <a:t>Tiesiskuma un godprātības principi</a:t>
            </a:r>
          </a:p>
          <a:p>
            <a:pPr marL="0" lvl="1" indent="0">
              <a:lnSpc>
                <a:spcPct val="90000"/>
              </a:lnSpc>
              <a:spcBef>
                <a:spcPts val="1000"/>
              </a:spcBef>
              <a:spcAft>
                <a:spcPts val="600"/>
              </a:spcAft>
              <a:buNone/>
            </a:pPr>
            <a:r>
              <a:rPr lang="lv-LV" sz="2000" dirty="0"/>
              <a:t>Komisijas darbība balstās uz tiesiskuma un godprātības principu ievērošanu, nodrošinot taisnīgumu lietvedībā nonākušo lietu izskatīšanā </a:t>
            </a:r>
          </a:p>
        </p:txBody>
      </p:sp>
    </p:spTree>
    <p:extLst>
      <p:ext uri="{BB962C8B-B14F-4D97-AF65-F5344CB8AC3E}">
        <p14:creationId xmlns:p14="http://schemas.microsoft.com/office/powerpoint/2010/main" val="1524577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739C-B8ED-8B7E-EA3A-CD33AC534FD5}"/>
              </a:ext>
            </a:extLst>
          </p:cNvPr>
          <p:cNvSpPr>
            <a:spLocks noGrp="1"/>
          </p:cNvSpPr>
          <p:nvPr>
            <p:ph type="title"/>
          </p:nvPr>
        </p:nvSpPr>
        <p:spPr>
          <a:xfrm>
            <a:off x="4081806" y="342901"/>
            <a:ext cx="7503642" cy="778889"/>
          </a:xfrm>
        </p:spPr>
        <p:txBody>
          <a:bodyPr vert="horz" lIns="91440" tIns="45720" rIns="91440" bIns="45720" rtlCol="0" anchor="t">
            <a:normAutofit fontScale="90000"/>
          </a:bodyPr>
          <a:lstStyle/>
          <a:p>
            <a:r>
              <a:rPr lang="en-US" b="0" kern="1200" dirty="0" err="1">
                <a:latin typeface="+mj-lt"/>
                <a:ea typeface="+mj-ea"/>
                <a:cs typeface="+mj-cs"/>
              </a:rPr>
              <a:t>Darba</a:t>
            </a:r>
            <a:r>
              <a:rPr lang="en-US" b="0" kern="1200" dirty="0">
                <a:latin typeface="+mj-lt"/>
                <a:ea typeface="+mj-ea"/>
                <a:cs typeface="+mj-cs"/>
              </a:rPr>
              <a:t> </a:t>
            </a:r>
            <a:r>
              <a:rPr lang="en-US" b="0" kern="1200" dirty="0" err="1">
                <a:latin typeface="+mj-lt"/>
                <a:ea typeface="+mj-ea"/>
                <a:cs typeface="+mj-cs"/>
              </a:rPr>
              <a:t>procesi</a:t>
            </a:r>
            <a:r>
              <a:rPr lang="en-US" b="0" kern="1200" dirty="0">
                <a:latin typeface="+mj-lt"/>
                <a:ea typeface="+mj-ea"/>
                <a:cs typeface="+mj-cs"/>
              </a:rPr>
              <a:t> un </a:t>
            </a:r>
            <a:r>
              <a:rPr lang="lv-LV" b="0" kern="1200" dirty="0">
                <a:latin typeface="+mj-lt"/>
                <a:ea typeface="+mj-ea"/>
                <a:cs typeface="+mj-cs"/>
              </a:rPr>
              <a:t>iekšējās vadlīnijas</a:t>
            </a:r>
            <a:endParaRPr lang="en-US" b="0" kern="1200" dirty="0">
              <a:latin typeface="+mj-lt"/>
              <a:ea typeface="+mj-ea"/>
              <a:cs typeface="+mj-cs"/>
            </a:endParaRPr>
          </a:p>
        </p:txBody>
      </p:sp>
      <p:pic>
        <p:nvPicPr>
          <p:cNvPr id="4" name="Content Placeholder 3" descr="Kolēģu biznesa tikšanās un diskusiju process biroja telpā">
            <a:extLst>
              <a:ext uri="{FF2B5EF4-FFF2-40B4-BE49-F238E27FC236}">
                <a16:creationId xmlns:a16="http://schemas.microsoft.com/office/drawing/2014/main" id="{3C8BF5F1-176D-41E6-884C-03DD3835095A}"/>
              </a:ext>
            </a:extLst>
          </p:cNvPr>
          <p:cNvPicPr>
            <a:picLocks noGrp="1" noChangeAspect="1"/>
          </p:cNvPicPr>
          <p:nvPr>
            <p:ph type="pic" sz="quarter" idx="13"/>
          </p:nvPr>
        </p:nvPicPr>
        <p:blipFill>
          <a:blip r:embed="rId3"/>
          <a:srcRect l="10092" r="10092"/>
          <a:stretch>
            <a:fillRect/>
          </a:stretch>
        </p:blipFill>
        <p:spPr>
          <a:xfrm>
            <a:off x="342900" y="342902"/>
            <a:ext cx="2806699" cy="2343738"/>
          </a:xfrm>
          <a:prstGeom prst="rect">
            <a:avLst/>
          </a:prstGeom>
          <a:noFill/>
        </p:spPr>
      </p:pic>
      <p:sp>
        <p:nvSpPr>
          <p:cNvPr id="5" name="TextBox 4">
            <a:extLst>
              <a:ext uri="{FF2B5EF4-FFF2-40B4-BE49-F238E27FC236}">
                <a16:creationId xmlns:a16="http://schemas.microsoft.com/office/drawing/2014/main" id="{0AC9B939-8D17-4040-AEF4-F6CC7E88605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49600" y="999242"/>
            <a:ext cx="8765880" cy="1851944"/>
          </a:xfrm>
          <a:prstGeom prst="rect">
            <a:avLst/>
          </a:prstGeom>
        </p:spPr>
        <p:txBody>
          <a:bodyPr>
            <a:noAutofit/>
          </a:bodyPr>
          <a:lstStyle/>
          <a:p>
            <a:pPr marL="0" indent="0">
              <a:spcBef>
                <a:spcPts val="2500"/>
              </a:spcBef>
              <a:spcAft>
                <a:spcPts val="600"/>
              </a:spcAft>
              <a:buNone/>
            </a:pPr>
            <a:r>
              <a:rPr lang="lv-LV" sz="2000" b="1" dirty="0"/>
              <a:t>Lietu pārvaldība </a:t>
            </a:r>
          </a:p>
          <a:p>
            <a:pPr marL="0" lvl="1">
              <a:spcBef>
                <a:spcPts val="1000"/>
              </a:spcBef>
              <a:spcAft>
                <a:spcPts val="600"/>
              </a:spcAft>
            </a:pPr>
            <a:r>
              <a:rPr lang="lv-LV" sz="2000" dirty="0"/>
              <a:t>Administratīvā pārkāpuma procesa lietvedība un lietu virzība tiek nodrošināta Administratīvā pārkāpuma procesa atbalsta sistēmā (turpmāk – APAS) elektroniskā veidā.</a:t>
            </a:r>
          </a:p>
        </p:txBody>
      </p:sp>
      <p:sp>
        <p:nvSpPr>
          <p:cNvPr id="3" name="TextBox 2">
            <a:extLst>
              <a:ext uri="{FF2B5EF4-FFF2-40B4-BE49-F238E27FC236}">
                <a16:creationId xmlns:a16="http://schemas.microsoft.com/office/drawing/2014/main" id="{2989BD1C-4CDD-8FEE-CBB5-6459A25658B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302" y="2926599"/>
            <a:ext cx="4964391" cy="3786463"/>
          </a:xfrm>
          <a:prstGeom prst="rect">
            <a:avLst/>
          </a:prstGeom>
        </p:spPr>
        <p:txBody>
          <a:bodyPr>
            <a:normAutofit/>
          </a:bodyPr>
          <a:lstStyle/>
          <a:p>
            <a:pPr>
              <a:spcBef>
                <a:spcPts val="2500"/>
              </a:spcBef>
              <a:spcAft>
                <a:spcPts val="600"/>
              </a:spcAft>
            </a:pPr>
            <a:r>
              <a:rPr lang="lv-LV" sz="2000" b="1" dirty="0"/>
              <a:t>Lietu izskatīšana</a:t>
            </a:r>
          </a:p>
          <a:p>
            <a:pPr marL="342900" lvl="1" indent="-342900">
              <a:spcBef>
                <a:spcPts val="1000"/>
              </a:spcBef>
              <a:spcAft>
                <a:spcPts val="600"/>
              </a:spcAft>
              <a:buFont typeface="Arial" panose="020B0604020202020204" pitchFamily="34" charset="0"/>
              <a:buChar char="•"/>
            </a:pPr>
            <a:r>
              <a:rPr lang="lv-LV" sz="2000" dirty="0"/>
              <a:t>notiek koleģiāli </a:t>
            </a:r>
          </a:p>
          <a:p>
            <a:pPr marL="342900" lvl="1" indent="-342900">
              <a:spcBef>
                <a:spcPts val="1000"/>
              </a:spcBef>
              <a:spcAft>
                <a:spcPts val="600"/>
              </a:spcAft>
              <a:buFont typeface="Arial" panose="020B0604020202020204" pitchFamily="34" charset="0"/>
              <a:buChar char="•"/>
            </a:pPr>
            <a:r>
              <a:rPr lang="lv-LV" sz="2000" dirty="0"/>
              <a:t>klātienē un tuvāk pārkāpēja dzīvesvietai</a:t>
            </a:r>
          </a:p>
          <a:p>
            <a:pPr marL="342900" lvl="1" indent="-342900">
              <a:spcBef>
                <a:spcPts val="1000"/>
              </a:spcBef>
              <a:spcAft>
                <a:spcPts val="600"/>
              </a:spcAft>
              <a:buFont typeface="Arial" panose="020B0604020202020204" pitchFamily="34" charset="0"/>
              <a:buChar char="•"/>
            </a:pPr>
            <a:r>
              <a:rPr lang="lv-LV" sz="2000" dirty="0"/>
              <a:t>pieaicinot un uzklausot personas, par kuru rīcību lietas ierosinātas </a:t>
            </a:r>
          </a:p>
          <a:p>
            <a:pPr marL="342900" lvl="1" indent="-342900">
              <a:spcBef>
                <a:spcPts val="1000"/>
              </a:spcBef>
              <a:spcAft>
                <a:spcPts val="600"/>
              </a:spcAft>
              <a:buFont typeface="Arial" panose="020B0604020202020204" pitchFamily="34" charset="0"/>
              <a:buChar char="•"/>
            </a:pPr>
            <a:r>
              <a:rPr lang="lv-LV" sz="2000" dirty="0"/>
              <a:t>Nepieciešamības gadījumā tiek papildus pieaicināts kādas nozares pārstāvis</a:t>
            </a:r>
          </a:p>
        </p:txBody>
      </p:sp>
      <p:sp>
        <p:nvSpPr>
          <p:cNvPr id="7" name="TextBox 6">
            <a:extLst>
              <a:ext uri="{FF2B5EF4-FFF2-40B4-BE49-F238E27FC236}">
                <a16:creationId xmlns:a16="http://schemas.microsoft.com/office/drawing/2014/main" id="{F273BF94-3290-A664-7409-932C236DF02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91127" y="2851185"/>
            <a:ext cx="4964391" cy="3861877"/>
          </a:xfrm>
          <a:prstGeom prst="rect">
            <a:avLst/>
          </a:prstGeom>
        </p:spPr>
        <p:txBody>
          <a:bodyPr>
            <a:normAutofit lnSpcReduction="10000"/>
          </a:bodyPr>
          <a:lstStyle/>
          <a:p>
            <a:pPr indent="0">
              <a:lnSpc>
                <a:spcPct val="90000"/>
              </a:lnSpc>
              <a:spcBef>
                <a:spcPts val="2500"/>
              </a:spcBef>
              <a:spcAft>
                <a:spcPts val="600"/>
              </a:spcAft>
              <a:buNone/>
            </a:pPr>
            <a:r>
              <a:rPr lang="lv-LV" sz="2000" b="1" dirty="0"/>
              <a:t>Iekšējās vadlīnijas </a:t>
            </a:r>
          </a:p>
          <a:p>
            <a:pPr marL="0" lvl="1" indent="0">
              <a:lnSpc>
                <a:spcPct val="90000"/>
              </a:lnSpc>
              <a:spcBef>
                <a:spcPts val="1000"/>
              </a:spcBef>
              <a:spcAft>
                <a:spcPts val="600"/>
              </a:spcAft>
              <a:buNone/>
            </a:pPr>
            <a:r>
              <a:rPr lang="lv-LV" sz="2000" dirty="0"/>
              <a:t>Komisija savā darba praksē izstrādājusi iekšējās vadlīnijas lēmumu pieņemšanai. Pārkāpumi tiek vērtēti atbilstīgi: </a:t>
            </a:r>
          </a:p>
          <a:p>
            <a:pPr marL="342900" lvl="1" indent="-342900">
              <a:lnSpc>
                <a:spcPct val="90000"/>
              </a:lnSpc>
              <a:spcBef>
                <a:spcPts val="1000"/>
              </a:spcBef>
              <a:spcAft>
                <a:spcPts val="600"/>
              </a:spcAft>
              <a:buFont typeface="Arial" panose="020B0604020202020204" pitchFamily="34" charset="0"/>
              <a:buChar char="•"/>
            </a:pPr>
            <a:r>
              <a:rPr lang="lv-LV" sz="2000" dirty="0"/>
              <a:t>tipam, </a:t>
            </a:r>
          </a:p>
          <a:p>
            <a:pPr marL="342900" lvl="1" indent="-342900">
              <a:lnSpc>
                <a:spcPct val="90000"/>
              </a:lnSpc>
              <a:spcBef>
                <a:spcPts val="1000"/>
              </a:spcBef>
              <a:spcAft>
                <a:spcPts val="600"/>
              </a:spcAft>
              <a:buFont typeface="Arial" panose="020B0604020202020204" pitchFamily="34" charset="0"/>
              <a:buChar char="•"/>
            </a:pPr>
            <a:r>
              <a:rPr lang="lv-LV" sz="2000" dirty="0"/>
              <a:t>atkārtojamībai, </a:t>
            </a:r>
          </a:p>
          <a:p>
            <a:pPr marL="342900" lvl="1" indent="-342900">
              <a:lnSpc>
                <a:spcPct val="90000"/>
              </a:lnSpc>
              <a:spcBef>
                <a:spcPts val="1000"/>
              </a:spcBef>
              <a:spcAft>
                <a:spcPts val="600"/>
              </a:spcAft>
              <a:buFont typeface="Arial" panose="020B0604020202020204" pitchFamily="34" charset="0"/>
              <a:buChar char="•"/>
            </a:pPr>
            <a:r>
              <a:rPr lang="lv-LV" sz="2000" dirty="0"/>
              <a:t>vainu mīkstinošajiem un citiem blakusapstākļiem, </a:t>
            </a:r>
          </a:p>
          <a:p>
            <a:pPr marL="342900" lvl="1" indent="-342900">
              <a:lnSpc>
                <a:spcPct val="90000"/>
              </a:lnSpc>
              <a:spcBef>
                <a:spcPts val="1000"/>
              </a:spcBef>
              <a:spcAft>
                <a:spcPts val="600"/>
              </a:spcAft>
              <a:buFont typeface="Arial" panose="020B0604020202020204" pitchFamily="34" charset="0"/>
              <a:buChar char="•"/>
            </a:pPr>
            <a:r>
              <a:rPr lang="lv-LV" sz="2000" dirty="0"/>
              <a:t>pārkāpuma novēršanas pakāpei</a:t>
            </a:r>
          </a:p>
          <a:p>
            <a:pPr marL="342900" lvl="1" indent="-342900">
              <a:lnSpc>
                <a:spcPct val="90000"/>
              </a:lnSpc>
              <a:spcBef>
                <a:spcPts val="1000"/>
              </a:spcBef>
              <a:spcAft>
                <a:spcPts val="600"/>
              </a:spcAft>
              <a:buFont typeface="Arial" panose="020B0604020202020204" pitchFamily="34" charset="0"/>
              <a:buChar char="•"/>
            </a:pPr>
            <a:r>
              <a:rPr lang="lv-LV" sz="2000" dirty="0"/>
              <a:t>Pārkāpuma pamatotībai  </a:t>
            </a:r>
            <a:endParaRPr lang="lv-LV" sz="2000" b="1" dirty="0"/>
          </a:p>
        </p:txBody>
      </p:sp>
    </p:spTree>
    <p:extLst>
      <p:ext uri="{BB962C8B-B14F-4D97-AF65-F5344CB8AC3E}">
        <p14:creationId xmlns:p14="http://schemas.microsoft.com/office/powerpoint/2010/main" val="109118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iterate>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iterate>
                                    <p:tmPct val="1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434C-CE20-83D0-E3DF-54D4C96729C8}"/>
              </a:ext>
            </a:extLst>
          </p:cNvPr>
          <p:cNvSpPr>
            <a:spLocks noGrp="1"/>
          </p:cNvSpPr>
          <p:nvPr>
            <p:ph type="title"/>
          </p:nvPr>
        </p:nvSpPr>
        <p:spPr>
          <a:xfrm>
            <a:off x="6207162" y="342901"/>
            <a:ext cx="5286111" cy="1117453"/>
          </a:xfrm>
        </p:spPr>
        <p:txBody>
          <a:bodyPr vert="horz" lIns="91440" tIns="45720" rIns="91440" bIns="45720" rtlCol="0" anchor="b">
            <a:normAutofit fontScale="90000"/>
          </a:bodyPr>
          <a:lstStyle/>
          <a:p>
            <a:r>
              <a:rPr lang="en-US" b="0" kern="1200" dirty="0">
                <a:latin typeface="+mj-lt"/>
                <a:ea typeface="+mj-ea"/>
                <a:cs typeface="+mj-cs"/>
              </a:rPr>
              <a:t>Sadarbība </a:t>
            </a:r>
            <a:r>
              <a:rPr lang="en-US" b="0" kern="1200" dirty="0" err="1">
                <a:latin typeface="+mj-lt"/>
                <a:ea typeface="+mj-ea"/>
                <a:cs typeface="+mj-cs"/>
              </a:rPr>
              <a:t>ar</a:t>
            </a:r>
            <a:r>
              <a:rPr lang="en-US" b="0" kern="1200" dirty="0">
                <a:latin typeface="+mj-lt"/>
                <a:ea typeface="+mj-ea"/>
                <a:cs typeface="+mj-cs"/>
              </a:rPr>
              <a:t> </a:t>
            </a:r>
            <a:r>
              <a:rPr lang="en-US" b="0" kern="1200" dirty="0" err="1">
                <a:latin typeface="+mj-lt"/>
                <a:ea typeface="+mj-ea"/>
                <a:cs typeface="+mj-cs"/>
              </a:rPr>
              <a:t>citām</a:t>
            </a:r>
            <a:r>
              <a:rPr lang="en-US" b="0" kern="1200" dirty="0">
                <a:latin typeface="+mj-lt"/>
                <a:ea typeface="+mj-ea"/>
                <a:cs typeface="+mj-cs"/>
              </a:rPr>
              <a:t> </a:t>
            </a:r>
            <a:r>
              <a:rPr lang="en-US" b="0" kern="1200" dirty="0" err="1">
                <a:latin typeface="+mj-lt"/>
                <a:ea typeface="+mj-ea"/>
                <a:cs typeface="+mj-cs"/>
              </a:rPr>
              <a:t>pašvaldības</a:t>
            </a:r>
            <a:r>
              <a:rPr lang="en-US" b="0" kern="1200" dirty="0">
                <a:latin typeface="+mj-lt"/>
                <a:ea typeface="+mj-ea"/>
                <a:cs typeface="+mj-cs"/>
              </a:rPr>
              <a:t> </a:t>
            </a:r>
            <a:r>
              <a:rPr lang="en-US" b="0" kern="1200" dirty="0" err="1">
                <a:latin typeface="+mj-lt"/>
                <a:ea typeface="+mj-ea"/>
                <a:cs typeface="+mj-cs"/>
              </a:rPr>
              <a:t>iestādēm</a:t>
            </a:r>
            <a:endParaRPr lang="en-US" b="0" kern="1200" dirty="0">
              <a:latin typeface="+mj-lt"/>
              <a:ea typeface="+mj-ea"/>
              <a:cs typeface="+mj-cs"/>
            </a:endParaRPr>
          </a:p>
        </p:txBody>
      </p:sp>
      <p:pic>
        <p:nvPicPr>
          <p:cNvPr id="4" name="Content Placeholder 3" descr="Two people with speech bubbles">
            <a:extLst>
              <a:ext uri="{FF2B5EF4-FFF2-40B4-BE49-F238E27FC236}">
                <a16:creationId xmlns:a16="http://schemas.microsoft.com/office/drawing/2014/main" id="{560919D4-13D1-4C0A-9C9C-9F5CC97090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804" b="18804"/>
          <a:stretch/>
        </p:blipFill>
        <p:spPr>
          <a:xfrm>
            <a:off x="342900" y="804672"/>
            <a:ext cx="5041898" cy="4210245"/>
          </a:xfrm>
          <a:prstGeom prst="rect">
            <a:avLst/>
          </a:prstGeom>
          <a:noFill/>
        </p:spPr>
      </p:pic>
      <p:sp>
        <p:nvSpPr>
          <p:cNvPr id="5" name="TextBox 4">
            <a:extLst>
              <a:ext uri="{FF2B5EF4-FFF2-40B4-BE49-F238E27FC236}">
                <a16:creationId xmlns:a16="http://schemas.microsoft.com/office/drawing/2014/main" id="{21E63835-9B50-4980-8529-FE241649D2D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07162" y="1923068"/>
            <a:ext cx="5378286" cy="4130260"/>
          </a:xfrm>
          <a:prstGeom prst="rect">
            <a:avLst/>
          </a:prstGeom>
        </p:spPr>
        <p:txBody>
          <a:bodyPr>
            <a:noAutofit/>
          </a:bodyPr>
          <a:lstStyle/>
          <a:p>
            <a:pPr marL="0" lvl="1" indent="0">
              <a:lnSpc>
                <a:spcPct val="90000"/>
              </a:lnSpc>
              <a:spcBef>
                <a:spcPts val="1000"/>
              </a:spcBef>
              <a:spcAft>
                <a:spcPts val="600"/>
              </a:spcAft>
              <a:buNone/>
            </a:pPr>
            <a:r>
              <a:rPr lang="lv-LV" sz="2400" b="1" dirty="0"/>
              <a:t>Komisija sadarbojas ar </a:t>
            </a:r>
          </a:p>
          <a:p>
            <a:pPr marL="285750" lvl="1" indent="-285750">
              <a:lnSpc>
                <a:spcPct val="90000"/>
              </a:lnSpc>
              <a:spcBef>
                <a:spcPts val="1000"/>
              </a:spcBef>
              <a:spcAft>
                <a:spcPts val="600"/>
              </a:spcAft>
              <a:buFont typeface="Arial" panose="020B0604020202020204" pitchFamily="34" charset="0"/>
              <a:buChar char="•"/>
            </a:pPr>
            <a:r>
              <a:rPr lang="lv-LV" sz="2400" dirty="0"/>
              <a:t>Pašvaldības policiju, </a:t>
            </a:r>
          </a:p>
          <a:p>
            <a:pPr marL="285750" lvl="1" indent="-285750">
              <a:lnSpc>
                <a:spcPct val="90000"/>
              </a:lnSpc>
              <a:spcBef>
                <a:spcPts val="1000"/>
              </a:spcBef>
              <a:spcAft>
                <a:spcPts val="600"/>
              </a:spcAft>
              <a:buFont typeface="Arial" panose="020B0604020202020204" pitchFamily="34" charset="0"/>
              <a:buChar char="•"/>
            </a:pPr>
            <a:r>
              <a:rPr lang="lv-LV" sz="2400" dirty="0"/>
              <a:t>Valsts policiju </a:t>
            </a:r>
          </a:p>
          <a:p>
            <a:pPr marL="285750" lvl="1" indent="-285750">
              <a:lnSpc>
                <a:spcPct val="90000"/>
              </a:lnSpc>
              <a:spcBef>
                <a:spcPts val="1000"/>
              </a:spcBef>
              <a:spcAft>
                <a:spcPts val="600"/>
              </a:spcAft>
              <a:buFont typeface="Arial" panose="020B0604020202020204" pitchFamily="34" charset="0"/>
              <a:buChar char="•"/>
            </a:pPr>
            <a:r>
              <a:rPr lang="lv-LV" sz="2400" dirty="0"/>
              <a:t>Ādažu novada Būvvaldi</a:t>
            </a:r>
          </a:p>
          <a:p>
            <a:pPr marL="285750" lvl="1" indent="-285750">
              <a:lnSpc>
                <a:spcPct val="90000"/>
              </a:lnSpc>
              <a:spcBef>
                <a:spcPts val="1000"/>
              </a:spcBef>
              <a:spcAft>
                <a:spcPts val="600"/>
              </a:spcAft>
              <a:buFont typeface="Arial" panose="020B0604020202020204" pitchFamily="34" charset="0"/>
              <a:buChar char="•"/>
            </a:pPr>
            <a:r>
              <a:rPr lang="lv-LV" sz="2400" dirty="0"/>
              <a:t>Sociālo dienestu </a:t>
            </a:r>
          </a:p>
          <a:p>
            <a:pPr marL="285750" lvl="1" indent="-285750">
              <a:lnSpc>
                <a:spcPct val="90000"/>
              </a:lnSpc>
              <a:spcBef>
                <a:spcPts val="1000"/>
              </a:spcBef>
              <a:spcAft>
                <a:spcPts val="600"/>
              </a:spcAft>
              <a:buFont typeface="Arial" panose="020B0604020202020204" pitchFamily="34" charset="0"/>
              <a:buChar char="•"/>
            </a:pPr>
            <a:r>
              <a:rPr lang="lv-LV" sz="2400" dirty="0"/>
              <a:t>Bāriņtiesu </a:t>
            </a:r>
          </a:p>
          <a:p>
            <a:pPr marL="285750" lvl="1" indent="-285750">
              <a:lnSpc>
                <a:spcPct val="90000"/>
              </a:lnSpc>
              <a:spcBef>
                <a:spcPts val="1000"/>
              </a:spcBef>
              <a:spcAft>
                <a:spcPts val="600"/>
              </a:spcAft>
              <a:buFont typeface="Arial" panose="020B0604020202020204" pitchFamily="34" charset="0"/>
              <a:buChar char="•"/>
            </a:pPr>
            <a:r>
              <a:rPr lang="lv-LV" sz="2400" dirty="0"/>
              <a:t>Vides inspektoru </a:t>
            </a:r>
          </a:p>
        </p:txBody>
      </p:sp>
    </p:spTree>
    <p:extLst>
      <p:ext uri="{BB962C8B-B14F-4D97-AF65-F5344CB8AC3E}">
        <p14:creationId xmlns:p14="http://schemas.microsoft.com/office/powerpoint/2010/main" val="4185722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944</TotalTime>
  <Words>1706</Words>
  <Application>Microsoft Office PowerPoint</Application>
  <PresentationFormat>Platekrāna</PresentationFormat>
  <Paragraphs>149</Paragraphs>
  <Slides>18</Slides>
  <Notes>13</Notes>
  <HiddenSlides>0</HiddenSlides>
  <MMClips>0</MMClips>
  <ScaleCrop>false</ScaleCrop>
  <HeadingPairs>
    <vt:vector size="6" baseType="variant">
      <vt:variant>
        <vt:lpstr>Lietotie fonti</vt:lpstr>
      </vt:variant>
      <vt:variant>
        <vt:i4>7</vt:i4>
      </vt:variant>
      <vt:variant>
        <vt:lpstr>Dizains</vt:lpstr>
      </vt:variant>
      <vt:variant>
        <vt:i4>2</vt:i4>
      </vt:variant>
      <vt:variant>
        <vt:lpstr>Slaidu virsraksti</vt:lpstr>
      </vt:variant>
      <vt:variant>
        <vt:i4>18</vt:i4>
      </vt:variant>
    </vt:vector>
  </HeadingPairs>
  <TitlesOfParts>
    <vt:vector size="27" baseType="lpstr">
      <vt:lpstr>Aptos</vt:lpstr>
      <vt:lpstr>Aptos Display</vt:lpstr>
      <vt:lpstr>Arial</vt:lpstr>
      <vt:lpstr>Calibri</vt:lpstr>
      <vt:lpstr>Courier New</vt:lpstr>
      <vt:lpstr>Neue Haas Grotesk Text Pro</vt:lpstr>
      <vt:lpstr>Times New Roman</vt:lpstr>
      <vt:lpstr>DuneVTI</vt:lpstr>
      <vt:lpstr>Office Theme</vt:lpstr>
      <vt:lpstr>Ādažu novada pašvaldības  Administratīvā komisija:   šodienas darbs, izaicinājumi un perspektīvas nākotnē</vt:lpstr>
      <vt:lpstr>Saturs</vt:lpstr>
      <vt:lpstr>Administratīvā komisija Ādažu novadā</vt:lpstr>
      <vt:lpstr>Komisijas galvenie uzdevumi un kompetence</vt:lpstr>
      <vt:lpstr>Normatīvais regulējums un darbības likumiskie pamati</vt:lpstr>
      <vt:lpstr>Komisijas darbības organizācija un struktūra</vt:lpstr>
      <vt:lpstr>Komisijas izveidošana un sastāvs </vt:lpstr>
      <vt:lpstr>Darba procesi un iekšējās vadlīnijas</vt:lpstr>
      <vt:lpstr>Sadarbība ar citām pašvaldības iestādēm</vt:lpstr>
      <vt:lpstr>Administatīvās komisijas darba apjoms</vt:lpstr>
      <vt:lpstr>Piemēroto sodu apjoms </vt:lpstr>
      <vt:lpstr>Izskatīto lietu skaits un lēmumu veidi</vt:lpstr>
      <vt:lpstr>Šodienas izaicinājumi un aktualitātes</vt:lpstr>
      <vt:lpstr>Izskatīto lietu skaits Ādažu novadā uz Latvijas pašvaldību fona</vt:lpstr>
      <vt:lpstr>Biežāk izskatītie pārkāpumu veidi</vt:lpstr>
      <vt:lpstr>Administratīvo lietu izskatīšanas procedūra Ādažu novadā</vt:lpstr>
      <vt:lpstr>Secinājumi</vt:lpstr>
      <vt:lpstr>Nepieciešamā kompetences administratīvās komisijas locekļiem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Jānis Veinbergs</dc:creator>
  <cp:lastModifiedBy>Sintija Tenisa</cp:lastModifiedBy>
  <cp:revision>19</cp:revision>
  <dcterms:created xsi:type="dcterms:W3CDTF">2025-10-08T08:40:14Z</dcterms:created>
  <dcterms:modified xsi:type="dcterms:W3CDTF">2025-10-23T16:16:17Z</dcterms:modified>
</cp:coreProperties>
</file>