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2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6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851" r:id="rId2"/>
    <p:sldMasterId id="2147483863" r:id="rId3"/>
  </p:sldMasterIdLst>
  <p:notesMasterIdLst>
    <p:notesMasterId r:id="rId18"/>
  </p:notesMasterIdLst>
  <p:sldIdLst>
    <p:sldId id="431" r:id="rId4"/>
    <p:sldId id="293" r:id="rId5"/>
    <p:sldId id="292" r:id="rId6"/>
    <p:sldId id="296" r:id="rId7"/>
    <p:sldId id="442" r:id="rId8"/>
    <p:sldId id="492" r:id="rId9"/>
    <p:sldId id="494" r:id="rId10"/>
    <p:sldId id="495" r:id="rId11"/>
    <p:sldId id="304" r:id="rId12"/>
    <p:sldId id="486" r:id="rId13"/>
    <p:sldId id="300" r:id="rId14"/>
    <p:sldId id="493" r:id="rId15"/>
    <p:sldId id="441" r:id="rId16"/>
    <p:sldId id="487" r:id="rId17"/>
  </p:sldIdLst>
  <p:sldSz cx="12192000" cy="6858000"/>
  <p:notesSz cx="6797675" cy="9926638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CA5966A-7862-25D1-26FD-09532783F82A}" name="Elīna Klindžāne" initials="EK" userId="S::Elina.Klindzane@Adazi.lv::de1c3f14-9101-4707-8c89-c5b8cd2704f4" providerId="AD"/>
  <p188:author id="{501E0EB2-659D-7273-B0C2-B783A3318183}" name="Laura Krope" initials="LK" userId="dc112f6eebbbb232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828847"/>
    <a:srgbClr val="F2F8EE"/>
    <a:srgbClr val="F3F39F"/>
    <a:srgbClr val="D3A983"/>
    <a:srgbClr val="C95B46"/>
    <a:srgbClr val="7395AD"/>
    <a:srgbClr val="FFFFFF"/>
    <a:srgbClr val="FFD966"/>
    <a:srgbClr val="404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64" autoAdjust="0"/>
    <p:restoredTop sz="95033" autoAdjust="0"/>
  </p:normalViewPr>
  <p:slideViewPr>
    <p:cSldViewPr snapToGrid="0">
      <p:cViewPr varScale="1">
        <p:scale>
          <a:sx n="82" d="100"/>
          <a:sy n="82" d="100"/>
        </p:scale>
        <p:origin x="773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microsoft.com/office/2018/10/relationships/authors" Target="authors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aura%20Krope\AppData\Local\Temp\pid-15988\Bud&#382;eta%20atskaite%202025_gads_9%20m&#275;ne&#353;i.xlsx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2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aura%20Krope\AppData\Local\Temp\pid-15988\Bud&#382;eta%20atskaite%202025_gads_9%20m&#275;ne&#353;i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aura%20Krope\AppData\Local\Temp\pid-15988\Bud&#382;eta%20atskaite%202025_gads_9%20m&#275;ne&#353;i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275562150381921"/>
          <c:y val="0"/>
          <c:w val="0.63591714542390121"/>
          <c:h val="0.91740694016682311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Izdevumi!$B$7</c:f>
              <c:strCache>
                <c:ptCount val="1"/>
                <c:pt idx="0">
                  <c:v>Budžeta plāns EUR</c:v>
                </c:pt>
              </c:strCache>
            </c:strRef>
          </c:tx>
          <c:spPr>
            <a:solidFill>
              <a:srgbClr val="828847"/>
            </a:solidFill>
            <a:ln>
              <a:noFill/>
            </a:ln>
            <a:effectLst/>
            <a:sp3d/>
          </c:spPr>
          <c:invertIfNegative val="0"/>
          <c:dPt>
            <c:idx val="6"/>
            <c:invertIfNegative val="0"/>
            <c:bubble3D val="0"/>
            <c:spPr>
              <a:solidFill>
                <a:srgbClr val="828847"/>
              </a:solidFill>
              <a:ln>
                <a:solidFill>
                  <a:srgbClr val="595959"/>
                </a:solidFill>
              </a:ln>
              <a:effectLst/>
              <a:sp3d>
                <a:contourClr>
                  <a:srgbClr val="595959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2750-4F6F-A1E9-CD20CD4375CA}"/>
              </c:ext>
            </c:extLst>
          </c:dPt>
          <c:dLbls>
            <c:dLbl>
              <c:idx val="0"/>
              <c:layout>
                <c:manualLayout>
                  <c:x val="6.038647342995169E-3"/>
                  <c:y val="-1.2742392028398967E-16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3 953 206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2750-4F6F-A1E9-CD20CD4375CA}"/>
                </c:ext>
              </c:extLst>
            </c:dLbl>
            <c:dLbl>
              <c:idx val="1"/>
              <c:layout>
                <c:manualLayout>
                  <c:x val="6.038647342995169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1 660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2750-4F6F-A1E9-CD20CD4375CA}"/>
                </c:ext>
              </c:extLst>
            </c:dLbl>
            <c:dLbl>
              <c:idx val="2"/>
              <c:layout>
                <c:manualLayout>
                  <c:x val="9.6618357487922701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3 197</a:t>
                    </a:r>
                    <a:r>
                      <a:rPr lang="en-US" baseline="0" dirty="0"/>
                      <a:t> 259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2750-4F6F-A1E9-CD20CD4375CA}"/>
                </c:ext>
              </c:extLst>
            </c:dLbl>
            <c:dLbl>
              <c:idx val="3"/>
              <c:layout>
                <c:manualLayout>
                  <c:x val="4.830917874396135E-3"/>
                  <c:y val="-6.3711960141994836E-1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955 511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4132-4165-BCD9-9BC2706EC4E4}"/>
                </c:ext>
              </c:extLst>
            </c:dLbl>
            <c:dLbl>
              <c:idx val="4"/>
              <c:layout>
                <c:manualLayout>
                  <c:x val="4.830917874396135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25 400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2750-4F6F-A1E9-CD20CD4375CA}"/>
                </c:ext>
              </c:extLst>
            </c:dLbl>
            <c:dLbl>
              <c:idx val="5"/>
              <c:layout>
                <c:manualLayout>
                  <c:x val="9.6618357487922701E-3"/>
                  <c:y val="-3.3981689615475049E-1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94 965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2750-4F6F-A1E9-CD20CD4375CA}"/>
                </c:ext>
              </c:extLst>
            </c:dLbl>
            <c:dLbl>
              <c:idx val="6"/>
              <c:layout>
                <c:manualLayout>
                  <c:x val="4.4993030213048325E-3"/>
                  <c:y val="-3.7071072032748009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Montserrat" panose="00000500000000000000" pitchFamily="2" charset="-70"/>
                        <a:ea typeface="+mn-ea"/>
                        <a:cs typeface="+mn-cs"/>
                      </a:defRPr>
                    </a:pPr>
                    <a:r>
                      <a:rPr lang="en-US" sz="800" b="1" i="0" u="none" strike="noStrike" kern="1200" baseline="0" dirty="0">
                        <a:solidFill>
                          <a:prstClr val="black">
                            <a:lumMod val="95000"/>
                            <a:lumOff val="5000"/>
                          </a:prstClr>
                        </a:solidFill>
                        <a:latin typeface="Montserrat" panose="00000500000000000000" pitchFamily="2" charset="-70"/>
                      </a:rPr>
                      <a:t>8 228 001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Montserrat" panose="00000500000000000000" pitchFamily="2" charset="-7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9531766394749067E-2"/>
                      <c:h val="4.7277892399019375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7-2750-4F6F-A1E9-CD20CD4375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Izdevumi!$A$8:$A$14</c:f>
              <c:strCache>
                <c:ptCount val="7"/>
                <c:pt idx="0">
                  <c:v>Atlīdzība</c:v>
                </c:pt>
                <c:pt idx="1">
                  <c:v>Komandējumi un dienesta braucieni</c:v>
                </c:pt>
                <c:pt idx="2">
                  <c:v>Pakalpojumi (elektroenerģija, gāze, ceļa bedrīšu remonts un sniega tīrīšana, a/m remonts, telpu uzkopšana Gaujas 33a, Depo 2 un Carnikavas pamatskolā, apzaļumošanas darbi Ādažos, ielu apgaismojuma remonts)</c:v>
                </c:pt>
                <c:pt idx="3">
                  <c:v>Krājumi (ceļu uzturēšanas materiāli, degviela, saimniecības preces, a/m rezerves daļas, elektromateriāli, inventārs, remonta materiāli)</c:v>
                </c:pt>
                <c:pt idx="4">
                  <c:v>Budžeta iestāžu nodokļu maksājumi</c:v>
                </c:pt>
                <c:pt idx="5">
                  <c:v>Pamatlīdzekļi (pārvietojamās tualetes, pārģērbšanās kabīnes, lapu pūtējs, motorzāģi, trimmeri, sniega arkls, datortehnika)</c:v>
                </c:pt>
                <c:pt idx="6">
                  <c:v>Kopā (bez investīciju projektiem)</c:v>
                </c:pt>
              </c:strCache>
            </c:strRef>
          </c:cat>
          <c:val>
            <c:numRef>
              <c:f>Izdevumi!$B$8:$B$14</c:f>
              <c:numCache>
                <c:formatCode>#,##0</c:formatCode>
                <c:ptCount val="7"/>
                <c:pt idx="0">
                  <c:v>3953206</c:v>
                </c:pt>
                <c:pt idx="1">
                  <c:v>1660</c:v>
                </c:pt>
                <c:pt idx="2">
                  <c:v>3197259</c:v>
                </c:pt>
                <c:pt idx="3">
                  <c:v>955511</c:v>
                </c:pt>
                <c:pt idx="4">
                  <c:v>25400</c:v>
                </c:pt>
                <c:pt idx="5">
                  <c:v>94965</c:v>
                </c:pt>
                <c:pt idx="6">
                  <c:v>8228001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50-4F6F-A1E9-CD20CD4375CA}"/>
            </c:ext>
          </c:extLst>
        </c:ser>
        <c:ser>
          <c:idx val="1"/>
          <c:order val="1"/>
          <c:tx>
            <c:strRef>
              <c:f>Izdevumi!$C$7</c:f>
              <c:strCache>
                <c:ptCount val="1"/>
                <c:pt idx="0">
                  <c:v>Budžeta izpilde EUR</c:v>
                </c:pt>
              </c:strCache>
            </c:strRef>
          </c:tx>
          <c:spPr>
            <a:solidFill>
              <a:srgbClr val="C95B46"/>
            </a:solidFill>
            <a:ln>
              <a:noFill/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6"/>
            <c:invertIfNegative val="0"/>
            <c:bubble3D val="0"/>
            <c:spPr>
              <a:solidFill>
                <a:srgbClr val="C95B46"/>
              </a:solidFill>
              <a:ln>
                <a:noFill/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2750-4F6F-A1E9-CD20CD4375CA}"/>
              </c:ext>
            </c:extLst>
          </c:dPt>
          <c:dLbls>
            <c:dLbl>
              <c:idx val="0"/>
              <c:layout>
                <c:manualLayout>
                  <c:x val="6.038647342995169E-3"/>
                  <c:y val="-3.830697351649752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2 674 514 (68%)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2750-4F6F-A1E9-CD20CD4375C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131 (8%)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19E8-4125-8908-B077E73E7674}"/>
                </c:ext>
              </c:extLst>
            </c:dLbl>
            <c:dLbl>
              <c:idx val="2"/>
              <c:layout>
                <c:manualLayout>
                  <c:x val="8.4541062801931927E-3"/>
                  <c:y val="-6.9504759434177166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1 861</a:t>
                    </a:r>
                    <a:r>
                      <a:rPr lang="en-US" baseline="0" dirty="0"/>
                      <a:t> 944 </a:t>
                    </a:r>
                    <a:r>
                      <a:rPr lang="en-US" dirty="0"/>
                      <a:t>(58%)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2750-4F6F-A1E9-CD20CD4375CA}"/>
                </c:ext>
              </c:extLst>
            </c:dLbl>
            <c:dLbl>
              <c:idx val="3"/>
              <c:layout>
                <c:manualLayout>
                  <c:x val="7.2463768115941588E-3"/>
                  <c:y val="-1.0958766164645282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583 172 (61%)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2750-4F6F-A1E9-CD20CD4375CA}"/>
                </c:ext>
              </c:extLst>
            </c:dLbl>
            <c:dLbl>
              <c:idx val="4"/>
              <c:layout>
                <c:manualLayout>
                  <c:x val="6.038647342995169E-3"/>
                  <c:y val="-1.090481854735720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11 409 (45%)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2750-4F6F-A1E9-CD20CD4375CA}"/>
                </c:ext>
              </c:extLst>
            </c:dLbl>
            <c:dLbl>
              <c:idx val="5"/>
              <c:layout>
                <c:manualLayout>
                  <c:x val="8.4541062801932361E-3"/>
                  <c:y val="-1.0958820138214883E-2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/>
                      <a:t>91 469 (96%)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2750-4F6F-A1E9-CD20CD4375CA}"/>
                </c:ext>
              </c:extLst>
            </c:dLbl>
            <c:dLbl>
              <c:idx val="6"/>
              <c:layout>
                <c:manualLayout>
                  <c:x val="7.2463768115941588E-3"/>
                  <c:y val="-1.826479753052184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5 222 639 </a:t>
                    </a:r>
                    <a:r>
                      <a:rPr lang="en-US" baseline="0" dirty="0"/>
                      <a:t>(63%)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2750-4F6F-A1E9-CD20CD4375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Izdevumi!$A$8:$A$14</c:f>
              <c:strCache>
                <c:ptCount val="7"/>
                <c:pt idx="0">
                  <c:v>Atlīdzība</c:v>
                </c:pt>
                <c:pt idx="1">
                  <c:v>Komandējumi un dienesta braucieni</c:v>
                </c:pt>
                <c:pt idx="2">
                  <c:v>Pakalpojumi (elektroenerģija, gāze, ceļa bedrīšu remonts un sniega tīrīšana, a/m remonts, telpu uzkopšana Gaujas 33a, Depo 2 un Carnikavas pamatskolā, apzaļumošanas darbi Ādažos, ielu apgaismojuma remonts)</c:v>
                </c:pt>
                <c:pt idx="3">
                  <c:v>Krājumi (ceļu uzturēšanas materiāli, degviela, saimniecības preces, a/m rezerves daļas, elektromateriāli, inventārs, remonta materiāli)</c:v>
                </c:pt>
                <c:pt idx="4">
                  <c:v>Budžeta iestāžu nodokļu maksājumi</c:v>
                </c:pt>
                <c:pt idx="5">
                  <c:v>Pamatlīdzekļi (pārvietojamās tualetes, pārģērbšanās kabīnes, lapu pūtējs, motorzāģi, trimmeri, sniega arkls, datortehnika)</c:v>
                </c:pt>
                <c:pt idx="6">
                  <c:v>Kopā (bez investīciju projektiem)</c:v>
                </c:pt>
              </c:strCache>
            </c:strRef>
          </c:cat>
          <c:val>
            <c:numRef>
              <c:f>Izdevumi!$C$8:$C$14</c:f>
              <c:numCache>
                <c:formatCode>#,##0</c:formatCode>
                <c:ptCount val="7"/>
                <c:pt idx="0">
                  <c:v>2674514</c:v>
                </c:pt>
                <c:pt idx="1">
                  <c:v>131</c:v>
                </c:pt>
                <c:pt idx="2">
                  <c:v>1861944</c:v>
                </c:pt>
                <c:pt idx="3">
                  <c:v>583172</c:v>
                </c:pt>
                <c:pt idx="4">
                  <c:v>11409</c:v>
                </c:pt>
                <c:pt idx="5">
                  <c:v>91469</c:v>
                </c:pt>
                <c:pt idx="6">
                  <c:v>5222639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750-4F6F-A1E9-CD20CD4375C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0"/>
        <c:shape val="box"/>
        <c:axId val="199357264"/>
        <c:axId val="199357656"/>
        <c:axId val="0"/>
      </c:bar3DChart>
      <c:catAx>
        <c:axId val="1993572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 algn="just">
              <a:defRPr sz="800" b="0" i="0" u="none" strike="noStrike" kern="1200" baseline="0">
                <a:solidFill>
                  <a:srgbClr val="595959"/>
                </a:solidFill>
                <a:latin typeface="Montserrat" panose="00000500000000000000" pitchFamily="2" charset="-70"/>
                <a:ea typeface="+mn-ea"/>
                <a:cs typeface="+mn-cs"/>
              </a:defRPr>
            </a:pPr>
            <a:endParaRPr lang="lv-LV"/>
          </a:p>
        </c:txPr>
        <c:crossAx val="199357656"/>
        <c:crosses val="autoZero"/>
        <c:auto val="1"/>
        <c:lblAlgn val="ctr"/>
        <c:lblOffset val="100"/>
        <c:noMultiLvlLbl val="0"/>
      </c:catAx>
      <c:valAx>
        <c:axId val="19935765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199357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rgbClr val="595959"/>
              </a:solidFill>
              <a:latin typeface="Montserrat" panose="00000500000000000000" pitchFamily="2" charset="-7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3209473803551576"/>
          <c:y val="5.5395330485650075E-2"/>
          <c:w val="0.63412079747802552"/>
          <c:h val="0.80220370922611306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Izdevumi!$G$19</c:f>
              <c:strCache>
                <c:ptCount val="1"/>
                <c:pt idx="0">
                  <c:v>Budžeta plāns EUR</c:v>
                </c:pt>
              </c:strCache>
            </c:strRef>
          </c:tx>
          <c:spPr>
            <a:solidFill>
              <a:srgbClr val="828847"/>
            </a:solidFill>
            <a:ln>
              <a:solidFill>
                <a:srgbClr val="828847"/>
              </a:solidFill>
            </a:ln>
            <a:effectLst/>
            <a:sp3d>
              <a:contourClr>
                <a:srgbClr val="828847"/>
              </a:contourClr>
            </a:sp3d>
          </c:spPr>
          <c:invertIfNegative val="0"/>
          <c:dLbls>
            <c:dLbl>
              <c:idx val="0"/>
              <c:layout>
                <c:manualLayout>
                  <c:x val="6.2656647786459036E-3"/>
                  <c:y val="-3.223207091055600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445 527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6-BD4B-4AE1-A418-DC83933DC64F}"/>
                </c:ext>
              </c:extLst>
            </c:dLbl>
            <c:dLbl>
              <c:idx val="1"/>
              <c:layout>
                <c:manualLayout>
                  <c:x val="8.7719306901042193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413 000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5-BD4B-4AE1-A418-DC83933DC64F}"/>
                </c:ext>
              </c:extLst>
            </c:dLbl>
            <c:dLbl>
              <c:idx val="2"/>
              <c:layout>
                <c:manualLayout>
                  <c:x val="4.805912893050825E-3"/>
                  <c:y val="1.8415425710786957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4 549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D4B-4AE1-A418-DC83933DC64F}"/>
                </c:ext>
              </c:extLst>
            </c:dLbl>
            <c:dLbl>
              <c:idx val="3"/>
              <c:layout>
                <c:manualLayout>
                  <c:x val="8.7719306901041742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4 699 375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BD4B-4AE1-A418-DC83933DC64F}"/>
                </c:ext>
              </c:extLst>
            </c:dLbl>
            <c:dLbl>
              <c:idx val="4"/>
              <c:layout>
                <c:manualLayout>
                  <c:x val="3.7593988671874965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2 379 627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BD4B-4AE1-A418-DC83933DC64F}"/>
                </c:ext>
              </c:extLst>
            </c:dLbl>
            <c:dLbl>
              <c:idx val="5"/>
              <c:layout>
                <c:manualLayout>
                  <c:x val="3.7593988671875884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271 537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BD4B-4AE1-A418-DC83933DC64F}"/>
                </c:ext>
              </c:extLst>
            </c:dLbl>
            <c:dLbl>
              <c:idx val="6"/>
              <c:layout>
                <c:manualLayout>
                  <c:x val="6.2656647786459036E-3"/>
                  <c:y val="-3.2232070910556596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14 386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7-BD4B-4AE1-A418-DC83933DC64F}"/>
                </c:ext>
              </c:extLst>
            </c:dLbl>
            <c:dLbl>
              <c:idx val="7"/>
              <c:layout>
                <c:manualLayout>
                  <c:x val="3.7593988671874505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3 588 120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BD4B-4AE1-A418-DC83933DC6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Izdevumi!$F$20:$F$27</c:f>
              <c:strCache>
                <c:ptCount val="8"/>
                <c:pt idx="0">
                  <c:v>Ielu un ceļu uzturēšana  - Valsts mērķdotācija</c:v>
                </c:pt>
                <c:pt idx="1">
                  <c:v>Ielu un ceļu uzturēšana - Pašvaldības finansējums</c:v>
                </c:pt>
                <c:pt idx="2">
                  <c:v>Vides aizsardzība - Valsts mērķdotācija</c:v>
                </c:pt>
                <c:pt idx="3">
                  <c:v>Teritorijas un ēku apsaimniekošana </c:v>
                </c:pt>
                <c:pt idx="4">
                  <c:v>Izglītības iestāžu apsaimniekošana</c:v>
                </c:pt>
                <c:pt idx="5">
                  <c:v>Ādažu sporta centrs</c:v>
                </c:pt>
                <c:pt idx="6">
                  <c:v>Sociālais dienests, SC Ūdensroze</c:v>
                </c:pt>
                <c:pt idx="7">
                  <c:v>Investīciju projekti</c:v>
                </c:pt>
              </c:strCache>
            </c:strRef>
          </c:cat>
          <c:val>
            <c:numRef>
              <c:f>Izdevumi!$G$20:$G$27</c:f>
              <c:numCache>
                <c:formatCode>#,##0</c:formatCode>
                <c:ptCount val="8"/>
                <c:pt idx="0">
                  <c:v>445527</c:v>
                </c:pt>
                <c:pt idx="1">
                  <c:v>413000</c:v>
                </c:pt>
                <c:pt idx="2">
                  <c:v>4549</c:v>
                </c:pt>
                <c:pt idx="3">
                  <c:v>4699375</c:v>
                </c:pt>
                <c:pt idx="4">
                  <c:v>2379627</c:v>
                </c:pt>
                <c:pt idx="5">
                  <c:v>271537</c:v>
                </c:pt>
                <c:pt idx="6">
                  <c:v>14386</c:v>
                </c:pt>
                <c:pt idx="7">
                  <c:v>3588120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4B-4AE1-A418-DC83933DC64F}"/>
            </c:ext>
          </c:extLst>
        </c:ser>
        <c:ser>
          <c:idx val="1"/>
          <c:order val="1"/>
          <c:tx>
            <c:strRef>
              <c:f>Izdevumi!$H$19</c:f>
              <c:strCache>
                <c:ptCount val="1"/>
                <c:pt idx="0">
                  <c:v>Budžeta izpilde EUR</c:v>
                </c:pt>
              </c:strCache>
            </c:strRef>
          </c:tx>
          <c:spPr>
            <a:solidFill>
              <a:srgbClr val="C95B46"/>
            </a:solidFill>
            <a:ln>
              <a:solidFill>
                <a:srgbClr val="C95B46"/>
              </a:solidFill>
            </a:ln>
            <a:effectLst/>
            <a:sp3d>
              <a:contourClr>
                <a:srgbClr val="C95B46"/>
              </a:contourClr>
            </a:sp3d>
          </c:spPr>
          <c:invertIfNegative val="0"/>
          <c:dLbls>
            <c:dLbl>
              <c:idx val="0"/>
              <c:layout>
                <c:manualLayout>
                  <c:x val="5.0125318229167232E-3"/>
                  <c:y val="-4.4396505231366623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294 050 (66%)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BD4B-4AE1-A418-DC83933DC64F}"/>
                </c:ext>
              </c:extLst>
            </c:dLbl>
            <c:dLbl>
              <c:idx val="1"/>
              <c:layout>
                <c:manualLayout>
                  <c:x val="3.7593988671874965E-3"/>
                  <c:y val="-8.2712062281497644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231 226 </a:t>
                    </a:r>
                    <a:r>
                      <a:rPr lang="en-US" baseline="0" dirty="0"/>
                      <a:t>(56%)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BD4B-4AE1-A418-DC83933DC64F}"/>
                </c:ext>
              </c:extLst>
            </c:dLbl>
            <c:dLbl>
              <c:idx val="2"/>
              <c:layout>
                <c:manualLayout>
                  <c:x val="0"/>
                  <c:y val="-1.4109343523908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D4B-4AE1-A418-DC83933DC64F}"/>
                </c:ext>
              </c:extLst>
            </c:dLbl>
            <c:dLbl>
              <c:idx val="3"/>
              <c:layout>
                <c:manualLayout>
                  <c:x val="7.5187977343750849E-3"/>
                  <c:y val="-3.223207091055600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2 973 249 </a:t>
                    </a:r>
                    <a:r>
                      <a:rPr lang="en-US" baseline="0" dirty="0"/>
                      <a:t>(63%)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BD4B-4AE1-A418-DC83933DC64F}"/>
                </c:ext>
              </c:extLst>
            </c:dLbl>
            <c:dLbl>
              <c:idx val="4"/>
              <c:layout>
                <c:manualLayout>
                  <c:x val="0"/>
                  <c:y val="-7.6628576141922634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1 548 633 (65%)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BD4B-4AE1-A418-DC83933DC64F}"/>
                </c:ext>
              </c:extLst>
            </c:dLbl>
            <c:dLbl>
              <c:idx val="5"/>
              <c:layout>
                <c:manualLayout>
                  <c:x val="5.9874100593417998E-4"/>
                  <c:y val="-4.743951728032443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167 579 (62%)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BD4B-4AE1-A418-DC83933DC64F}"/>
                </c:ext>
              </c:extLst>
            </c:dLbl>
            <c:dLbl>
              <c:idx val="6"/>
              <c:layout>
                <c:manualLayout>
                  <c:x val="7.5187977343749929E-3"/>
                  <c:y val="-3.2232070910556596E-3"/>
                </c:manualLayout>
              </c:layout>
              <c:tx>
                <c:rich>
                  <a:bodyPr/>
                  <a:lstStyle/>
                  <a:p>
                    <a:r>
                      <a:rPr lang="en-US" sz="800" b="1" i="0" u="none" strike="noStrike" kern="120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Montserrat" panose="00000500000000000000" pitchFamily="2" charset="-70"/>
                      </a:rPr>
                      <a:t>7 902 (55%)</a:t>
                    </a:r>
                    <a:endParaRPr lang="en-US" dirty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BD4B-4AE1-A418-DC83933DC64F}"/>
                </c:ext>
              </c:extLst>
            </c:dLbl>
            <c:dLbl>
              <c:idx val="7"/>
              <c:layout>
                <c:manualLayout>
                  <c:x val="5.6112728288509033E-3"/>
                  <c:y val="-1.0582017296186083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1 279 927 (36%)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BD4B-4AE1-A418-DC83933DC6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Izdevumi!$F$20:$F$27</c:f>
              <c:strCache>
                <c:ptCount val="8"/>
                <c:pt idx="0">
                  <c:v>Ielu un ceļu uzturēšana  - Valsts mērķdotācija</c:v>
                </c:pt>
                <c:pt idx="1">
                  <c:v>Ielu un ceļu uzturēšana - Pašvaldības finansējums</c:v>
                </c:pt>
                <c:pt idx="2">
                  <c:v>Vides aizsardzība - Valsts mērķdotācija</c:v>
                </c:pt>
                <c:pt idx="3">
                  <c:v>Teritorijas un ēku apsaimniekošana </c:v>
                </c:pt>
                <c:pt idx="4">
                  <c:v>Izglītības iestāžu apsaimniekošana</c:v>
                </c:pt>
                <c:pt idx="5">
                  <c:v>Ādažu sporta centrs</c:v>
                </c:pt>
                <c:pt idx="6">
                  <c:v>Sociālais dienests, SC Ūdensroze</c:v>
                </c:pt>
                <c:pt idx="7">
                  <c:v>Investīciju projekti</c:v>
                </c:pt>
              </c:strCache>
            </c:strRef>
          </c:cat>
          <c:val>
            <c:numRef>
              <c:f>Izdevumi!$H$20:$H$27</c:f>
              <c:numCache>
                <c:formatCode>#,##0</c:formatCode>
                <c:ptCount val="8"/>
                <c:pt idx="0">
                  <c:v>294050</c:v>
                </c:pt>
                <c:pt idx="1">
                  <c:v>231226</c:v>
                </c:pt>
                <c:pt idx="2">
                  <c:v>0</c:v>
                </c:pt>
                <c:pt idx="3">
                  <c:v>2973249</c:v>
                </c:pt>
                <c:pt idx="4">
                  <c:v>1548633</c:v>
                </c:pt>
                <c:pt idx="5">
                  <c:v>167579</c:v>
                </c:pt>
                <c:pt idx="6">
                  <c:v>7902</c:v>
                </c:pt>
                <c:pt idx="7">
                  <c:v>1279927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BD4B-4AE1-A418-DC83933DC64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0"/>
        <c:shape val="box"/>
        <c:axId val="373963160"/>
        <c:axId val="373963552"/>
        <c:axId val="0"/>
      </c:bar3DChart>
      <c:catAx>
        <c:axId val="3739631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595959"/>
                </a:solidFill>
                <a:latin typeface="Montserrat" panose="00000500000000000000" pitchFamily="2" charset="-70"/>
                <a:ea typeface="+mn-ea"/>
                <a:cs typeface="+mn-cs"/>
              </a:defRPr>
            </a:pPr>
            <a:endParaRPr lang="lv-LV"/>
          </a:p>
        </c:txPr>
        <c:crossAx val="373963552"/>
        <c:crosses val="autoZero"/>
        <c:auto val="1"/>
        <c:lblAlgn val="ctr"/>
        <c:lblOffset val="100"/>
        <c:noMultiLvlLbl val="0"/>
      </c:catAx>
      <c:valAx>
        <c:axId val="3739635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73963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5295840516235524"/>
          <c:y val="0.94112637881049177"/>
          <c:w val="0.52666454785236194"/>
          <c:h val="5.823700723952616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rgbClr val="595959"/>
              </a:solidFill>
              <a:latin typeface="Montserrat" panose="00000500000000000000" pitchFamily="2" charset="-7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  <a:ea typeface="+mn-ea"/>
                <a:cs typeface="+mn-cs"/>
              </a:defRPr>
            </a:pPr>
            <a:r>
              <a:rPr lang="lv-LV" b="1" dirty="0">
                <a:latin typeface="Montserrat" panose="00000500000000000000" pitchFamily="2" charset="-70"/>
              </a:rPr>
              <a:t>TERITORIJU</a:t>
            </a:r>
            <a:r>
              <a:rPr lang="lv-LV" b="1" baseline="0" dirty="0">
                <a:latin typeface="Montserrat" panose="00000500000000000000" pitchFamily="2" charset="-70"/>
              </a:rPr>
              <a:t> UN ĪPAŠUMU APSAIMNIEKŠANA</a:t>
            </a:r>
            <a:endParaRPr lang="lv-LV" b="1" dirty="0">
              <a:latin typeface="Montserrat" panose="00000500000000000000" pitchFamily="2" charset="-70"/>
            </a:endParaRPr>
          </a:p>
        </c:rich>
      </c:tx>
      <c:layout>
        <c:manualLayout>
          <c:xMode val="edge"/>
          <c:yMode val="edge"/>
          <c:x val="0.33699901487874528"/>
          <c:y val="3.937319080938676E-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  <a:ea typeface="+mn-ea"/>
              <a:cs typeface="+mn-cs"/>
            </a:defRPr>
          </a:pPr>
          <a:endParaRPr lang="lv-L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7650728800409385"/>
          <c:y val="2.9470104980474563E-2"/>
          <c:w val="0.65184106703643174"/>
          <c:h val="0.93228393591320602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'EKK pašvaldības funkijas JAUNS'!$C$7</c:f>
              <c:strCache>
                <c:ptCount val="1"/>
                <c:pt idx="0">
                  <c:v>Budžeta plāns EUR</c:v>
                </c:pt>
              </c:strCache>
            </c:strRef>
          </c:tx>
          <c:spPr>
            <a:solidFill>
              <a:srgbClr val="828847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129 018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8AA0-48FC-AAFB-E5C3AEC1049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330 534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8AA0-48FC-AAFB-E5C3AEC10499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124</a:t>
                    </a:r>
                    <a:r>
                      <a:rPr lang="en-US" baseline="0" dirty="0"/>
                      <a:t> 000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8AA0-48FC-AAFB-E5C3AEC10499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/>
                      <a:t>11 800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8AA0-48FC-AAFB-E5C3AEC10499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57 951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8AA0-48FC-AAFB-E5C3AEC104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'EKK pašvaldības funkijas JAUNS'!$B$8:$B$22</c:f>
              <c:strCache>
                <c:ptCount val="15"/>
                <c:pt idx="0">
                  <c:v>Atlīdzība</c:v>
                </c:pt>
                <c:pt idx="1">
                  <c:v>Izdevumi par apkuri</c:v>
                </c:pt>
                <c:pt idx="2">
                  <c:v>Izdevumi par elektroenerģiju</c:v>
                </c:pt>
                <c:pt idx="3">
                  <c:v>Izdevumi par atkritumu izvešanu</c:v>
                </c:pt>
                <c:pt idx="4">
                  <c:v>Izdevumi par komunālajiem pakalpojumiem (īres dzīvokļi)</c:v>
                </c:pt>
                <c:pt idx="5">
                  <c:v>Ekspertu pakalpojumi, administratīvie izdevumi, bankas komisijas</c:v>
                </c:pt>
                <c:pt idx="7">
                  <c:v>Informācijas tehnoloģiju pakalpojumi</c:v>
                </c:pt>
                <c:pt idx="9">
                  <c:v>Kurināmais (Jomas 5)</c:v>
                </c:pt>
                <c:pt idx="10">
                  <c:v>Degviela</c:v>
                </c:pt>
                <c:pt idx="11">
                  <c:v>Energomateriāli </c:v>
                </c:pt>
                <c:pt idx="12">
                  <c:v>Remonta un uzturēšanas materiāli (saimniecības preces, remonta materiāli, a/m rezerves daļas)</c:v>
                </c:pt>
                <c:pt idx="14">
                  <c:v>Ceļu un ielu uzturēšana (pašvaldības un valsts finansējums kopā)</c:v>
                </c:pt>
              </c:strCache>
            </c:strRef>
          </c:cat>
          <c:val>
            <c:numRef>
              <c:f>'EKK pašvaldības funkijas JAUNS'!$C$8:$C$22</c:f>
              <c:numCache>
                <c:formatCode>#,##0</c:formatCode>
                <c:ptCount val="15"/>
                <c:pt idx="0">
                  <c:v>2658637</c:v>
                </c:pt>
                <c:pt idx="1">
                  <c:v>129018</c:v>
                </c:pt>
                <c:pt idx="2">
                  <c:v>330534</c:v>
                </c:pt>
                <c:pt idx="3">
                  <c:v>124000</c:v>
                </c:pt>
                <c:pt idx="4">
                  <c:v>11800</c:v>
                </c:pt>
                <c:pt idx="5">
                  <c:v>57951</c:v>
                </c:pt>
                <c:pt idx="6">
                  <c:v>695209</c:v>
                </c:pt>
                <c:pt idx="7">
                  <c:v>34100</c:v>
                </c:pt>
                <c:pt idx="8">
                  <c:v>48423</c:v>
                </c:pt>
                <c:pt idx="9">
                  <c:v>2800</c:v>
                </c:pt>
                <c:pt idx="10">
                  <c:v>217200</c:v>
                </c:pt>
                <c:pt idx="11">
                  <c:v>60992</c:v>
                </c:pt>
                <c:pt idx="12">
                  <c:v>186277</c:v>
                </c:pt>
                <c:pt idx="13">
                  <c:v>85481</c:v>
                </c:pt>
                <c:pt idx="14">
                  <c:v>858527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A0-48FC-AAFB-E5C3AEC10499}"/>
            </c:ext>
          </c:extLst>
        </c:ser>
        <c:ser>
          <c:idx val="1"/>
          <c:order val="1"/>
          <c:tx>
            <c:strRef>
              <c:f>'EKK pašvaldības funkijas JAUNS'!$D$7</c:f>
              <c:strCache>
                <c:ptCount val="1"/>
                <c:pt idx="0">
                  <c:v>Budžeta izpilde EUR</c:v>
                </c:pt>
              </c:strCache>
            </c:strRef>
          </c:tx>
          <c:spPr>
            <a:solidFill>
              <a:srgbClr val="C95B46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"/>
                  <c:y val="-1.2092806097567362E-2"/>
                </c:manualLayout>
              </c:layout>
              <c:tx>
                <c:rich>
                  <a:bodyPr/>
                  <a:lstStyle/>
                  <a:p>
                    <a:r>
                      <a:rPr lang="lv-LV"/>
                      <a:t>1 778</a:t>
                    </a:r>
                    <a:r>
                      <a:rPr lang="lv-LV" baseline="0"/>
                      <a:t> 413 </a:t>
                    </a:r>
                    <a:r>
                      <a:rPr lang="lv-LV" dirty="0"/>
                      <a:t>(67%)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5-8AA0-48FC-AAFB-E5C3AEC10499}"/>
                </c:ext>
              </c:extLst>
            </c:dLbl>
            <c:dLbl>
              <c:idx val="1"/>
              <c:layout>
                <c:manualLayout>
                  <c:x val="1.0550352930073923E-2"/>
                  <c:y val="-8.47165647232886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93 436 (72%)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8AA0-48FC-AAFB-E5C3AEC10499}"/>
                </c:ext>
              </c:extLst>
            </c:dLbl>
            <c:dLbl>
              <c:idx val="2"/>
              <c:layout>
                <c:manualLayout>
                  <c:x val="3.6813920415840768E-3"/>
                  <c:y val="-5.204944697462589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176 543 (53%)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8AA0-48FC-AAFB-E5C3AEC10499}"/>
                </c:ext>
              </c:extLst>
            </c:dLbl>
            <c:dLbl>
              <c:idx val="3"/>
              <c:layout>
                <c:manualLayout>
                  <c:x val="0"/>
                  <c:y val="-6.046403048783680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66 352 </a:t>
                    </a:r>
                    <a:r>
                      <a:rPr lang="en-US" baseline="0" dirty="0"/>
                      <a:t>(54%)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8AA0-48FC-AAFB-E5C3AEC10499}"/>
                </c:ext>
              </c:extLst>
            </c:dLbl>
            <c:dLbl>
              <c:idx val="4"/>
              <c:layout>
                <c:manualLayout>
                  <c:x val="3.144654088050276E-3"/>
                  <c:y val="-6.0464030487837554E-3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/>
                      <a:t>7 721 (65</a:t>
                    </a:r>
                    <a:r>
                      <a:rPr lang="en-US" dirty="0"/>
                      <a:t>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8AA0-48FC-AAFB-E5C3AEC10499}"/>
                </c:ext>
              </c:extLst>
            </c:dLbl>
            <c:dLbl>
              <c:idx val="5"/>
              <c:layout>
                <c:manualLayout>
                  <c:x val="-1.0482180293501049E-3"/>
                  <c:y val="-2.0154676829278939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25 969 (45%)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8AA0-48FC-AAFB-E5C3AEC10499}"/>
                </c:ext>
              </c:extLst>
            </c:dLbl>
            <c:dLbl>
              <c:idx val="6"/>
              <c:layout>
                <c:manualLayout>
                  <c:x val="-1.0482180293501433E-3"/>
                  <c:y val="-6.0464030487836808E-3"/>
                </c:manualLayout>
              </c:layout>
              <c:tx>
                <c:rich>
                  <a:bodyPr/>
                  <a:lstStyle/>
                  <a:p>
                    <a:fld id="{DE263E76-0F44-42CF-804A-4B86BC9763F8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(56%)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8AA0-48FC-AAFB-E5C3AEC10499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E946B347-CB4D-4FC4-916D-34BBD977CF79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(67%)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8AA0-48FC-AAFB-E5C3AEC10499}"/>
                </c:ext>
              </c:extLst>
            </c:dLbl>
            <c:dLbl>
              <c:idx val="8"/>
              <c:layout>
                <c:manualLayout>
                  <c:x val="0"/>
                  <c:y val="-4.0309353658558615E-3"/>
                </c:manualLayout>
              </c:layout>
              <c:tx>
                <c:rich>
                  <a:bodyPr/>
                  <a:lstStyle/>
                  <a:p>
                    <a:fld id="{974228E0-E4CC-46E9-AF87-EAF73B8CEC83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(86%)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8AA0-48FC-AAFB-E5C3AEC10499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2878BF12-C7EE-4E03-AFCB-83A0BD1AF3D2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(90%)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8AA0-48FC-AAFB-E5C3AEC10499}"/>
                </c:ext>
              </c:extLst>
            </c:dLbl>
            <c:dLbl>
              <c:idx val="10"/>
              <c:layout>
                <c:manualLayout>
                  <c:x val="0"/>
                  <c:y val="-4.0309353658557505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129 128 (59%)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DA4E-4CED-907B-C83E0202FB21}"/>
                </c:ext>
              </c:extLst>
            </c:dLbl>
            <c:dLbl>
              <c:idx val="11"/>
              <c:layout>
                <c:manualLayout>
                  <c:x val="1.0482180293501433E-3"/>
                  <c:y val="-4.0309353658557878E-3"/>
                </c:manualLayout>
              </c:layout>
              <c:tx>
                <c:rich>
                  <a:bodyPr/>
                  <a:lstStyle/>
                  <a:p>
                    <a:fld id="{A1671F53-83E1-4612-B222-9CD81F6B657F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(28%)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3F6A-46F5-BEF5-60A75F6AE1AD}"/>
                </c:ext>
              </c:extLst>
            </c:dLbl>
            <c:dLbl>
              <c:idx val="12"/>
              <c:layout>
                <c:manualLayout>
                  <c:x val="0"/>
                  <c:y val="-8.0618707317116119E-3"/>
                </c:manualLayout>
              </c:layout>
              <c:tx>
                <c:rich>
                  <a:bodyPr/>
                  <a:lstStyle/>
                  <a:p>
                    <a:fld id="{17F6130D-DD3B-4149-B1E1-0D798D7A35A0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(66%)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F6A-46F5-BEF5-60A75F6AE1AD}"/>
                </c:ext>
              </c:extLst>
            </c:dLbl>
            <c:dLbl>
              <c:idx val="13"/>
              <c:layout>
                <c:manualLayout>
                  <c:x val="-3.8434217080815075E-17"/>
                  <c:y val="-8.0618707317115755E-3"/>
                </c:manualLayout>
              </c:layout>
              <c:tx>
                <c:rich>
                  <a:bodyPr/>
                  <a:lstStyle/>
                  <a:p>
                    <a:fld id="{0C2B163D-0E9C-4DBA-96DD-36B5B7EB2E63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(78%)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3F6A-46F5-BEF5-60A75F6AE1AD}"/>
                </c:ext>
              </c:extLst>
            </c:dLbl>
            <c:dLbl>
              <c:idx val="14"/>
              <c:layout>
                <c:manualLayout>
                  <c:x val="0"/>
                  <c:y val="-1.2092806097567362E-2"/>
                </c:manualLayout>
              </c:layout>
              <c:tx>
                <c:rich>
                  <a:bodyPr/>
                  <a:lstStyle/>
                  <a:p>
                    <a:fld id="{63E0DDEE-6013-4AC8-B246-47BCBAB9D1F6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(61%)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B43-4201-BA18-976A11C44EF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'EKK pašvaldības funkijas JAUNS'!$B$8:$B$22</c:f>
              <c:strCache>
                <c:ptCount val="15"/>
                <c:pt idx="0">
                  <c:v>Atlīdzība</c:v>
                </c:pt>
                <c:pt idx="1">
                  <c:v>Izdevumi par apkuri</c:v>
                </c:pt>
                <c:pt idx="2">
                  <c:v>Izdevumi par elektroenerģiju</c:v>
                </c:pt>
                <c:pt idx="3">
                  <c:v>Izdevumi par atkritumu izvešanu</c:v>
                </c:pt>
                <c:pt idx="4">
                  <c:v>Izdevumi par komunālajiem pakalpojumiem (īres dzīvokļi)</c:v>
                </c:pt>
                <c:pt idx="5">
                  <c:v>Ekspertu pakalpojumi, administratīvie izdevumi, bankas komisijas</c:v>
                </c:pt>
                <c:pt idx="7">
                  <c:v>Informācijas tehnoloģiju pakalpojumi</c:v>
                </c:pt>
                <c:pt idx="9">
                  <c:v>Kurināmais (Jomas 5)</c:v>
                </c:pt>
                <c:pt idx="10">
                  <c:v>Degviela</c:v>
                </c:pt>
                <c:pt idx="11">
                  <c:v>Energomateriāli </c:v>
                </c:pt>
                <c:pt idx="12">
                  <c:v>Remonta un uzturēšanas materiāli (saimniecības preces, remonta materiāli, a/m rezerves daļas)</c:v>
                </c:pt>
                <c:pt idx="14">
                  <c:v>Ceļu un ielu uzturēšana (pašvaldības un valsts finansējums kopā)</c:v>
                </c:pt>
              </c:strCache>
            </c:strRef>
          </c:cat>
          <c:val>
            <c:numRef>
              <c:f>'EKK pašvaldības funkijas JAUNS'!$D$8:$D$22</c:f>
              <c:numCache>
                <c:formatCode>#,##0</c:formatCode>
                <c:ptCount val="15"/>
                <c:pt idx="0">
                  <c:v>1100000</c:v>
                </c:pt>
                <c:pt idx="1">
                  <c:v>93436</c:v>
                </c:pt>
                <c:pt idx="2">
                  <c:v>176543</c:v>
                </c:pt>
                <c:pt idx="3">
                  <c:v>66352</c:v>
                </c:pt>
                <c:pt idx="4">
                  <c:v>7721</c:v>
                </c:pt>
                <c:pt idx="5">
                  <c:v>25969</c:v>
                </c:pt>
                <c:pt idx="6">
                  <c:v>387427</c:v>
                </c:pt>
                <c:pt idx="7">
                  <c:v>22804</c:v>
                </c:pt>
                <c:pt idx="8">
                  <c:v>41465</c:v>
                </c:pt>
                <c:pt idx="9">
                  <c:v>2527</c:v>
                </c:pt>
                <c:pt idx="10">
                  <c:v>129128</c:v>
                </c:pt>
                <c:pt idx="11">
                  <c:v>16785</c:v>
                </c:pt>
                <c:pt idx="12">
                  <c:v>122221</c:v>
                </c:pt>
                <c:pt idx="13">
                  <c:v>66416</c:v>
                </c:pt>
                <c:pt idx="14">
                  <c:v>525276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A0-48FC-AAFB-E5C3AEC1049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568112"/>
        <c:axId val="118207304"/>
        <c:axId val="0"/>
      </c:bar3DChart>
      <c:catAx>
        <c:axId val="556811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b" anchorCtr="1"/>
          <a:lstStyle/>
          <a:p>
            <a:pPr algn="r" defTabSz="540000">
              <a:lnSpc>
                <a:spcPct val="100000"/>
              </a:lnSpc>
              <a:defRPr sz="7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  <a:ea typeface="+mn-ea"/>
                <a:cs typeface="+mn-cs"/>
              </a:defRPr>
            </a:pPr>
            <a:endParaRPr lang="lv-LV"/>
          </a:p>
        </c:txPr>
        <c:crossAx val="118207304"/>
        <c:crosses val="autoZero"/>
        <c:auto val="1"/>
        <c:lblAlgn val="r"/>
        <c:lblOffset val="100"/>
        <c:noMultiLvlLbl val="0"/>
      </c:catAx>
      <c:valAx>
        <c:axId val="118207304"/>
        <c:scaling>
          <c:orientation val="minMax"/>
          <c:max val="1800000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5568112"/>
        <c:crosses val="autoZero"/>
        <c:crossBetween val="between"/>
        <c:majorUnit val="400000"/>
      </c:valAx>
      <c:spPr>
        <a:noFill/>
        <a:ln>
          <a:solidFill>
            <a:schemeClr val="bg2">
              <a:lumMod val="90000"/>
            </a:schemeClr>
          </a:solidFill>
        </a:ln>
        <a:effectLst/>
      </c:spPr>
    </c:plotArea>
    <c:legend>
      <c:legendPos val="b"/>
      <c:layout>
        <c:manualLayout>
          <c:xMode val="edge"/>
          <c:yMode val="edge"/>
          <c:x val="0.25677202211618011"/>
          <c:y val="0.95297844763548989"/>
          <c:w val="0.48645595576763984"/>
          <c:h val="4.702155236451006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400" b="1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Montserrat" panose="00000500000000000000" pitchFamily="2" charset="-70"/>
                <a:cs typeface="Times New Roman" panose="02020603050405020304" pitchFamily="18" charset="0"/>
              </a:rPr>
              <a:t>IZGLĪTĪBAS IESTĀDES (t.sk. Ādažu sporta centrs) </a:t>
            </a:r>
            <a:r>
              <a:rPr lang="lv-LV" sz="1400" b="1" i="1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Montserrat" panose="00000500000000000000" pitchFamily="2" charset="-70"/>
                <a:cs typeface="Times New Roman" panose="02020603050405020304" pitchFamily="18" charset="0"/>
              </a:rPr>
              <a:t>EURO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3209473803551576"/>
          <c:y val="5.5395330485650075E-2"/>
          <c:w val="0.63412079747802552"/>
          <c:h val="0.84339975948443768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Izdevumi!$G$19</c:f>
              <c:strCache>
                <c:ptCount val="1"/>
                <c:pt idx="0">
                  <c:v>Budžeta plāns EUR</c:v>
                </c:pt>
              </c:strCache>
            </c:strRef>
          </c:tx>
          <c:spPr>
            <a:solidFill>
              <a:srgbClr val="828847"/>
            </a:solidFill>
            <a:ln>
              <a:solidFill>
                <a:srgbClr val="828847"/>
              </a:solidFill>
            </a:ln>
            <a:effectLst/>
            <a:sp3d>
              <a:contourClr>
                <a:srgbClr val="828847"/>
              </a:contourClr>
            </a:sp3d>
          </c:spPr>
          <c:invertIfNegative val="0"/>
          <c:dLbls>
            <c:dLbl>
              <c:idx val="0"/>
              <c:layout>
                <c:manualLayout>
                  <c:x val="6.2656647786459036E-3"/>
                  <c:y val="-3.223207091055600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1 294 569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728-466C-A952-9B309D54F2D2}"/>
                </c:ext>
              </c:extLst>
            </c:dLbl>
            <c:dLbl>
              <c:idx val="1"/>
              <c:layout>
                <c:manualLayout>
                  <c:x val="4.805912893050825E-3"/>
                  <c:y val="1.8415425710786957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475 933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B728-466C-A952-9B309D54F2D2}"/>
                </c:ext>
              </c:extLst>
            </c:dLbl>
            <c:dLbl>
              <c:idx val="2"/>
              <c:layout>
                <c:manualLayout>
                  <c:x val="8.7719306901041742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71 500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B728-466C-A952-9B309D54F2D2}"/>
                </c:ext>
              </c:extLst>
            </c:dLbl>
            <c:dLbl>
              <c:idx val="3"/>
              <c:layout>
                <c:manualLayout>
                  <c:x val="3.7593988671874965E-3"/>
                  <c:y val="-1.0070022148705294E-16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43 785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B728-466C-A952-9B309D54F2D2}"/>
                </c:ext>
              </c:extLst>
            </c:dLbl>
            <c:dLbl>
              <c:idx val="4"/>
              <c:layout>
                <c:manualLayout>
                  <c:x val="3.7593988671875884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37 080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B728-466C-A952-9B309D54F2D2}"/>
                </c:ext>
              </c:extLst>
            </c:dLbl>
            <c:dLbl>
              <c:idx val="5"/>
              <c:layout>
                <c:manualLayout>
                  <c:x val="6.2656647786459036E-3"/>
                  <c:y val="-3.2232070910556596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493</a:t>
                    </a:r>
                    <a:r>
                      <a:rPr lang="en-US" baseline="0" dirty="0"/>
                      <a:t> 861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B728-466C-A952-9B309D54F2D2}"/>
                </c:ext>
              </c:extLst>
            </c:dLbl>
            <c:dLbl>
              <c:idx val="6"/>
              <c:layout>
                <c:manualLayout>
                  <c:x val="5.0125318229166313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15</a:t>
                    </a:r>
                    <a:r>
                      <a:rPr lang="en-US" baseline="0" dirty="0"/>
                      <a:t> 000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B728-466C-A952-9B309D54F2D2}"/>
                </c:ext>
              </c:extLst>
            </c:dLbl>
            <c:dLbl>
              <c:idx val="7"/>
              <c:layout>
                <c:manualLayout>
                  <c:x val="1.0025063645833355E-2"/>
                  <c:y val="-3.223207091055600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166 744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B728-466C-A952-9B309D54F2D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Izdevumi!$F$20:$F$29</c:f>
              <c:strCache>
                <c:ptCount val="10"/>
                <c:pt idx="0">
                  <c:v>Atlīdzība</c:v>
                </c:pt>
                <c:pt idx="1">
                  <c:v>Izdevumi par apkuri</c:v>
                </c:pt>
                <c:pt idx="2">
                  <c:v>Izdevumi par ūdeni un kanalizāciju</c:v>
                </c:pt>
                <c:pt idx="3">
                  <c:v>Izdevumi par atkritumu izvešanu</c:v>
                </c:pt>
                <c:pt idx="4">
                  <c:v>Ekspertu pakalpojumi, apmācības</c:v>
                </c:pt>
                <c:pt idx="6">
                  <c:v>Kurināmais (PII Piejūra granulas)</c:v>
                </c:pt>
                <c:pt idx="7">
                  <c:v>Krājumi, materiāli, energopreces (saimniecības preces)</c:v>
                </c:pt>
                <c:pt idx="8">
                  <c:v>Budžeta iestāžu nodokļa maksājumi</c:v>
                </c:pt>
                <c:pt idx="9">
                  <c:v>Pamatlīdzekļi</c:v>
                </c:pt>
              </c:strCache>
            </c:strRef>
          </c:cat>
          <c:val>
            <c:numRef>
              <c:f>Izdevumi!$G$20:$G$29</c:f>
              <c:numCache>
                <c:formatCode>#,##0</c:formatCode>
                <c:ptCount val="10"/>
                <c:pt idx="0">
                  <c:v>1294569</c:v>
                </c:pt>
                <c:pt idx="1">
                  <c:v>475933</c:v>
                </c:pt>
                <c:pt idx="2">
                  <c:v>71500</c:v>
                </c:pt>
                <c:pt idx="3">
                  <c:v>43785</c:v>
                </c:pt>
                <c:pt idx="4">
                  <c:v>37080</c:v>
                </c:pt>
                <c:pt idx="5">
                  <c:v>493861</c:v>
                </c:pt>
                <c:pt idx="6">
                  <c:v>15000</c:v>
                </c:pt>
                <c:pt idx="7">
                  <c:v>166744</c:v>
                </c:pt>
                <c:pt idx="8">
                  <c:v>3900</c:v>
                </c:pt>
                <c:pt idx="9">
                  <c:v>32542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728-466C-A952-9B309D54F2D2}"/>
            </c:ext>
          </c:extLst>
        </c:ser>
        <c:ser>
          <c:idx val="1"/>
          <c:order val="1"/>
          <c:tx>
            <c:strRef>
              <c:f>Izdevumi!$H$19</c:f>
              <c:strCache>
                <c:ptCount val="1"/>
                <c:pt idx="0">
                  <c:v>Budžeta izpilde EUR</c:v>
                </c:pt>
              </c:strCache>
            </c:strRef>
          </c:tx>
          <c:spPr>
            <a:solidFill>
              <a:srgbClr val="C95B46"/>
            </a:solidFill>
            <a:ln>
              <a:solidFill>
                <a:srgbClr val="C95B46"/>
              </a:solidFill>
            </a:ln>
            <a:effectLst/>
            <a:sp3d>
              <a:contourClr>
                <a:srgbClr val="C95B46"/>
              </a:contourClr>
            </a:sp3d>
          </c:spPr>
          <c:invertIfNegative val="0"/>
          <c:dLbls>
            <c:dLbl>
              <c:idx val="0"/>
              <c:layout>
                <c:manualLayout>
                  <c:x val="5.0125318229167232E-3"/>
                  <c:y val="-4.4396505231366623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896 101 (69%)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B728-466C-A952-9B309D54F2D2}"/>
                </c:ext>
              </c:extLst>
            </c:dLbl>
            <c:dLbl>
              <c:idx val="1"/>
              <c:layout>
                <c:manualLayout>
                  <c:x val="0"/>
                  <c:y val="-1.4109343523908533E-2"/>
                </c:manualLayout>
              </c:layout>
              <c:tx>
                <c:rich>
                  <a:bodyPr/>
                  <a:lstStyle/>
                  <a:p>
                    <a:fld id="{908DDEA6-BD70-4E0F-8474-7992B5194D15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(56%)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B728-466C-A952-9B309D54F2D2}"/>
                </c:ext>
              </c:extLst>
            </c:dLbl>
            <c:dLbl>
              <c:idx val="2"/>
              <c:layout>
                <c:manualLayout>
                  <c:x val="7.5187977343750849E-3"/>
                  <c:y val="-3.223207091055600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50 772 (71%)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B728-466C-A952-9B309D54F2D2}"/>
                </c:ext>
              </c:extLst>
            </c:dLbl>
            <c:dLbl>
              <c:idx val="3"/>
              <c:layout>
                <c:manualLayout>
                  <c:x val="0"/>
                  <c:y val="-7.6628576141922634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28 892 (66%)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B728-466C-A952-9B309D54F2D2}"/>
                </c:ext>
              </c:extLst>
            </c:dLbl>
            <c:dLbl>
              <c:idx val="4"/>
              <c:layout>
                <c:manualLayout>
                  <c:x val="5.9874100593417998E-4"/>
                  <c:y val="-4.743951728032443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30 542 (82%)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B728-466C-A952-9B309D54F2D2}"/>
                </c:ext>
              </c:extLst>
            </c:dLbl>
            <c:dLbl>
              <c:idx val="5"/>
              <c:layout>
                <c:manualLayout>
                  <c:x val="7.5187977343749929E-3"/>
                  <c:y val="-3.2232070910556596E-3"/>
                </c:manualLayout>
              </c:layout>
              <c:tx>
                <c:rich>
                  <a:bodyPr/>
                  <a:lstStyle/>
                  <a:p>
                    <a:r>
                      <a:rPr lang="en-US" sz="800" b="1" i="0" u="none" strike="noStrike" kern="120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Montserrat" panose="00000500000000000000" pitchFamily="2" charset="-70"/>
                      </a:rPr>
                      <a:t>298 123 (60%)</a:t>
                    </a:r>
                    <a:endParaRPr lang="en-US" dirty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B728-466C-A952-9B309D54F2D2}"/>
                </c:ext>
              </c:extLst>
            </c:dLbl>
            <c:dLbl>
              <c:idx val="6"/>
              <c:layout>
                <c:manualLayout>
                  <c:x val="0"/>
                  <c:y val="-1.05820076429314E-2"/>
                </c:manualLayout>
              </c:layout>
              <c:tx>
                <c:rich>
                  <a:bodyPr/>
                  <a:lstStyle/>
                  <a:p>
                    <a:fld id="{74383B14-DA4C-4A69-8BDA-15ED0809205D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(37%)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B728-466C-A952-9B309D54F2D2}"/>
                </c:ext>
              </c:extLst>
            </c:dLbl>
            <c:dLbl>
              <c:idx val="7"/>
              <c:layout>
                <c:manualLayout>
                  <c:x val="1.9074868860276585E-3"/>
                  <c:y val="-1.05820076429314E-2"/>
                </c:manualLayout>
              </c:layout>
              <c:tx>
                <c:rich>
                  <a:bodyPr/>
                  <a:lstStyle/>
                  <a:p>
                    <a:fld id="{A5CC10ED-4252-44AD-8642-C9D755607DD9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(63%)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2-B728-466C-A952-9B309D54F2D2}"/>
                </c:ext>
              </c:extLst>
            </c:dLbl>
            <c:dLbl>
              <c:idx val="8"/>
              <c:layout>
                <c:manualLayout>
                  <c:x val="0"/>
                  <c:y val="-3.5387490206484225E-3"/>
                </c:manualLayout>
              </c:layout>
              <c:tx>
                <c:rich>
                  <a:bodyPr/>
                  <a:lstStyle/>
                  <a:p>
                    <a:fld id="{8C70C17D-2B4E-4901-8EA4-4AF798189CC1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(74%)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3-B728-466C-A952-9B309D54F2D2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7F2D3AE1-6B80-42C8-8582-66F6326BF58D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(84%)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48AB-431B-962F-4AFB826BA3B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Izdevumi!$F$20:$F$29</c:f>
              <c:strCache>
                <c:ptCount val="10"/>
                <c:pt idx="0">
                  <c:v>Atlīdzība</c:v>
                </c:pt>
                <c:pt idx="1">
                  <c:v>Izdevumi par apkuri</c:v>
                </c:pt>
                <c:pt idx="2">
                  <c:v>Izdevumi par ūdeni un kanalizāciju</c:v>
                </c:pt>
                <c:pt idx="3">
                  <c:v>Izdevumi par atkritumu izvešanu</c:v>
                </c:pt>
                <c:pt idx="4">
                  <c:v>Ekspertu pakalpojumi, apmācības</c:v>
                </c:pt>
                <c:pt idx="6">
                  <c:v>Kurināmais (PII Piejūra granulas)</c:v>
                </c:pt>
                <c:pt idx="7">
                  <c:v>Krājumi, materiāli, energopreces (saimniecības preces)</c:v>
                </c:pt>
                <c:pt idx="8">
                  <c:v>Budžeta iestāžu nodokļa maksājumi</c:v>
                </c:pt>
                <c:pt idx="9">
                  <c:v>Pamatlīdzekļi</c:v>
                </c:pt>
              </c:strCache>
            </c:strRef>
          </c:cat>
          <c:val>
            <c:numRef>
              <c:f>Izdevumi!$H$20:$H$29</c:f>
              <c:numCache>
                <c:formatCode>#,##0</c:formatCode>
                <c:ptCount val="10"/>
                <c:pt idx="0">
                  <c:v>896101</c:v>
                </c:pt>
                <c:pt idx="1">
                  <c:v>266854</c:v>
                </c:pt>
                <c:pt idx="2">
                  <c:v>50772</c:v>
                </c:pt>
                <c:pt idx="3">
                  <c:v>28892</c:v>
                </c:pt>
                <c:pt idx="4">
                  <c:v>30542</c:v>
                </c:pt>
                <c:pt idx="5">
                  <c:v>298123</c:v>
                </c:pt>
                <c:pt idx="6">
                  <c:v>5560</c:v>
                </c:pt>
                <c:pt idx="7">
                  <c:v>105087</c:v>
                </c:pt>
                <c:pt idx="8">
                  <c:v>2882</c:v>
                </c:pt>
                <c:pt idx="9">
                  <c:v>27197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B728-466C-A952-9B309D54F2D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0"/>
        <c:shape val="box"/>
        <c:axId val="373963160"/>
        <c:axId val="373963552"/>
        <c:axId val="0"/>
      </c:bar3DChart>
      <c:catAx>
        <c:axId val="3739631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rgbClr val="595959"/>
                </a:solidFill>
                <a:latin typeface="Montserrat" panose="00000500000000000000" pitchFamily="2" charset="-70"/>
                <a:ea typeface="+mn-ea"/>
                <a:cs typeface="+mn-cs"/>
              </a:defRPr>
            </a:pPr>
            <a:endParaRPr lang="lv-LV"/>
          </a:p>
        </c:txPr>
        <c:crossAx val="373963552"/>
        <c:crosses val="autoZero"/>
        <c:auto val="1"/>
        <c:lblAlgn val="ctr"/>
        <c:lblOffset val="100"/>
        <c:noMultiLvlLbl val="0"/>
      </c:catAx>
      <c:valAx>
        <c:axId val="3739635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73963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5295840516235524"/>
          <c:y val="0.95485845977051764"/>
          <c:w val="0.52666454785236194"/>
          <c:h val="4.45048941089257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Montserrat" panose="00000500000000000000" pitchFamily="2" charset="-7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7590897238123788"/>
          <c:y val="1.1752363154349289E-2"/>
          <c:w val="0.58819506893114681"/>
          <c:h val="0.90166287837632286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Investīcijas!$B$7</c:f>
              <c:strCache>
                <c:ptCount val="1"/>
                <c:pt idx="0">
                  <c:v>Budžeta plāns EUR</c:v>
                </c:pt>
              </c:strCache>
            </c:strRef>
          </c:tx>
          <c:spPr>
            <a:solidFill>
              <a:srgbClr val="828847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50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Investīcijas!$A$8:$A$18</c:f>
              <c:strCache>
                <c:ptCount val="11"/>
                <c:pt idx="3">
                  <c:v>ĀVS D korpusa siltināšana</c:v>
                </c:pt>
                <c:pt idx="4">
                  <c:v>Baltezera kapu atmežotajā daļā ceļu un celiņu izveidošana </c:v>
                </c:pt>
                <c:pt idx="5">
                  <c:v>Apgaismes stabi Attekas ielas savienojumā no Ķiršu līdz Draudzības ielai </c:v>
                </c:pt>
                <c:pt idx="6">
                  <c:v>Ielu apgaismojuma projekta izstrāde un būvniecība posmā no dzelzceļa stacijas Gauja līdz ciemam Kāpas </c:v>
                </c:pt>
                <c:pt idx="7">
                  <c:v>Ielu apgaismojuma projekta izstrāde un būvniecība Rūpnieku iela, Carnikavā (350m)</c:v>
                </c:pt>
                <c:pt idx="8">
                  <c:v>Ielu apgaismojuma inbūve Inču ielā, gaisvada izbūve 300m</c:v>
                </c:pt>
                <c:pt idx="9">
                  <c:v>Ielu apgaismojuma pārbūve Liepu un Tulpju iela Carnikava (no Tulpju 5 pa Liepu līdz Ziedlejām)</c:v>
                </c:pt>
                <c:pt idx="10">
                  <c:v>Laveru sūkņu stacijas pārbūve</c:v>
                </c:pt>
              </c:strCache>
            </c:strRef>
          </c:cat>
          <c:val>
            <c:numRef>
              <c:f>Investīcijas!$B$8:$B$18</c:f>
              <c:numCache>
                <c:formatCode>#,##0</c:formatCode>
                <c:ptCount val="11"/>
                <c:pt idx="0">
                  <c:v>380749</c:v>
                </c:pt>
                <c:pt idx="1">
                  <c:v>348608</c:v>
                </c:pt>
                <c:pt idx="2">
                  <c:v>263986</c:v>
                </c:pt>
                <c:pt idx="3">
                  <c:v>271824</c:v>
                </c:pt>
                <c:pt idx="4">
                  <c:v>110301</c:v>
                </c:pt>
                <c:pt idx="5">
                  <c:v>45000</c:v>
                </c:pt>
                <c:pt idx="6">
                  <c:v>89930</c:v>
                </c:pt>
                <c:pt idx="7">
                  <c:v>46470</c:v>
                </c:pt>
                <c:pt idx="8">
                  <c:v>15000</c:v>
                </c:pt>
                <c:pt idx="9">
                  <c:v>4000</c:v>
                </c:pt>
                <c:pt idx="10">
                  <c:v>175500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33-4E8E-96EE-17ACFD9F8183}"/>
            </c:ext>
          </c:extLst>
        </c:ser>
        <c:ser>
          <c:idx val="1"/>
          <c:order val="1"/>
          <c:tx>
            <c:strRef>
              <c:f>Investīcijas!$C$7</c:f>
              <c:strCache>
                <c:ptCount val="1"/>
                <c:pt idx="0">
                  <c:v>Budžeta izpilde EUR</c:v>
                </c:pt>
              </c:strCache>
            </c:strRef>
          </c:tx>
          <c:spPr>
            <a:solidFill>
              <a:srgbClr val="C95B46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523147644567264E-3"/>
                  <c:y val="-1.1038918707490547E-2"/>
                </c:manualLayout>
              </c:layout>
              <c:tx>
                <c:rich>
                  <a:bodyPr/>
                  <a:lstStyle/>
                  <a:p>
                    <a:fld id="{2B7B860B-FE4D-48B0-B61D-9F978A6833D6}" type="VALUE">
                      <a:rPr lang="en-US" smtClean="0"/>
                      <a:pPr/>
                      <a:t>[VĒRTĪBA]</a:t>
                    </a:fld>
                    <a:r>
                      <a:rPr lang="en-US"/>
                      <a:t> (52%)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B33-4E8E-96EE-17ACFD9F8183}"/>
                </c:ext>
              </c:extLst>
            </c:dLbl>
            <c:dLbl>
              <c:idx val="1"/>
              <c:layout>
                <c:manualLayout>
                  <c:x val="0"/>
                  <c:y val="-1.3246702448988462E-2"/>
                </c:manualLayout>
              </c:layout>
              <c:tx>
                <c:rich>
                  <a:bodyPr/>
                  <a:lstStyle/>
                  <a:p>
                    <a:fld id="{110EDF3E-5A32-453E-9BD5-7F41FEB3EFFA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(59%)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9B33-4E8E-96EE-17ACFD9F8183}"/>
                </c:ext>
              </c:extLst>
            </c:dLbl>
            <c:dLbl>
              <c:idx val="2"/>
              <c:layout>
                <c:manualLayout>
                  <c:x val="0"/>
                  <c:y val="-1.1038918707490466E-2"/>
                </c:manualLayout>
              </c:layout>
              <c:tx>
                <c:rich>
                  <a:bodyPr/>
                  <a:lstStyle/>
                  <a:p>
                    <a:fld id="{E8FB0746-6349-4435-A944-BA4E92124780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(40%)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9B33-4E8E-96EE-17ACFD9F8183}"/>
                </c:ext>
              </c:extLst>
            </c:dLbl>
            <c:dLbl>
              <c:idx val="4"/>
              <c:layout>
                <c:manualLayout>
                  <c:x val="-1.2615738222835856E-3"/>
                  <c:y val="-8.8311349659923079E-3"/>
                </c:manualLayout>
              </c:layout>
              <c:tx>
                <c:rich>
                  <a:bodyPr/>
                  <a:lstStyle/>
                  <a:p>
                    <a:fld id="{07417D67-1379-43E9-8DDD-9CADA2FFE568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(1%)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9B33-4E8E-96EE-17ACFD9F8183}"/>
                </c:ext>
              </c:extLst>
            </c:dLbl>
            <c:dLbl>
              <c:idx val="5"/>
              <c:layout>
                <c:manualLayout>
                  <c:x val="-2.5231476445672176E-3"/>
                  <c:y val="-8.8311349659923079E-3"/>
                </c:manualLayout>
              </c:layout>
              <c:tx>
                <c:rich>
                  <a:bodyPr/>
                  <a:lstStyle/>
                  <a:p>
                    <a:fld id="{B0653EAF-5B8E-490B-94C2-745414305336}" type="VALUE">
                      <a:rPr lang="en-US" smtClean="0"/>
                      <a:pPr/>
                      <a:t>[VĒRTĪBA]</a:t>
                    </a:fld>
                    <a:r>
                      <a:rPr lang="en-US"/>
                      <a:t> (5%)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9B33-4E8E-96EE-17ACFD9F8183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9D954DA2-570F-4B56-ADB7-897320EF51FA}" type="VALUE">
                      <a:rPr lang="en-US" smtClean="0"/>
                      <a:pPr/>
                      <a:t>[VĒRTĪBA]</a:t>
                    </a:fld>
                    <a:r>
                      <a:rPr lang="en-US"/>
                      <a:t> (67%)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9B33-4E8E-96EE-17ACFD9F8183}"/>
                </c:ext>
              </c:extLst>
            </c:dLbl>
            <c:dLbl>
              <c:idx val="10"/>
              <c:layout>
                <c:manualLayout>
                  <c:x val="0"/>
                  <c:y val="-1.3246702448988462E-2"/>
                </c:manualLayout>
              </c:layout>
              <c:tx>
                <c:rich>
                  <a:bodyPr/>
                  <a:lstStyle/>
                  <a:p>
                    <a:fld id="{441B7D70-60E1-44B0-BFB8-95C66E9D71F7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(12%)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9B33-4E8E-96EE-17ACFD9F81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50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Investīcijas!$A$8:$A$18</c:f>
              <c:strCache>
                <c:ptCount val="11"/>
                <c:pt idx="3">
                  <c:v>ĀVS D korpusa siltināšana</c:v>
                </c:pt>
                <c:pt idx="4">
                  <c:v>Baltezera kapu atmežotajā daļā ceļu un celiņu izveidošana </c:v>
                </c:pt>
                <c:pt idx="5">
                  <c:v>Apgaismes stabi Attekas ielas savienojumā no Ķiršu līdz Draudzības ielai </c:v>
                </c:pt>
                <c:pt idx="6">
                  <c:v>Ielu apgaismojuma projekta izstrāde un būvniecība posmā no dzelzceļa stacijas Gauja līdz ciemam Kāpas </c:v>
                </c:pt>
                <c:pt idx="7">
                  <c:v>Ielu apgaismojuma projekta izstrāde un būvniecība Rūpnieku iela, Carnikavā (350m)</c:v>
                </c:pt>
                <c:pt idx="8">
                  <c:v>Ielu apgaismojuma inbūve Inču ielā, gaisvada izbūve 300m</c:v>
                </c:pt>
                <c:pt idx="9">
                  <c:v>Ielu apgaismojuma pārbūve Liepu un Tulpju iela Carnikava (no Tulpju 5 pa Liepu līdz Ziedlejām)</c:v>
                </c:pt>
                <c:pt idx="10">
                  <c:v>Laveru sūkņu stacijas pārbūve</c:v>
                </c:pt>
              </c:strCache>
            </c:strRef>
          </c:cat>
          <c:val>
            <c:numRef>
              <c:f>Investīcijas!$C$8:$C$18</c:f>
              <c:numCache>
                <c:formatCode>#,##0</c:formatCode>
                <c:ptCount val="11"/>
                <c:pt idx="0">
                  <c:v>199459</c:v>
                </c:pt>
                <c:pt idx="1">
                  <c:v>204420</c:v>
                </c:pt>
                <c:pt idx="2">
                  <c:v>106722</c:v>
                </c:pt>
                <c:pt idx="3">
                  <c:v>0</c:v>
                </c:pt>
                <c:pt idx="4">
                  <c:v>1617</c:v>
                </c:pt>
                <c:pt idx="5">
                  <c:v>2299</c:v>
                </c:pt>
                <c:pt idx="6">
                  <c:v>0</c:v>
                </c:pt>
                <c:pt idx="7">
                  <c:v>0</c:v>
                </c:pt>
                <c:pt idx="8">
                  <c:v>10087</c:v>
                </c:pt>
                <c:pt idx="9">
                  <c:v>0</c:v>
                </c:pt>
                <c:pt idx="10">
                  <c:v>21816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33-4E8E-96EE-17ACFD9F818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84352168"/>
        <c:axId val="482534056"/>
        <c:axId val="0"/>
      </c:bar3DChart>
      <c:catAx>
        <c:axId val="4843521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just">
              <a:defRPr sz="80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ea typeface="+mn-ea"/>
                <a:cs typeface="+mn-cs"/>
              </a:defRPr>
            </a:pPr>
            <a:endParaRPr lang="lv-LV"/>
          </a:p>
        </c:txPr>
        <c:crossAx val="482534056"/>
        <c:crosses val="autoZero"/>
        <c:auto val="1"/>
        <c:lblAlgn val="ctr"/>
        <c:lblOffset val="100"/>
        <c:noMultiLvlLbl val="0"/>
      </c:catAx>
      <c:valAx>
        <c:axId val="4825340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84352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50" charset="-7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rgbClr val="828847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50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Investīcijas!$A$19:$A$34</c:f>
              <c:strCache>
                <c:ptCount val="16"/>
                <c:pt idx="0">
                  <c:v>Dzirnupes ielas tilta pārbūve</c:v>
                </c:pt>
                <c:pt idx="1">
                  <c:v>Skolas iela 0.77km, Ādaži, Ādaži Gājēju ietve, bruģis, satiksmes organizācija</c:v>
                </c:pt>
                <c:pt idx="2">
                  <c:v>Depo iela 0,185km, Ādaži, dubultā virsma</c:v>
                </c:pt>
                <c:pt idx="3">
                  <c:v>Bērzu iela 0.29km, Ādaži, dubultā virsma</c:v>
                </c:pt>
                <c:pt idx="4">
                  <c:v>Pļavu iela 0.46km, Ādaži, dubultā virsma</c:v>
                </c:pt>
                <c:pt idx="5">
                  <c:v>Āpšu ielas 0.4km divkāršā virsmas apstrāde, Garciems</c:v>
                </c:pt>
                <c:pt idx="6">
                  <c:v>Jūras ielā 1,2 km vienkārtas virsmas apstrāde, Carnikava</c:v>
                </c:pt>
                <c:pt idx="7">
                  <c:v>Ķiršu ielas pārbūve 0.17km, Ādaži</c:v>
                </c:pt>
                <c:pt idx="8">
                  <c:v>Smilšu ielas pārbūves projekts, Carnikava</c:v>
                </c:pt>
                <c:pt idx="9">
                  <c:v>L. Azarovas tilta pārbūve uz caurteku </c:v>
                </c:pt>
                <c:pt idx="10">
                  <c:v>Torņu iela afaltbetona seguma atjaunošana 0.35 km</c:v>
                </c:pt>
                <c:pt idx="11">
                  <c:v>Satiksmes organizācijas uzlabošana (paskaidrojuma raksti, gājēju pārejas un to apgaismojums (Austrumu iela, Kadaga)</c:v>
                </c:pt>
                <c:pt idx="12">
                  <c:v>Attekas ielas turpinājums 0,5km </c:v>
                </c:pt>
                <c:pt idx="13">
                  <c:v>Sienāžu ielas projekts</c:v>
                </c:pt>
                <c:pt idx="14">
                  <c:v>Gaujas dambja virskārtas uzlabošana </c:v>
                </c:pt>
                <c:pt idx="15">
                  <c:v>Zaraines ielas grants seguma ieklāšana</c:v>
                </c:pt>
              </c:strCache>
            </c:strRef>
          </c:cat>
          <c:val>
            <c:numRef>
              <c:f>Investīcijas!$B$19:$B$34</c:f>
              <c:numCache>
                <c:formatCode>#,##0</c:formatCode>
                <c:ptCount val="16"/>
                <c:pt idx="0">
                  <c:v>637510</c:v>
                </c:pt>
                <c:pt idx="1">
                  <c:v>241407</c:v>
                </c:pt>
                <c:pt idx="2">
                  <c:v>19419</c:v>
                </c:pt>
                <c:pt idx="3">
                  <c:v>22747</c:v>
                </c:pt>
                <c:pt idx="4">
                  <c:v>48464</c:v>
                </c:pt>
                <c:pt idx="5">
                  <c:v>35085</c:v>
                </c:pt>
                <c:pt idx="6">
                  <c:v>19236</c:v>
                </c:pt>
                <c:pt idx="7">
                  <c:v>426302</c:v>
                </c:pt>
                <c:pt idx="8">
                  <c:v>70000</c:v>
                </c:pt>
                <c:pt idx="9">
                  <c:v>60000</c:v>
                </c:pt>
                <c:pt idx="10">
                  <c:v>100555</c:v>
                </c:pt>
                <c:pt idx="11">
                  <c:v>45000</c:v>
                </c:pt>
                <c:pt idx="12">
                  <c:v>39800</c:v>
                </c:pt>
                <c:pt idx="13">
                  <c:v>6000</c:v>
                </c:pt>
                <c:pt idx="14">
                  <c:v>45272</c:v>
                </c:pt>
                <c:pt idx="15">
                  <c:v>19955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A4-4FD9-B705-E6C9DA906614}"/>
            </c:ext>
          </c:extLst>
        </c:ser>
        <c:ser>
          <c:idx val="1"/>
          <c:order val="1"/>
          <c:spPr>
            <a:solidFill>
              <a:srgbClr val="C0000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"/>
                  <c:y val="-6.4431213591502386E-3"/>
                </c:manualLayout>
              </c:layout>
              <c:tx>
                <c:rich>
                  <a:bodyPr/>
                  <a:lstStyle/>
                  <a:p>
                    <a:fld id="{57EF01E5-F465-4634-A34F-66C699DCA39C}" type="VALUE">
                      <a:rPr lang="en-US" smtClean="0"/>
                      <a:pPr/>
                      <a:t>[VĒRTĪBA]</a:t>
                    </a:fld>
                    <a:r>
                      <a:rPr lang="en-US"/>
                      <a:t> (5%)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35A4-4FD9-B705-E6C9DA906614}"/>
                </c:ext>
              </c:extLst>
            </c:dLbl>
            <c:dLbl>
              <c:idx val="1"/>
              <c:layout>
                <c:manualLayout>
                  <c:x val="0"/>
                  <c:y val="-6.4431213591502386E-3"/>
                </c:manualLayout>
              </c:layout>
              <c:tx>
                <c:rich>
                  <a:bodyPr/>
                  <a:lstStyle/>
                  <a:p>
                    <a:fld id="{D723DDB5-A846-4F40-A073-77C2FC56BE18}" type="VALUE">
                      <a:rPr lang="en-US" smtClean="0"/>
                      <a:pPr/>
                      <a:t>[VĒRTĪBA]</a:t>
                    </a:fld>
                    <a:r>
                      <a:rPr lang="en-US"/>
                      <a:t> (19%)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35A4-4FD9-B705-E6C9DA906614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7DD0EEB1-7492-417E-950B-999E9053C268}" type="VALUE">
                      <a:rPr lang="en-US" smtClean="0"/>
                      <a:pPr/>
                      <a:t>[VĒRTĪBA]</a:t>
                    </a:fld>
                    <a:r>
                      <a:rPr lang="en-US"/>
                      <a:t> (98%)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35A4-4FD9-B705-E6C9DA906614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674FC94C-070C-4E06-B207-1A5F8A2D6CAA}" type="VALUE">
                      <a:rPr lang="en-US" smtClean="0"/>
                      <a:pPr/>
                      <a:t>[VĒRTĪBA]</a:t>
                    </a:fld>
                    <a:r>
                      <a:rPr lang="en-US"/>
                      <a:t> (99%)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35A4-4FD9-B705-E6C9DA906614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B7ED004C-37C3-44D0-985D-5568E12EF54D}" type="VALUE">
                      <a:rPr lang="en-US" smtClean="0"/>
                      <a:pPr/>
                      <a:t>[VĒRTĪBA]</a:t>
                    </a:fld>
                    <a:r>
                      <a:rPr lang="en-US"/>
                      <a:t> (100%)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35A4-4FD9-B705-E6C9DA906614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64537A72-05AE-4280-90B4-01B775DF0DC2}" type="VALUE">
                      <a:rPr lang="en-US" smtClean="0"/>
                      <a:pPr/>
                      <a:t>[VĒRTĪBA]</a:t>
                    </a:fld>
                    <a:r>
                      <a:rPr lang="en-US"/>
                      <a:t> (100%)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35A4-4FD9-B705-E6C9DA906614}"/>
                </c:ext>
              </c:extLst>
            </c:dLbl>
            <c:dLbl>
              <c:idx val="7"/>
              <c:layout>
                <c:manualLayout>
                  <c:x val="0"/>
                  <c:y val="-1.073853559858381E-2"/>
                </c:manualLayout>
              </c:layout>
              <c:tx>
                <c:rich>
                  <a:bodyPr/>
                  <a:lstStyle/>
                  <a:p>
                    <a:fld id="{3DE39788-426E-4ABA-B4A9-14CEC6B9CE88}" type="VALUE">
                      <a:rPr lang="en-US" smtClean="0"/>
                      <a:pPr/>
                      <a:t>[VĒRTĪBA]</a:t>
                    </a:fld>
                    <a:r>
                      <a:rPr lang="en-US"/>
                      <a:t> (77%)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35A4-4FD9-B705-E6C9DA906614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82B2DB11-6384-41C6-B9D4-E10E452081E0}" type="VALUE">
                      <a:rPr lang="en-US" smtClean="0"/>
                      <a:pPr/>
                      <a:t>[VĒRTĪBA]</a:t>
                    </a:fld>
                    <a:r>
                      <a:rPr lang="en-US"/>
                      <a:t> (94%)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5A4-4FD9-B705-E6C9DA906614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1651B1B7-2A64-45AB-ACF6-80A31228846B}" type="VALUE">
                      <a:rPr lang="en-US" smtClean="0"/>
                      <a:pPr/>
                      <a:t>[VĒRTĪBA]</a:t>
                    </a:fld>
                    <a:r>
                      <a:rPr lang="en-US"/>
                      <a:t> (95%)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35A4-4FD9-B705-E6C9DA906614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fld id="{7A2887FF-3C02-400E-B88E-E39FBB388B4A}" type="VALUE">
                      <a:rPr lang="en-US" smtClean="0"/>
                      <a:pPr/>
                      <a:t>[VĒRTĪBA]</a:t>
                    </a:fld>
                    <a:r>
                      <a:rPr lang="en-US"/>
                      <a:t> (83%)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5A4-4FD9-B705-E6C9DA906614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fld id="{79D705BD-182E-4951-B2A5-0B2E820DF0A0}" type="VALUE">
                      <a:rPr lang="en-US" smtClean="0"/>
                      <a:pPr/>
                      <a:t>[VĒRTĪBA]</a:t>
                    </a:fld>
                    <a:r>
                      <a:rPr lang="en-US"/>
                      <a:t> (84%)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35A4-4FD9-B705-E6C9DA90661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50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Investīcijas!$A$19:$A$34</c:f>
              <c:strCache>
                <c:ptCount val="16"/>
                <c:pt idx="0">
                  <c:v>Dzirnupes ielas tilta pārbūve</c:v>
                </c:pt>
                <c:pt idx="1">
                  <c:v>Skolas iela 0.77km, Ādaži, Ādaži Gājēju ietve, bruģis, satiksmes organizācija</c:v>
                </c:pt>
                <c:pt idx="2">
                  <c:v>Depo iela 0,185km, Ādaži, dubultā virsma</c:v>
                </c:pt>
                <c:pt idx="3">
                  <c:v>Bērzu iela 0.29km, Ādaži, dubultā virsma</c:v>
                </c:pt>
                <c:pt idx="4">
                  <c:v>Pļavu iela 0.46km, Ādaži, dubultā virsma</c:v>
                </c:pt>
                <c:pt idx="5">
                  <c:v>Āpšu ielas 0.4km divkāršā virsmas apstrāde, Garciems</c:v>
                </c:pt>
                <c:pt idx="6">
                  <c:v>Jūras ielā 1,2 km vienkārtas virsmas apstrāde, Carnikava</c:v>
                </c:pt>
                <c:pt idx="7">
                  <c:v>Ķiršu ielas pārbūve 0.17km, Ādaži</c:v>
                </c:pt>
                <c:pt idx="8">
                  <c:v>Smilšu ielas pārbūves projekts, Carnikava</c:v>
                </c:pt>
                <c:pt idx="9">
                  <c:v>L. Azarovas tilta pārbūve uz caurteku </c:v>
                </c:pt>
                <c:pt idx="10">
                  <c:v>Torņu iela afaltbetona seguma atjaunošana 0.35 km</c:v>
                </c:pt>
                <c:pt idx="11">
                  <c:v>Satiksmes organizācijas uzlabošana (paskaidrojuma raksti, gājēju pārejas un to apgaismojums (Austrumu iela, Kadaga)</c:v>
                </c:pt>
                <c:pt idx="12">
                  <c:v>Attekas ielas turpinājums 0,5km </c:v>
                </c:pt>
                <c:pt idx="13">
                  <c:v>Sienāžu ielas projekts</c:v>
                </c:pt>
                <c:pt idx="14">
                  <c:v>Gaujas dambja virskārtas uzlabošana </c:v>
                </c:pt>
                <c:pt idx="15">
                  <c:v>Zaraines ielas grants seguma ieklāšana</c:v>
                </c:pt>
              </c:strCache>
            </c:strRef>
          </c:cat>
          <c:val>
            <c:numRef>
              <c:f>Investīcijas!$C$19:$C$34</c:f>
              <c:numCache>
                <c:formatCode>#,##0</c:formatCode>
                <c:ptCount val="16"/>
                <c:pt idx="0">
                  <c:v>32670</c:v>
                </c:pt>
                <c:pt idx="1">
                  <c:v>46996</c:v>
                </c:pt>
                <c:pt idx="2">
                  <c:v>19480</c:v>
                </c:pt>
                <c:pt idx="3">
                  <c:v>22404</c:v>
                </c:pt>
                <c:pt idx="4">
                  <c:v>48015</c:v>
                </c:pt>
                <c:pt idx="5">
                  <c:v>35085</c:v>
                </c:pt>
                <c:pt idx="6">
                  <c:v>19236</c:v>
                </c:pt>
                <c:pt idx="7">
                  <c:v>329871</c:v>
                </c:pt>
                <c:pt idx="8">
                  <c:v>0</c:v>
                </c:pt>
                <c:pt idx="9">
                  <c:v>0</c:v>
                </c:pt>
                <c:pt idx="10">
                  <c:v>94054</c:v>
                </c:pt>
                <c:pt idx="11">
                  <c:v>42648</c:v>
                </c:pt>
                <c:pt idx="12">
                  <c:v>0</c:v>
                </c:pt>
                <c:pt idx="13">
                  <c:v>4961</c:v>
                </c:pt>
                <c:pt idx="14">
                  <c:v>38087</c:v>
                </c:pt>
                <c:pt idx="1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5A4-4FD9-B705-E6C9DA90661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97713871"/>
        <c:axId val="1297711951"/>
        <c:axId val="0"/>
      </c:bar3DChart>
      <c:catAx>
        <c:axId val="129771387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297711951"/>
        <c:crosses val="autoZero"/>
        <c:auto val="1"/>
        <c:lblAlgn val="ctr"/>
        <c:lblOffset val="100"/>
        <c:noMultiLvlLbl val="0"/>
      </c:catAx>
      <c:valAx>
        <c:axId val="1297711951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12977138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7395AD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BC9B-4230-B6AA-358E1579EEC8}"/>
              </c:ext>
            </c:extLst>
          </c:dPt>
          <c:dPt>
            <c:idx val="1"/>
            <c:bubble3D val="0"/>
            <c:spPr>
              <a:solidFill>
                <a:srgbClr val="C95B4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BC9B-4230-B6AA-358E1579EEC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BC9B-4230-B6AA-358E1579EEC8}"/>
              </c:ext>
            </c:extLst>
          </c:dPt>
          <c:dPt>
            <c:idx val="3"/>
            <c:bubble3D val="0"/>
            <c:spPr>
              <a:solidFill>
                <a:srgbClr val="595959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BC9B-4230-B6AA-358E1579EEC8}"/>
              </c:ext>
            </c:extLst>
          </c:dPt>
          <c:dPt>
            <c:idx val="4"/>
            <c:bubble3D val="0"/>
            <c:spPr>
              <a:solidFill>
                <a:srgbClr val="D3A98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BC9B-4230-B6AA-358E1579EEC8}"/>
              </c:ext>
            </c:extLst>
          </c:dPt>
          <c:dPt>
            <c:idx val="5"/>
            <c:bubble3D val="0"/>
            <c:spPr>
              <a:solidFill>
                <a:srgbClr val="F3F39F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BC9B-4230-B6AA-358E1579EEC8}"/>
              </c:ext>
            </c:extLst>
          </c:dPt>
          <c:dPt>
            <c:idx val="6"/>
            <c:bubble3D val="0"/>
            <c:spPr>
              <a:solidFill>
                <a:srgbClr val="828847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BC9B-4230-B6AA-358E1579EEC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595959"/>
                    </a:solidFill>
                    <a:latin typeface="Montserrat" panose="00000500000000000000" pitchFamily="50" charset="-7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Debitori!$A$6:$A$12</c:f>
              <c:strCache>
                <c:ptCount val="7"/>
                <c:pt idx="0">
                  <c:v>Vienošanās par parāda nomaksu (3 vienošanās)</c:v>
                </c:pt>
                <c:pt idx="1">
                  <c:v>Izlīgums tiesas procesā (1 parādnieks)</c:v>
                </c:pt>
                <c:pt idx="2">
                  <c:v>Parāds nodots tiesu izpildītājam (8 parādu piedziņas)</c:v>
                </c:pt>
                <c:pt idx="3">
                  <c:v>Pieteikta kreditoru prasība mantojuma lietā (1 parādnieks)</c:v>
                </c:pt>
                <c:pt idx="4">
                  <c:v>Potenciālās tiesvedības (1 parādnieki)</c:v>
                </c:pt>
                <c:pt idx="5">
                  <c:v>Prasība pieteikta tiesā (1 parādnieks)</c:v>
                </c:pt>
                <c:pt idx="6">
                  <c:v>Zvani - atgādinājumi (20 parādnieki)</c:v>
                </c:pt>
              </c:strCache>
            </c:strRef>
          </c:cat>
          <c:val>
            <c:numRef>
              <c:f>Debitori!$B$6:$B$12</c:f>
              <c:numCache>
                <c:formatCode>#,##0</c:formatCode>
                <c:ptCount val="7"/>
                <c:pt idx="0">
                  <c:v>6933</c:v>
                </c:pt>
                <c:pt idx="1">
                  <c:v>1053</c:v>
                </c:pt>
                <c:pt idx="2">
                  <c:v>18496</c:v>
                </c:pt>
                <c:pt idx="3">
                  <c:v>4035</c:v>
                </c:pt>
                <c:pt idx="4">
                  <c:v>3588</c:v>
                </c:pt>
                <c:pt idx="5">
                  <c:v>2526</c:v>
                </c:pt>
                <c:pt idx="6">
                  <c:v>1796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BC9B-4230-B6AA-358E1579EEC8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Montserrat" panose="00000500000000000000" pitchFamily="50" charset="-70"/>
              <a:ea typeface="+mn-ea"/>
              <a:cs typeface="Times New Roman" panose="02020603050405020304" pitchFamily="18" charset="0"/>
            </a:defRPr>
          </a:pPr>
          <a:endParaRPr lang="lv-LV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0.01615</cdr:x>
      <cdr:y>0.11747</cdr:y>
    </cdr:from>
    <cdr:to>
      <cdr:x>0.29204</cdr:x>
      <cdr:y>0.15449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BC78902-8600-B617-9041-C34A6BDC1325}"/>
            </a:ext>
          </a:extLst>
        </cdr:cNvPr>
        <cdr:cNvSpPr txBox="1"/>
      </cdr:nvSpPr>
      <cdr:spPr>
        <a:xfrm xmlns:a="http://schemas.openxmlformats.org/drawingml/2006/main">
          <a:off x="194388" y="740222"/>
          <a:ext cx="3321698" cy="2332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lv-LV" sz="1100" dirty="0"/>
        </a:p>
      </cdr:txBody>
    </cdr:sp>
  </cdr:relSizeAnchor>
  <cdr:relSizeAnchor xmlns:cdr="http://schemas.openxmlformats.org/drawingml/2006/chartDrawing">
    <cdr:from>
      <cdr:x>0.02018</cdr:x>
      <cdr:y>0.09747</cdr:y>
    </cdr:from>
    <cdr:to>
      <cdr:x>0.27797</cdr:x>
      <cdr:y>0.18514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C1DD54F2-FA39-7F66-C9C1-6967F9F221F0}"/>
            </a:ext>
          </a:extLst>
        </cdr:cNvPr>
        <cdr:cNvSpPr txBox="1"/>
      </cdr:nvSpPr>
      <cdr:spPr>
        <a:xfrm xmlns:a="http://schemas.openxmlformats.org/drawingml/2006/main">
          <a:off x="244443" y="614162"/>
          <a:ext cx="3123446" cy="5524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lv-LV" sz="700" b="1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rPr>
            <a:t>Pamatlīdzekļi (pārģērbšanās kabīnes, pārvietojamās tualetes, lapu pūtējs, motorzāģi, </a:t>
          </a:r>
          <a:r>
            <a:rPr lang="lv-LV" sz="700" b="1" dirty="0" err="1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rPr>
            <a:t>trimmeri</a:t>
          </a:r>
          <a:r>
            <a:rPr lang="lv-LV" sz="700" b="1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rPr>
            <a:t>, sniega arkls, a/m mazgāšanas iekārta, grīdas mazgājamā iekārta, datortehnika)</a:t>
          </a:r>
        </a:p>
      </cdr:txBody>
    </cdr:sp>
  </cdr:relSizeAnchor>
  <cdr:relSizeAnchor xmlns:cdr="http://schemas.openxmlformats.org/drawingml/2006/chartDrawing">
    <cdr:from>
      <cdr:x>0</cdr:x>
      <cdr:y>0.40582</cdr:y>
    </cdr:from>
    <cdr:to>
      <cdr:x>0.27956</cdr:x>
      <cdr:y>0.50583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B3DF038F-A8CE-B915-AF2D-F7B3D4D343E0}"/>
            </a:ext>
          </a:extLst>
        </cdr:cNvPr>
        <cdr:cNvSpPr txBox="1"/>
      </cdr:nvSpPr>
      <cdr:spPr>
        <a:xfrm xmlns:a="http://schemas.openxmlformats.org/drawingml/2006/main">
          <a:off x="0" y="2557172"/>
          <a:ext cx="3387093" cy="6301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lv-LV" sz="700" b="1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rPr>
            <a:t>Inventārs, biroja preces (zāles pļāvēji, lapu pūtēji, </a:t>
          </a:r>
          <a:r>
            <a:rPr lang="lv-LV" sz="700" b="1" dirty="0" err="1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rPr>
            <a:t>trimmeri</a:t>
          </a:r>
          <a:r>
            <a:rPr lang="lv-LV" sz="700" b="1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rPr>
            <a:t>, a/m riepas, atkritumu urnas, darba apģērbs, </a:t>
          </a:r>
          <a:r>
            <a:rPr lang="lv-LV" sz="700" b="1" dirty="0" err="1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rPr>
            <a:t>monitori,mobilie</a:t>
          </a:r>
          <a:r>
            <a:rPr lang="lv-LV" sz="700" b="1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rPr>
            <a:t> telefoni, videonovērošanas kameras, instrumenti)</a:t>
          </a:r>
        </a:p>
      </cdr:txBody>
    </cdr:sp>
  </cdr:relSizeAnchor>
  <cdr:relSizeAnchor xmlns:cdr="http://schemas.openxmlformats.org/drawingml/2006/chartDrawing">
    <cdr:from>
      <cdr:x>0.01227</cdr:x>
      <cdr:y>0.51149</cdr:y>
    </cdr:from>
    <cdr:to>
      <cdr:x>0.27956</cdr:x>
      <cdr:y>0.6115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D8FF0CAD-D3D9-AD95-659D-1B95301F0E80}"/>
            </a:ext>
          </a:extLst>
        </cdr:cNvPr>
        <cdr:cNvSpPr txBox="1"/>
      </cdr:nvSpPr>
      <cdr:spPr>
        <a:xfrm xmlns:a="http://schemas.openxmlformats.org/drawingml/2006/main">
          <a:off x="148678" y="3223059"/>
          <a:ext cx="3238432" cy="6301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lv-LV" sz="700" b="1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rPr>
            <a:t>Remontdarbi un iestāžu uzturēšana (elektrotīklu apkalpošana, telpu uzkopšana Gaujas 33a un Depo 2, ventilāciju apkope, apstādījumu kopšana Ādažu pagastā, telpu remonts, a/m remonts, īpašumu apdrošināšana)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0.01892</cdr:x>
      <cdr:y>0.68208</cdr:y>
    </cdr:from>
    <cdr:to>
      <cdr:x>0.37216</cdr:x>
      <cdr:y>0.75494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1C0BC246-BA22-5E04-96E8-1B4586760B9C}"/>
            </a:ext>
          </a:extLst>
        </cdr:cNvPr>
        <cdr:cNvSpPr txBox="1"/>
      </cdr:nvSpPr>
      <cdr:spPr>
        <a:xfrm xmlns:a="http://schemas.openxmlformats.org/drawingml/2006/main">
          <a:off x="190500" y="3923575"/>
          <a:ext cx="3556000" cy="4191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lv-LV" sz="1100" kern="12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A450BD-68D1-40F9-8570-F2E67B80A823}" type="datetimeFigureOut">
              <a:rPr lang="lv-LV" smtClean="0"/>
              <a:t>23.10.2025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D23CE6-85A1-4374-B09E-1FDCEE7367C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32249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97375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19220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419571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CD03C1-F949-4B0D-5849-4AC0563C4D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F7BA40-F491-0D93-5916-B7171ABBFE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3C4544A-2619-A834-C027-6C713FACCA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69ABFE-1D16-9EC3-E00A-94126313F2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929291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AD8FDE-975F-4311-7511-F41D9CCCA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3E5CC43-C641-BD6E-6A74-AE61A32E23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F434CBA-A111-690A-2DB0-9CCC203F74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3BCC80-EABF-E631-F683-725D5ADE2F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725499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3CA630-5D50-383B-B97D-5EF2E76982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E6B7A9D-246C-FEB7-AAE9-A4D0B9DFAF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E32F985-6668-5B27-6524-4327816AA9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FF00E4-122F-5512-08BC-3FEAB37B5E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315625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11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786764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F99D4C-9B64-C437-F2C5-F531C3F2DF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0C8114-7ECF-477B-29B4-FC04087B2A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830ECE6-AD8A-D82E-3B09-0FDD12C609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D47841-BF92-4D46-32F9-23473BB1EC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12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15808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E0B74-42FE-00AF-29AB-44AD5B29B7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83FBF-9187-3E83-28C7-877AADC370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9C4B0B-38CA-2ECE-7939-842C4AB3D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16D81-8DF6-410F-AAE0-C963E3396CA2}" type="datetime1">
              <a:rPr lang="lv-LV" smtClean="0"/>
              <a:t>23.10.2025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4348B7-3AA4-7D33-7079-56654C366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807D0B-0957-8825-75B5-3684355DE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07064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E9586-EDE3-FB9E-EF7F-4546B4645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E87A7E-2DD1-4E27-7978-CEB92BF5AB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842F14-2939-346F-37A4-F4CFF5E89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905ED-80CB-4131-AF6A-18CE0C023BE6}" type="datetime1">
              <a:rPr lang="lv-LV" smtClean="0"/>
              <a:t>23.10.2025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6C94D7-61FB-C664-FCDC-53B2289F9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00C153-9A0A-B471-069F-F3850FB1C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42018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5C0F67-6693-E3C1-4A92-C2580CA775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EC0FB9-2444-62F7-E4F7-8DCA6739B7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6687DF-B808-98AE-1556-DC8B62F2B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71B6D-CBB8-47F6-8F4E-9C7C848E8D70}" type="datetime1">
              <a:rPr lang="lv-LV" smtClean="0"/>
              <a:t>23.10.2025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9273EA-9A4A-27DF-56DD-B73F36493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02F604-233E-B639-B224-5D5DCC378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264449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541C8-3AEE-92D0-6BC7-43B9298F41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B5853E-7624-0FE6-9FFF-82B092C161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6A15C-33BA-109B-C718-857CACB99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DBD1-BBC6-144F-BB04-668AE50EEAA2}" type="datetime1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F34E3-512D-C7E8-C9A1-C78861BE7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27C26C-60F9-7124-6965-208FDD909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1940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E5D27-CFB8-6153-AFDF-92C8AF72B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23432-3351-EE92-DC29-797117BD9D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66F2B-CBAE-511B-DF3A-726E8FE20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8FE41-FDFF-8047-B79B-356A78FD3E08}" type="datetime1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F8B86A-7330-3189-51EC-BC8929C52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C7A196-DFA2-AAF7-EC91-6BC8AA594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2567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A6080-85A1-2BCE-DD4A-744EDE674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DCFDBD-BC6E-47B5-E97C-F392EFE330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2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4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1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650B6-31BE-D0E5-FBBD-D6C76947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B4E0E-0A54-0C4A-A6CD-2D1CE1D43E84}" type="datetime1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73D1AE-D253-228A-7B9E-C7AC2A943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522A7-AC36-79E5-5420-725C999A1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6847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8E326-4237-8C99-A138-C1AD8BB9E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963024-7751-26EA-428C-2497E4D11A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6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FAC09D-1B7E-3147-32EF-ED6BCB15D3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6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8949EF-83E8-87AD-CBA1-DAC812DA5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80C60-2641-914D-8720-24CB9E1544F8}" type="datetime1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D8BB95-20DC-906F-19A8-2F37569E0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908B5-0AAB-EE31-068F-43822183C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8724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3844F-BA58-53F9-0B1E-A3AE12488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5BB852-EB59-4733-F019-52D320C33E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7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41A709-738A-0ACA-8E91-C7EAE6E69E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E12C7B-5E80-8DB1-4700-6C29C2D72B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7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01D052-34EE-7525-5892-BA95E22BED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8A356C-9086-F788-A384-04A08B872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618D-AFDF-4441-B6AC-AB7256007DBD}" type="datetime1">
              <a:rPr lang="en-US" smtClean="0"/>
              <a:t>10/23/2025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5E61E3-D88C-E4D3-B411-2D18686FF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AF31C9-BBD9-6921-93CF-46488A811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6525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0E216-8084-B633-9437-CBA62A0AA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91758F-5162-D689-4336-005E6C00D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D66EA-52B9-B847-AD9B-694F049B33E6}" type="datetime1">
              <a:rPr lang="en-US" smtClean="0"/>
              <a:t>10/23/2025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0B3810-4CF9-82A3-8E86-847DD431F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3C755D-5FC6-111E-7F40-7D4924788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641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33EF83-3619-4F9B-E568-FE7EED132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F490-1998-4A44-A624-42F54DBDC226}" type="datetime1">
              <a:rPr lang="en-US" smtClean="0"/>
              <a:t>10/23/2025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42AA65-086E-6BC2-BF9E-C82C5EEA6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E7080E-3244-9936-7994-24FEB990A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3181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556D6-553C-1328-806D-78813C4F0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A23D2-74A7-7103-2CEB-12001FA2E5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E10250-889D-60F7-4147-A5FED3A264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086620-40C3-9948-9875-F0890D755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BFAB0-4578-A449-A906-ABE38DB7018B}" type="datetime1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BE6BF5-E51A-4DAF-8676-D9C8C961F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DB26A9-C2C1-690A-C2BC-BF3517804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891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6314-E403-AFC0-1A46-E422809C9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A37EE6-FB5F-41CF-42C4-432E050254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ED0677-CA8C-B2FA-39B2-900F9B2F4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F3EF7-E8DF-4E52-B6AD-253C52C52CA8}" type="datetime1">
              <a:rPr lang="lv-LV" smtClean="0"/>
              <a:t>23.10.2025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73EE2-F365-3491-DBB8-308173BC6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7D289E-FEC5-7A12-9ADE-C8E5E92F7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231382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927AA-DC63-A17E-AC4E-58AA75E6E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19806E-8F6B-C676-3F01-A45287EFF5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C2FCF3-9663-C5C5-FA78-B176809D05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30C00F-2371-269C-218C-4EB909E1D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F1D72-1054-794F-87B7-D0056D5203D5}" type="datetime1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46921E-EAFD-D74A-0F32-ED7C19A8E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B1CAB2-07BA-9CE5-EC9C-2236DBE1E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9631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CECC4-E968-3D5F-03A5-A4E8DD09E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C209E-3B70-2EEE-3172-85E0E4BC3A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E690F4-4792-117B-6615-1DA3855EC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B9F0-4552-AC48-AA4F-42211AD280FC}" type="datetime1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E5E789-7E16-BCEA-D165-29D3EA95E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CCF779-A07C-29D5-7113-0D73DB7D8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9892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F72C63-D56C-29F1-9C66-0F53431B77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B5D915-09E9-64BF-214D-C4117A112E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6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E2A7ED-2898-66C5-8B14-CAF10E38C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F4B85-EE1C-824B-90CF-74BDD2F38CBA}" type="datetime1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20F789-33AC-09E2-11AD-9629C7886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D5682-811F-8F9D-7DA1-21B71EA85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1565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E2C386-7C39-D997-99A5-4885BC5A4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6C6560-A647-47F6-A802-1CE50105CBCA}" type="datetime1">
              <a:rPr lang="en-US"/>
              <a:pPr>
                <a:defRPr/>
              </a:pPr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18529F-A142-32ED-6204-4B7DD7492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B2E934-D8F1-C1FD-7CE2-32BF684C9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4CFD4-340D-4CB8-BB88-71A78C4F99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4986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5F2CA7-6E1E-32A6-DDAC-F53CBE23D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2F07E-5BFA-4F66-9B41-ACEA484F55A9}" type="datetime1">
              <a:rPr lang="en-US"/>
              <a:pPr>
                <a:defRPr/>
              </a:pPr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46B3D8-054A-064E-9ED1-AA7851616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30810-1A24-76DC-3507-9427183C7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6025B-CAEB-404B-B967-25BDFD0009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034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2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4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1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5F48C2-0E5F-D3FA-B496-336198E4F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D3EF9-0465-4894-9CD7-84AD2EAF7961}" type="datetime1">
              <a:rPr lang="en-US"/>
              <a:pPr>
                <a:defRPr/>
              </a:pPr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D6CFFD-2E87-0A6A-7670-BC596A519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69520C-FC77-8AB9-0D8B-C19B747D1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48209-461B-4CA4-97A6-67FF916CAB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1974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6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6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41D82F9-9702-0847-ADF8-7D9899791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D34DD-A5BF-489A-8537-CF5DE9BD3A0E}" type="datetime1">
              <a:rPr lang="en-US"/>
              <a:pPr>
                <a:defRPr/>
              </a:pPr>
              <a:t>10/23/2025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BA03BDD-7DDF-A4A0-DAB7-CF1D370D4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C5A4453-52BD-9780-30D1-32073F157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2E645-C7E5-4742-85B7-42D36F5845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9152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7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7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53E1A7D-2F74-C8F7-7B62-4CB9CE5BE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B953A-829F-4F88-8E93-10B76B741732}" type="datetime1">
              <a:rPr lang="en-US"/>
              <a:pPr>
                <a:defRPr/>
              </a:pPr>
              <a:t>10/23/2025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9466738-9D4E-21D0-1F5B-6FF30177E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6328F5A-080E-093B-B9BA-AE888E646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EE8D8-F14C-4C4A-96C8-D7269EF0B0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2632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C09538B-AF70-33E2-9D76-181E97AB9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5B197D-CD7E-42E7-979D-974CA16D0F3A}" type="datetime1">
              <a:rPr lang="en-US"/>
              <a:pPr>
                <a:defRPr/>
              </a:pPr>
              <a:t>10/23/2025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24F347B-FF24-FB69-AE71-E88ED23DC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0A56C20-1C7F-0D4C-6938-63EADE519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997F1-72CC-47D2-A9EE-EB1C134811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2171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033B068-F4BB-839D-78DC-9D0F1E86D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4C02D-D77E-47B9-8E2A-D4C352176C1A}" type="datetime1">
              <a:rPr lang="en-US"/>
              <a:pPr>
                <a:defRPr/>
              </a:pPr>
              <a:t>10/23/2025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6A09181-091D-9342-29EF-4B925B675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F00D11C-30E3-1094-B8B4-3EAD6F7A9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A6398-8651-4796-AC4C-2AF470C8D9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652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075F0-D03F-7D4C-8920-B75381E3A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9ED87A-6B2E-A384-BB0A-DC7B1AB5E4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27EED9-6EA9-6B1D-AC62-B2FA28A21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87D45-E41D-4212-8A26-E3C173054877}" type="datetime1">
              <a:rPr lang="lv-LV" smtClean="0"/>
              <a:t>23.10.2025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D37290-706C-0ECC-6C0D-CECE87C2F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F73C53-BF5D-AC95-D18F-69F746998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7767539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78BB1-56BC-9536-AE6D-CC3474DF3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38FF2C-C462-4A19-9B4A-440378F7D0F7}" type="datetime1">
              <a:rPr lang="en-US"/>
              <a:pPr>
                <a:defRPr/>
              </a:pPr>
              <a:t>10/23/2025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FD45CDA-0196-FE92-3912-4C4C35144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F82F6C2-3D63-A55F-81FA-4E2E1B384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75017-1006-417A-8C90-926AFA3CAC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32587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pPr lvl="0"/>
            <a:endParaRPr lang="en-LV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727C42A-4E99-FB8A-6912-7049963E4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7B76F-C549-40F7-8359-C11DEC50574F}" type="datetime1">
              <a:rPr lang="en-US"/>
              <a:pPr>
                <a:defRPr/>
              </a:pPr>
              <a:t>10/23/2025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D6398D8-9295-2372-3065-683CA876D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0944722-A81C-B4AF-E115-66ADCD752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72D91-9F26-4882-999B-7520B0AD90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95604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8F6C67-22BF-D876-CAF6-080A615EA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F9E67F-969E-4D33-8483-B80362EB8C58}" type="datetime1">
              <a:rPr lang="en-US"/>
              <a:pPr>
                <a:defRPr/>
              </a:pPr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D7BAC4-0522-8849-3E66-971D00687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DFD637-7ED7-3918-F317-622D5097E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9C9D5-86A9-4BBB-A74D-657BAB2DD9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9706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6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2EF5A2-7240-C9AB-7D74-36D6EEB5F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43DA6-58F7-465B-BF3D-384A2BC2D22F}" type="datetime1">
              <a:rPr lang="en-US"/>
              <a:pPr>
                <a:defRPr/>
              </a:pPr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76AD1D-7BF7-E3A5-FC01-44D3DB692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397E35-133F-23BB-FBF9-5762C8C6C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F3C9E-CC7E-4D97-A509-AF48A5D333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059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8D109-BC65-8082-92AD-0BBBFA1AE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6393C-68CA-0190-914D-C7FCAE4742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F2F66C-46ED-BF47-DAFE-240427C72B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F65CF9-9586-48D7-1F1C-DE1F43CFA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5B477-112D-4307-A93A-665A33B331BD}" type="datetime1">
              <a:rPr lang="lv-LV" smtClean="0"/>
              <a:t>23.10.2025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FFEE6D-B7AE-08EE-B7D5-934F774FD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61D4B1-821D-1AD9-5C56-5336DBE74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73680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CBD99-046B-F283-0274-35597AC4D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6FE475-D2C2-F72A-B491-EE0030372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CDBBC9-2CD5-D0AB-C7EE-60062375A7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B28232-B2A5-BBCF-BF2A-F7D734A3FD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22D294-8D10-F9D2-C1C5-AC55AE31FF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382BEC-DC39-DC38-D907-F99A4B68A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66927-ED67-407D-AEE1-274E266042EF}" type="datetime1">
              <a:rPr lang="lv-LV" smtClean="0"/>
              <a:t>23.10.2025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C2AE56-7099-9C1D-A10B-A64857AAE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F0379A-692B-DA95-FD86-183585A0C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05136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57BF3-D731-79DD-A036-17E0E3EA7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4DFAB8-E6DF-82BF-552B-BC9C92AB1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324D5-D005-4D1B-9A66-ACD77F9F9B5C}" type="datetime1">
              <a:rPr lang="lv-LV" smtClean="0"/>
              <a:t>23.10.2025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5EE640-674F-49BB-9BC9-33C153915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459F49-7744-6378-BAC4-7E7FB7C9E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0684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802B5D-7988-0ABF-FA2E-8B96707B0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530C-B699-4AE7-BBA8-90C10021A480}" type="datetime1">
              <a:rPr lang="lv-LV" smtClean="0"/>
              <a:t>23.10.2025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E4BB0A-06B3-BB94-9272-C64AF3873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6F7BB2-FF1C-370B-72B6-39DC2E1FB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92572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07FBC-D597-9E97-0501-61D29D95C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619E5-6BFE-0A8D-328C-1974AE1E66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CBDC9E-9EAD-744A-D7AC-3CC7EB0FD3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4B36F2-EA2D-2DE9-2EA7-08CAECFC8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AFDF4-A49F-44C9-98E7-6F170D8B2905}" type="datetime1">
              <a:rPr lang="lv-LV" smtClean="0"/>
              <a:t>23.10.2025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856CA8-8871-76F2-CE0B-78C95A7CD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DBE963-7499-E9F4-F980-7DD0708A9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96798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5DE7A-58EA-343D-0ADA-178933C53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D2F11A-201D-63A6-CACE-5B7543D420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A2E388-0DE3-470C-08E2-ECC702389A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852D74-2B9B-118C-08D9-B4E3146FA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445E3-80CD-4080-B052-024292CF15BC}" type="datetime1">
              <a:rPr lang="lv-LV" smtClean="0"/>
              <a:t>23.10.2025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8D0BBA-8464-CBF5-79AC-00635F915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4E383B-E8A5-7BCF-6B06-C7F4B0AFE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44269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E8E53C-282A-2B9F-BED9-440A07EED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85427F-D370-343D-8DF1-8741CBA52A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EC96DC-B0D8-3E38-33D6-90DC9E0A4C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D9554-4469-46EB-8880-1422571CEACE}" type="datetime1">
              <a:rPr lang="lv-LV" smtClean="0"/>
              <a:t>23.10.2025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87327A-A985-9CBF-C38F-6E355821A9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8FADE1-E8C3-9C18-8A29-7A533E6C8A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83095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0916EE-EC74-18A7-E5A4-450427377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49A7A5-BDBE-5F10-6794-A795F3BF6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6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EF1445-A891-5DDD-B88C-909AC5DB63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3800B1-4C03-4D41-B773-165D95B0D0CA}" type="datetime1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9F3E9B-179C-D21C-7EF0-0D4601B545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6E1A7A-0032-9C2B-8E90-115F829F0D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097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</p:sldLayoutIdLst>
  <p:hf sldNum="0" hdr="0" dt="0"/>
  <p:txStyles>
    <p:titleStyle>
      <a:lvl1pPr algn="l" defTabSz="91444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91444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3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57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80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503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726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49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71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9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46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69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91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114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37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6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8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8060C22E-CDFA-8449-EC54-58151B7344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6"/>
            <a:ext cx="10515600" cy="1326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lv-LV"/>
              <a:t>Click to edit Master title style</a:t>
            </a:r>
            <a:endParaRPr lang="lv-LV" altLang="lv-LV"/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5D3E1AA2-A448-2652-3AD8-3412BDEB1F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lv-LV"/>
              <a:t>Click to edit Master text styles</a:t>
            </a:r>
          </a:p>
          <a:p>
            <a:pPr lvl="1"/>
            <a:r>
              <a:rPr lang="en-GB" altLang="lv-LV"/>
              <a:t>Second level</a:t>
            </a:r>
          </a:p>
          <a:p>
            <a:pPr lvl="2"/>
            <a:r>
              <a:rPr lang="en-GB" altLang="lv-LV"/>
              <a:t>Third level</a:t>
            </a:r>
          </a:p>
          <a:p>
            <a:pPr lvl="3"/>
            <a:r>
              <a:rPr lang="en-GB" altLang="lv-LV"/>
              <a:t>Fourth level</a:t>
            </a:r>
          </a:p>
          <a:p>
            <a:pPr lvl="4"/>
            <a:r>
              <a:rPr lang="en-GB" altLang="lv-LV"/>
              <a:t>Fifth level</a:t>
            </a:r>
            <a:endParaRPr lang="lv-LV" alt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A9E185-924D-A007-5AB2-8381103CD0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017467A-549E-439C-82EB-ADA295625BCD}" type="datetime1">
              <a:rPr lang="en-US"/>
              <a:pPr>
                <a:defRPr/>
              </a:pPr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553F67-CFC6-FFD0-4601-B467BDBA6E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04FEB1-7F32-9F27-8677-19C6FB0920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E138133-55DF-4C54-A125-92AC295312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55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65" r:id="rId2"/>
    <p:sldLayoutId id="2147483866" r:id="rId3"/>
    <p:sldLayoutId id="2147483867" r:id="rId4"/>
    <p:sldLayoutId id="2147483868" r:id="rId5"/>
    <p:sldLayoutId id="2147483869" r:id="rId6"/>
    <p:sldLayoutId id="2147483870" r:id="rId7"/>
    <p:sldLayoutId id="2147483871" r:id="rId8"/>
    <p:sldLayoutId id="2147483872" r:id="rId9"/>
    <p:sldLayoutId id="2147483873" r:id="rId10"/>
    <p:sldLayoutId id="2147483874" r:id="rId11"/>
  </p:sldLayoutIdLst>
  <p:hf sldNum="0" hdr="0" dt="0"/>
  <p:txStyles>
    <p:titleStyle>
      <a:lvl1pPr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304815"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609630"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914446"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219261"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11" indent="-228611" algn="l" defTabSz="914446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34" indent="-228611" algn="l" defTabSz="914446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57" indent="-228611" algn="l" defTabSz="914446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80" indent="-228611" algn="l" defTabSz="914446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503" indent="-228611" algn="l" defTabSz="914446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726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49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71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9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V"/>
      </a:defPPr>
      <a:lvl1pPr marL="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46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69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91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114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37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6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8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395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/>
          </a:p>
        </p:txBody>
      </p:sp>
      <p:sp>
        <p:nvSpPr>
          <p:cNvPr id="11" name="TextBox 4">
            <a:extLst>
              <a:ext uri="{FF2B5EF4-FFF2-40B4-BE49-F238E27FC236}">
                <a16:creationId xmlns:a16="http://schemas.microsoft.com/office/drawing/2014/main" id="{06254985-7120-C57B-662F-36B1141C0B14}"/>
              </a:ext>
            </a:extLst>
          </p:cNvPr>
          <p:cNvSpPr txBox="1"/>
          <p:nvPr/>
        </p:nvSpPr>
        <p:spPr>
          <a:xfrm>
            <a:off x="-3180" y="4191000"/>
            <a:ext cx="12195180" cy="20390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528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altLang="lv-LV" sz="3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P/A CARNIKAVAS KOMUNĀLSERVISA</a:t>
            </a:r>
            <a:br>
              <a:rPr kumimoji="0" lang="lv-LV" altLang="lv-LV" sz="3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lv-LV" altLang="lv-LV" sz="3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BUDŽETA IZPILDE </a:t>
            </a:r>
            <a:br>
              <a:rPr kumimoji="0" lang="lv-LV" altLang="lv-LV" sz="3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lv-LV" altLang="lv-LV" sz="3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9 MĒNEŠOS</a:t>
            </a:r>
            <a:endParaRPr kumimoji="0" lang="en-US" sz="3600" b="1" i="0" u="none" strike="noStrike" kern="1200" cap="all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ontserrat" panose="00000500000000000000" pitchFamily="2" charset="-70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DB2A215-8386-9EDE-5A19-F94513F13ED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8376" y="380401"/>
            <a:ext cx="5160684" cy="2523466"/>
          </a:xfrm>
          <a:prstGeom prst="rect">
            <a:avLst/>
          </a:prstGeom>
        </p:spPr>
      </p:pic>
      <p:sp>
        <p:nvSpPr>
          <p:cNvPr id="4" name="TextBox 2">
            <a:extLst>
              <a:ext uri="{FF2B5EF4-FFF2-40B4-BE49-F238E27FC236}">
                <a16:creationId xmlns:a16="http://schemas.microsoft.com/office/drawing/2014/main" id="{E9256189-CD29-A7A6-59EE-EF6B9143D798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dirty="0">
                <a:solidFill>
                  <a:schemeClr val="bg1"/>
                </a:solidFill>
                <a:latin typeface="Montserrat" pitchFamily="2" charset="77"/>
              </a:rPr>
              <a:t>P/A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CARNIKAVAS KOMUNĀLSERVISS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 </a:t>
            </a:r>
            <a:r>
              <a:rPr lang="lv-LV" sz="1000" dirty="0">
                <a:solidFill>
                  <a:schemeClr val="bg1"/>
                </a:solidFill>
                <a:latin typeface="Montserrat" pitchFamily="2" charset="77"/>
              </a:rPr>
              <a:t>ARTIS BRŪVERS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lang="lv-LV" sz="1000" dirty="0">
                <a:solidFill>
                  <a:schemeClr val="bg1"/>
                </a:solidFill>
                <a:latin typeface="Montserrat" pitchFamily="2" charset="77"/>
              </a:rPr>
              <a:t>    15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10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.202</a:t>
            </a:r>
            <a:r>
              <a:rPr lang="lv-LV" sz="1000" dirty="0">
                <a:solidFill>
                  <a:schemeClr val="bg1"/>
                </a:solidFill>
                <a:latin typeface="Montserrat" pitchFamily="2" charset="77"/>
              </a:rPr>
              <a:t>5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87182D-8CDF-1C72-F3F4-18D235C51EA2}"/>
              </a:ext>
            </a:extLst>
          </p:cNvPr>
          <p:cNvSpPr txBox="1"/>
          <p:nvPr/>
        </p:nvSpPr>
        <p:spPr>
          <a:xfrm>
            <a:off x="8705461" y="447869"/>
            <a:ext cx="32283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1000" dirty="0"/>
              <a:t>6.pielikums</a:t>
            </a:r>
          </a:p>
          <a:p>
            <a:pPr algn="r"/>
            <a:r>
              <a:rPr lang="lv-LV" sz="1000" dirty="0"/>
              <a:t>Finanšu komitejas</a:t>
            </a:r>
          </a:p>
          <a:p>
            <a:pPr algn="r"/>
            <a:r>
              <a:rPr lang="lv-LV" sz="1000" dirty="0"/>
              <a:t>2025. gada 15. oktobra sēdes</a:t>
            </a:r>
          </a:p>
          <a:p>
            <a:pPr algn="r"/>
            <a:r>
              <a:rPr lang="lv-LV" sz="1000" dirty="0"/>
              <a:t>protokolam N. 11</a:t>
            </a:r>
          </a:p>
        </p:txBody>
      </p:sp>
    </p:spTree>
    <p:extLst>
      <p:ext uri="{BB962C8B-B14F-4D97-AF65-F5344CB8AC3E}">
        <p14:creationId xmlns:p14="http://schemas.microsoft.com/office/powerpoint/2010/main" val="3119556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11E045-FD6D-045C-3044-0C8F0E45B5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>
            <a:extLst>
              <a:ext uri="{FF2B5EF4-FFF2-40B4-BE49-F238E27FC236}">
                <a16:creationId xmlns:a16="http://schemas.microsoft.com/office/drawing/2014/main" id="{70F3D0F9-DA43-5136-A466-090FCDECDDFA}"/>
              </a:ext>
            </a:extLst>
          </p:cNvPr>
          <p:cNvSpPr/>
          <p:nvPr/>
        </p:nvSpPr>
        <p:spPr>
          <a:xfrm rot="1789">
            <a:off x="-3176" y="6326717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2C2574F-36FE-18D2-A881-7F4C307E8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2000" y="365126"/>
            <a:ext cx="8051800" cy="1326091"/>
          </a:xfrm>
        </p:spPr>
        <p:txBody>
          <a:bodyPr rtlCol="0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3200" b="1" dirty="0">
                <a:solidFill>
                  <a:srgbClr val="58585B"/>
                </a:solidFill>
                <a:latin typeface="Montserrat" panose="00000500000000000000" pitchFamily="2" charset="-70"/>
              </a:rPr>
              <a:t>IEPIRKUMI 2025.GADA </a:t>
            </a:r>
            <a:br>
              <a:rPr lang="lv-LV" sz="3200" b="1" dirty="0">
                <a:solidFill>
                  <a:srgbClr val="58585B"/>
                </a:solidFill>
                <a:latin typeface="Montserrat" panose="00000500000000000000" pitchFamily="2" charset="-70"/>
              </a:rPr>
            </a:br>
            <a:r>
              <a:rPr lang="lv-LV" sz="3200" b="1" dirty="0">
                <a:solidFill>
                  <a:srgbClr val="58585B"/>
                </a:solidFill>
                <a:latin typeface="Montserrat" panose="00000500000000000000" pitchFamily="2" charset="-70"/>
              </a:rPr>
              <a:t>III CETURKSNĪ</a:t>
            </a:r>
            <a:endParaRPr lang="en-US" sz="3200" b="1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00FF00"/>
              </a:highlight>
              <a:latin typeface="Montserrat" pitchFamily="2" charset="77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779AE52-5B6D-6BED-6928-A8A2A33D8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5127" y="1604865"/>
            <a:ext cx="8969893" cy="4718677"/>
          </a:xfrm>
        </p:spPr>
        <p:txBody>
          <a:bodyPr rtlCol="0">
            <a:no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lv-LV" sz="1200" b="1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</a:rPr>
              <a:t>Trešajā ceturksnī izsludināti </a:t>
            </a:r>
            <a:r>
              <a:rPr lang="lv-LV" sz="1200" b="1" dirty="0">
                <a:solidFill>
                  <a:srgbClr val="00B05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</a:rPr>
              <a:t>10 iepirkumi, turpināti 11 iepirkumi no otrā ceturkšņa. 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lv-LV" sz="1200" b="1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Kopumā</a:t>
            </a:r>
            <a:r>
              <a:rPr lang="lv-LV" sz="12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200" b="1" dirty="0">
                <a:solidFill>
                  <a:srgbClr val="00B05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noslēgti 19 līgumi: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050" dirty="0">
                <a:solidFill>
                  <a:srgbClr val="595959"/>
                </a:solidFill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Par j</a:t>
            </a: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auna operatīvā līzingu par a/m ar kravas kasti 3.5t;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Nomas līgums par pasažieru autobusa pilna servisa nomu;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Ādažu vidusskolas D korpusa siltināšana;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Dzirnupes ielas tilta pārbūve I kārta;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Dzirnupes ielas tilta pārbūve I kārta (būvuzraudzība);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Atkritumu apsaimniekošana Ādažu novadā;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Traktortehnikas apkope;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Jaunas deformācijas šuves izbūve tiltam pāri Gauju, Ādažos (atbilstoši tiltu inspekcijas norādījumiem+ aizsargbarjeru atjaunošana);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Smilšu ielas pārbūve projekts, Carnikava;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Ielas apgaismojuma izbūve Attekas, Ādaži;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Divkāršās virsmas apstrāde (Skolas iela, Depo iela, Bērzu iela, Pļavu iela, Ādaži, Āpšu iela, </a:t>
            </a:r>
            <a:r>
              <a:rPr lang="lv-LV" sz="1050" dirty="0" err="1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Garciems</a:t>
            </a: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, Jūras iela, Carnikava);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Par dabasgāzes piegādi PA Carnikavas </a:t>
            </a:r>
            <a:r>
              <a:rPr lang="lv-LV" sz="1050" dirty="0" err="1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komunālserviss</a:t>
            </a: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 pārvaldīšanā esošajiem nekustamajiem īpašumiem;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Ēku remonti;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TN Ozolaine fasādes un jumta remonts 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Baltezera kapu celiņu ierīkošana;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Ādažu novada pašvaldības nekustamo un kustamo īpašumu apdrošināšana;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Ceļu uzturēšanas materiālu piegāde (</a:t>
            </a:r>
            <a:r>
              <a:rPr lang="lv-LV" sz="1050" dirty="0" err="1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atfrēze</a:t>
            </a: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L. Azarovas tilta pārbūve uz caurteku jāprojektē (Būvprojekts);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Ķīmisko preču piegāde un baseinu tehniskā apkope;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Marķētās kurināmās dīzeļdegvielas piegāde.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lv-LV" sz="1050" dirty="0">
              <a:solidFill>
                <a:srgbClr val="595959"/>
              </a:solidFill>
              <a:latin typeface="Montserrat" panose="00000500000000000000" pitchFamily="2" charset="-7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457200" algn="l"/>
              </a:tabLst>
            </a:pPr>
            <a:r>
              <a:rPr lang="lv-LV" sz="1200" b="1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Līguma</a:t>
            </a:r>
            <a:r>
              <a:rPr lang="lv-LV" sz="1200" b="1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1200" b="1" kern="100" dirty="0">
                <a:solidFill>
                  <a:srgbClr val="92D050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slēgšana</a:t>
            </a:r>
            <a:r>
              <a:rPr lang="lv-LV" sz="1200" b="1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1200" b="1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par āra lifta projektēšanu pie </a:t>
            </a:r>
            <a:r>
              <a:rPr lang="lv-LV" sz="1200" b="1" kern="100" dirty="0" err="1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ĀVSk</a:t>
            </a:r>
            <a:r>
              <a:rPr lang="lv-LV" sz="1200" b="1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A korpusa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457200" algn="l"/>
              </a:tabLst>
            </a:pPr>
            <a:r>
              <a:rPr lang="lv-LV" sz="1200" b="1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Notiek </a:t>
            </a:r>
            <a:r>
              <a:rPr lang="lv-LV" sz="1200" b="1" kern="100" dirty="0">
                <a:solidFill>
                  <a:schemeClr val="accent4">
                    <a:lumMod val="75000"/>
                  </a:schemeClr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vērtēšana</a:t>
            </a:r>
            <a:r>
              <a:rPr lang="lv-LV" sz="1200" b="1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iepirkumā par Ziemas uzturēšanas materiāliem (sāls) (3 gadu līgums).</a:t>
            </a:r>
            <a:endParaRPr lang="lv-LV" sz="1200" kern="100" dirty="0">
              <a:solidFill>
                <a:srgbClr val="595959"/>
              </a:solidFill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457200" algn="l"/>
              </a:tabLst>
            </a:pPr>
            <a:endParaRPr lang="lv-LV" sz="1400" b="1" kern="100" dirty="0">
              <a:solidFill>
                <a:srgbClr val="00B0F0"/>
              </a:solidFill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lv-LV" sz="1050" dirty="0">
              <a:solidFill>
                <a:srgbClr val="595959"/>
              </a:solidFill>
              <a:effectLst/>
              <a:latin typeface="Montserrat" panose="00000500000000000000" pitchFamily="2" charset="-7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8400B60-5697-FEE7-73F2-04FE620FBA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8005" y="-75782"/>
            <a:ext cx="2086934" cy="2128058"/>
          </a:xfrm>
          <a:prstGeom prst="rect">
            <a:avLst/>
          </a:prstGeom>
        </p:spPr>
      </p:pic>
      <p:sp>
        <p:nvSpPr>
          <p:cNvPr id="2" name="TextBox 2">
            <a:extLst>
              <a:ext uri="{FF2B5EF4-FFF2-40B4-BE49-F238E27FC236}">
                <a16:creationId xmlns:a16="http://schemas.microsoft.com/office/drawing/2014/main" id="{56E06539-7DC3-42A0-0080-584773258A39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P/A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CARNIKAVAS KOMUNĀLSERVISS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 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ARTIS BRŪVERS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    15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10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.202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5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868818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9161A-2836-6727-39C8-B1BDE0EC3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3177"/>
          </a:xfrm>
        </p:spPr>
        <p:txBody>
          <a:bodyPr/>
          <a:lstStyle/>
          <a:p>
            <a:pPr algn="ctr"/>
            <a:r>
              <a:rPr lang="lv-LV" sz="3600" b="1" dirty="0">
                <a:solidFill>
                  <a:srgbClr val="58585B"/>
                </a:solidFill>
                <a:latin typeface="Montserrat" panose="00000500000000000000" pitchFamily="2" charset="-70"/>
              </a:rPr>
              <a:t>IEPIRKUMI III CETURKSNĪ</a:t>
            </a:r>
            <a:endParaRPr lang="lv-LV" b="1" dirty="0">
              <a:solidFill>
                <a:srgbClr val="58585B"/>
              </a:solidFill>
              <a:latin typeface="Montserrat" panose="00000500000000000000" pitchFamily="2" charset="-7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108006-6412-E671-40DB-5AAA43F30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50215" y="6492875"/>
            <a:ext cx="2743200" cy="365125"/>
          </a:xfrm>
        </p:spPr>
        <p:txBody>
          <a:bodyPr/>
          <a:lstStyle/>
          <a:p>
            <a:fld id="{F27F4D8E-CD65-4F35-8BD0-06266F968DF1}" type="slidenum">
              <a:rPr lang="lv-LV" smtClean="0"/>
              <a:t>11</a:t>
            </a:fld>
            <a:endParaRPr lang="lv-LV" dirty="0"/>
          </a:p>
        </p:txBody>
      </p:sp>
      <p:sp>
        <p:nvSpPr>
          <p:cNvPr id="7" name="AutoShape 3">
            <a:extLst>
              <a:ext uri="{FF2B5EF4-FFF2-40B4-BE49-F238E27FC236}">
                <a16:creationId xmlns:a16="http://schemas.microsoft.com/office/drawing/2014/main" id="{DE0FACF4-AD7F-5127-9909-D4BD83079FF4}"/>
              </a:ext>
            </a:extLst>
          </p:cNvPr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rgbClr val="595959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 dirty="0">
              <a:solidFill>
                <a:srgbClr val="595959"/>
              </a:solidFill>
            </a:endParaRPr>
          </a:p>
        </p:txBody>
      </p:sp>
      <p:graphicFrame>
        <p:nvGraphicFramePr>
          <p:cNvPr id="9" name="Content Placeholder 4">
            <a:extLst>
              <a:ext uri="{FF2B5EF4-FFF2-40B4-BE49-F238E27FC236}">
                <a16:creationId xmlns:a16="http://schemas.microsoft.com/office/drawing/2014/main" id="{68956F0C-EAB9-4359-52DE-79956DB2944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698517"/>
              </p:ext>
            </p:extLst>
          </p:nvPr>
        </p:nvGraphicFramePr>
        <p:xfrm>
          <a:off x="752197" y="1078302"/>
          <a:ext cx="10280239" cy="5190888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400742">
                  <a:extLst>
                    <a:ext uri="{9D8B030D-6E8A-4147-A177-3AD203B41FA5}">
                      <a16:colId xmlns:a16="http://schemas.microsoft.com/office/drawing/2014/main" val="4055029824"/>
                    </a:ext>
                  </a:extLst>
                </a:gridCol>
                <a:gridCol w="3276108">
                  <a:extLst>
                    <a:ext uri="{9D8B030D-6E8A-4147-A177-3AD203B41FA5}">
                      <a16:colId xmlns:a16="http://schemas.microsoft.com/office/drawing/2014/main" val="1205885550"/>
                    </a:ext>
                  </a:extLst>
                </a:gridCol>
                <a:gridCol w="1128477">
                  <a:extLst>
                    <a:ext uri="{9D8B030D-6E8A-4147-A177-3AD203B41FA5}">
                      <a16:colId xmlns:a16="http://schemas.microsoft.com/office/drawing/2014/main" val="3531504803"/>
                    </a:ext>
                  </a:extLst>
                </a:gridCol>
                <a:gridCol w="1117248">
                  <a:extLst>
                    <a:ext uri="{9D8B030D-6E8A-4147-A177-3AD203B41FA5}">
                      <a16:colId xmlns:a16="http://schemas.microsoft.com/office/drawing/2014/main" val="600235530"/>
                    </a:ext>
                  </a:extLst>
                </a:gridCol>
                <a:gridCol w="1301117">
                  <a:extLst>
                    <a:ext uri="{9D8B030D-6E8A-4147-A177-3AD203B41FA5}">
                      <a16:colId xmlns:a16="http://schemas.microsoft.com/office/drawing/2014/main" val="2497123531"/>
                    </a:ext>
                  </a:extLst>
                </a:gridCol>
                <a:gridCol w="3056547">
                  <a:extLst>
                    <a:ext uri="{9D8B030D-6E8A-4147-A177-3AD203B41FA5}">
                      <a16:colId xmlns:a16="http://schemas.microsoft.com/office/drawing/2014/main" val="2571352310"/>
                    </a:ext>
                  </a:extLst>
                </a:gridCol>
              </a:tblGrid>
              <a:tr h="6663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 err="1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Nr.p.k</a:t>
                      </a: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Iepirkuma nosaukums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Iepirkuma summa (EUR ar PVN)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Budžeta summa (EUR ar PVN)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Iepirkuma veids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Noslēgts līgums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33207886"/>
                  </a:ext>
                </a:extLst>
              </a:tr>
              <a:tr h="21348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Jauns operatīvā līzinga līgums par a/m ar kravas kasti3.5t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48000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Piegāde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33348.54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SIA "Pilna servisa līzings"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92712099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Nomas līgums par pasažieru autobusa pilna servisa nomu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60000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Piegāde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37316.88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SIA "Pilna servisa līzings"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48208131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Ādažu vidusskolas D korpusa siltināšana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300000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Būvdarbi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262933.5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1" i="0" u="none" strike="noStrike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SIA "Premium Prprerities"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49796977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Dzirnupes ielas tilta pārbūve I kārta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570000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Būvdarbi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656349.4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SIA MRG Būve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25901677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Dzirnupes ielas tilta pārbūve I kārta (būvuzraudzība)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30000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Pakalpojums</a:t>
                      </a:r>
                    </a:p>
                  </a:txBody>
                  <a:tcPr marL="9525" marR="9525" marT="9525" marB="0" anchor="b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11011</a:t>
                      </a:r>
                    </a:p>
                  </a:txBody>
                  <a:tcPr marL="9525" marR="9525" marT="9525" marB="0" anchor="b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1" i="0" u="none" strike="noStrike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SIA "Jurēvičs un partneri"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85996921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Atkritumu apsaimniekošana Ādažu novadā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6 370 000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Pakalpojums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lv-LV" dirty="0">
                        <a:solidFill>
                          <a:srgbClr val="595959"/>
                        </a:solidFill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SIA “Eco </a:t>
                      </a:r>
                      <a:r>
                        <a:rPr lang="lv-LV" sz="1100" b="1" i="0" u="none" strike="noStrike" dirty="0" err="1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Baltia</a:t>
                      </a:r>
                      <a:r>
                        <a:rPr lang="lv-LV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 vide”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68113883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Traktortehnikas apkope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59470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Pakalpojums</a:t>
                      </a:r>
                    </a:p>
                  </a:txBody>
                  <a:tcPr marL="9525" marR="9525" marT="9525" marB="0" anchor="b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21158</a:t>
                      </a:r>
                    </a:p>
                  </a:txBody>
                  <a:tcPr marL="9525" marR="9525" marT="9525" marB="0" anchor="b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it-IT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SIA "ELRO", SIA "Tehnika AZ", SIA "Partneri DS"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55293755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Jaunas deformācijas šuves izbūve tiltam pāri Gauju, Ādažos (atbilstoši tiltu inspekcijas norādījumiem+ aizsargbarjeru atjaunošana)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38000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Būvdarbi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61637.44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SIA "</a:t>
                      </a:r>
                      <a:r>
                        <a:rPr lang="lv-LV" sz="1100" b="1" i="0" u="none" strike="noStrike" dirty="0" err="1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Vianova</a:t>
                      </a:r>
                      <a:r>
                        <a:rPr lang="lv-LV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"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55668059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Smilšu ielas pārbūve projekts, Carnikava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70000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Pakalpojums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52138.9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SIA "Ceļu komforts </a:t>
                      </a:r>
                      <a:r>
                        <a:rPr lang="lv-LV" sz="1100" b="1" i="0" u="none" strike="noStrike" dirty="0" err="1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Riga</a:t>
                      </a:r>
                      <a:r>
                        <a:rPr lang="lv-LV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"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20414319"/>
                  </a:ext>
                </a:extLst>
              </a:tr>
              <a:tr h="234442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Ielas apgaismojuma izbūve Attekas Ādaži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45000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Būvdarbi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35991.96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1" i="0" u="none" strike="noStrike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SIA "REMUS ELEKTRO"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87563675"/>
                  </a:ext>
                </a:extLst>
              </a:tr>
              <a:tr h="40429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Divkārtas virsmas apstrāde (Skolas iela, Depo iela, Bērzu iela, Pļavu iela, Ādaži, Āpšu iela, Garciems, Jūras iela, Carnikava)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267000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Būvdarbi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192913.1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SIA "ROADEKS"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2085678"/>
                  </a:ext>
                </a:extLst>
              </a:tr>
              <a:tr h="33884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Par dabasgāzes piegādi PA Carnikavas </a:t>
                      </a:r>
                      <a:r>
                        <a:rPr lang="lv-LV" sz="1100" b="0" i="0" u="none" strike="noStrike" dirty="0" err="1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komunālserviss</a:t>
                      </a:r>
                      <a:r>
                        <a:rPr lang="lv-LV" sz="11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 pārvaldīšanā esošajiem nekustamajiem īpašumiem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528560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Piegāde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547653.3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AS “AJ </a:t>
                      </a:r>
                      <a:r>
                        <a:rPr lang="lv-LV" sz="1100" b="1" i="0" u="none" strike="noStrike" dirty="0" err="1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Power</a:t>
                      </a:r>
                      <a:r>
                        <a:rPr lang="lv-LV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 Gas”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12697037"/>
                  </a:ext>
                </a:extLst>
              </a:tr>
            </a:tbl>
          </a:graphicData>
        </a:graphic>
      </p:graphicFrame>
      <p:sp>
        <p:nvSpPr>
          <p:cNvPr id="5" name="TextBox 2">
            <a:extLst>
              <a:ext uri="{FF2B5EF4-FFF2-40B4-BE49-F238E27FC236}">
                <a16:creationId xmlns:a16="http://schemas.microsoft.com/office/drawing/2014/main" id="{96808649-808F-184E-C06C-5FDC08BC68D9}"/>
              </a:ext>
            </a:extLst>
          </p:cNvPr>
          <p:cNvSpPr txBox="1"/>
          <p:nvPr/>
        </p:nvSpPr>
        <p:spPr>
          <a:xfrm>
            <a:off x="60959" y="6521549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P/A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CARNIKAVAS KOMUNĀLSERVISS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 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ARTIS BRŪVERS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    15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10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.202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5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41905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B509E8-16EC-398F-B645-74CB27FCFB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172DA-0BE8-C6AD-3B3C-3F13A8CC0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3177"/>
          </a:xfrm>
        </p:spPr>
        <p:txBody>
          <a:bodyPr/>
          <a:lstStyle/>
          <a:p>
            <a:pPr algn="ctr"/>
            <a:r>
              <a:rPr lang="lv-LV" sz="3600" b="1" dirty="0">
                <a:solidFill>
                  <a:srgbClr val="58585B"/>
                </a:solidFill>
                <a:latin typeface="Montserrat" panose="00000500000000000000" pitchFamily="2" charset="-70"/>
              </a:rPr>
              <a:t>IEPIRKUMI III CETURKSNĪ</a:t>
            </a:r>
            <a:endParaRPr lang="lv-LV" b="1" dirty="0">
              <a:solidFill>
                <a:srgbClr val="58585B"/>
              </a:solidFill>
              <a:latin typeface="Montserrat" panose="00000500000000000000" pitchFamily="2" charset="-7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4FC6C8-EF69-8BC2-FD25-9A9C40E5C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50215" y="6492875"/>
            <a:ext cx="2743200" cy="365125"/>
          </a:xfrm>
        </p:spPr>
        <p:txBody>
          <a:bodyPr/>
          <a:lstStyle/>
          <a:p>
            <a:fld id="{F27F4D8E-CD65-4F35-8BD0-06266F968DF1}" type="slidenum">
              <a:rPr lang="lv-LV" smtClean="0"/>
              <a:t>12</a:t>
            </a:fld>
            <a:endParaRPr lang="lv-LV" dirty="0"/>
          </a:p>
        </p:txBody>
      </p:sp>
      <p:sp>
        <p:nvSpPr>
          <p:cNvPr id="7" name="AutoShape 3">
            <a:extLst>
              <a:ext uri="{FF2B5EF4-FFF2-40B4-BE49-F238E27FC236}">
                <a16:creationId xmlns:a16="http://schemas.microsoft.com/office/drawing/2014/main" id="{E51CD3D5-1F02-11AE-0C81-68F8212131A8}"/>
              </a:ext>
            </a:extLst>
          </p:cNvPr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rgbClr val="595959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 dirty="0">
              <a:solidFill>
                <a:srgbClr val="595959"/>
              </a:solidFill>
            </a:endParaRPr>
          </a:p>
        </p:txBody>
      </p:sp>
      <p:graphicFrame>
        <p:nvGraphicFramePr>
          <p:cNvPr id="9" name="Content Placeholder 4">
            <a:extLst>
              <a:ext uri="{FF2B5EF4-FFF2-40B4-BE49-F238E27FC236}">
                <a16:creationId xmlns:a16="http://schemas.microsoft.com/office/drawing/2014/main" id="{1007F811-D158-8260-B555-8E17DEFEB39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2841434"/>
              </p:ext>
            </p:extLst>
          </p:nvPr>
        </p:nvGraphicFramePr>
        <p:xfrm>
          <a:off x="1002194" y="1190697"/>
          <a:ext cx="10187610" cy="4076081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441544">
                  <a:extLst>
                    <a:ext uri="{9D8B030D-6E8A-4147-A177-3AD203B41FA5}">
                      <a16:colId xmlns:a16="http://schemas.microsoft.com/office/drawing/2014/main" val="4055029824"/>
                    </a:ext>
                  </a:extLst>
                </a:gridCol>
                <a:gridCol w="3459200">
                  <a:extLst>
                    <a:ext uri="{9D8B030D-6E8A-4147-A177-3AD203B41FA5}">
                      <a16:colId xmlns:a16="http://schemas.microsoft.com/office/drawing/2014/main" val="1205885550"/>
                    </a:ext>
                  </a:extLst>
                </a:gridCol>
                <a:gridCol w="998511">
                  <a:extLst>
                    <a:ext uri="{9D8B030D-6E8A-4147-A177-3AD203B41FA5}">
                      <a16:colId xmlns:a16="http://schemas.microsoft.com/office/drawing/2014/main" val="3531504803"/>
                    </a:ext>
                  </a:extLst>
                </a:gridCol>
                <a:gridCol w="1079178">
                  <a:extLst>
                    <a:ext uri="{9D8B030D-6E8A-4147-A177-3AD203B41FA5}">
                      <a16:colId xmlns:a16="http://schemas.microsoft.com/office/drawing/2014/main" val="600235530"/>
                    </a:ext>
                  </a:extLst>
                </a:gridCol>
                <a:gridCol w="1256781">
                  <a:extLst>
                    <a:ext uri="{9D8B030D-6E8A-4147-A177-3AD203B41FA5}">
                      <a16:colId xmlns:a16="http://schemas.microsoft.com/office/drawing/2014/main" val="2497123531"/>
                    </a:ext>
                  </a:extLst>
                </a:gridCol>
                <a:gridCol w="2952396">
                  <a:extLst>
                    <a:ext uri="{9D8B030D-6E8A-4147-A177-3AD203B41FA5}">
                      <a16:colId xmlns:a16="http://schemas.microsoft.com/office/drawing/2014/main" val="2571352310"/>
                    </a:ext>
                  </a:extLst>
                </a:gridCol>
              </a:tblGrid>
              <a:tr h="6663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 err="1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Nr.p.k</a:t>
                      </a: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Iepirkuma nosaukums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Iepirkuma summa (EUR ar PVN)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Budžeta summa (EUR ar PVN)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Iepirkuma veids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Ceturksnis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33207886"/>
                  </a:ext>
                </a:extLst>
              </a:tr>
              <a:tr h="21348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Ēku remonti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340500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Būvdarbi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283088.6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it-IT" sz="1100" b="1" i="0" u="none" strike="noStrike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SIA NORD, SIA "RemPro21" SIA SRKK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92712099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TN Ozolaine fasādes un jumta remonts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53000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Būvdarbi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34892.25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1" i="0" u="none" strike="noStrike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SIA "HAUSMEISTER"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48208131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Baltezera kapu celiņu ierīkošana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2041436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Būvdarbi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94851.57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1" i="0" u="none" strike="noStrike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SIA "Limbažu būvnieks"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49796977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Ādažu novada pašvaldības nekustamo un kustamo īpašumu apdrošināšana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50000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Pakalpojums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31121.5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"</a:t>
                      </a:r>
                      <a:r>
                        <a:rPr lang="lv-LV" sz="1100" b="1" i="0" u="none" strike="noStrike" dirty="0" err="1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Compensa</a:t>
                      </a:r>
                      <a:r>
                        <a:rPr lang="lv-LV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 </a:t>
                      </a:r>
                      <a:r>
                        <a:rPr lang="lv-LV" sz="1100" b="1" i="0" u="none" strike="noStrike" dirty="0" err="1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Vienna</a:t>
                      </a:r>
                      <a:r>
                        <a:rPr lang="lv-LV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 Insurance </a:t>
                      </a:r>
                      <a:r>
                        <a:rPr lang="lv-LV" sz="1100" b="1" i="0" u="none" strike="noStrike" dirty="0" err="1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Group</a:t>
                      </a:r>
                      <a:r>
                        <a:rPr lang="lv-LV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" ADB Latvijas filiāle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25901677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Ziemas uzturēšanas materiāli  (sāls) (3 gadu līgums)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195000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Piegāde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lv-LV" sz="1100" b="0" i="0" u="none" strike="noStrike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1" i="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Montserrat" panose="00000500000000000000" pitchFamily="50" charset="-70"/>
                        </a:rPr>
                        <a:t>Vērtēšanā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85996921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Ceļu uzturēšanas materiālu piegāde (</a:t>
                      </a:r>
                      <a:r>
                        <a:rPr lang="lv-LV" sz="1100" b="0" i="0" u="none" strike="noStrike" dirty="0" err="1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atfrēze</a:t>
                      </a:r>
                      <a:r>
                        <a:rPr lang="lv-LV" sz="11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).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48400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Piegāde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48400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1" i="0" u="none" strike="noStrike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Mazozolu pagasts ZS "Šinkas"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68113883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L. Azarovas tilta pārbūve uz caurteku jāprojektē (Būvprojekts)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18150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Pakalpojums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21780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1" i="0" u="none" strike="noStrike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SIA "Madaberi"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55293755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Ķīmisko preču piegāde un baseinu tehniskā apkope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30000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Pakalpojums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23668.14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SIA "Baltijas baseini"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55668059"/>
                  </a:ext>
                </a:extLst>
              </a:tr>
              <a:tr h="34338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Āra lifta projektēšana pie ĀVSk A korpusa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60000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1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Pakalpojums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1" i="0" u="none" strike="noStrike" dirty="0">
                          <a:solidFill>
                            <a:srgbClr val="92D050"/>
                          </a:solidFill>
                          <a:effectLst/>
                          <a:latin typeface="Montserrat" panose="00000500000000000000" pitchFamily="50" charset="-70"/>
                        </a:rPr>
                        <a:t>Līgums parakstīšanā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20414319"/>
                  </a:ext>
                </a:extLst>
              </a:tr>
              <a:tr h="40429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Marķētās kurināmās dīzeļdegvielas piegāde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20000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Prece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16652.02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SIA KOOL LATVIJA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87563675"/>
                  </a:ext>
                </a:extLst>
              </a:tr>
            </a:tbl>
          </a:graphicData>
        </a:graphic>
      </p:graphicFrame>
      <p:sp>
        <p:nvSpPr>
          <p:cNvPr id="5" name="TextBox 2">
            <a:extLst>
              <a:ext uri="{FF2B5EF4-FFF2-40B4-BE49-F238E27FC236}">
                <a16:creationId xmlns:a16="http://schemas.microsoft.com/office/drawing/2014/main" id="{F347D66F-2764-FD0B-0A7C-C768B698492D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P/A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CARNIKAVAS KOMUNĀLSERVISS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 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ARTIS BRŪVERS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    15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10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.202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5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975970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CC2B34-072D-EC58-F50A-01C9280DCCCA}"/>
              </a:ext>
            </a:extLst>
          </p:cNvPr>
          <p:cNvSpPr txBox="1"/>
          <p:nvPr/>
        </p:nvSpPr>
        <p:spPr>
          <a:xfrm>
            <a:off x="2181224" y="2772715"/>
            <a:ext cx="78295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lv-LV" altLang="lv-LV" sz="180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lv-LV" sz="180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PAŠVALDĪBAS AĢENTŪRA</a:t>
            </a:r>
            <a:br>
              <a:rPr kumimoji="0" lang="lv-LV" altLang="lv-LV" sz="180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ontserrat" panose="00000500000000000000" pitchFamily="2" charset="-70"/>
              </a:rPr>
            </a:br>
            <a:r>
              <a:rPr kumimoji="0" lang="en-US" altLang="lv-LV" sz="180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kumimoji="0" lang="lv-LV" altLang="lv-LV" sz="180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n-US" altLang="lv-LV" sz="180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“CARNIKAVAS KOMUNĀLSERVISS”</a:t>
            </a:r>
            <a:endParaRPr lang="lv-LV" dirty="0">
              <a:solidFill>
                <a:srgbClr val="595959"/>
              </a:solidFill>
            </a:endParaRPr>
          </a:p>
        </p:txBody>
      </p:sp>
      <p:sp>
        <p:nvSpPr>
          <p:cNvPr id="4" name="TextBox 2">
            <a:extLst>
              <a:ext uri="{FF2B5EF4-FFF2-40B4-BE49-F238E27FC236}">
                <a16:creationId xmlns:a16="http://schemas.microsoft.com/office/drawing/2014/main" id="{BCDC890B-3F6C-1C7C-3B0C-AD134657467D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P/A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CARNIKAVAS KOMUNĀLSERVISS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 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ARTIS BRŪVERS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    15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10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.202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5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425603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DD660AB-2E7D-BA6E-AD8B-304868007C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>
            <a:extLst>
              <a:ext uri="{FF2B5EF4-FFF2-40B4-BE49-F238E27FC236}">
                <a16:creationId xmlns:a16="http://schemas.microsoft.com/office/drawing/2014/main" id="{B86AA7CC-18F7-E577-68A4-C9EA42AB2374}"/>
              </a:ext>
            </a:extLst>
          </p:cNvPr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9F1E4AC-5AA2-4836-E790-700D313D7E57}"/>
              </a:ext>
            </a:extLst>
          </p:cNvPr>
          <p:cNvSpPr txBox="1"/>
          <p:nvPr/>
        </p:nvSpPr>
        <p:spPr>
          <a:xfrm>
            <a:off x="2181224" y="2772715"/>
            <a:ext cx="78295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400" b="1" dirty="0">
                <a:solidFill>
                  <a:srgbClr val="595959"/>
                </a:solidFill>
                <a:latin typeface="Montserrat" panose="00000500000000000000" pitchFamily="2" charset="-70"/>
              </a:rPr>
              <a:t>PIEŅEMT INFORMĀCIJU ZINĀŠANAI </a:t>
            </a:r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id="{9C56DBE7-6EF4-FF63-986C-BE8310D90F32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P/A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CARNIKAVAS KOMUNĀLSERVISS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 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ARTIS BRŪVERS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    15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10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.202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5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9796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77F57-CA7E-F7EB-8F2E-95973321D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42"/>
            <a:ext cx="10515600" cy="1041588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rgbClr val="595959"/>
                </a:solidFill>
                <a:latin typeface="Montserrat" panose="00000500000000000000" pitchFamily="2" charset="-70"/>
              </a:rPr>
              <a:t>IZDEVUMI KOPĀ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2D1CAF-F3B8-B21E-56F9-4918A3B88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2</a:t>
            </a:fld>
            <a:endParaRPr lang="lv-LV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FFA78C-A86F-2645-8178-58570FAB723E}"/>
              </a:ext>
            </a:extLst>
          </p:cNvPr>
          <p:cNvSpPr txBox="1"/>
          <p:nvPr/>
        </p:nvSpPr>
        <p:spPr>
          <a:xfrm>
            <a:off x="989045" y="834482"/>
            <a:ext cx="10907486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400" dirty="0">
                <a:solidFill>
                  <a:srgbClr val="595959"/>
                </a:solidFill>
                <a:highlight>
                  <a:srgbClr val="FFFFFF"/>
                </a:highlight>
                <a:latin typeface="Montserrat" panose="00000500000000000000" pitchFamily="50" charset="-70"/>
              </a:rPr>
              <a:t>Aģentūras 2025. gada budžeta plānotie izdevumi </a:t>
            </a:r>
            <a:r>
              <a:rPr lang="lv-LV" sz="1400" b="1" dirty="0">
                <a:solidFill>
                  <a:srgbClr val="595959"/>
                </a:solidFill>
                <a:highlight>
                  <a:srgbClr val="FFFFFF"/>
                </a:highlight>
                <a:latin typeface="Montserrat" panose="00000500000000000000" pitchFamily="50" charset="-70"/>
              </a:rPr>
              <a:t>8 228 001 EUR</a:t>
            </a:r>
            <a:r>
              <a:rPr lang="lv-LV" sz="1400" dirty="0">
                <a:solidFill>
                  <a:srgbClr val="595959"/>
                </a:solidFill>
                <a:highlight>
                  <a:srgbClr val="FFFFFF"/>
                </a:highlight>
                <a:latin typeface="Montserrat" panose="00000500000000000000" pitchFamily="50" charset="-70"/>
              </a:rPr>
              <a:t>, </a:t>
            </a:r>
            <a:br>
              <a:rPr lang="lv-LV" sz="1400" dirty="0">
                <a:solidFill>
                  <a:srgbClr val="595959"/>
                </a:solidFill>
                <a:highlight>
                  <a:srgbClr val="FFFFFF"/>
                </a:highlight>
                <a:latin typeface="Montserrat" panose="00000500000000000000" pitchFamily="50" charset="-70"/>
              </a:rPr>
            </a:b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no tiem 9 mēnešu laikā apgūti </a:t>
            </a:r>
            <a:r>
              <a:rPr lang="lv-LV" sz="1400" b="1" dirty="0">
                <a:solidFill>
                  <a:srgbClr val="595959"/>
                </a:solidFill>
                <a:latin typeface="Montserrat" panose="00000500000000000000" pitchFamily="50" charset="-70"/>
              </a:rPr>
              <a:t>63% (5 222 639 EUR). </a:t>
            </a:r>
          </a:p>
          <a:p>
            <a:pPr algn="just"/>
            <a:r>
              <a:rPr lang="lv-LV" sz="1300" dirty="0">
                <a:solidFill>
                  <a:srgbClr val="595959"/>
                </a:solidFill>
                <a:latin typeface="Montserrat" panose="00000500000000000000" pitchFamily="50" charset="-70"/>
              </a:rPr>
              <a:t>Izpilde sastāv no: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300" dirty="0">
                <a:solidFill>
                  <a:srgbClr val="595959"/>
                </a:solidFill>
                <a:latin typeface="Montserrat" panose="00000500000000000000" pitchFamily="50" charset="-70"/>
              </a:rPr>
              <a:t>Pamatlīdzekļiem, kas veido 96% no plānotās izpildes;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300" dirty="0">
                <a:solidFill>
                  <a:srgbClr val="595959"/>
                </a:solidFill>
                <a:latin typeface="Montserrat" panose="00000500000000000000" pitchFamily="50" charset="-70"/>
              </a:rPr>
              <a:t>Atlīdzības, kas veido 68% no plānotās  izpildes;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300" dirty="0">
                <a:solidFill>
                  <a:srgbClr val="595959"/>
                </a:solidFill>
                <a:latin typeface="Montserrat" panose="00000500000000000000" pitchFamily="50" charset="-70"/>
              </a:rPr>
              <a:t>Pakalpojumiem, kas veido 58% no plānotās  izpildes;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300" dirty="0">
                <a:solidFill>
                  <a:srgbClr val="595959"/>
                </a:solidFill>
                <a:latin typeface="Montserrat" panose="00000500000000000000" pitchFamily="50" charset="-70"/>
              </a:rPr>
              <a:t>Krājumiem, kas veido 61% no plānotās  izpildes;</a:t>
            </a:r>
          </a:p>
          <a:p>
            <a:pPr algn="just"/>
            <a:r>
              <a:rPr lang="lv-LV" sz="1300" dirty="0">
                <a:solidFill>
                  <a:srgbClr val="595959"/>
                </a:solidFill>
                <a:latin typeface="Montserrat" panose="00000500000000000000" pitchFamily="50" charset="-70"/>
              </a:rPr>
              <a:t>Grafikā apskatāma izdevumu izpilde attiecībā pret plānu.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C453AE8-8836-E2F9-6878-774202BEDCBB}"/>
              </a:ext>
            </a:extLst>
          </p:cNvPr>
          <p:cNvGrpSpPr/>
          <p:nvPr/>
        </p:nvGrpSpPr>
        <p:grpSpPr>
          <a:xfrm>
            <a:off x="133165" y="2650364"/>
            <a:ext cx="11904955" cy="4285370"/>
            <a:chOff x="699771" y="484685"/>
            <a:chExt cx="10515600" cy="6358685"/>
          </a:xfrm>
        </p:grpSpPr>
        <p:graphicFrame>
          <p:nvGraphicFramePr>
            <p:cNvPr id="9" name="Chart 8">
              <a:extLst>
                <a:ext uri="{FF2B5EF4-FFF2-40B4-BE49-F238E27FC236}">
                  <a16:creationId xmlns:a16="http://schemas.microsoft.com/office/drawing/2014/main" id="{00000000-0008-0000-0100-000004000000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506281638"/>
                </p:ext>
              </p:extLst>
            </p:nvPr>
          </p:nvGraphicFramePr>
          <p:xfrm>
            <a:off x="699771" y="484685"/>
            <a:ext cx="10515600" cy="635868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0A71B88C-A421-4427-0D62-FDB5E4B8F515}"/>
                </a:ext>
              </a:extLst>
            </p:cNvPr>
            <p:cNvSpPr txBox="1"/>
            <p:nvPr/>
          </p:nvSpPr>
          <p:spPr>
            <a:xfrm>
              <a:off x="2058866" y="729884"/>
              <a:ext cx="2157861" cy="60875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lv-LV" sz="1100" b="1" u="sng" dirty="0">
                  <a:solidFill>
                    <a:srgbClr val="595959"/>
                  </a:solidFill>
                  <a:latin typeface="Montserrat" panose="00000500000000000000" pitchFamily="2" charset="-70"/>
                </a:rPr>
                <a:t>KOPĀ (bez investīciju projektiem)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7719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CB842-0A70-EA48-643B-81E26E8C4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3572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rgbClr val="595959"/>
                </a:solidFill>
                <a:latin typeface="Montserrat" panose="00000500000000000000" pitchFamily="2" charset="-70"/>
              </a:rPr>
              <a:t>BUDŽETA IZPILDE PA STRUKTŪRĀM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B26D45-B61C-76FF-2B49-E8FDC0F68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3</a:t>
            </a:fld>
            <a:endParaRPr lang="lv-LV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00000000-0008-0000-01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1283690"/>
              </p:ext>
            </p:extLst>
          </p:nvPr>
        </p:nvGraphicFramePr>
        <p:xfrm>
          <a:off x="1028700" y="2486025"/>
          <a:ext cx="10134599" cy="4371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2FFA78C-A86F-2645-8178-58570FAB723E}"/>
              </a:ext>
            </a:extLst>
          </p:cNvPr>
          <p:cNvSpPr txBox="1"/>
          <p:nvPr/>
        </p:nvSpPr>
        <p:spPr>
          <a:xfrm>
            <a:off x="1028700" y="1306949"/>
            <a:ext cx="106631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Izpilde pa struktūrām sastāv no: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Ielu un ceļu uzturēšanas (pašvaldības finansējums) apgūti 56% no plānotā;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Ielu un ceļu uzturēšanas (valsts mērķdotācija) apgūti 66% no plānotā;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Teritorijas un ēku apsaimniekošanas - apgūti 63% un izglītības iestāžu apsaimniekošanas – apgūti 65% no plānotā;</a:t>
            </a:r>
          </a:p>
        </p:txBody>
      </p:sp>
    </p:spTree>
    <p:extLst>
      <p:ext uri="{BB962C8B-B14F-4D97-AF65-F5344CB8AC3E}">
        <p14:creationId xmlns:p14="http://schemas.microsoft.com/office/powerpoint/2010/main" val="3487447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33067-EEBD-4B85-3481-EEE5C9016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678" y="128228"/>
            <a:ext cx="11800665" cy="428505"/>
          </a:xfrm>
        </p:spPr>
        <p:txBody>
          <a:bodyPr>
            <a:noAutofit/>
          </a:bodyPr>
          <a:lstStyle/>
          <a:p>
            <a:pPr algn="ctr"/>
            <a:r>
              <a:rPr lang="lv-LV" sz="2400" b="1" cap="all" dirty="0" err="1">
                <a:solidFill>
                  <a:srgbClr val="58585B"/>
                </a:solidFill>
                <a:latin typeface="Montserrat" panose="00000500000000000000" pitchFamily="2" charset="-70"/>
              </a:rPr>
              <a:t>BuDŽETA</a:t>
            </a:r>
            <a:r>
              <a:rPr lang="lv-LV" sz="2400" b="1" cap="all" dirty="0">
                <a:solidFill>
                  <a:srgbClr val="58585B"/>
                </a:solidFill>
                <a:latin typeface="Montserrat" panose="00000500000000000000" pitchFamily="2" charset="-70"/>
              </a:rPr>
              <a:t> IZPILDE Par IZDEVUMU VEIDIEM</a:t>
            </a:r>
            <a:endParaRPr lang="lv-LV" sz="2400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2768147"/>
              </p:ext>
            </p:extLst>
          </p:nvPr>
        </p:nvGraphicFramePr>
        <p:xfrm>
          <a:off x="0" y="556733"/>
          <a:ext cx="12115800" cy="63012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2FFA78C-A86F-2645-8178-58570FAB723E}"/>
              </a:ext>
            </a:extLst>
          </p:cNvPr>
          <p:cNvSpPr txBox="1"/>
          <p:nvPr/>
        </p:nvSpPr>
        <p:spPr>
          <a:xfrm>
            <a:off x="7234468" y="2182505"/>
            <a:ext cx="4714875" cy="2677656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lv-LV" sz="1200" dirty="0">
                <a:solidFill>
                  <a:srgbClr val="595959"/>
                </a:solidFill>
                <a:latin typeface="Montserrat" panose="00000500000000000000" pitchFamily="50" charset="-70"/>
              </a:rPr>
              <a:t>Ceļu un ielu uzturēšanas izmaksas veido 61% no plānotajām izmaksām</a:t>
            </a:r>
          </a:p>
          <a:p>
            <a:pPr algn="just"/>
            <a:endParaRPr lang="lv-LV" sz="1200" dirty="0">
              <a:solidFill>
                <a:srgbClr val="595959"/>
              </a:solidFill>
              <a:latin typeface="Montserrat" panose="00000500000000000000" pitchFamily="50" charset="-7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lv-LV" sz="1200" dirty="0">
                <a:solidFill>
                  <a:srgbClr val="595959"/>
                </a:solidFill>
                <a:latin typeface="Montserrat" panose="00000500000000000000" pitchFamily="50" charset="-70"/>
              </a:rPr>
              <a:t>Teritorijas un īpašuma apsaimniekošanas izmaksas sastāv no: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lv-LV" sz="1200" dirty="0">
                <a:solidFill>
                  <a:srgbClr val="595959"/>
                </a:solidFill>
                <a:latin typeface="Montserrat" panose="00000500000000000000" pitchFamily="50" charset="-70"/>
              </a:rPr>
              <a:t>Izdevumi par apkuri veido 72% no plānotajām izmaksām;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lv-LV" sz="1200" dirty="0">
                <a:solidFill>
                  <a:srgbClr val="595959"/>
                </a:solidFill>
                <a:latin typeface="Montserrat" panose="00000500000000000000" pitchFamily="50" charset="-70"/>
              </a:rPr>
              <a:t>Izdevumi par elektroenerģiju veido 53% no plānotajām izmaksām;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lv-LV" sz="1200" dirty="0">
                <a:solidFill>
                  <a:srgbClr val="595959"/>
                </a:solidFill>
                <a:latin typeface="Montserrat" panose="00000500000000000000" pitchFamily="50" charset="-70"/>
              </a:rPr>
              <a:t>Remontdarbi un iestāžu uzturēšana veido 56% no plānotajām izmaksām;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lv-LV" sz="1200" dirty="0">
                <a:solidFill>
                  <a:srgbClr val="595959"/>
                </a:solidFill>
                <a:latin typeface="Montserrat" panose="00000500000000000000" pitchFamily="50" charset="-70"/>
              </a:rPr>
              <a:t>Remontdarbu uzturēšanas materiāli veido 66%;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lv-LV" sz="1200" dirty="0">
                <a:solidFill>
                  <a:srgbClr val="595959"/>
                </a:solidFill>
                <a:latin typeface="Montserrat" panose="00000500000000000000" pitchFamily="50" charset="-70"/>
              </a:rPr>
              <a:t>Atkritumu izvešana veido 54% no plānotajām izmaksām.</a:t>
            </a:r>
          </a:p>
        </p:txBody>
      </p:sp>
    </p:spTree>
    <p:extLst>
      <p:ext uri="{BB962C8B-B14F-4D97-AF65-F5344CB8AC3E}">
        <p14:creationId xmlns:p14="http://schemas.microsoft.com/office/powerpoint/2010/main" val="1747984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33067-EEBD-4B85-3481-EEE5C9016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310" y="189248"/>
            <a:ext cx="10793083" cy="749300"/>
          </a:xfrm>
        </p:spPr>
        <p:txBody>
          <a:bodyPr>
            <a:noAutofit/>
          </a:bodyPr>
          <a:lstStyle/>
          <a:p>
            <a:pPr algn="ctr"/>
            <a:r>
              <a:rPr lang="lv-LV" sz="2800" b="1" cap="all" dirty="0" err="1">
                <a:solidFill>
                  <a:srgbClr val="58585B"/>
                </a:solidFill>
                <a:latin typeface="Montserrat" panose="00000500000000000000" pitchFamily="2" charset="-70"/>
              </a:rPr>
              <a:t>BuDŽETA</a:t>
            </a:r>
            <a:r>
              <a:rPr lang="lv-LV" sz="2800" b="1" cap="all" dirty="0">
                <a:solidFill>
                  <a:srgbClr val="58585B"/>
                </a:solidFill>
                <a:latin typeface="Montserrat" panose="00000500000000000000" pitchFamily="2" charset="-70"/>
              </a:rPr>
              <a:t> IZPILDE Par IZDEVUMU VEIDIEM</a:t>
            </a:r>
            <a:br>
              <a:rPr lang="lv-LV" sz="2400" b="1" cap="all" dirty="0">
                <a:solidFill>
                  <a:srgbClr val="58585B"/>
                </a:solidFill>
                <a:latin typeface="Montserrat" panose="00000500000000000000" pitchFamily="2" charset="-70"/>
              </a:rPr>
            </a:br>
            <a:r>
              <a:rPr lang="lv-LV" sz="1800" b="1" cap="all" dirty="0">
                <a:solidFill>
                  <a:srgbClr val="58585B"/>
                </a:solidFill>
                <a:latin typeface="Montserrat" panose="00000500000000000000" pitchFamily="2" charset="-70"/>
              </a:rPr>
              <a:t>IZGLĪTĪBAS IESTĀŽU APSAIMNIEKOŠANA</a:t>
            </a:r>
            <a:endParaRPr lang="lv-LV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2FFA78C-A86F-2645-8178-58570FAB723E}"/>
              </a:ext>
            </a:extLst>
          </p:cNvPr>
          <p:cNvSpPr txBox="1"/>
          <p:nvPr/>
        </p:nvSpPr>
        <p:spPr>
          <a:xfrm>
            <a:off x="876299" y="1123214"/>
            <a:ext cx="94704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1200" dirty="0">
                <a:solidFill>
                  <a:srgbClr val="595959"/>
                </a:solidFill>
                <a:latin typeface="Montserrat" panose="00000500000000000000" pitchFamily="50" charset="-70"/>
              </a:rPr>
              <a:t>Pirmsskolas izglītības iestāžu izmaksas: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200" dirty="0">
                <a:solidFill>
                  <a:srgbClr val="595959"/>
                </a:solidFill>
                <a:latin typeface="Montserrat" panose="00000500000000000000" pitchFamily="50" charset="-70"/>
              </a:rPr>
              <a:t>Darbinieku mēnešalgas veido 69% no plānotajām izmaksām;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200" dirty="0">
                <a:solidFill>
                  <a:srgbClr val="595959"/>
                </a:solidFill>
                <a:latin typeface="Montserrat" panose="00000500000000000000" pitchFamily="50" charset="-70"/>
              </a:rPr>
              <a:t>Remontdarbi un iestāžu uzturēšana veido 60% no plānotajām izmaksām;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lv-LV" sz="1200" dirty="0">
                <a:solidFill>
                  <a:srgbClr val="595959"/>
                </a:solidFill>
                <a:latin typeface="Montserrat" panose="00000500000000000000" pitchFamily="50" charset="-70"/>
              </a:rPr>
              <a:t>   Krājumi, materiāli veido 63% no plānotajām izmaksām;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5F6454-326E-12CD-7BAA-5A1DB00420FA}"/>
              </a:ext>
            </a:extLst>
          </p:cNvPr>
          <p:cNvSpPr txBox="1"/>
          <p:nvPr/>
        </p:nvSpPr>
        <p:spPr>
          <a:xfrm>
            <a:off x="428985" y="3989328"/>
            <a:ext cx="399974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900" b="1" dirty="0">
                <a:solidFill>
                  <a:srgbClr val="595959"/>
                </a:solidFill>
                <a:latin typeface="Montserrat" panose="00000500000000000000" pitchFamily="50" charset="-70"/>
              </a:rPr>
              <a:t>Remontdarbi un iestāžu uzturēšana (ventilāciju apkope, ventilācijas sistēmu tīrīšana, telpu remonts, apsardzes, baseinu apkopes, telpu uzkopšana CVS, elektrosistēmu apkalpošana)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3D6D7385-FBDE-BFFA-F0E8-22696A5895E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8129637"/>
              </p:ext>
            </p:extLst>
          </p:nvPr>
        </p:nvGraphicFramePr>
        <p:xfrm>
          <a:off x="1028700" y="2138877"/>
          <a:ext cx="10134599" cy="46242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31224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753DD6-C126-1EB9-CB43-228DFDBD4E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7DE83-0FB2-B35B-6694-BF830BF50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4014" y="199162"/>
            <a:ext cx="10499785" cy="661217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rgbClr val="58585B"/>
                </a:solidFill>
                <a:latin typeface="Montserrat" panose="00000500000000000000" pitchFamily="2" charset="-70"/>
                <a:cs typeface="Times New Roman" panose="02020603050405020304" pitchFamily="18" charset="0"/>
              </a:rPr>
              <a:t>INVESTĪCIJU PROJEKTI</a:t>
            </a:r>
            <a:endParaRPr lang="lv-LV" sz="3600" i="1" dirty="0">
              <a:solidFill>
                <a:srgbClr val="58585B"/>
              </a:solidFill>
              <a:latin typeface="Montserrat" panose="00000500000000000000" pitchFamily="2" charset="-7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E8818F-D307-137D-AE20-78FE95E69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75531" y="6476275"/>
            <a:ext cx="2743200" cy="365125"/>
          </a:xfrm>
        </p:spPr>
        <p:txBody>
          <a:bodyPr/>
          <a:lstStyle/>
          <a:p>
            <a:fld id="{F27F4D8E-CD65-4F35-8BD0-06266F968DF1}" type="slidenum">
              <a:rPr lang="lv-LV" smtClean="0"/>
              <a:t>6</a:t>
            </a:fld>
            <a:endParaRPr lang="lv-LV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0913334"/>
              </p:ext>
            </p:extLst>
          </p:nvPr>
        </p:nvGraphicFramePr>
        <p:xfrm>
          <a:off x="1117600" y="1105625"/>
          <a:ext cx="10807700" cy="5752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8BE0919-E81B-CD3E-8DB6-ACB0C16BC251}"/>
              </a:ext>
            </a:extLst>
          </p:cNvPr>
          <p:cNvSpPr txBox="1"/>
          <p:nvPr/>
        </p:nvSpPr>
        <p:spPr>
          <a:xfrm>
            <a:off x="483983" y="5868211"/>
            <a:ext cx="4744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800" b="1" dirty="0">
                <a:latin typeface="Montserrat" panose="00000500000000000000" pitchFamily="50" charset="-70"/>
              </a:rPr>
              <a:t>Izglītības iestādes</a:t>
            </a:r>
            <a:r>
              <a:rPr lang="lv-LV" sz="800" dirty="0">
                <a:latin typeface="Montserrat" panose="00000500000000000000" pitchFamily="50" charset="-70"/>
              </a:rPr>
              <a:t> (Ēkas tehniskā uzlabošana PII Strautiņš, āra lifta izbūve ĀVS, saules kolektori PII Riekstiņš, gumijas seguma nomaiņa ĀVS sākumskolas iekšpagalmā, grīdas mazgājamā mašīna Sporta centrs)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E6FCEC5-AE08-7243-79A0-EACF8C247E23}"/>
              </a:ext>
            </a:extLst>
          </p:cNvPr>
          <p:cNvSpPr txBox="1"/>
          <p:nvPr/>
        </p:nvSpPr>
        <p:spPr>
          <a:xfrm>
            <a:off x="266700" y="5330577"/>
            <a:ext cx="49612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8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</a:rPr>
              <a:t>Inventīcijas</a:t>
            </a:r>
            <a:r>
              <a:rPr lang="lv-LV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</a:rPr>
              <a:t> </a:t>
            </a:r>
            <a:r>
              <a:rPr lang="lv-LV" sz="800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</a:rPr>
              <a:t>teritorijas</a:t>
            </a:r>
            <a:r>
              <a:rPr lang="lv-LV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</a:rPr>
              <a:t> labiekārtošanai</a:t>
            </a:r>
            <a:r>
              <a:rPr lang="lv-LV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</a:rPr>
              <a:t> (bērnu rotaļu laukumu atrakcijas, apsaimniekošanas iekārtas, grāvju tīrītājs, </a:t>
            </a:r>
            <a:r>
              <a:rPr lang="lv-LV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</a:rPr>
              <a:t>raideris</a:t>
            </a:r>
            <a:r>
              <a:rPr lang="lv-LV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</a:rPr>
              <a:t>, attālinātā monitoringa sistēma sūkņu stacijām, pieminekļa remonts, atkritumu laukuma projekts, caurteku pārbūve, Carnikavas kapu paplašināšanas projekts, tilta deformācijas šuves)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2D1E08C-E255-8863-AAFB-C9D7B14CB3EF}"/>
              </a:ext>
            </a:extLst>
          </p:cNvPr>
          <p:cNvSpPr txBox="1"/>
          <p:nvPr/>
        </p:nvSpPr>
        <p:spPr>
          <a:xfrm>
            <a:off x="339128" y="4868912"/>
            <a:ext cx="48888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</a:rPr>
              <a:t>Investīcijas pašvaldības </a:t>
            </a:r>
            <a:r>
              <a:rPr lang="lv-LV" sz="800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</a:rPr>
              <a:t>ēku</a:t>
            </a:r>
            <a:r>
              <a:rPr lang="lv-LV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</a:rPr>
              <a:t> labiekārtošanai</a:t>
            </a:r>
            <a:r>
              <a:rPr lang="lv-LV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</a:rPr>
              <a:t> (Gaujas 33a jumta remonts, TN Ozolaine fasādes remonts, Gaujas 16 apkures sistēmas </a:t>
            </a:r>
            <a:r>
              <a:rPr lang="lv-LV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</a:rPr>
              <a:t>pieslēgums</a:t>
            </a:r>
            <a:r>
              <a:rPr lang="lv-LV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</a:rPr>
              <a:t>, Mangaļu sūkļu stacijas pārbūves projekts, īres dzīvokļa remonts, Jūras 4 demontāžas projekts) </a:t>
            </a:r>
          </a:p>
        </p:txBody>
      </p:sp>
    </p:spTree>
    <p:extLst>
      <p:ext uri="{BB962C8B-B14F-4D97-AF65-F5344CB8AC3E}">
        <p14:creationId xmlns:p14="http://schemas.microsoft.com/office/powerpoint/2010/main" val="315448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0AA9D0-1211-DC61-D57C-E6A2E448A3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D54CC-6DFA-E4C3-8F4E-D29312B6A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4013" y="322987"/>
            <a:ext cx="10499785" cy="661217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rgbClr val="58585B"/>
                </a:solidFill>
                <a:latin typeface="Montserrat" panose="00000500000000000000" pitchFamily="2" charset="-70"/>
                <a:cs typeface="Times New Roman" panose="02020603050405020304" pitchFamily="18" charset="0"/>
              </a:rPr>
              <a:t>INVESTĪCIJU PROJEKTI – IELAS</a:t>
            </a:r>
            <a:endParaRPr lang="lv-LV" sz="3600" i="1" dirty="0">
              <a:solidFill>
                <a:srgbClr val="58585B"/>
              </a:solidFill>
              <a:latin typeface="Montserrat" panose="00000500000000000000" pitchFamily="2" charset="-7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B099F2-6C38-6467-A126-327835FAA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75531" y="6476275"/>
            <a:ext cx="2743200" cy="365125"/>
          </a:xfrm>
        </p:spPr>
        <p:txBody>
          <a:bodyPr/>
          <a:lstStyle/>
          <a:p>
            <a:fld id="{F27F4D8E-CD65-4F35-8BD0-06266F968DF1}" type="slidenum">
              <a:rPr lang="lv-LV" smtClean="0"/>
              <a:t>7</a:t>
            </a:fld>
            <a:endParaRPr lang="lv-LV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C1DF65C3-D11C-3784-71DA-0CE7FB73F73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543638"/>
              </p:ext>
            </p:extLst>
          </p:nvPr>
        </p:nvGraphicFramePr>
        <p:xfrm>
          <a:off x="1287770" y="859624"/>
          <a:ext cx="9632272" cy="59132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39066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7E2077-B98B-2E78-1770-7A9EDED33A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8D437-3DE6-9213-8E52-FA0E3B45B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4013" y="322987"/>
            <a:ext cx="10499785" cy="661217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rgbClr val="58585B"/>
                </a:solidFill>
                <a:latin typeface="Montserrat" panose="00000500000000000000" pitchFamily="2" charset="-70"/>
                <a:cs typeface="Times New Roman" panose="02020603050405020304" pitchFamily="18" charset="0"/>
              </a:rPr>
              <a:t>INVESTĪCIJU PROJEKTI STATUSS</a:t>
            </a:r>
            <a:endParaRPr lang="lv-LV" sz="3600" i="1" dirty="0">
              <a:solidFill>
                <a:srgbClr val="58585B"/>
              </a:solidFill>
              <a:latin typeface="Montserrat" panose="00000500000000000000" pitchFamily="2" charset="-7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DC95BA-30F4-954E-3219-BDA76BEA5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75531" y="6476275"/>
            <a:ext cx="2743200" cy="365125"/>
          </a:xfrm>
        </p:spPr>
        <p:txBody>
          <a:bodyPr/>
          <a:lstStyle/>
          <a:p>
            <a:fld id="{F27F4D8E-CD65-4F35-8BD0-06266F968DF1}" type="slidenum">
              <a:rPr lang="lv-LV" smtClean="0"/>
              <a:t>8</a:t>
            </a:fld>
            <a:endParaRPr lang="lv-LV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BBC5EE8-07ED-D73F-57E4-12905F0A24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4759000"/>
              </p:ext>
            </p:extLst>
          </p:nvPr>
        </p:nvGraphicFramePr>
        <p:xfrm>
          <a:off x="6274909" y="984204"/>
          <a:ext cx="5592412" cy="572453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73077">
                  <a:extLst>
                    <a:ext uri="{9D8B030D-6E8A-4147-A177-3AD203B41FA5}">
                      <a16:colId xmlns:a16="http://schemas.microsoft.com/office/drawing/2014/main" val="3657437177"/>
                    </a:ext>
                  </a:extLst>
                </a:gridCol>
                <a:gridCol w="1664624">
                  <a:extLst>
                    <a:ext uri="{9D8B030D-6E8A-4147-A177-3AD203B41FA5}">
                      <a16:colId xmlns:a16="http://schemas.microsoft.com/office/drawing/2014/main" val="3018161105"/>
                    </a:ext>
                  </a:extLst>
                </a:gridCol>
                <a:gridCol w="3154711">
                  <a:extLst>
                    <a:ext uri="{9D8B030D-6E8A-4147-A177-3AD203B41FA5}">
                      <a16:colId xmlns:a16="http://schemas.microsoft.com/office/drawing/2014/main" val="3024230113"/>
                    </a:ext>
                  </a:extLst>
                </a:gridCol>
              </a:tblGrid>
              <a:tr h="367287">
                <a:tc>
                  <a:txBody>
                    <a:bodyPr/>
                    <a:lstStyle/>
                    <a:p>
                      <a:pPr algn="ctr"/>
                      <a:r>
                        <a:rPr lang="lv-LV" sz="800" dirty="0">
                          <a:latin typeface="Montserrat" panose="00000500000000000000" pitchFamily="50" charset="-70"/>
                        </a:rPr>
                        <a:t>Statuss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800" b="1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50" charset="-70"/>
                        </a:rPr>
                        <a:t>Prognozējamais pabeigšanas termiņš</a:t>
                      </a:r>
                      <a:endParaRPr lang="lv-LV" sz="800" b="1" i="0" u="none" strike="noStrike" dirty="0">
                        <a:solidFill>
                          <a:schemeClr val="bg1"/>
                        </a:solidFill>
                        <a:effectLst/>
                        <a:latin typeface="Montserrat" panose="00000500000000000000" pitchFamily="50" charset="-7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800" dirty="0">
                          <a:latin typeface="Montserrat" panose="00000500000000000000" pitchFamily="50" charset="-70"/>
                        </a:rPr>
                        <a:t>Investīcijas projekts -IELAS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05533282"/>
                  </a:ext>
                </a:extLst>
              </a:tr>
              <a:tr h="290229">
                <a:tc>
                  <a:txBody>
                    <a:bodyPr/>
                    <a:lstStyle/>
                    <a:p>
                      <a:r>
                        <a:rPr lang="lv-LV" sz="9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Pabeigts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anose="00000500000000000000" pitchFamily="50" charset="-7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9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Zaraines</a:t>
                      </a:r>
                      <a:r>
                        <a:rPr lang="lv-LV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 ielas grants seguma ieklāšana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3841162"/>
                  </a:ext>
                </a:extLst>
              </a:tr>
              <a:tr h="290229">
                <a:tc>
                  <a:txBody>
                    <a:bodyPr/>
                    <a:lstStyle/>
                    <a:p>
                      <a:r>
                        <a:rPr lang="lv-LV" sz="9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Pabeigts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anose="00000500000000000000" pitchFamily="50" charset="-7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Gaujas dambja virskārtas uzlabošana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5915311"/>
                  </a:ext>
                </a:extLst>
              </a:tr>
              <a:tr h="290229">
                <a:tc>
                  <a:txBody>
                    <a:bodyPr/>
                    <a:lstStyle/>
                    <a:p>
                      <a:r>
                        <a:rPr lang="lv-LV" sz="9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Pabeigts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Būvprojekts izstrādāts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Sienāžu ielas projekts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8463899"/>
                  </a:ext>
                </a:extLst>
              </a:tr>
              <a:tr h="290229">
                <a:tc>
                  <a:txBody>
                    <a:bodyPr/>
                    <a:lstStyle/>
                    <a:p>
                      <a:r>
                        <a:rPr lang="lv-LV" sz="900" b="1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Montserrat" panose="00000500000000000000" pitchFamily="50" charset="-70"/>
                        </a:rPr>
                        <a:t>Procesā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Būvprojekta izstrāde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Attekas ielas turpinājums 0,5km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107243"/>
                  </a:ext>
                </a:extLst>
              </a:tr>
              <a:tr h="483772">
                <a:tc>
                  <a:txBody>
                    <a:bodyPr/>
                    <a:lstStyle/>
                    <a:p>
                      <a:r>
                        <a:rPr lang="lv-LV" sz="9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Pabeigts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anose="00000500000000000000" pitchFamily="50" charset="-7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Satiksmes organizācijas uzlabošana (paskaidrojuma raksti, gājēju pārejas un to apgaismojums (Austrumu iela, </a:t>
                      </a:r>
                      <a:r>
                        <a:rPr lang="lv-LV" sz="9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Kadaga</a:t>
                      </a:r>
                      <a:r>
                        <a:rPr lang="lv-LV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7833380"/>
                  </a:ext>
                </a:extLst>
              </a:tr>
              <a:tr h="351834">
                <a:tc>
                  <a:txBody>
                    <a:bodyPr/>
                    <a:lstStyle/>
                    <a:p>
                      <a:r>
                        <a:rPr lang="lv-LV" sz="9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Pabeigts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anose="00000500000000000000" pitchFamily="50" charset="-7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Torņu iela </a:t>
                      </a:r>
                      <a:r>
                        <a:rPr lang="lv-LV" sz="9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afaltbetona</a:t>
                      </a:r>
                      <a:r>
                        <a:rPr lang="lv-LV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 seguma atjaunošana 0.35 km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7872381"/>
                  </a:ext>
                </a:extLst>
              </a:tr>
              <a:tr h="483772">
                <a:tc>
                  <a:txBody>
                    <a:bodyPr/>
                    <a:lstStyle/>
                    <a:p>
                      <a:r>
                        <a:rPr lang="lv-LV" sz="900" b="1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Montserrat" panose="00000500000000000000" pitchFamily="50" charset="-70"/>
                        </a:rPr>
                        <a:t>Procesā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Saskaņošana, būvniecības iepirkums tiks izsludināts šogad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L. Azarovas tilta pārbūve uz caurteku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6697179"/>
                  </a:ext>
                </a:extLst>
              </a:tr>
              <a:tr h="290229">
                <a:tc>
                  <a:txBody>
                    <a:bodyPr/>
                    <a:lstStyle/>
                    <a:p>
                      <a:r>
                        <a:rPr lang="lv-LV" sz="900" b="1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Montserrat" panose="00000500000000000000" pitchFamily="50" charset="-70"/>
                        </a:rPr>
                        <a:t>Procesā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anose="00000500000000000000" pitchFamily="50" charset="-7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Smilšu ielas pārbūves projekts, Carnikava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1903107"/>
                  </a:ext>
                </a:extLst>
              </a:tr>
              <a:tr h="290229">
                <a:tc>
                  <a:txBody>
                    <a:bodyPr/>
                    <a:lstStyle/>
                    <a:p>
                      <a:r>
                        <a:rPr lang="lv-LV" sz="9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Pabeigts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anose="00000500000000000000" pitchFamily="50" charset="-7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Ķiršu ielas pārbūve 0.17km, Ādaži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8478902"/>
                  </a:ext>
                </a:extLst>
              </a:tr>
              <a:tr h="351834">
                <a:tc>
                  <a:txBody>
                    <a:bodyPr/>
                    <a:lstStyle/>
                    <a:p>
                      <a:r>
                        <a:rPr lang="lv-LV" sz="9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Pabeigts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anose="00000500000000000000" pitchFamily="50" charset="-7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Jūras ielā 1,2 km </a:t>
                      </a:r>
                      <a:r>
                        <a:rPr lang="lv-LV" sz="9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vienkārtas</a:t>
                      </a:r>
                      <a:r>
                        <a:rPr lang="lv-LV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 virsmas apstrāde, Carnikava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036340"/>
                  </a:ext>
                </a:extLst>
              </a:tr>
              <a:tr h="351834">
                <a:tc>
                  <a:txBody>
                    <a:bodyPr/>
                    <a:lstStyle/>
                    <a:p>
                      <a:r>
                        <a:rPr lang="lv-LV" sz="9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Pabeigts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anose="00000500000000000000" pitchFamily="50" charset="-7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Āpšu ielas 0.4km divkāršā virsmas apstrāde, </a:t>
                      </a:r>
                      <a:r>
                        <a:rPr lang="lv-LV" sz="9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Garciems</a:t>
                      </a:r>
                      <a:endParaRPr lang="lv-LV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anose="00000500000000000000" pitchFamily="50" charset="-7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3302368"/>
                  </a:ext>
                </a:extLst>
              </a:tr>
              <a:tr h="290229">
                <a:tc>
                  <a:txBody>
                    <a:bodyPr/>
                    <a:lstStyle/>
                    <a:p>
                      <a:r>
                        <a:rPr lang="lv-LV" sz="9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Pabeigts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anose="00000500000000000000" pitchFamily="50" charset="-7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Pļavu iela 0.46km, Ādaži, dubultā virsma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8544493"/>
                  </a:ext>
                </a:extLst>
              </a:tr>
              <a:tr h="290229">
                <a:tc>
                  <a:txBody>
                    <a:bodyPr/>
                    <a:lstStyle/>
                    <a:p>
                      <a:r>
                        <a:rPr lang="lv-LV" sz="9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Pabeigts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anose="00000500000000000000" pitchFamily="50" charset="-7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Bērzu iela 0.29km, Ādaži, dubultā virsma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7767228"/>
                  </a:ext>
                </a:extLst>
              </a:tr>
              <a:tr h="290229">
                <a:tc>
                  <a:txBody>
                    <a:bodyPr/>
                    <a:lstStyle/>
                    <a:p>
                      <a:r>
                        <a:rPr lang="lv-LV" sz="9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Pabeigts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anose="00000500000000000000" pitchFamily="50" charset="-7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Depo iela 0,185km, Ādaži, dubultā virsma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4535745"/>
                  </a:ext>
                </a:extLst>
              </a:tr>
              <a:tr h="351834">
                <a:tc>
                  <a:txBody>
                    <a:bodyPr/>
                    <a:lstStyle/>
                    <a:p>
                      <a:r>
                        <a:rPr lang="lv-LV" sz="900" b="1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Montserrat" panose="00000500000000000000" pitchFamily="50" charset="-70"/>
                        </a:rPr>
                        <a:t>Procesā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anose="00000500000000000000" pitchFamily="50" charset="-7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Skolas iela 0.77km, Ādaži, Ādaži Gājēju ietve, bruģis, satiksmes organizācija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9144557"/>
                  </a:ext>
                </a:extLst>
              </a:tr>
              <a:tr h="290229">
                <a:tc>
                  <a:txBody>
                    <a:bodyPr/>
                    <a:lstStyle/>
                    <a:p>
                      <a:r>
                        <a:rPr lang="lv-LV" sz="900" b="1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Montserrat" panose="00000500000000000000" pitchFamily="50" charset="-70"/>
                        </a:rPr>
                        <a:t>Procesā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2026.gada aprīlis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Dzirnupes ielas tilta pārbūve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031558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9CD4E8E-066F-B5B3-A69C-C6401C21D9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8475428"/>
              </p:ext>
            </p:extLst>
          </p:nvPr>
        </p:nvGraphicFramePr>
        <p:xfrm>
          <a:off x="116894" y="984204"/>
          <a:ext cx="5800199" cy="569719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02756">
                  <a:extLst>
                    <a:ext uri="{9D8B030D-6E8A-4147-A177-3AD203B41FA5}">
                      <a16:colId xmlns:a16="http://schemas.microsoft.com/office/drawing/2014/main" val="3657437177"/>
                    </a:ext>
                  </a:extLst>
                </a:gridCol>
                <a:gridCol w="1725518">
                  <a:extLst>
                    <a:ext uri="{9D8B030D-6E8A-4147-A177-3AD203B41FA5}">
                      <a16:colId xmlns:a16="http://schemas.microsoft.com/office/drawing/2014/main" val="3018161105"/>
                    </a:ext>
                  </a:extLst>
                </a:gridCol>
                <a:gridCol w="3271925">
                  <a:extLst>
                    <a:ext uri="{9D8B030D-6E8A-4147-A177-3AD203B41FA5}">
                      <a16:colId xmlns:a16="http://schemas.microsoft.com/office/drawing/2014/main" val="3024230113"/>
                    </a:ext>
                  </a:extLst>
                </a:gridCol>
              </a:tblGrid>
              <a:tr h="332715">
                <a:tc>
                  <a:txBody>
                    <a:bodyPr/>
                    <a:lstStyle/>
                    <a:p>
                      <a:pPr algn="ctr"/>
                      <a:r>
                        <a:rPr lang="lv-LV" sz="800" dirty="0">
                          <a:latin typeface="Montserrat" panose="00000500000000000000" pitchFamily="50" charset="-70"/>
                        </a:rPr>
                        <a:t>Statuss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800" b="1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50" charset="-70"/>
                        </a:rPr>
                        <a:t>Prognozējamais pabeigšanas termiņš</a:t>
                      </a:r>
                      <a:endParaRPr lang="lv-LV" sz="800" b="1" i="0" u="none" strike="noStrike" dirty="0">
                        <a:solidFill>
                          <a:schemeClr val="bg1"/>
                        </a:solidFill>
                        <a:effectLst/>
                        <a:latin typeface="Montserrat" panose="00000500000000000000" pitchFamily="50" charset="-7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800" dirty="0">
                          <a:latin typeface="Montserrat" panose="00000500000000000000" pitchFamily="50" charset="-70"/>
                        </a:rPr>
                        <a:t>Investīcijas projekts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05533282"/>
                  </a:ext>
                </a:extLst>
              </a:tr>
              <a:tr h="332715">
                <a:tc>
                  <a:txBody>
                    <a:bodyPr/>
                    <a:lstStyle/>
                    <a:p>
                      <a:r>
                        <a:rPr lang="lv-LV" sz="900" b="1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Montserrat" panose="00000500000000000000" pitchFamily="50" charset="-70"/>
                        </a:rPr>
                        <a:t>Procesā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Decembris, šobrīd notiek būvprojekta izstrāde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9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Laveru</a:t>
                      </a:r>
                      <a:r>
                        <a:rPr lang="lv-LV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 sūkņu stacijas pārbūve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3841162"/>
                  </a:ext>
                </a:extLst>
              </a:tr>
              <a:tr h="332715">
                <a:tc>
                  <a:txBody>
                    <a:bodyPr/>
                    <a:lstStyle/>
                    <a:p>
                      <a:r>
                        <a:rPr lang="lv-LV" sz="900" b="1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Montserrat" panose="00000500000000000000" pitchFamily="50" charset="-70"/>
                        </a:rPr>
                        <a:t>Procesā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anose="00000500000000000000" pitchFamily="50" charset="-7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Ielu apgaismojuma pārbūve Liepu un Tulpju iela Carnikava (no Tulpju 5 pa Liepu līdz </a:t>
                      </a:r>
                      <a:r>
                        <a:rPr lang="lv-LV" sz="9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Ziedlejām</a:t>
                      </a:r>
                      <a:r>
                        <a:rPr lang="lv-LV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5915311"/>
                  </a:ext>
                </a:extLst>
              </a:tr>
              <a:tr h="3327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9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Pabeigts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anose="00000500000000000000" pitchFamily="50" charset="-7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Ielu apgaismojuma izbūve Inču ielā, gaisvada izbūve 300m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8463899"/>
                  </a:ext>
                </a:extLst>
              </a:tr>
              <a:tr h="3327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9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Pabeigts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anose="00000500000000000000" pitchFamily="50" charset="-7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Ielu apgaismojuma projekta izstrāde un būvniecība Rūpnieku iela, Carnikavā (350m)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107243"/>
                  </a:ext>
                </a:extLst>
              </a:tr>
              <a:tr h="3327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9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Pabeigts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anose="00000500000000000000" pitchFamily="50" charset="-7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Ielu apgaismojuma projekta izstrāde un būvniecība posmā no dzelzceļa stacijas Gauja līdz ciemam Kāpas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7833380"/>
                  </a:ext>
                </a:extLst>
              </a:tr>
              <a:tr h="332715">
                <a:tc>
                  <a:txBody>
                    <a:bodyPr/>
                    <a:lstStyle/>
                    <a:p>
                      <a:r>
                        <a:rPr lang="lv-LV" sz="9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Pabeigts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anose="00000500000000000000" pitchFamily="50" charset="-7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Apgaismes stabi Attekas ielas savienojumā no Ķiršu līdz Draudzības ielai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7872381"/>
                  </a:ext>
                </a:extLst>
              </a:tr>
              <a:tr h="332715">
                <a:tc>
                  <a:txBody>
                    <a:bodyPr/>
                    <a:lstStyle/>
                    <a:p>
                      <a:r>
                        <a:rPr lang="lv-LV" sz="900" b="1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Montserrat" panose="00000500000000000000" pitchFamily="50" charset="-70"/>
                        </a:rPr>
                        <a:t>Procesā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Novembris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Baltezera kapu atmežotajā daļā ceļu un celiņu izveidošana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6697179"/>
                  </a:ext>
                </a:extLst>
              </a:tr>
              <a:tr h="332715">
                <a:tc>
                  <a:txBody>
                    <a:bodyPr/>
                    <a:lstStyle/>
                    <a:p>
                      <a:r>
                        <a:rPr lang="lv-LV" sz="900" b="1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Montserrat" panose="00000500000000000000" pitchFamily="50" charset="-70"/>
                        </a:rPr>
                        <a:t>Procesā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Decembris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ĀVS D korpusa siltināšana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1903107"/>
                  </a:ext>
                </a:extLst>
              </a:tr>
              <a:tr h="332715">
                <a:tc>
                  <a:txBody>
                    <a:bodyPr/>
                    <a:lstStyle/>
                    <a:p>
                      <a:r>
                        <a:rPr lang="lv-LV" sz="900" b="1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Montserrat" panose="00000500000000000000" pitchFamily="50" charset="-70"/>
                        </a:rPr>
                        <a:t>Procesā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anose="00000500000000000000" pitchFamily="50" charset="-7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Investīcijas pašvaldības ēku labiekārtošanai (Gaujas 33a jumta remonts, TN Ozolaine fasādes remonts, Gaujas 16 apkures sistēmas </a:t>
                      </a:r>
                      <a:r>
                        <a:rPr lang="lv-LV" sz="9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pieslēgums</a:t>
                      </a:r>
                      <a:r>
                        <a:rPr lang="lv-LV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, Mangaļu sūkļu stacijas pārbūves projekts, īres dzīvokļa remonts, Jūras 4 demontāžas projekts)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8478902"/>
                  </a:ext>
                </a:extLst>
              </a:tr>
              <a:tr h="332715">
                <a:tc>
                  <a:txBody>
                    <a:bodyPr/>
                    <a:lstStyle/>
                    <a:p>
                      <a:r>
                        <a:rPr lang="lv-LV" sz="900" b="1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Montserrat" panose="00000500000000000000" pitchFamily="50" charset="-70"/>
                        </a:rPr>
                        <a:t>Procesā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anose="00000500000000000000" pitchFamily="50" charset="-7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9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Inventīcijas</a:t>
                      </a:r>
                      <a:r>
                        <a:rPr lang="lv-LV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 teritorijas labiekārtošanai (bērnu rotaļu laukumu atrakcijas, apsaimniekošanas iekārtas, grāvju tīrītājs, </a:t>
                      </a:r>
                      <a:r>
                        <a:rPr lang="lv-LV" sz="9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raideris</a:t>
                      </a:r>
                      <a:r>
                        <a:rPr lang="lv-LV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, attālinātā monitoringa sistēma sūkņu stacijām, pieminekļa remonts, atkritumu laukuma projekts, caurteku pārbūve, Carnikavas kapu paplašināšanas projekts, tilta deformācijas šuves)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036340"/>
                  </a:ext>
                </a:extLst>
              </a:tr>
              <a:tr h="332715">
                <a:tc>
                  <a:txBody>
                    <a:bodyPr/>
                    <a:lstStyle/>
                    <a:p>
                      <a:r>
                        <a:rPr lang="lv-LV" sz="900" b="1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Montserrat" panose="00000500000000000000" pitchFamily="50" charset="-70"/>
                        </a:rPr>
                        <a:t>Procesā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ontserrat" panose="00000500000000000000" pitchFamily="50" charset="-7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ontserrat" panose="00000500000000000000" pitchFamily="50" charset="-70"/>
                        </a:rPr>
                        <a:t>Izglītības iestādes (Ēkas tehniskā uzlabošana PII Strautiņš, āra lifta izbūve ĀVS, saules kolektori PII Riekstiņš, gumijas seguma nomaiņa ĀVS sākumskolas iekšpagalmā, grīdas mazgājamā mašīna Sporta centrs)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33023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0651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66CE7-3C2C-66D1-977D-A76920632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rgbClr val="58585B"/>
                </a:solidFill>
                <a:latin typeface="Montserrat" panose="00000500000000000000" pitchFamily="2" charset="-70"/>
              </a:rPr>
              <a:t>DEBITORI</a:t>
            </a:r>
            <a:endParaRPr lang="lv-LV" sz="3600" cap="all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F701F7F-4A54-801A-38DB-E5F3B9DC6E27}"/>
              </a:ext>
            </a:extLst>
          </p:cNvPr>
          <p:cNvSpPr txBox="1"/>
          <p:nvPr/>
        </p:nvSpPr>
        <p:spPr>
          <a:xfrm>
            <a:off x="3680924" y="1637448"/>
            <a:ext cx="669497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lv-LV" sz="1400" dirty="0">
                <a:latin typeface="Montserrat" panose="00000500000000000000" pitchFamily="2" charset="-70"/>
              </a:rPr>
              <a:t>Kopējais debitoru parāds veido 38 427 </a:t>
            </a:r>
            <a:r>
              <a:rPr lang="lv-LV" sz="1400" i="1" dirty="0">
                <a:latin typeface="Montserrat" panose="00000500000000000000" pitchFamily="2" charset="-70"/>
              </a:rPr>
              <a:t>eiro</a:t>
            </a:r>
            <a:r>
              <a:rPr lang="lv-LV" sz="1400" dirty="0">
                <a:latin typeface="Montserrat" panose="00000500000000000000" pitchFamily="2" charset="-70"/>
              </a:rPr>
              <a:t>. </a:t>
            </a:r>
          </a:p>
          <a:p>
            <a:pPr marL="28575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lv-LV" sz="1400" dirty="0">
                <a:latin typeface="Montserrat" panose="00000500000000000000" pitchFamily="2" charset="-70"/>
              </a:rPr>
              <a:t>piespiedu izpildē atrodas 48% no parādiem (18 496 EUR);</a:t>
            </a:r>
          </a:p>
          <a:p>
            <a:pPr marL="28575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lv-LV" sz="1400" dirty="0">
                <a:latin typeface="Montserrat" panose="00000500000000000000" pitchFamily="2" charset="-70"/>
              </a:rPr>
              <a:t>vienošanās par parāda atmaksu veido 21% (7 986 EUR);</a:t>
            </a:r>
          </a:p>
          <a:p>
            <a:pPr marL="28575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lv-LV" sz="1400" dirty="0">
                <a:latin typeface="Montserrat" panose="00000500000000000000" pitchFamily="2" charset="-70"/>
              </a:rPr>
              <a:t>p</a:t>
            </a:r>
            <a:r>
              <a:rPr lang="es-ES" sz="1400" dirty="0" err="1">
                <a:latin typeface="Montserrat" panose="00000500000000000000" pitchFamily="2" charset="-70"/>
              </a:rPr>
              <a:t>otenciālās</a:t>
            </a:r>
            <a:r>
              <a:rPr lang="es-ES" sz="1400" dirty="0">
                <a:latin typeface="Montserrat" panose="00000500000000000000" pitchFamily="2" charset="-70"/>
              </a:rPr>
              <a:t> </a:t>
            </a:r>
            <a:r>
              <a:rPr lang="es-ES" sz="1400" dirty="0" err="1">
                <a:latin typeface="Montserrat" panose="00000500000000000000" pitchFamily="2" charset="-70"/>
              </a:rPr>
              <a:t>tiesvedības</a:t>
            </a:r>
            <a:r>
              <a:rPr lang="es-ES" sz="1400" dirty="0">
                <a:latin typeface="Montserrat" panose="00000500000000000000" pitchFamily="2" charset="-70"/>
              </a:rPr>
              <a:t> </a:t>
            </a:r>
            <a:r>
              <a:rPr lang="es-ES" sz="1400" dirty="0" err="1">
                <a:latin typeface="Montserrat" panose="00000500000000000000" pitchFamily="2" charset="-70"/>
              </a:rPr>
              <a:t>veido</a:t>
            </a:r>
            <a:r>
              <a:rPr lang="es-ES" sz="1400" dirty="0">
                <a:latin typeface="Montserrat" panose="00000500000000000000" pitchFamily="2" charset="-70"/>
              </a:rPr>
              <a:t> 9% (</a:t>
            </a:r>
            <a:r>
              <a:rPr lang="lv-LV" sz="1400" dirty="0">
                <a:latin typeface="Montserrat" panose="00000500000000000000" pitchFamily="2" charset="-70"/>
              </a:rPr>
              <a:t>3 588 </a:t>
            </a:r>
            <a:r>
              <a:rPr lang="es-ES" sz="1400" dirty="0">
                <a:latin typeface="Montserrat" panose="00000500000000000000" pitchFamily="2" charset="-70"/>
              </a:rPr>
              <a:t>EUR)</a:t>
            </a:r>
            <a:r>
              <a:rPr lang="lv-LV" sz="1400" dirty="0">
                <a:latin typeface="Montserrat" panose="00000500000000000000" pitchFamily="2" charset="-70"/>
              </a:rPr>
              <a:t>.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C10369E-051C-A3AD-6EFA-5AA5B2FBC1F5}"/>
              </a:ext>
            </a:extLst>
          </p:cNvPr>
          <p:cNvGrpSpPr/>
          <p:nvPr/>
        </p:nvGrpSpPr>
        <p:grpSpPr>
          <a:xfrm>
            <a:off x="1915715" y="3045902"/>
            <a:ext cx="9180910" cy="3734047"/>
            <a:chOff x="1915715" y="3045902"/>
            <a:chExt cx="9180910" cy="3734047"/>
          </a:xfrm>
        </p:grpSpPr>
        <p:graphicFrame>
          <p:nvGraphicFramePr>
            <p:cNvPr id="9" name="Chart 8">
              <a:extLst>
                <a:ext uri="{FF2B5EF4-FFF2-40B4-BE49-F238E27FC236}">
                  <a16:creationId xmlns:a16="http://schemas.microsoft.com/office/drawing/2014/main" id="{FE065FFF-566C-A745-FE20-BCB7653341CA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557226204"/>
                </p:ext>
              </p:extLst>
            </p:nvPr>
          </p:nvGraphicFramePr>
          <p:xfrm>
            <a:off x="1915715" y="3045902"/>
            <a:ext cx="9180910" cy="373404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E4C3DCEF-6CC8-6D1C-5D6E-975EFD533F46}"/>
                </a:ext>
              </a:extLst>
            </p:cNvPr>
            <p:cNvSpPr/>
            <p:nvPr/>
          </p:nvSpPr>
          <p:spPr>
            <a:xfrm>
              <a:off x="7907603" y="3324375"/>
              <a:ext cx="179177" cy="232913"/>
            </a:xfrm>
            <a:prstGeom prst="rect">
              <a:avLst/>
            </a:prstGeom>
            <a:solidFill>
              <a:srgbClr val="7395AD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B301C6C-3FD8-2025-4F49-D80DFB14074E}"/>
                </a:ext>
              </a:extLst>
            </p:cNvPr>
            <p:cNvSpPr/>
            <p:nvPr/>
          </p:nvSpPr>
          <p:spPr>
            <a:xfrm>
              <a:off x="7907600" y="4796470"/>
              <a:ext cx="179177" cy="232913"/>
            </a:xfrm>
            <a:prstGeom prst="rect">
              <a:avLst/>
            </a:prstGeom>
            <a:solidFill>
              <a:srgbClr val="595959"/>
            </a:solidFill>
            <a:ln>
              <a:solidFill>
                <a:srgbClr val="59595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8D748B2-CC1C-2B30-79CB-C4F21E496112}"/>
                </a:ext>
              </a:extLst>
            </p:cNvPr>
            <p:cNvSpPr/>
            <p:nvPr/>
          </p:nvSpPr>
          <p:spPr>
            <a:xfrm>
              <a:off x="7907600" y="4294737"/>
              <a:ext cx="179177" cy="23291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064F702-5D26-4A24-E53A-A7BF557870DC}"/>
                </a:ext>
              </a:extLst>
            </p:cNvPr>
            <p:cNvSpPr/>
            <p:nvPr/>
          </p:nvSpPr>
          <p:spPr>
            <a:xfrm>
              <a:off x="7907600" y="5276617"/>
              <a:ext cx="179177" cy="232913"/>
            </a:xfrm>
            <a:prstGeom prst="rect">
              <a:avLst/>
            </a:prstGeom>
            <a:solidFill>
              <a:srgbClr val="D3A983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F016E2B-3E27-4312-CADA-25CF10DD249A}"/>
                </a:ext>
              </a:extLst>
            </p:cNvPr>
            <p:cNvSpPr/>
            <p:nvPr/>
          </p:nvSpPr>
          <p:spPr>
            <a:xfrm>
              <a:off x="7907600" y="5767434"/>
              <a:ext cx="179177" cy="232913"/>
            </a:xfrm>
            <a:prstGeom prst="rect">
              <a:avLst/>
            </a:prstGeom>
            <a:solidFill>
              <a:srgbClr val="F3F39F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800435E6-7CCA-176D-18F9-3098746C16A3}"/>
                </a:ext>
              </a:extLst>
            </p:cNvPr>
            <p:cNvSpPr/>
            <p:nvPr/>
          </p:nvSpPr>
          <p:spPr>
            <a:xfrm>
              <a:off x="7907600" y="6265092"/>
              <a:ext cx="179177" cy="232913"/>
            </a:xfrm>
            <a:prstGeom prst="rect">
              <a:avLst/>
            </a:prstGeom>
            <a:solidFill>
              <a:srgbClr val="828847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542F6CFD-36B7-0AD5-DCFB-26529C926EF5}"/>
              </a:ext>
            </a:extLst>
          </p:cNvPr>
          <p:cNvSpPr/>
          <p:nvPr/>
        </p:nvSpPr>
        <p:spPr>
          <a:xfrm>
            <a:off x="7907603" y="3848511"/>
            <a:ext cx="179177" cy="232913"/>
          </a:xfrm>
          <a:prstGeom prst="rect">
            <a:avLst/>
          </a:prstGeom>
          <a:solidFill>
            <a:srgbClr val="C95B4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05267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54073</TotalTime>
  <Words>2106</Words>
  <Application>Microsoft Office PowerPoint</Application>
  <PresentationFormat>Platekrāna</PresentationFormat>
  <Paragraphs>394</Paragraphs>
  <Slides>14</Slides>
  <Notes>8</Notes>
  <HiddenSlides>0</HiddenSlides>
  <MMClips>0</MMClips>
  <ScaleCrop>false</ScaleCrop>
  <HeadingPairs>
    <vt:vector size="6" baseType="variant">
      <vt:variant>
        <vt:lpstr>Lietotie fonti</vt:lpstr>
      </vt:variant>
      <vt:variant>
        <vt:i4>5</vt:i4>
      </vt:variant>
      <vt:variant>
        <vt:lpstr>Dizains</vt:lpstr>
      </vt:variant>
      <vt:variant>
        <vt:i4>3</vt:i4>
      </vt:variant>
      <vt:variant>
        <vt:lpstr>Slaidu virsraksti</vt:lpstr>
      </vt:variant>
      <vt:variant>
        <vt:i4>14</vt:i4>
      </vt:variant>
    </vt:vector>
  </HeadingPairs>
  <TitlesOfParts>
    <vt:vector size="22" baseType="lpstr">
      <vt:lpstr>Arial</vt:lpstr>
      <vt:lpstr>Calibri</vt:lpstr>
      <vt:lpstr>Calibri Light</vt:lpstr>
      <vt:lpstr>Montserrat</vt:lpstr>
      <vt:lpstr>Wingdings</vt:lpstr>
      <vt:lpstr>Office Theme</vt:lpstr>
      <vt:lpstr>1_Office Theme</vt:lpstr>
      <vt:lpstr>2_Office Theme</vt:lpstr>
      <vt:lpstr>PowerPoint prezentācija</vt:lpstr>
      <vt:lpstr>IZDEVUMI KOPĀ</vt:lpstr>
      <vt:lpstr>BUDŽETA IZPILDE PA STRUKTŪRĀM</vt:lpstr>
      <vt:lpstr>BuDŽETA IZPILDE Par IZDEVUMU VEIDIEM</vt:lpstr>
      <vt:lpstr>BuDŽETA IZPILDE Par IZDEVUMU VEIDIEM IZGLĪTĪBAS IESTĀŽU APSAIMNIEKOŠANA</vt:lpstr>
      <vt:lpstr>INVESTĪCIJU PROJEKTI</vt:lpstr>
      <vt:lpstr>INVESTĪCIJU PROJEKTI – IELAS</vt:lpstr>
      <vt:lpstr>INVESTĪCIJU PROJEKTI STATUSS</vt:lpstr>
      <vt:lpstr>DEBITORI</vt:lpstr>
      <vt:lpstr>IEPIRKUMI 2025.GADA  III CETURKSNĪ</vt:lpstr>
      <vt:lpstr>IEPIRKUMI III CETURKSNĪ</vt:lpstr>
      <vt:lpstr>IEPIRKUMI III CETURKSNĪ</vt:lpstr>
      <vt:lpstr>PowerPoint prezentācija</vt:lpstr>
      <vt:lpstr>PowerPoint prezentācija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</dc:creator>
  <cp:lastModifiedBy>Sintija Tenisa</cp:lastModifiedBy>
  <cp:revision>411</cp:revision>
  <cp:lastPrinted>2024-01-17T06:47:34Z</cp:lastPrinted>
  <dcterms:created xsi:type="dcterms:W3CDTF">2022-12-08T15:15:20Z</dcterms:created>
  <dcterms:modified xsi:type="dcterms:W3CDTF">2025-10-23T16:15:16Z</dcterms:modified>
</cp:coreProperties>
</file>